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7" r:id="rId3"/>
    <p:sldId id="291" r:id="rId5"/>
    <p:sldId id="359" r:id="rId6"/>
    <p:sldId id="356" r:id="rId7"/>
    <p:sldId id="319" r:id="rId8"/>
    <p:sldId id="292" r:id="rId9"/>
    <p:sldId id="293" r:id="rId10"/>
    <p:sldId id="320" r:id="rId11"/>
    <p:sldId id="381" r:id="rId12"/>
    <p:sldId id="357" r:id="rId13"/>
    <p:sldId id="324" r:id="rId14"/>
    <p:sldId id="325" r:id="rId15"/>
    <p:sldId id="362" r:id="rId16"/>
    <p:sldId id="358" r:id="rId17"/>
    <p:sldId id="316" r:id="rId18"/>
    <p:sldId id="317" r:id="rId19"/>
    <p:sldId id="361" r:id="rId20"/>
    <p:sldId id="360" r:id="rId21"/>
    <p:sldId id="31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汉仪综艺体简" panose="02010600000101010101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珠穆朗玛—乌金苏通体" panose="01010100010101010101" pitchFamily="2" charset="0"/>
      <p:regular r:id="rId31"/>
    </p:embeddedFont>
    <p:embeddedFont>
      <p:font typeface="楷体_GB2312" panose="02010609030101010101" pitchFamily="49" charset="-122"/>
      <p:regular r:id="rId32"/>
    </p:embeddedFont>
    <p:embeddedFont>
      <p:font typeface="黑体" panose="02010600030101010101" charset="-122"/>
      <p:regular r:id="rId33"/>
    </p:embeddedFont>
    <p:embeddedFont>
      <p:font typeface="华文隶书" panose="02010800040101010101" pitchFamily="2" charset="-122"/>
      <p:regular r:id="rId34"/>
    </p:embeddedFont>
    <p:embeddedFont>
      <p:font typeface="华文中宋" panose="02010600040101010101" pitchFamily="2" charset="-122"/>
      <p:regular r:id="rId35"/>
    </p:embeddedFont>
    <p:embeddedFont>
      <p:font typeface="新宋体" panose="02010609030101010101" pitchFamily="49" charset="-122"/>
      <p:regular r:id="rId36"/>
    </p:embeddedFont>
    <p:embeddedFont>
      <p:font typeface="仿宋" panose="02010609060101010101" pitchFamily="49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3A8"/>
    <a:srgbClr val="6BADE1"/>
    <a:srgbClr val="5DAEE3"/>
    <a:srgbClr val="FFFD41"/>
    <a:srgbClr val="3C91D8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5463" autoAdjust="0"/>
  </p:normalViewPr>
  <p:slideViewPr>
    <p:cSldViewPr snapToGrid="0" showGuides="1">
      <p:cViewPr varScale="1">
        <p:scale>
          <a:sx n="75" d="100"/>
          <a:sy n="75" d="100"/>
        </p:scale>
        <p:origin x="-690" y="-84"/>
      </p:cViewPr>
      <p:guideLst>
        <p:guide orient="horz" pos="2186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36.xml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  <p:bldLst>
      <p:bldP spid="13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emf"/><Relationship Id="rId2" Type="http://schemas.openxmlformats.org/officeDocument/2006/relationships/oleObject" Target="../embeddings/Document5.doc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emf"/><Relationship Id="rId2" Type="http://schemas.openxmlformats.org/officeDocument/2006/relationships/oleObject" Target="../embeddings/Document6.doc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3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3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9" Type="http://schemas.openxmlformats.org/officeDocument/2006/relationships/notesSlide" Target="../notesSlides/notesSlide2.x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2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package" Target="../embeddings/Document2.docx"/><Relationship Id="rId3" Type="http://schemas.openxmlformats.org/officeDocument/2006/relationships/image" Target="../media/image16.emf"/><Relationship Id="rId2" Type="http://schemas.openxmlformats.org/officeDocument/2006/relationships/package" Target="../embeddings/Document1.docx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oleObject" Target="../embeddings/Document3.doc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e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1.emf"/><Relationship Id="rId2" Type="http://schemas.openxmlformats.org/officeDocument/2006/relationships/oleObject" Target="../embeddings/Document4.doc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5261" y="2228273"/>
            <a:ext cx="8112130" cy="76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7 </a:t>
            </a:r>
            <a:r>
              <a:rPr lang="zh-CN" altLang="en-US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协作绘制植物</a:t>
            </a:r>
            <a:r>
              <a:rPr lang="en-US" altLang="zh-CN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“</a:t>
            </a:r>
            <a:r>
              <a:rPr lang="zh-CN" altLang="en-US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自画像</a:t>
            </a:r>
            <a:r>
              <a:rPr lang="en-US" altLang="zh-CN" sz="4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”</a:t>
            </a:r>
            <a:endParaRPr lang="en-US" altLang="zh-CN" sz="4400" b="1" spc="-300" dirty="0" smtClean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思维导图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制作人：铜陵师范学校附属小学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刘蓓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介绍校园植物朋友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83" y="391"/>
              <a:ext cx="569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项目实施</a:t>
              </a:r>
              <a:endParaRPr lang="zh-CN" altLang="en-US" sz="4000" dirty="0" smtClean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47530" y="2353881"/>
            <a:ext cx="3767959" cy="185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设计自画像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画画自画像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评评自画像</a:t>
            </a:r>
            <a:endParaRPr lang="zh-CN" altLang="zh-CN" sz="2800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1218020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设计自画像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5165" y="1922145"/>
            <a:ext cx="933323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小组交流，从哪几个方面介绍？规划自画像的一级标题。</a:t>
            </a:r>
            <a:endParaRPr lang="zh-CN" altLang="en-US" sz="24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543175" y="2810510"/>
          <a:ext cx="7106285" cy="305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714750" imgH="1590675" progId="Word.Picture.8">
                  <p:embed/>
                </p:oleObj>
              </mc:Choice>
              <mc:Fallback>
                <p:oleObj name="" r:id="rId2" imgW="3714750" imgH="159067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3175" y="2810510"/>
                        <a:ext cx="7106285" cy="3053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画画自画像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活动评价表：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1152525" y="1684655"/>
          <a:ext cx="9091930" cy="399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829050" imgH="1676400" progId="Word.Picture.8">
                  <p:embed/>
                </p:oleObj>
              </mc:Choice>
              <mc:Fallback>
                <p:oleObj name="" r:id="rId2" imgW="3829050" imgH="1676400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2525" y="1684655"/>
                        <a:ext cx="9091930" cy="3992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 descr="7.6.jpg"/>
          <p:cNvPicPr>
            <a:picLocks noChangeAspect="1"/>
          </p:cNvPicPr>
          <p:nvPr/>
        </p:nvPicPr>
        <p:blipFill>
          <a:blip r:embed="rId4" cstate="print"/>
          <a:srcRect l="61321" t="23849" r="10134"/>
          <a:stretch>
            <a:fillRect/>
          </a:stretch>
        </p:blipFill>
        <p:spPr>
          <a:xfrm>
            <a:off x="9615188" y="2264616"/>
            <a:ext cx="1952367" cy="39760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评评自画像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活动评价表：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5" name="图片 24" descr="7.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5030" y="4077970"/>
            <a:ext cx="3032760" cy="2315210"/>
          </a:xfrm>
          <a:prstGeom prst="rect">
            <a:avLst/>
          </a:prstGeom>
        </p:spPr>
      </p:pic>
      <p:sp>
        <p:nvSpPr>
          <p:cNvPr id="1073742868" name="文本框 2"/>
          <p:cNvSpPr txBox="1"/>
          <p:nvPr/>
        </p:nvSpPr>
        <p:spPr>
          <a:xfrm>
            <a:off x="1409065" y="1883728"/>
            <a:ext cx="1538605" cy="27432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2400"/>
              <a:t>组员感受：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1073742869" name="文本框 1073742868"/>
          <p:cNvSpPr txBox="1"/>
          <p:nvPr/>
        </p:nvSpPr>
        <p:spPr>
          <a:xfrm>
            <a:off x="1643380" y="2368550"/>
            <a:ext cx="8752205" cy="84391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45720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自画像（是/否）让植物介绍更清晰，小组还想从（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)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方面改进。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3742870" name="文本框 1073742869"/>
          <p:cNvSpPr txBox="1"/>
          <p:nvPr/>
        </p:nvSpPr>
        <p:spPr>
          <a:xfrm>
            <a:off x="1409065" y="3539490"/>
            <a:ext cx="2058670" cy="631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altLang="en-US" sz="2400"/>
              <a:t>同学评价：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1073742871" name="文本框 1073742870"/>
          <p:cNvSpPr txBox="1"/>
          <p:nvPr/>
        </p:nvSpPr>
        <p:spPr>
          <a:xfrm>
            <a:off x="3079750" y="3592830"/>
            <a:ext cx="2740025" cy="28194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/>
              <a:t>收获的点赞数（   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877" name="文本框 1073742876"/>
          <p:cNvSpPr txBox="1"/>
          <p:nvPr/>
        </p:nvSpPr>
        <p:spPr>
          <a:xfrm>
            <a:off x="3117850" y="4008755"/>
            <a:ext cx="1607185" cy="2717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/>
              <a:t>评价内容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878" name="文本框 1073742877"/>
          <p:cNvSpPr txBox="1"/>
          <p:nvPr/>
        </p:nvSpPr>
        <p:spPr>
          <a:xfrm>
            <a:off x="6607175" y="4010343"/>
            <a:ext cx="890270" cy="2717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/>
              <a:t>点赞数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876" name="文本框 1073742875"/>
          <p:cNvSpPr txBox="1"/>
          <p:nvPr/>
        </p:nvSpPr>
        <p:spPr>
          <a:xfrm>
            <a:off x="2229485" y="4394835"/>
            <a:ext cx="3559175" cy="8432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归纳植物知识清晰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自画像设计美观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呈现植物知识内容丰富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5" y="4655185"/>
            <a:ext cx="1181100" cy="137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4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25490"/>
          <a:stretch>
            <a:fillRect/>
          </a:stretch>
        </p:blipFill>
        <p:spPr>
          <a:xfrm>
            <a:off x="812800" y="1764030"/>
            <a:ext cx="438150" cy="514350"/>
          </a:xfrm>
          <a:prstGeom prst="rect">
            <a:avLst/>
          </a:prstGeom>
        </p:spPr>
      </p:pic>
      <p:pic>
        <p:nvPicPr>
          <p:cNvPr id="2" name="图片 4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25490"/>
          <a:stretch>
            <a:fillRect/>
          </a:stretch>
        </p:blipFill>
        <p:spPr>
          <a:xfrm>
            <a:off x="812800" y="3476625"/>
            <a:ext cx="438150" cy="5143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793750" y="3388360"/>
            <a:ext cx="1036066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63" y="362"/>
              <a:ext cx="606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项目分享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54867" y="2755924"/>
            <a:ext cx="420939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评：评评“自画像”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议：思维导图的优势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8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．评：项目活动评价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692400" y="3123565"/>
          <a:ext cx="6544945" cy="2472055"/>
        </p:xfrm>
        <a:graphic>
          <a:graphicData uri="http://schemas.openxmlformats.org/drawingml/2006/table">
            <a:tbl>
              <a:tblPr/>
              <a:tblGrid>
                <a:gridCol w="2131695"/>
                <a:gridCol w="2781935"/>
                <a:gridCol w="1631315"/>
              </a:tblGrid>
              <a:tr h="46228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评价内容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评价标准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评价结果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06730"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会用思维导图数字工具归纳总结植物知识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交流归纳植物知识，并根据需要选择思维导图数字工具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085"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跟同伴介绍思维导图数字工具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说出思维导图数字工具的使用流程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保存思维导图成果，并展示给大家看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能保存用思维导图数字工具完成的作品，并向大家介绍、展示作品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445"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能将思维导图应用于知识点的整理上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整理本单元所学知识点或用于其他学科上归纳知识点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☆☆☆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18895" y="2118995"/>
            <a:ext cx="8124825" cy="6553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l" defTabSz="914400">
              <a:lnSpc>
                <a:spcPts val="44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根据项目活动实际情况，填写项目活动评价表。</a:t>
            </a:r>
            <a:endParaRPr lang="zh-CN" altLang="en-US" sz="2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．思：还可以解决哪些问题？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39482" y="1722317"/>
            <a:ext cx="9734844" cy="1555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想解决什么问题？试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着用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搜索引擎工具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查找答案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。再与同学分享自己是如何提炼关键词的，发现哪些搜索技巧？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18"/>
          <p:cNvSpPr/>
          <p:nvPr/>
        </p:nvSpPr>
        <p:spPr>
          <a:xfrm>
            <a:off x="9837007" y="3289944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058401" y="3410465"/>
            <a:ext cx="1300336" cy="29161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10" y="3205480"/>
            <a:ext cx="8079740" cy="25888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83" y="371"/>
              <a:ext cx="680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项目拓展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86400" y="2661285"/>
            <a:ext cx="440563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议：思维导图的应用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试：解决学习问题</a:t>
            </a:r>
            <a:endParaRPr lang="zh-CN" altLang="en-US" sz="24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876097" y="1145956"/>
            <a:ext cx="826113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试：搜索信息，解决学习中的问题。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6700" y="2431415"/>
            <a:ext cx="9248775" cy="2676525"/>
          </a:xfrm>
          <a:prstGeom prst="rect">
            <a:avLst/>
          </a:prstGeom>
        </p:spPr>
        <p:txBody>
          <a:bodyPr wrap="square">
            <a:spAutoFit/>
          </a:bodyPr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1．思维导图、在线笔记等工具是人们学习的好助手。请试着用思维导图整理自己的学习方法。 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2．试着用思维导图工具整理中小学生上网的注意事项，供其他同学参考。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介绍校园植物朋友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协作绘制植物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自画像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6963" y="2160869"/>
            <a:ext cx="5717623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altLang="zh-CN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学校举办“植物大讲堂”活动，邀请各班学生分享他们观察到的植物。李徽和同学通过观察和在线学习，了解了植物的习性和特征。他们希望在周一的活动中通过图示的方式分享植物的特征，并进行辅助讲解。</a:t>
            </a:r>
            <a:endParaRPr lang="en-US" altLang="zh-CN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怎样帮李徽？</a:t>
            </a:r>
            <a:endParaRPr kumimoji="1" lang="zh-CN" altLang="en-US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" y="2434590"/>
            <a:ext cx="3895725" cy="2356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9" y="0"/>
            <a:ext cx="3561905" cy="2664372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840014" y="1214457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03" name="直接连接符 102"/>
          <p:cNvCxnSpPr/>
          <p:nvPr>
            <p:custDataLst>
              <p:tags r:id="rId6"/>
            </p:custDataLst>
          </p:nvPr>
        </p:nvCxnSpPr>
        <p:spPr>
          <a:xfrm flipV="1">
            <a:off x="6672722" y="3786790"/>
            <a:ext cx="1506" cy="1179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>
            <p:custDataLst>
              <p:tags r:id="rId7"/>
            </p:custDataLst>
          </p:nvPr>
        </p:nvCxnSpPr>
        <p:spPr>
          <a:xfrm flipH="1" flipV="1">
            <a:off x="8637767" y="2630349"/>
            <a:ext cx="1506" cy="11556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>
            <p:custDataLst>
              <p:tags r:id="rId8"/>
            </p:custDataLst>
          </p:nvPr>
        </p:nvCxnSpPr>
        <p:spPr>
          <a:xfrm flipV="1">
            <a:off x="4708430" y="2616044"/>
            <a:ext cx="2259" cy="11150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>
            <p:custDataLst>
              <p:tags r:id="rId9"/>
            </p:custDataLst>
          </p:nvPr>
        </p:nvCxnSpPr>
        <p:spPr>
          <a:xfrm flipH="1" flipV="1">
            <a:off x="2743385" y="3852291"/>
            <a:ext cx="2259" cy="11052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椭圆 106"/>
          <p:cNvSpPr/>
          <p:nvPr>
            <p:custDataLst>
              <p:tags r:id="rId10"/>
            </p:custDataLst>
          </p:nvPr>
        </p:nvSpPr>
        <p:spPr>
          <a:xfrm>
            <a:off x="6453631" y="4721880"/>
            <a:ext cx="452487" cy="4532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8" name="椭圆 107"/>
          <p:cNvSpPr/>
          <p:nvPr>
            <p:custDataLst>
              <p:tags r:id="rId11"/>
            </p:custDataLst>
          </p:nvPr>
        </p:nvSpPr>
        <p:spPr>
          <a:xfrm>
            <a:off x="2528811" y="4707575"/>
            <a:ext cx="453993" cy="4539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9" name="椭圆 108"/>
          <p:cNvSpPr/>
          <p:nvPr>
            <p:custDataLst>
              <p:tags r:id="rId12"/>
            </p:custDataLst>
          </p:nvPr>
        </p:nvSpPr>
        <p:spPr>
          <a:xfrm>
            <a:off x="4478045" y="2393189"/>
            <a:ext cx="453993" cy="4547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0" name="椭圆 109"/>
          <p:cNvSpPr/>
          <p:nvPr>
            <p:custDataLst>
              <p:tags r:id="rId13"/>
            </p:custDataLst>
          </p:nvPr>
        </p:nvSpPr>
        <p:spPr>
          <a:xfrm>
            <a:off x="8410394" y="2402223"/>
            <a:ext cx="452487" cy="4532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1" name="矩形 110"/>
          <p:cNvSpPr/>
          <p:nvPr>
            <p:custDataLst>
              <p:tags r:id="rId14"/>
            </p:custDataLst>
          </p:nvPr>
        </p:nvSpPr>
        <p:spPr>
          <a:xfrm>
            <a:off x="3740212" y="4798675"/>
            <a:ext cx="1929659" cy="11150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实践：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设计自画像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画画自画像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评评自画像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2" name="矩形 111"/>
          <p:cNvSpPr/>
          <p:nvPr>
            <p:custDataLst>
              <p:tags r:id="rId15"/>
            </p:custDataLst>
          </p:nvPr>
        </p:nvSpPr>
        <p:spPr>
          <a:xfrm>
            <a:off x="7632065" y="4805680"/>
            <a:ext cx="2184400" cy="1115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应用：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议：在线思维导图的应用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试：用思维导图整理单元内容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3" name="矩形 112"/>
          <p:cNvSpPr/>
          <p:nvPr>
            <p:custDataLst>
              <p:tags r:id="rId16"/>
            </p:custDataLst>
          </p:nvPr>
        </p:nvSpPr>
        <p:spPr>
          <a:xfrm>
            <a:off x="1816576" y="2500343"/>
            <a:ext cx="1929659" cy="970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思考：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思：归纳知识方法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析：读懂思维导图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试：了解导图工具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议：明确活动方案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4" name="矩形 113"/>
          <p:cNvSpPr/>
          <p:nvPr>
            <p:custDataLst>
              <p:tags r:id="rId17"/>
            </p:custDataLst>
          </p:nvPr>
        </p:nvSpPr>
        <p:spPr>
          <a:xfrm>
            <a:off x="5702999" y="2700368"/>
            <a:ext cx="1929659" cy="970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反思：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评：项目活动的评价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议：思维导图的优势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5" name="矩形 114"/>
          <p:cNvSpPr/>
          <p:nvPr>
            <p:custDataLst>
              <p:tags r:id="rId18"/>
            </p:custDataLst>
          </p:nvPr>
        </p:nvSpPr>
        <p:spPr>
          <a:xfrm>
            <a:off x="3740965" y="4047290"/>
            <a:ext cx="1928153" cy="62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</a:rPr>
              <a:t>项目实施</a:t>
            </a:r>
            <a:endParaRPr lang="zh-CN" altLang="en-US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16" name="矩形 115"/>
          <p:cNvSpPr/>
          <p:nvPr>
            <p:custDataLst>
              <p:tags r:id="rId19"/>
            </p:custDataLst>
          </p:nvPr>
        </p:nvSpPr>
        <p:spPr>
          <a:xfrm>
            <a:off x="7662020" y="4039761"/>
            <a:ext cx="1928153" cy="62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2"/>
                </a:solidFill>
                <a:latin typeface="+mn-ea"/>
                <a:cs typeface="+mn-ea"/>
              </a:rPr>
              <a:t>项目拓展</a:t>
            </a:r>
            <a:endParaRPr lang="zh-CN" altLang="en-US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17" name="矩形 116"/>
          <p:cNvSpPr/>
          <p:nvPr>
            <p:custDataLst>
              <p:tags r:id="rId20"/>
            </p:custDataLst>
          </p:nvPr>
        </p:nvSpPr>
        <p:spPr>
          <a:xfrm>
            <a:off x="1817329" y="1808104"/>
            <a:ext cx="1928153" cy="6354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项目准备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8" name="矩形 117"/>
          <p:cNvSpPr/>
          <p:nvPr>
            <p:custDataLst>
              <p:tags r:id="rId21"/>
            </p:custDataLst>
          </p:nvPr>
        </p:nvSpPr>
        <p:spPr>
          <a:xfrm>
            <a:off x="5703751" y="1817629"/>
            <a:ext cx="1928153" cy="6354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项目分享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9" name="任意多边形: 形状 27"/>
          <p:cNvSpPr/>
          <p:nvPr>
            <p:custDataLst>
              <p:tags r:id="rId22"/>
            </p:custDataLst>
          </p:nvPr>
        </p:nvSpPr>
        <p:spPr>
          <a:xfrm>
            <a:off x="1785708" y="3671597"/>
            <a:ext cx="1921377" cy="219844"/>
          </a:xfrm>
          <a:custGeom>
            <a:avLst/>
            <a:gdLst>
              <a:gd name="connsiteX0" fmla="*/ 0 w 1620520"/>
              <a:gd name="connsiteY0" fmla="*/ 0 h 185420"/>
              <a:gd name="connsiteX1" fmla="*/ 1527810 w 1620520"/>
              <a:gd name="connsiteY1" fmla="*/ 0 h 185420"/>
              <a:gd name="connsiteX2" fmla="*/ 1620520 w 1620520"/>
              <a:gd name="connsiteY2" fmla="*/ 92710 h 185420"/>
              <a:gd name="connsiteX3" fmla="*/ 1527810 w 1620520"/>
              <a:gd name="connsiteY3" fmla="*/ 185420 h 185420"/>
              <a:gd name="connsiteX4" fmla="*/ 0 w 1620520"/>
              <a:gd name="connsiteY4" fmla="*/ 185420 h 185420"/>
              <a:gd name="connsiteX5" fmla="*/ 92710 w 1620520"/>
              <a:gd name="connsiteY5" fmla="*/ 92710 h 185420"/>
              <a:gd name="connsiteX6" fmla="*/ 0 w 1620520"/>
              <a:gd name="connsiteY6" fmla="*/ 0 h 1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520" h="185420">
                <a:moveTo>
                  <a:pt x="0" y="0"/>
                </a:moveTo>
                <a:lnTo>
                  <a:pt x="1527810" y="0"/>
                </a:lnTo>
                <a:lnTo>
                  <a:pt x="1620520" y="92710"/>
                </a:lnTo>
                <a:lnTo>
                  <a:pt x="1527810" y="185420"/>
                </a:lnTo>
                <a:lnTo>
                  <a:pt x="0" y="185420"/>
                </a:lnTo>
                <a:lnTo>
                  <a:pt x="92710" y="927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85000"/>
                  <a:lumOff val="15000"/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0" name="任意多边形: 形状 29"/>
          <p:cNvSpPr/>
          <p:nvPr>
            <p:custDataLst>
              <p:tags r:id="rId23"/>
            </p:custDataLst>
          </p:nvPr>
        </p:nvSpPr>
        <p:spPr>
          <a:xfrm>
            <a:off x="7676325" y="3670091"/>
            <a:ext cx="1921377" cy="219844"/>
          </a:xfrm>
          <a:custGeom>
            <a:avLst/>
            <a:gdLst>
              <a:gd name="connsiteX0" fmla="*/ 0 w 1620520"/>
              <a:gd name="connsiteY0" fmla="*/ 0 h 185420"/>
              <a:gd name="connsiteX1" fmla="*/ 1527810 w 1620520"/>
              <a:gd name="connsiteY1" fmla="*/ 0 h 185420"/>
              <a:gd name="connsiteX2" fmla="*/ 1620520 w 1620520"/>
              <a:gd name="connsiteY2" fmla="*/ 92710 h 185420"/>
              <a:gd name="connsiteX3" fmla="*/ 1527810 w 1620520"/>
              <a:gd name="connsiteY3" fmla="*/ 185420 h 185420"/>
              <a:gd name="connsiteX4" fmla="*/ 0 w 1620520"/>
              <a:gd name="connsiteY4" fmla="*/ 185420 h 185420"/>
              <a:gd name="connsiteX5" fmla="*/ 92710 w 1620520"/>
              <a:gd name="connsiteY5" fmla="*/ 92710 h 185420"/>
              <a:gd name="connsiteX6" fmla="*/ 0 w 1620520"/>
              <a:gd name="connsiteY6" fmla="*/ 0 h 1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520" h="185420">
                <a:moveTo>
                  <a:pt x="0" y="0"/>
                </a:moveTo>
                <a:lnTo>
                  <a:pt x="1527810" y="0"/>
                </a:lnTo>
                <a:lnTo>
                  <a:pt x="1620520" y="92710"/>
                </a:lnTo>
                <a:lnTo>
                  <a:pt x="1527810" y="185420"/>
                </a:lnTo>
                <a:lnTo>
                  <a:pt x="0" y="185420"/>
                </a:lnTo>
                <a:lnTo>
                  <a:pt x="92710" y="927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85000"/>
                  <a:lumOff val="15000"/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1" name="任意多边形: 形状 31"/>
          <p:cNvSpPr/>
          <p:nvPr>
            <p:custDataLst>
              <p:tags r:id="rId24"/>
            </p:custDataLst>
          </p:nvPr>
        </p:nvSpPr>
        <p:spPr>
          <a:xfrm>
            <a:off x="3748494" y="3677620"/>
            <a:ext cx="1922130" cy="219844"/>
          </a:xfrm>
          <a:custGeom>
            <a:avLst/>
            <a:gdLst>
              <a:gd name="connsiteX0" fmla="*/ 0 w 1621155"/>
              <a:gd name="connsiteY0" fmla="*/ 0 h 185420"/>
              <a:gd name="connsiteX1" fmla="*/ 1528445 w 1621155"/>
              <a:gd name="connsiteY1" fmla="*/ 0 h 185420"/>
              <a:gd name="connsiteX2" fmla="*/ 1621155 w 1621155"/>
              <a:gd name="connsiteY2" fmla="*/ 92710 h 185420"/>
              <a:gd name="connsiteX3" fmla="*/ 1528445 w 1621155"/>
              <a:gd name="connsiteY3" fmla="*/ 185420 h 185420"/>
              <a:gd name="connsiteX4" fmla="*/ 0 w 1621155"/>
              <a:gd name="connsiteY4" fmla="*/ 185420 h 185420"/>
              <a:gd name="connsiteX5" fmla="*/ 92710 w 1621155"/>
              <a:gd name="connsiteY5" fmla="*/ 92710 h 185420"/>
              <a:gd name="connsiteX6" fmla="*/ 0 w 1621155"/>
              <a:gd name="connsiteY6" fmla="*/ 0 h 1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155" h="185420">
                <a:moveTo>
                  <a:pt x="0" y="0"/>
                </a:moveTo>
                <a:lnTo>
                  <a:pt x="1528445" y="0"/>
                </a:lnTo>
                <a:lnTo>
                  <a:pt x="1621155" y="92710"/>
                </a:lnTo>
                <a:lnTo>
                  <a:pt x="1528445" y="185420"/>
                </a:lnTo>
                <a:lnTo>
                  <a:pt x="0" y="185420"/>
                </a:lnTo>
                <a:lnTo>
                  <a:pt x="92710" y="927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85000"/>
                  <a:lumOff val="15000"/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2" name="任意多边形: 形状 34"/>
          <p:cNvSpPr/>
          <p:nvPr>
            <p:custDataLst>
              <p:tags r:id="rId25"/>
            </p:custDataLst>
          </p:nvPr>
        </p:nvSpPr>
        <p:spPr>
          <a:xfrm>
            <a:off x="5712033" y="3671597"/>
            <a:ext cx="1922130" cy="219844"/>
          </a:xfrm>
          <a:custGeom>
            <a:avLst/>
            <a:gdLst>
              <a:gd name="connsiteX0" fmla="*/ 0 w 1621155"/>
              <a:gd name="connsiteY0" fmla="*/ 0 h 185420"/>
              <a:gd name="connsiteX1" fmla="*/ 1528445 w 1621155"/>
              <a:gd name="connsiteY1" fmla="*/ 0 h 185420"/>
              <a:gd name="connsiteX2" fmla="*/ 1621155 w 1621155"/>
              <a:gd name="connsiteY2" fmla="*/ 92710 h 185420"/>
              <a:gd name="connsiteX3" fmla="*/ 1528445 w 1621155"/>
              <a:gd name="connsiteY3" fmla="*/ 185420 h 185420"/>
              <a:gd name="connsiteX4" fmla="*/ 0 w 1621155"/>
              <a:gd name="connsiteY4" fmla="*/ 185420 h 185420"/>
              <a:gd name="connsiteX5" fmla="*/ 92710 w 1621155"/>
              <a:gd name="connsiteY5" fmla="*/ 92710 h 185420"/>
              <a:gd name="connsiteX6" fmla="*/ 0 w 1621155"/>
              <a:gd name="connsiteY6" fmla="*/ 0 h 1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155" h="185420">
                <a:moveTo>
                  <a:pt x="0" y="0"/>
                </a:moveTo>
                <a:lnTo>
                  <a:pt x="1528445" y="0"/>
                </a:lnTo>
                <a:lnTo>
                  <a:pt x="1621155" y="92710"/>
                </a:lnTo>
                <a:lnTo>
                  <a:pt x="1528445" y="185420"/>
                </a:lnTo>
                <a:lnTo>
                  <a:pt x="0" y="185420"/>
                </a:lnTo>
                <a:lnTo>
                  <a:pt x="92710" y="927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85000"/>
                  <a:lumOff val="15000"/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3" name="任意多边形: 形状 37"/>
          <p:cNvSpPr/>
          <p:nvPr>
            <p:custDataLst>
              <p:tags r:id="rId26"/>
            </p:custDataLst>
          </p:nvPr>
        </p:nvSpPr>
        <p:spPr>
          <a:xfrm>
            <a:off x="1546288" y="3670844"/>
            <a:ext cx="240172" cy="221350"/>
          </a:xfrm>
          <a:custGeom>
            <a:avLst/>
            <a:gdLst>
              <a:gd name="connsiteX0" fmla="*/ 0 w 202565"/>
              <a:gd name="connsiteY0" fmla="*/ 0 h 186690"/>
              <a:gd name="connsiteX1" fmla="*/ 109220 w 202565"/>
              <a:gd name="connsiteY1" fmla="*/ 0 h 186690"/>
              <a:gd name="connsiteX2" fmla="*/ 202565 w 202565"/>
              <a:gd name="connsiteY2" fmla="*/ 93345 h 186690"/>
              <a:gd name="connsiteX3" fmla="*/ 109220 w 202565"/>
              <a:gd name="connsiteY3" fmla="*/ 186690 h 186690"/>
              <a:gd name="connsiteX4" fmla="*/ 0 w 202565"/>
              <a:gd name="connsiteY4" fmla="*/ 186690 h 186690"/>
              <a:gd name="connsiteX5" fmla="*/ 93345 w 202565"/>
              <a:gd name="connsiteY5" fmla="*/ 93345 h 186690"/>
              <a:gd name="connsiteX6" fmla="*/ 0 w 202565"/>
              <a:gd name="connsiteY6" fmla="*/ 0 h 1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565" h="186690">
                <a:moveTo>
                  <a:pt x="0" y="0"/>
                </a:moveTo>
                <a:lnTo>
                  <a:pt x="109220" y="0"/>
                </a:lnTo>
                <a:lnTo>
                  <a:pt x="202565" y="93345"/>
                </a:lnTo>
                <a:lnTo>
                  <a:pt x="109220" y="186690"/>
                </a:lnTo>
                <a:lnTo>
                  <a:pt x="0" y="186690"/>
                </a:lnTo>
                <a:lnTo>
                  <a:pt x="93345" y="933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85000"/>
                  <a:lumOff val="15000"/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4" name="任意多边形: 形状 40"/>
          <p:cNvSpPr/>
          <p:nvPr>
            <p:custDataLst>
              <p:tags r:id="rId27"/>
            </p:custDataLst>
          </p:nvPr>
        </p:nvSpPr>
        <p:spPr>
          <a:xfrm>
            <a:off x="9598456" y="3670091"/>
            <a:ext cx="240172" cy="221350"/>
          </a:xfrm>
          <a:custGeom>
            <a:avLst/>
            <a:gdLst>
              <a:gd name="connsiteX0" fmla="*/ 0 w 202565"/>
              <a:gd name="connsiteY0" fmla="*/ 0 h 186690"/>
              <a:gd name="connsiteX1" fmla="*/ 109220 w 202565"/>
              <a:gd name="connsiteY1" fmla="*/ 0 h 186690"/>
              <a:gd name="connsiteX2" fmla="*/ 202565 w 202565"/>
              <a:gd name="connsiteY2" fmla="*/ 93345 h 186690"/>
              <a:gd name="connsiteX3" fmla="*/ 109220 w 202565"/>
              <a:gd name="connsiteY3" fmla="*/ 186690 h 186690"/>
              <a:gd name="connsiteX4" fmla="*/ 0 w 202565"/>
              <a:gd name="connsiteY4" fmla="*/ 186690 h 186690"/>
              <a:gd name="connsiteX5" fmla="*/ 93345 w 202565"/>
              <a:gd name="connsiteY5" fmla="*/ 93345 h 186690"/>
              <a:gd name="connsiteX6" fmla="*/ 0 w 202565"/>
              <a:gd name="connsiteY6" fmla="*/ 0 h 1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565" h="186690">
                <a:moveTo>
                  <a:pt x="0" y="0"/>
                </a:moveTo>
                <a:lnTo>
                  <a:pt x="109220" y="0"/>
                </a:lnTo>
                <a:lnTo>
                  <a:pt x="202565" y="93345"/>
                </a:lnTo>
                <a:lnTo>
                  <a:pt x="109220" y="186690"/>
                </a:lnTo>
                <a:lnTo>
                  <a:pt x="0" y="186690"/>
                </a:lnTo>
                <a:lnTo>
                  <a:pt x="93345" y="933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85000"/>
                  <a:lumOff val="15000"/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8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87" y="366"/>
              <a:ext cx="676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项目准备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96973" y="2287995"/>
            <a:ext cx="3767959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思：归纳知识方法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析：读懂思维导图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试：了解导图工具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议：明确活动方案</a:t>
            </a:r>
            <a:endParaRPr lang="zh-CN" altLang="zh-CN" sz="2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79867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．说说：归纳知识的方法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1" name="剪去同侧角的矩形 2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剪去同侧角的矩形 2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同侧角的矩形 2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剪去同侧角的矩形 2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-2147482622"/>
          <p:cNvGraphicFramePr>
            <a:graphicFrameLocks noChangeAspect="1"/>
          </p:cNvGraphicFramePr>
          <p:nvPr/>
        </p:nvGraphicFramePr>
        <p:xfrm>
          <a:off x="2541270" y="1717675"/>
          <a:ext cx="6624000" cy="173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023360" imgH="1059180" progId="Word.Document.12">
                  <p:embed/>
                </p:oleObj>
              </mc:Choice>
              <mc:Fallback>
                <p:oleObj name="" r:id="rId2" imgW="4023360" imgH="105918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1270" y="1717675"/>
                        <a:ext cx="6624000" cy="17383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21"/>
          <p:cNvGraphicFramePr>
            <a:graphicFrameLocks noChangeAspect="1"/>
          </p:cNvGraphicFramePr>
          <p:nvPr/>
        </p:nvGraphicFramePr>
        <p:xfrm>
          <a:off x="2541270" y="3710940"/>
          <a:ext cx="6624000" cy="218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4038600" imgH="1333500" progId="Word.Document.12">
                  <p:embed/>
                </p:oleObj>
              </mc:Choice>
              <mc:Fallback>
                <p:oleObj name="" r:id="rId4" imgW="4038600" imgH="1333500" progId="Word.Document.12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1270" y="3710940"/>
                        <a:ext cx="6624000" cy="21874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452883" y="104338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思考：</a:t>
            </a:r>
            <a:r>
              <a:rPr lang="zh-CN" altLang="x-none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归纳知识的方法</a:t>
            </a:r>
            <a:endParaRPr lang="zh-CN" altLang="x-none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53820" y="2505710"/>
            <a:ext cx="7388860" cy="267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问题链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有哪些方法可以让更多人了解这些植物知识？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问题链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有没有数字工具能快速的进行植物知识整理知识？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1" name="任意多边形: 形状 18"/>
          <p:cNvSpPr/>
          <p:nvPr/>
        </p:nvSpPr>
        <p:spPr>
          <a:xfrm>
            <a:off x="9103582" y="2262514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9221746" y="3429257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．读读：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读懂思维导图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2" cstate="print"/>
          <a:srcRect l="10402" t="16827" r="6425" b="21722"/>
          <a:stretch>
            <a:fillRect/>
          </a:stretch>
        </p:blipFill>
        <p:spPr bwMode="auto">
          <a:xfrm>
            <a:off x="9305740" y="2827607"/>
            <a:ext cx="1918845" cy="13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9642092" y="2972078"/>
            <a:ext cx="1372187" cy="9294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R="0" indent="0" defTabSz="914400"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cap="none" normalizeH="0" baseline="0" dirty="0"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你还知道哪些途径？ </a:t>
            </a:r>
            <a:endParaRPr kumimoji="0" lang="zh-CN" sz="2000" b="0" i="0" cap="none" normalizeH="0" baseline="0" dirty="0"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剪去同侧角的矩形 27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18"/>
          <p:cNvSpPr/>
          <p:nvPr/>
        </p:nvSpPr>
        <p:spPr>
          <a:xfrm>
            <a:off x="9762866" y="4056063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083114" y="3941806"/>
            <a:ext cx="1300336" cy="2916194"/>
          </a:xfrm>
          <a:prstGeom prst="rect">
            <a:avLst/>
          </a:prstGeom>
        </p:spPr>
      </p:pic>
      <p:sp>
        <p:nvSpPr>
          <p:cNvPr id="4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993390" y="2268220"/>
          <a:ext cx="564769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3209925" imgH="1914525" progId="Word.Picture.8">
                  <p:embed/>
                </p:oleObj>
              </mc:Choice>
              <mc:Fallback>
                <p:oleObj name="" r:id="rId4" imgW="3209925" imgH="191452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3390" y="2268220"/>
                        <a:ext cx="5647690" cy="337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1170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4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．试试：了解导图工具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2105025" y="3920490"/>
          <a:ext cx="7865745" cy="230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752850" imgH="1095375" progId="Word.Picture.8">
                  <p:embed/>
                </p:oleObj>
              </mc:Choice>
              <mc:Fallback>
                <p:oleObj name="" r:id="rId2" imgW="3752850" imgH="109537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5025" y="3920490"/>
                        <a:ext cx="7865745" cy="2301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7"/>
          <p:cNvGraphicFramePr>
            <a:graphicFrameLocks noChangeAspect="1"/>
          </p:cNvGraphicFramePr>
          <p:nvPr/>
        </p:nvGraphicFramePr>
        <p:xfrm>
          <a:off x="6813868" y="1611313"/>
          <a:ext cx="29241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2929255" imgH="2138045" progId="Word.Picture.8">
                  <p:embed/>
                </p:oleObj>
              </mc:Choice>
              <mc:Fallback>
                <p:oleObj name="" r:id="rId4" imgW="2929255" imgH="2138045" progId="Word.Picture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3868" y="1611313"/>
                        <a:ext cx="2924175" cy="2143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618"/>
          <p:cNvGraphicFramePr>
            <a:graphicFrameLocks noChangeAspect="1"/>
          </p:cNvGraphicFramePr>
          <p:nvPr/>
        </p:nvGraphicFramePr>
        <p:xfrm>
          <a:off x="2104708" y="1851660"/>
          <a:ext cx="4048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4050665" imgH="1428115" progId="Word.Picture.8">
                  <p:embed/>
                </p:oleObj>
              </mc:Choice>
              <mc:Fallback>
                <p:oleObj name="" r:id="rId6" imgW="4050665" imgH="1428115" progId="Word.Picture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4708" y="1851660"/>
                        <a:ext cx="4048125" cy="142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1170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4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．议议：规划活动方案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3"/>
          <p:cNvSpPr txBox="1"/>
          <p:nvPr/>
        </p:nvSpPr>
        <p:spPr>
          <a:xfrm>
            <a:off x="70637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82934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95231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28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3740" y="1845945"/>
            <a:ext cx="7637145" cy="2030095"/>
          </a:xfrm>
          <a:prstGeom prst="rect">
            <a:avLst/>
          </a:prstGeom>
        </p:spPr>
        <p:txBody>
          <a:bodyPr wrap="square">
            <a:spAutoFit/>
          </a:bodyPr>
          <a:p>
            <a:pPr indent="720090" defTabSz="914400" fontAlgn="base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想一想，合作完成项目的思路，将步骤排排序。</a:t>
            </a:r>
            <a:endParaRPr lang="en-US" altLang="zh-CN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indent="720090" defTabSz="914400" fontAlgn="base">
              <a:lnSpc>
                <a:spcPct val="150000"/>
              </a:lnSpc>
              <a:buClrTx/>
              <a:buSzTx/>
              <a:buFontTx/>
            </a:pPr>
            <a:endParaRPr lang="en-US" altLang="zh-CN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73742978" name="文本框 1073742977"/>
          <p:cNvSpPr txBox="1"/>
          <p:nvPr/>
        </p:nvSpPr>
        <p:spPr>
          <a:xfrm>
            <a:off x="4252913" y="3250565"/>
            <a:ext cx="2677795" cy="12484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indent="0" fontAlgn="auto">
              <a:lnSpc>
                <a:spcPct val="200000"/>
              </a:lnSpc>
            </a:pPr>
            <a:r>
              <a:rPr lang="zh-CN" altLang="en-US" sz="2800">
                <a:sym typeface="Wingdings" panose="05000000000000000000" charset="0"/>
              </a:rPr>
              <a:t></a:t>
            </a:r>
            <a:r>
              <a:rPr lang="zh-CN" altLang="en-US" sz="2800"/>
              <a:t>设计自画像</a:t>
            </a:r>
            <a:endParaRPr lang="zh-CN" altLang="en-US" sz="2800"/>
          </a:p>
          <a:p>
            <a:pPr indent="0" fontAlgn="auto">
              <a:lnSpc>
                <a:spcPct val="200000"/>
              </a:lnSpc>
            </a:pPr>
            <a:r>
              <a:rPr lang="zh-CN" altLang="en-US" sz="2800">
                <a:sym typeface="Wingdings" panose="05000000000000000000" charset="0"/>
              </a:rPr>
              <a:t></a:t>
            </a:r>
            <a:r>
              <a:rPr lang="zh-CN" altLang="en-US" sz="2800"/>
              <a:t>画画自画像</a:t>
            </a:r>
            <a:endParaRPr lang="zh-CN" altLang="en-US" sz="2800"/>
          </a:p>
          <a:p>
            <a:pPr indent="0" fontAlgn="auto">
              <a:lnSpc>
                <a:spcPct val="200000"/>
              </a:lnSpc>
            </a:pPr>
            <a:r>
              <a:rPr lang="zh-CN" altLang="en-US" sz="2800">
                <a:sym typeface="Wingdings" panose="05000000000000000000" charset="0"/>
              </a:rPr>
              <a:t></a:t>
            </a:r>
            <a:r>
              <a:rPr lang="zh-CN" altLang="en-US" sz="2800"/>
              <a:t>评评自画像</a:t>
            </a:r>
            <a:endParaRPr lang="zh-CN" altLang="en-US" sz="2800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4" name="图片 13" descr="4.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0207" y="4170387"/>
            <a:ext cx="2602412" cy="198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109_3*m_h_f*1_2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109_3*m_h_f*1_4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109_3*m_h_f*1_1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109_3*m_h_f*1_3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109_3*m_h_a*1_2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109_3*m_h_a*1_4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109_3*m_h_a*1_1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109_3*m_h_a*1_3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109_3*m_h_i*1_1_3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31109_3*m_h_i*1_4_3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3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2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1109_3*m_h_i*1_2_3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31109_3*m_h_i*1_3_3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31109_3*m_h_i*1_1_4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31109_3*m_h_i*1_4_4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4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]}"/>
  <p:tag name="resource_record_key" val="{&quot;13&quot;:[4705195,4563109],&quot;70&quot;:[3314619]}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2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1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3_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2_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3*m_h_i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4_1"/>
  <p:tag name="KSO_WM_DIAGRAM_MAX_ITEMCNT" val="6"/>
  <p:tag name="KSO_WM_DIAGRAM_MIN_ITEMCNT" val="2"/>
  <p:tag name="KSO_WM_DIAGRAM_VIRTUALLY_FRAME" val="{&quot;height&quot;:323.8296062992126,&quot;left&quot;:80.57501220703125,&quot;top&quot;:142.3703937007874,&quot;width&quot;:735.29997558593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WPS 演示</Application>
  <PresentationFormat>自定义</PresentationFormat>
  <Paragraphs>291</Paragraphs>
  <Slides>19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19</vt:i4>
      </vt:variant>
    </vt:vector>
  </HeadingPairs>
  <TitlesOfParts>
    <vt:vector size="55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楷体_GB2312</vt:lpstr>
      <vt:lpstr>阿里巴巴普惠体 M</vt:lpstr>
      <vt:lpstr>黑体</vt:lpstr>
      <vt:lpstr>华文隶书</vt:lpstr>
      <vt:lpstr>华文中宋</vt:lpstr>
      <vt:lpstr>Aa榴莲爸爸</vt:lpstr>
      <vt:lpstr>新宋体</vt:lpstr>
      <vt:lpstr>Wingdings</vt:lpstr>
      <vt:lpstr>Arial Unicode MS</vt:lpstr>
      <vt:lpstr>三极信黑简体</vt:lpstr>
      <vt:lpstr>Times New Roman</vt:lpstr>
      <vt:lpstr>Calibri</vt:lpstr>
      <vt:lpstr>仿宋</vt:lpstr>
      <vt:lpstr>Times New Roman</vt:lpstr>
      <vt:lpstr>楷体</vt:lpstr>
      <vt:lpstr>Calibri</vt:lpstr>
      <vt:lpstr>思源黑体</vt:lpstr>
      <vt:lpstr>思源黑体 CN Medium</vt:lpstr>
      <vt:lpstr>Office 主题</vt:lpstr>
      <vt:lpstr>Word.Document.12</vt:lpstr>
      <vt:lpstr>Word.Document.12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蓓蓓</cp:lastModifiedBy>
  <cp:revision>113</cp:revision>
  <dcterms:created xsi:type="dcterms:W3CDTF">2023-07-25T11:34:00Z</dcterms:created>
  <dcterms:modified xsi:type="dcterms:W3CDTF">2024-12-20T08:29:27Z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E8C85B884B304A64A553A605D5CB00EC_13</vt:lpwstr>
  </property>
  <property fmtid="{D5CDD505-2E9C-101B-9397-08002B2CF9AE}" pid="3" name="KSOProductBuildVer">
    <vt:lpwstr>2052-12.1.0.19302</vt:lpwstr>
  </property>
</Properties>
</file>