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337" r:id="rId3"/>
    <p:sldId id="291" r:id="rId5"/>
    <p:sldId id="407" r:id="rId6"/>
    <p:sldId id="333" r:id="rId7"/>
    <p:sldId id="356" r:id="rId8"/>
    <p:sldId id="292" r:id="rId9"/>
    <p:sldId id="372" r:id="rId10"/>
    <p:sldId id="408" r:id="rId11"/>
    <p:sldId id="357" r:id="rId12"/>
    <p:sldId id="423" r:id="rId13"/>
    <p:sldId id="321" r:id="rId14"/>
    <p:sldId id="384" r:id="rId15"/>
    <p:sldId id="424" r:id="rId16"/>
    <p:sldId id="425" r:id="rId17"/>
    <p:sldId id="426" r:id="rId18"/>
    <p:sldId id="427" r:id="rId19"/>
    <p:sldId id="358" r:id="rId20"/>
    <p:sldId id="316" r:id="rId21"/>
    <p:sldId id="428" r:id="rId22"/>
    <p:sldId id="388" r:id="rId23"/>
    <p:sldId id="387" r:id="rId24"/>
    <p:sldId id="429" r:id="rId25"/>
    <p:sldId id="318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隶书" panose="02010509060101010101" pitchFamily="49" charset="-122"/>
      <p:regular r:id="rId33"/>
    </p:embeddedFont>
    <p:embeddedFont>
      <p:font typeface="楷体_GB2312" panose="02010609030101010101" pitchFamily="49" charset="-122"/>
      <p:regular r:id="rId34"/>
    </p:embeddedFont>
    <p:embeddedFont>
      <p:font typeface="黑体" panose="02010609060101010101" charset="-122"/>
      <p:regular r:id="rId35"/>
    </p:embeddedFont>
    <p:embeddedFont>
      <p:font typeface="华文新魏" panose="02010800040101010101" charset="-122"/>
      <p:regular r:id="rId36"/>
    </p:embeddedFont>
    <p:embeddedFont>
      <p:font typeface="华文中宋" panose="02010600040101010101" pitchFamily="2" charset="-122"/>
      <p:regular r:id="rId37"/>
    </p:embeddedFont>
    <p:embeddedFont>
      <p:font typeface="Wingdings 2" panose="05020102010507070707" pitchFamily="18" charset="2"/>
      <p:regular r:id="rId38"/>
    </p:embeddedFont>
    <p:embeddedFont>
      <p:font typeface="华文楷体" panose="02010600040101010101" pitchFamily="2" charset="-122"/>
      <p:regular r:id="rId39"/>
    </p:embeddedFont>
    <p:embeddedFont>
      <p:font typeface="楷体" panose="02010609060101010101" charset="-122"/>
      <p:regular r:id="rId40"/>
    </p:embeddedFont>
    <p:embeddedFont>
      <p:font typeface="华文隶书" panose="0201080004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F09A38F-4BFA-4597-A2B6-9E4876F31176}">
          <p14:sldIdLst>
            <p14:sldId id="337"/>
            <p14:sldId id="291"/>
            <p14:sldId id="407"/>
            <p14:sldId id="333"/>
            <p14:sldId id="356"/>
            <p14:sldId id="292"/>
            <p14:sldId id="372"/>
            <p14:sldId id="408"/>
            <p14:sldId id="357"/>
            <p14:sldId id="423"/>
            <p14:sldId id="321"/>
            <p14:sldId id="384"/>
            <p14:sldId id="424"/>
            <p14:sldId id="425"/>
            <p14:sldId id="426"/>
            <p14:sldId id="427"/>
            <p14:sldId id="358"/>
            <p14:sldId id="316"/>
            <p14:sldId id="428"/>
            <p14:sldId id="388"/>
            <p14:sldId id="387"/>
            <p14:sldId id="429"/>
            <p14:sldId id="318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5CF9"/>
    <a:srgbClr val="000000"/>
    <a:srgbClr val="FAA0FB"/>
    <a:srgbClr val="FCFAD1"/>
    <a:srgbClr val="FEE6F8"/>
    <a:srgbClr val="FB9E13"/>
    <a:srgbClr val="E0FEB0"/>
    <a:srgbClr val="6AB3E4"/>
    <a:srgbClr val="7BBEE8"/>
    <a:srgbClr val="E9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63" autoAdjust="0"/>
  </p:normalViewPr>
  <p:slideViewPr>
    <p:cSldViewPr snapToGrid="0" showGuides="1">
      <p:cViewPr varScale="1">
        <p:scale>
          <a:sx n="60" d="100"/>
          <a:sy n="60" d="100"/>
        </p:scale>
        <p:origin x="752" y="40"/>
      </p:cViewPr>
      <p:guideLst>
        <p:guide orient="horz" pos="22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05.xml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29.pn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29.png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29.png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9.xml"/><Relationship Id="rId1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8.jpeg"/><Relationship Id="rId12" Type="http://schemas.openxmlformats.org/officeDocument/2006/relationships/tags" Target="../tags/tag80.xml"/><Relationship Id="rId11" Type="http://schemas.openxmlformats.org/officeDocument/2006/relationships/image" Target="../media/image20.png"/><Relationship Id="rId10" Type="http://schemas.openxmlformats.org/officeDocument/2006/relationships/tags" Target="../tags/tag79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image" Target="../media/image41.png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image" Target="../media/image40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89.xml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8.jpeg"/><Relationship Id="rId12" Type="http://schemas.openxmlformats.org/officeDocument/2006/relationships/tags" Target="../tags/tag99.xml"/><Relationship Id="rId11" Type="http://schemas.openxmlformats.org/officeDocument/2006/relationships/image" Target="../media/image20.png"/><Relationship Id="rId10" Type="http://schemas.openxmlformats.org/officeDocument/2006/relationships/tags" Target="../tags/tag98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4.xml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17.png"/><Relationship Id="rId22" Type="http://schemas.openxmlformats.org/officeDocument/2006/relationships/image" Target="../media/image16.png"/><Relationship Id="rId21" Type="http://schemas.openxmlformats.org/officeDocument/2006/relationships/image" Target="../media/image15.png"/><Relationship Id="rId20" Type="http://schemas.openxmlformats.org/officeDocument/2006/relationships/image" Target="../media/image14.png"/><Relationship Id="rId2" Type="http://schemas.openxmlformats.org/officeDocument/2006/relationships/image" Target="../media/image2.pn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image" Target="../media/image13.png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1.png"/><Relationship Id="rId12" Type="http://schemas.openxmlformats.org/officeDocument/2006/relationships/tags" Target="../tags/tag18.xml"/><Relationship Id="rId11" Type="http://schemas.openxmlformats.org/officeDocument/2006/relationships/image" Target="../media/image20.png"/><Relationship Id="rId10" Type="http://schemas.openxmlformats.org/officeDocument/2006/relationships/tags" Target="../tags/tag1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.wmf"/><Relationship Id="rId7" Type="http://schemas.openxmlformats.org/officeDocument/2006/relationships/oleObject" Target="../embeddings/oleObject1.bin"/><Relationship Id="rId6" Type="http://schemas.openxmlformats.org/officeDocument/2006/relationships/image" Target="../media/image25.png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vmlDrawing" Target="../drawings/vmlDrawing1.v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openxmlformats.org/officeDocument/2006/relationships/image" Target="../media/image25.png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8.jpeg"/><Relationship Id="rId12" Type="http://schemas.openxmlformats.org/officeDocument/2006/relationships/tags" Target="../tags/tag40.xml"/><Relationship Id="rId11" Type="http://schemas.openxmlformats.org/officeDocument/2006/relationships/image" Target="../media/image20.png"/><Relationship Id="rId10" Type="http://schemas.openxmlformats.org/officeDocument/2006/relationships/tags" Target="../tags/tag39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71905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6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在线写植物观察笔记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在线笔记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芜湖市育红小学旭日天都校区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童蕾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介绍校园植物朋友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实验一：体验文本录入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739093"/>
            <a:ext cx="9959926" cy="2348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实验器材：平板电脑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实验记录单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通过上网搜索找到了很多在线笔记工具，我选择使用的在线笔记工具是（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ts val="4400"/>
              </a:lnSpc>
              <a:buNone/>
            </a:pP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3182620" y="4087495"/>
            <a:ext cx="5282565" cy="1696085"/>
          </a:xfrm>
          <a:prstGeom prst="accentCallout1">
            <a:avLst>
              <a:gd name="adj1" fmla="val 51340"/>
              <a:gd name="adj2" fmla="val -8587"/>
              <a:gd name="adj3" fmla="val 94813"/>
              <a:gd name="adj4" fmla="val -30057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37560" y="3975735"/>
            <a:ext cx="46018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选择最多的在线笔记工具是：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○有道云笔记</a:t>
            </a:r>
            <a:r>
              <a:rPr lang="en-US" altLang="zh-CN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○印象笔记</a:t>
            </a:r>
            <a:r>
              <a:rPr lang="en-US" altLang="zh-CN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○吾记</a:t>
            </a:r>
            <a:endParaRPr lang="zh-CN" altLang="en-US" sz="2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○石墨文档</a:t>
            </a:r>
            <a:r>
              <a:rPr lang="en-US" altLang="zh-CN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○备忘录</a:t>
            </a:r>
            <a:endParaRPr lang="en-US" altLang="zh-CN" sz="2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70275" y="5677535"/>
            <a:ext cx="3997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实验一：体验文本录入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325879" y="1450340"/>
            <a:ext cx="940625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 algn="l" fontAlgn="base">
              <a:lnSpc>
                <a:spcPct val="150000"/>
              </a:lnSpc>
              <a:buClrTx/>
              <a:buSzTx/>
              <a:buFontTx/>
            </a:pPr>
            <a:r>
              <a:rPr lang="zh-CN" altLang="en-US" sz="28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我们小组分别试了使用（     ）（    ）输入方式录入文本，发现（    ）更快捷。</a:t>
            </a:r>
            <a:endParaRPr lang="zh-CN" altLang="en-US" sz="28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29318" y="3022600"/>
            <a:ext cx="5762625" cy="31381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57339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</a:t>
            </a:r>
            <a:r>
              <a:rPr 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二</a:t>
            </a:r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</a:t>
            </a:r>
            <a:r>
              <a:rPr 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书写植物观察笔记</a:t>
            </a:r>
            <a:endParaRPr lang="zh-CN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408893"/>
            <a:ext cx="9959926" cy="121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写一写：我们小组选择（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）植物进行观察。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5405" y="4460875"/>
            <a:ext cx="3181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拍完小组大合照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后，与其他组分享一下体验后的收获。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7"/>
          <a:stretch>
            <a:fillRect/>
          </a:stretch>
        </p:blipFill>
        <p:spPr>
          <a:xfrm>
            <a:off x="2810510" y="2221865"/>
            <a:ext cx="6786880" cy="2655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012825" y="4877435"/>
            <a:ext cx="10161905" cy="1131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3230" indent="-443230">
              <a:lnSpc>
                <a:spcPts val="4400"/>
              </a:lnSpc>
              <a:buBlip>
                <a:blip r:embed="rId2"/>
              </a:buBlip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成果分享：我们小组分享的笔记得到（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）好评。准备从（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）方面完善。</a:t>
            </a:r>
            <a:endParaRPr lang="zh-CN" altLang="en-US" sz="2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57339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</a:t>
            </a:r>
            <a:r>
              <a:rPr 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二</a:t>
            </a:r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</a:t>
            </a:r>
            <a:r>
              <a:rPr 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书写植物观察笔记</a:t>
            </a:r>
            <a:endParaRPr lang="zh-CN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408893"/>
            <a:ext cx="9959926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拍一拍：拍摄并上传植物的生长照片，打开在线笔记工具，选择“图片上传”功能，将图片上传到在线笔记中。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成果分享：在为植物拍照时，我发现以下技巧：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2130642" y="3466728"/>
            <a:ext cx="7061618" cy="2516822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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pitchFamily="2" charset="2"/>
              </a:rPr>
              <a:t>主体清晰：                               </a:t>
            </a:r>
            <a:r>
              <a:rPr lang="zh-CN" altLang="en-US" sz="2400" u="sng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pitchFamily="2" charset="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</a:t>
            </a:r>
            <a:r>
              <a:rPr lang="zh-CN" altLang="en-US" sz="240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背景纯净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pitchFamily="2" charset="2"/>
              </a:rPr>
              <a:t>： </a:t>
            </a:r>
            <a:endParaRPr lang="en-US" altLang="zh-CN" sz="2400" i="0" dirty="0">
              <a:solidFill>
                <a:srgbClr val="191919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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pitchFamily="2" charset="2"/>
              </a:rPr>
              <a:t>拍摄角度：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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 descr="千库网_AI智能机器人chatGPT_元素编号13609510"/>
          <p:cNvPicPr>
            <a:picLocks noChangeAspect="1"/>
          </p:cNvPicPr>
          <p:nvPr/>
        </p:nvPicPr>
        <p:blipFill>
          <a:blip r:embed="rId7"/>
          <a:srcRect t="11574" r="5561"/>
          <a:stretch>
            <a:fillRect/>
          </a:stretch>
        </p:blipFill>
        <p:spPr>
          <a:xfrm>
            <a:off x="9446260" y="3903907"/>
            <a:ext cx="2538730" cy="237744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4057095" y="4039341"/>
            <a:ext cx="4749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057095" y="4632172"/>
            <a:ext cx="4749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057095" y="5225003"/>
            <a:ext cx="4749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822183" y="5723566"/>
            <a:ext cx="60201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 err="1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三</a:t>
            </a:r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整理笔记内容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219348"/>
            <a:ext cx="9959926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看一看：</a:t>
            </a:r>
            <a:r>
              <a:rPr lang="zh-CN" altLang="zh-CN" sz="28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观察上传的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文件</a:t>
            </a:r>
            <a:r>
              <a:rPr lang="zh-CN" altLang="zh-CN" sz="28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内容，我发现：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>
            <a:fillRect/>
          </a:stretch>
        </p:blipFill>
        <p:spPr>
          <a:xfrm>
            <a:off x="2928625" y="1761714"/>
            <a:ext cx="5851391" cy="1823329"/>
          </a:xfrm>
          <a:prstGeom prst="rect">
            <a:avLst/>
          </a:prstGeom>
        </p:spPr>
      </p:pic>
      <p:sp>
        <p:nvSpPr>
          <p:cNvPr id="9" name="矩形 8" descr="7b0a202020202262756c6c6574223a20227b5c2263617465676f727949645c223a5c225c222c5c2274656d706c61746549645c223a32303233313533377d220a7d0a"/>
          <p:cNvSpPr/>
          <p:nvPr/>
        </p:nvSpPr>
        <p:spPr>
          <a:xfrm>
            <a:off x="1012875" y="3376260"/>
            <a:ext cx="9959926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想一想：</a:t>
            </a: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为方便以后查找文件，可以怎样整理文件？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79" y="3943723"/>
            <a:ext cx="7302642" cy="22739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 err="1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四</a:t>
            </a:r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分享笔记内容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4" y="1423535"/>
            <a:ext cx="10235133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ts val="4400"/>
              </a:lnSpc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我选择（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）方式分享。你愿意为我的作品评价吗？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5" y="2369612"/>
            <a:ext cx="5855741" cy="3542916"/>
          </a:xfrm>
          <a:prstGeom prst="rect">
            <a:avLst/>
          </a:prstGeom>
        </p:spPr>
      </p:pic>
      <p:sp>
        <p:nvSpPr>
          <p:cNvPr id="12" name="矩形: 对角圆角 11"/>
          <p:cNvSpPr/>
          <p:nvPr/>
        </p:nvSpPr>
        <p:spPr>
          <a:xfrm>
            <a:off x="7297444" y="2476871"/>
            <a:ext cx="4101483" cy="2823098"/>
          </a:xfrm>
          <a:prstGeom prst="round2DiagRect">
            <a:avLst/>
          </a:prstGeom>
          <a:noFill/>
          <a:ln w="28575">
            <a:solidFill>
              <a:srgbClr val="9E5CF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我的分享方式：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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朋友圈   </a:t>
            </a:r>
            <a:r>
              <a:rPr lang="zh-CN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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QQ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空间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Wingdings 2" panose="05020102010507070707" pitchFamily="18" charset="2"/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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微博     </a:t>
            </a:r>
            <a:r>
              <a:rPr lang="zh-CN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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邮件    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u="sng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                    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 2" panose="05020102010507070707" pitchFamily="18" charset="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581530" y="4882718"/>
            <a:ext cx="337351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dirty="0" err="1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实验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四</a:t>
            </a:r>
            <a:r>
              <a:rPr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分享笔记内容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4" y="1636600"/>
            <a:ext cx="10235133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ts val="4400"/>
              </a:lnSpc>
              <a:buNone/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看到他人的点赞和评论，我有很多的想法：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4" y="2545037"/>
            <a:ext cx="7633676" cy="32428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429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三、实验收获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我来记录一下今天的学习收获！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750669" y="1063560"/>
            <a:ext cx="568461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．认识在线笔记的优势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945515" y="2988945"/>
            <a:ext cx="2585720" cy="1626235"/>
          </a:xfrm>
          <a:prstGeom prst="wedgeEllipseCallout">
            <a:avLst/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210569" y="3247783"/>
            <a:ext cx="2151136" cy="102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在线笔记和传统笔记比有哪些优点？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21080" y="2059619"/>
            <a:ext cx="5672831" cy="277576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□可以用语音、手写多种方式进行记录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□可以随时记录、下载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□</a:t>
            </a:r>
            <a:r>
              <a:rPr lang="zh-CN" altLang="en-US" sz="2400" u="sng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400" u="sng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□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u="sng" dirty="0">
                <a:latin typeface="宋体" panose="02010600030101010101" pitchFamily="2" charset="-122"/>
                <a:ea typeface="宋体" panose="02010600030101010101" pitchFamily="2" charset="-122"/>
              </a:rPr>
              <a:t>              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820575" y="3802062"/>
            <a:ext cx="469628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20575" y="4491355"/>
            <a:ext cx="469628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094" y="3989037"/>
            <a:ext cx="1847634" cy="21246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750669" y="1063560"/>
            <a:ext cx="568461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．分享实验过程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945515" y="2988945"/>
            <a:ext cx="2585720" cy="1626235"/>
          </a:xfrm>
          <a:prstGeom prst="wedgeEllipseCallout">
            <a:avLst/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210569" y="3247783"/>
            <a:ext cx="2151136" cy="133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lang="zh-CN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按照写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植物观察笔记的实验步骤</a:t>
            </a:r>
            <a:r>
              <a:rPr lang="zh-CN" altLang="en-US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在每个环节前面标上序号。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9" name="组合 9"/>
          <p:cNvGrpSpPr/>
          <p:nvPr/>
        </p:nvGrpSpPr>
        <p:grpSpPr bwMode="auto">
          <a:xfrm>
            <a:off x="5221586" y="1752032"/>
            <a:ext cx="4662942" cy="4209560"/>
            <a:chOff x="13479" y="68268"/>
            <a:chExt cx="7342" cy="5848"/>
          </a:xfrm>
        </p:grpSpPr>
        <p:pic>
          <p:nvPicPr>
            <p:cNvPr id="3075" name="图片 10" descr="IMG_25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3" t="19400" r="11086" b="19199"/>
            <a:stretch>
              <a:fillRect/>
            </a:stretch>
          </p:blipFill>
          <p:spPr bwMode="auto">
            <a:xfrm rot="16200000">
              <a:off x="14226" y="67521"/>
              <a:ext cx="5848" cy="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1"/>
            <p:cNvSpPr txBox="1">
              <a:spLocks noChangeArrowheads="1"/>
            </p:cNvSpPr>
            <p:nvPr/>
          </p:nvSpPr>
          <p:spPr bwMode="auto">
            <a:xfrm>
              <a:off x="14968" y="69575"/>
              <a:ext cx="5491" cy="376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indent="269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69875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</a:pP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黑体" panose="02010609060101010101" charset="-122"/>
                </a:rPr>
                <a:t>○ 在线分享笔记</a:t>
              </a: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endParaRPr>
            </a:p>
            <a:p>
              <a:pPr marL="0" marR="0" lvl="0" indent="269875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</a:pP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黑体" panose="02010609060101010101" charset="-122"/>
                </a:rPr>
                <a:t>○ 构思笔记内容</a:t>
              </a: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endParaRPr>
            </a:p>
            <a:p>
              <a:pPr marL="0" marR="0" lvl="0" indent="269875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</a:pP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黑体" panose="02010609060101010101" charset="-122"/>
                </a:rPr>
                <a:t>○ 录入在线笔记</a:t>
              </a: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endParaRPr>
            </a:p>
            <a:p>
              <a:pPr marL="0" marR="0" lvl="0" indent="269875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</a:pP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黑体" panose="02010609060101010101" charset="-122"/>
                </a:rPr>
                <a:t>○ 选择在线笔记工具</a:t>
              </a: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endParaRPr>
            </a:p>
            <a:p>
              <a:pPr marL="0" marR="0" lvl="0" indent="269875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</a:pP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黑体" panose="02010609060101010101" charset="-122"/>
                </a:rPr>
                <a:t>○ 完善在线笔记</a:t>
              </a:r>
              <a:endPara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6842403" y="4211062"/>
            <a:ext cx="24708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  <a:endParaRPr kumimoji="1"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890" y="45021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01660" y="4192905"/>
            <a:ext cx="2114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你都认识些数字设备呢？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12月30日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715" y="437515"/>
            <a:ext cx="9528175" cy="576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3767"/>
          <a:stretch>
            <a:fillRect/>
          </a:stretch>
        </p:blipFill>
        <p:spPr>
          <a:xfrm>
            <a:off x="-61595" y="4666615"/>
            <a:ext cx="2720340" cy="2200275"/>
          </a:xfrm>
          <a:prstGeom prst="rect">
            <a:avLst/>
          </a:prstGeom>
        </p:spPr>
      </p:pic>
      <p:sp>
        <p:nvSpPr>
          <p:cNvPr id="3" name="文本框 5"/>
          <p:cNvSpPr txBox="1"/>
          <p:nvPr/>
        </p:nvSpPr>
        <p:spPr>
          <a:xfrm>
            <a:off x="1006615" y="1036769"/>
            <a:ext cx="8853822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．用在线笔记工具解决学习问题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8" descr="7b0a202020202262756c6c6574223a20227b5c2263617465676f727949645c223a5c225c222c5c2274656d706c61746549645c223a32303233313533377d220a7d0a"/>
          <p:cNvSpPr/>
          <p:nvPr/>
        </p:nvSpPr>
        <p:spPr>
          <a:xfrm>
            <a:off x="1767205" y="1675130"/>
            <a:ext cx="9264650" cy="121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ts val="4400"/>
              </a:lnSpc>
              <a:buNone/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日常学习中，可以运用在线笔记工具写读书笔记、记错题，我来试一试！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3" name="图片 12" descr="5fae7796486321605269398255 (1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89096" y="892496"/>
            <a:ext cx="6858000" cy="6858000"/>
          </a:xfrm>
          <a:prstGeom prst="rect">
            <a:avLst/>
          </a:prstGeom>
        </p:spPr>
      </p:pic>
      <p:sp>
        <p:nvSpPr>
          <p:cNvPr id="14" name="文本框 7"/>
          <p:cNvSpPr txBox="1"/>
          <p:nvPr/>
        </p:nvSpPr>
        <p:spPr>
          <a:xfrm>
            <a:off x="5552350" y="2541383"/>
            <a:ext cx="40563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我的读书笔记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 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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读书心得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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书籍配图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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作者信息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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4615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四、拓展实验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我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还可以接受新的挑战，赶紧来试试。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1498862" y="831215"/>
            <a:ext cx="8927183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说说使用在线笔记工具的心得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65" y="2643505"/>
            <a:ext cx="4718685" cy="35388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矩形 10" descr="7b0a202020202262756c6c6574223a20227b5c2263617465676f727949645c223a5c225c222c5c2274656d706c61746549645c223a32303233313533377d220a7d0a"/>
          <p:cNvSpPr/>
          <p:nvPr/>
        </p:nvSpPr>
        <p:spPr>
          <a:xfrm>
            <a:off x="1518285" y="1366520"/>
            <a:ext cx="10429875" cy="121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ts val="4400"/>
              </a:lnSpc>
              <a:buNone/>
            </a:pPr>
            <a:r>
              <a:rPr lang="zh-CN" altLang="en-US" sz="28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通过语音输入，我将使用在线笔记工具的心得，添加到笔记中，分享给我的朋友们。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87368" y="3090586"/>
            <a:ext cx="652539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在线学习，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改变你的思考方式！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574755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单元介绍校园植物朋友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在线写植物观察笔记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10175" y="1652270"/>
            <a:ext cx="54667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科学老师要求大家开展植物种植体验活动，每天观察植物的生长变化，同时，还要把观察到的一切用一种特别的方式记录下来。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003800" y="1122045"/>
            <a:ext cx="6287135" cy="429768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6842403" y="4211062"/>
            <a:ext cx="24708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  <a:endParaRPr kumimoji="1"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7676515" y="3702685"/>
            <a:ext cx="3000375" cy="1678940"/>
          </a:xfrm>
          <a:prstGeom prst="cloudCallout">
            <a:avLst>
              <a:gd name="adj1" fmla="val 44158"/>
              <a:gd name="adj2" fmla="val 34678"/>
            </a:avLst>
          </a:prstGeom>
          <a:solidFill>
            <a:srgbClr val="5DA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890" y="45021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19745" y="4211320"/>
            <a:ext cx="2114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我怎样记录更快捷，内容更丰富？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1824"/>
          <a:stretch>
            <a:fillRect/>
          </a:stretch>
        </p:blipFill>
        <p:spPr>
          <a:xfrm>
            <a:off x="112395" y="2994660"/>
            <a:ext cx="4593590" cy="26911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91936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9" name="同侧圆角矩形 8"/>
          <p:cNvSpPr/>
          <p:nvPr>
            <p:custDataLst>
              <p:tags r:id="rId6"/>
            </p:custDataLst>
          </p:nvPr>
        </p:nvSpPr>
        <p:spPr>
          <a:xfrm>
            <a:off x="1950720" y="1609090"/>
            <a:ext cx="1151890" cy="46101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950720" y="1609725"/>
            <a:ext cx="1151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准备间</a:t>
            </a:r>
            <a:endParaRPr lang="zh-CN" altLang="en-US" sz="24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同侧圆角矩形 35"/>
          <p:cNvSpPr/>
          <p:nvPr>
            <p:custDataLst>
              <p:tags r:id="rId8"/>
            </p:custDataLst>
          </p:nvPr>
        </p:nvSpPr>
        <p:spPr>
          <a:xfrm>
            <a:off x="4397375" y="2733040"/>
            <a:ext cx="1152000" cy="46080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3864610" y="4444365"/>
            <a:ext cx="2381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sym typeface="+mn-ea"/>
              </a:rPr>
              <a:t>试：录入文字写日记</a:t>
            </a:r>
            <a:endParaRPr lang="zh-CN" altLang="en-US" sz="1600" dirty="0">
              <a:latin typeface="+mn-ea"/>
              <a:sym typeface="+mn-ea"/>
            </a:endParaRPr>
          </a:p>
          <a:p>
            <a:r>
              <a:rPr lang="zh-CN" altLang="en-US" sz="1600" dirty="0">
                <a:latin typeface="+mn-ea"/>
                <a:sym typeface="+mn-ea"/>
              </a:rPr>
              <a:t>析：上传图片丰富日记</a:t>
            </a:r>
            <a:endParaRPr lang="zh-CN" altLang="en-US" sz="1600" dirty="0">
              <a:latin typeface="+mn-ea"/>
              <a:sym typeface="+mn-ea"/>
            </a:endParaRPr>
          </a:p>
          <a:p>
            <a:r>
              <a:rPr lang="zh-CN" altLang="en-US" sz="1600" dirty="0">
                <a:latin typeface="+mn-ea"/>
                <a:sym typeface="+mn-ea"/>
              </a:rPr>
              <a:t>试：设置分享方式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0"/>
            </p:custDataLst>
          </p:nvPr>
        </p:nvSpPr>
        <p:spPr>
          <a:xfrm>
            <a:off x="4833661" y="1498986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实验导航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907" flipV="1">
            <a:off x="3215640" y="2971165"/>
            <a:ext cx="658495" cy="65849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0092">
            <a:off x="5815636" y="3839499"/>
            <a:ext cx="658800" cy="658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336586" y="4020474"/>
            <a:ext cx="658800" cy="65880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4293329" y="2745105"/>
            <a:ext cx="13611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活动室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同侧圆角矩形 37"/>
          <p:cNvSpPr/>
          <p:nvPr>
            <p:custDataLst>
              <p:tags r:id="rId16"/>
            </p:custDataLst>
          </p:nvPr>
        </p:nvSpPr>
        <p:spPr>
          <a:xfrm>
            <a:off x="6877685" y="3742690"/>
            <a:ext cx="1152000" cy="460800"/>
          </a:xfrm>
          <a:prstGeom prst="round2SameRect">
            <a:avLst/>
          </a:prstGeom>
          <a:solidFill>
            <a:srgbClr val="E0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6935470" y="3748405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收获园</a:t>
            </a:r>
            <a:endParaRPr lang="zh-CN" altLang="en-US" sz="2400" b="1" dirty="0">
              <a:solidFill>
                <a:srgbClr val="00B05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同侧圆角矩形 41"/>
          <p:cNvSpPr/>
          <p:nvPr>
            <p:custDataLst>
              <p:tags r:id="rId18"/>
            </p:custDataLst>
          </p:nvPr>
        </p:nvSpPr>
        <p:spPr>
          <a:xfrm>
            <a:off x="9265285" y="2562860"/>
            <a:ext cx="1152000" cy="460800"/>
          </a:xfrm>
          <a:prstGeom prst="round2SameRect">
            <a:avLst/>
          </a:prstGeom>
          <a:solidFill>
            <a:srgbClr val="FEE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>
            <p:custDataLst>
              <p:tags r:id="rId19"/>
            </p:custDataLst>
          </p:nvPr>
        </p:nvSpPr>
        <p:spPr>
          <a:xfrm>
            <a:off x="9236075" y="2579370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9E5CF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挑战台</a:t>
            </a:r>
            <a:endParaRPr lang="zh-CN" altLang="en-US" sz="2400" b="1" dirty="0">
              <a:solidFill>
                <a:srgbClr val="9E5CF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1427288" y="3610928"/>
            <a:ext cx="235750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latin typeface="+mn-ea"/>
                <a:ea typeface="+mn-ea"/>
                <a:sym typeface="+mn-ea"/>
              </a:rPr>
              <a:t>说：学习经历分享</a:t>
            </a:r>
            <a:endParaRPr lang="zh-CN" altLang="en-US" sz="1800" dirty="0">
              <a:latin typeface="+mn-ea"/>
              <a:ea typeface="+mn-ea"/>
              <a:sym typeface="+mn-ea"/>
            </a:endParaRPr>
          </a:p>
          <a:p>
            <a:r>
              <a:rPr lang="zh-CN" altLang="en-US" sz="1800" dirty="0">
                <a:latin typeface="+mn-ea"/>
                <a:ea typeface="+mn-ea"/>
                <a:sym typeface="+mn-ea"/>
              </a:rPr>
              <a:t>思：</a:t>
            </a:r>
            <a:r>
              <a:rPr lang="zh-CN" altLang="en-US" sz="1800" dirty="0">
                <a:latin typeface="+mn-ea"/>
                <a:ea typeface="+mn-ea"/>
              </a:rPr>
              <a:t>提出实验目标</a:t>
            </a:r>
            <a:endParaRPr lang="zh-CN" altLang="en-US" sz="1800" dirty="0">
              <a:latin typeface="+mn-ea"/>
              <a:ea typeface="+mn-ea"/>
            </a:endParaRPr>
          </a:p>
          <a:p>
            <a:r>
              <a:rPr lang="zh-CN" altLang="en-US" sz="1800" dirty="0">
                <a:latin typeface="+mn-ea"/>
                <a:ea typeface="+mn-ea"/>
                <a:sym typeface="+mn-ea"/>
              </a:rPr>
              <a:t>搜：了解在线笔记</a:t>
            </a:r>
            <a:endParaRPr lang="zh-CN" altLang="en-US" sz="1800" dirty="0">
              <a:latin typeface="+mn-ea"/>
              <a:ea typeface="+mn-ea"/>
            </a:endParaRPr>
          </a:p>
          <a:p>
            <a:endParaRPr lang="zh-CN" altLang="en-US" sz="1800" dirty="0">
              <a:latin typeface="+mn-ea"/>
              <a:ea typeface="+mn-ea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6666865" y="2934335"/>
            <a:ext cx="20288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latin typeface="+mn-ea"/>
                <a:ea typeface="+mn-ea"/>
                <a:sym typeface="+mn-ea"/>
              </a:rPr>
              <a:t>议：交流分享感受</a:t>
            </a:r>
            <a:endParaRPr lang="zh-CN" altLang="en-US" sz="1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8917305" y="4290695"/>
            <a:ext cx="209931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ts val="0"/>
              </a:spcBef>
            </a:pPr>
            <a:r>
              <a:rPr lang="zh-CN" altLang="en-US" sz="1800" dirty="0">
                <a:latin typeface="+mn-ea"/>
                <a:ea typeface="+mn-ea"/>
              </a:rPr>
              <a:t>思：在线笔记优势</a:t>
            </a:r>
            <a:endParaRPr lang="zh-CN" altLang="en-US" sz="1800" dirty="0">
              <a:latin typeface="+mn-ea"/>
              <a:ea typeface="+mn-ea"/>
            </a:endParaRPr>
          </a:p>
          <a:p>
            <a:pPr algn="l" fontAlgn="base">
              <a:spcBef>
                <a:spcPts val="0"/>
              </a:spcBef>
            </a:pPr>
            <a:r>
              <a:rPr lang="zh-CN" altLang="en-US" sz="1800" dirty="0">
                <a:latin typeface="+mn-ea"/>
                <a:ea typeface="+mn-ea"/>
              </a:rPr>
              <a:t>用：创新学习体验</a:t>
            </a:r>
            <a:endParaRPr lang="en-US" altLang="zh-CN" sz="1800" dirty="0">
              <a:latin typeface="+mn-ea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4" y="2112222"/>
            <a:ext cx="153300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92" y="3249870"/>
            <a:ext cx="149156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22" y="4246917"/>
            <a:ext cx="149156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30" y="3094249"/>
            <a:ext cx="149156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252855"/>
            <a:ext cx="4025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一、实验准备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在植物观察笔记中，需要记录哪些内容呢</a:t>
            </a:r>
            <a:r>
              <a:rPr lang="zh-CN" altLang="zh-CN" sz="2400" dirty="0"/>
              <a:t>？</a:t>
            </a:r>
            <a:endParaRPr lang="zh-CN" altLang="en-US" sz="2400" dirty="0"/>
          </a:p>
        </p:txBody>
      </p:sp>
      <p:pic>
        <p:nvPicPr>
          <p:cNvPr id="100" name="图片 99"/>
          <p:cNvPicPr/>
          <p:nvPr/>
        </p:nvPicPr>
        <p:blipFill>
          <a:blip r:embed="rId13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8475" y="2872105"/>
            <a:ext cx="3737610" cy="2376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13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760" y="2679065"/>
            <a:ext cx="3737610" cy="2376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50655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1. 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课前调研：构思笔记内容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1690651"/>
            <a:ext cx="10848192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想一想，课堂中老师是怎样教我写观察日记的，要记录哪些内容呢？</a:t>
            </a:r>
            <a:endParaRPr lang="zh-CN" altLang="en-US" sz="2800" dirty="0">
              <a:latin typeface="楷体_GB2312" panose="02010609030101010101" pitchFamily="49" charset="-122"/>
              <a:ea typeface="楷体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9051290" y="4291330"/>
            <a:ext cx="3152775" cy="2487295"/>
            <a:chOff x="7502" y="3387"/>
            <a:chExt cx="5897" cy="4998"/>
          </a:xfrm>
        </p:grpSpPr>
        <p:sp>
          <p:nvSpPr>
            <p:cNvPr id="18" name="心形 17"/>
            <p:cNvSpPr/>
            <p:nvPr>
              <p:custDataLst>
                <p:tags r:id="rId7"/>
              </p:custDataLst>
            </p:nvPr>
          </p:nvSpPr>
          <p:spPr>
            <a:xfrm>
              <a:off x="7502" y="3648"/>
              <a:ext cx="5806" cy="4737"/>
            </a:xfrm>
            <a:prstGeom prst="heart">
              <a:avLst/>
            </a:prstGeom>
            <a:solidFill>
              <a:srgbClr val="F0A35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千库网_少儿编程代码教育培训寒假学习_元素编号1338235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947" t="19861" r="7048" b="12815"/>
            <a:stretch>
              <a:fillRect/>
            </a:stretch>
          </p:blipFill>
          <p:spPr>
            <a:xfrm>
              <a:off x="8029" y="3387"/>
              <a:ext cx="5370" cy="4757"/>
            </a:xfrm>
            <a:prstGeom prst="rect">
              <a:avLst/>
            </a:prstGeom>
          </p:spPr>
        </p:pic>
      </p:grpSp>
      <p:sp>
        <p:nvSpPr>
          <p:cNvPr id="6" name="折角形 5"/>
          <p:cNvSpPr/>
          <p:nvPr/>
        </p:nvSpPr>
        <p:spPr>
          <a:xfrm>
            <a:off x="2306320" y="3016885"/>
            <a:ext cx="5889625" cy="2958465"/>
          </a:xfrm>
          <a:prstGeom prst="foldedCorner">
            <a:avLst/>
          </a:prstGeom>
          <a:gradFill flip="none">
            <a:gsLst>
              <a:gs pos="98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CFAD1"/>
              </a:gs>
              <a:gs pos="83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2005" y="2765425"/>
            <a:ext cx="779145" cy="727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6320" y="4942205"/>
            <a:ext cx="887095" cy="1065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876550" y="3823335"/>
            <a:ext cx="51625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植物观察笔记的内容包括：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○植物名称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○生长地点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○植物的形态特征○生长过程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○繁殖方式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○生长阶段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u="sng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193415" y="5474970"/>
            <a:ext cx="4612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966403" y="3178175"/>
            <a:ext cx="156019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选一选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68375" y="1003300"/>
            <a:ext cx="6951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</a:t>
            </a:r>
            <a:r>
              <a:rPr lang="zh-CN" altLang="en-US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共同探讨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：在线笔记工具的功能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2187221"/>
            <a:ext cx="10848192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我发现写植物观察笔记存在的困难是</a:t>
            </a:r>
            <a:r>
              <a:rPr lang="en-US" altLang="zh-CN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(     )</a:t>
            </a:r>
            <a:endParaRPr lang="en-US" altLang="zh-CN" sz="2800" dirty="0">
              <a:latin typeface="楷体_GB2312" panose="02010609030101010101" pitchFamily="49" charset="-122"/>
              <a:ea typeface="楷体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" y="4027997"/>
            <a:ext cx="1625018" cy="21195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19705" y="3808730"/>
            <a:ext cx="2389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你们认识这些数字设备吗？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3199765" y="3614420"/>
          <a:ext cx="7025640" cy="2209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7" imgW="6548120" imgH="2009775" progId="Paint.Picture">
                  <p:embed/>
                </p:oleObj>
              </mc:Choice>
              <mc:Fallback>
                <p:oleObj name="" r:id="rId7" imgW="6548120" imgH="200977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9765" y="3614420"/>
                        <a:ext cx="7025640" cy="2209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68375" y="1003300"/>
            <a:ext cx="6951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3.</a:t>
            </a:r>
            <a:r>
              <a:rPr lang="zh-CN" altLang="en-US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观察思考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：在线笔记工具的功能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1903737"/>
            <a:ext cx="10848192" cy="13042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通过上网搜索，我了解到人们记录、阅读笔记的方式有（   ）。我比较喜欢（</a:t>
            </a:r>
            <a:r>
              <a:rPr lang="en-US" altLang="zh-CN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   </a:t>
            </a:r>
            <a:r>
              <a:rPr lang="zh-CN" altLang="en-US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）方式记录，原因是（    ）</a:t>
            </a:r>
            <a:endParaRPr lang="zh-CN" altLang="en-US" sz="2800" dirty="0">
              <a:latin typeface="楷体_GB2312" panose="02010609030101010101" pitchFamily="49" charset="-122"/>
              <a:ea typeface="楷体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" y="4027997"/>
            <a:ext cx="1625018" cy="21195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19705" y="3808730"/>
            <a:ext cx="2389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你们认识这些数字设备吗？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3394710" y="3247390"/>
            <a:ext cx="7327900" cy="2753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964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二、实验探究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>
                <a:latin typeface="黑体" panose="02010609060101010101" charset="-122"/>
                <a:ea typeface="黑体" panose="02010609060101010101" charset="-122"/>
              </a:rPr>
              <a:t>我来试着用在线笔记工具写植物观察日记。</a:t>
            </a:r>
            <a:endParaRPr lang="zh-CN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RESOURCE_RECORD_KEY" val="{&quot;29&quot;:[20405947]}"/>
</p:tagLst>
</file>

<file path=ppt/tags/tag105.xml><?xml version="1.0" encoding="utf-8"?>
<p:tagLst xmlns:p="http://schemas.openxmlformats.org/presentationml/2006/main">
  <p:tag name="KSO_WPP_MARK_KEY" val="caef83e2-3c4c-4eb3-984e-bd0dc799236d"/>
  <p:tag name="RESOURCE_RECORD_KEY" val="{&quot;13&quot;:[4705195,4563109],&quot;29&quot;:[20405947]}"/>
  <p:tag name="COMMONDATA" val="eyJoZGlkIjoiNmY2MDcwZmZmZjhlNTE0NDhkMzUwNGIzOTQyNGIyYjk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25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26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PLACING_PICTURE_USER_VIEWPORT" val="{&quot;height&quot;:4942,&quot;width&quot;:9075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DIAGRAM_VIRTUALLY_FRAME" val="{&quot;height&quot;:308.95,&quot;left&quot;:52,&quot;top&quot;:117.95,&quot;width&quot;:860.6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95.xml><?xml version="1.0" encoding="utf-8"?>
<p:tagLst xmlns:p="http://schemas.openxmlformats.org/presentationml/2006/main">
  <p:tag name="RESOURCE_RECORD_KEY" val="{&quot;29&quot;:[20405947]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1794</Words>
  <Application>WPS 演示</Application>
  <PresentationFormat>宽屏</PresentationFormat>
  <Paragraphs>304</Paragraphs>
  <Slides>23</Slides>
  <Notes>13</Notes>
  <HiddenSlides>0</HiddenSlides>
  <MMClips>1</MMClips>
  <ScaleCrop>false</ScaleCrop>
  <HeadingPairs>
    <vt:vector size="8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6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楷体_GB2312</vt:lpstr>
      <vt:lpstr>阿里巴巴普惠体 M</vt:lpstr>
      <vt:lpstr>黑体</vt:lpstr>
      <vt:lpstr>华文新魏</vt:lpstr>
      <vt:lpstr>华文中宋</vt:lpstr>
      <vt:lpstr>Aa榴莲爸爸</vt:lpstr>
      <vt:lpstr>三极信黑简体</vt:lpstr>
      <vt:lpstr>Arial Unicode MS</vt:lpstr>
      <vt:lpstr>Times New Roman</vt:lpstr>
      <vt:lpstr>Wingdings 2</vt:lpstr>
      <vt:lpstr>华文楷体</vt:lpstr>
      <vt:lpstr>楷体</vt:lpstr>
      <vt:lpstr>Wingdings</vt:lpstr>
      <vt:lpstr>华文隶书</vt:lpstr>
      <vt:lpstr>思源黑体</vt:lpstr>
      <vt:lpstr>思源黑体 CN Medium</vt:lpstr>
      <vt:lpstr>华文行楷</vt:lpstr>
      <vt:lpstr>方正舒体</vt:lpstr>
      <vt:lpstr>等线 Light</vt:lpstr>
      <vt:lpstr>等线</vt:lpstr>
      <vt:lpstr>方正姚体</vt:lpstr>
      <vt:lpstr>Office 主题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tl</cp:lastModifiedBy>
  <cp:revision>108</cp:revision>
  <dcterms:created xsi:type="dcterms:W3CDTF">2023-07-25T11:34:00Z</dcterms:created>
  <dcterms:modified xsi:type="dcterms:W3CDTF">2025-01-19T08:27:33Z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97A4D1B2395046C8B7373FFC57A554DE</vt:lpwstr>
  </property>
  <property fmtid="{D5CDD505-2E9C-101B-9397-08002B2CF9AE}" pid="3" name="KSOProductBuildVer">
    <vt:lpwstr>2052-11.1.0.12165</vt:lpwstr>
  </property>
</Properties>
</file>