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337" r:id="rId3"/>
    <p:sldId id="291" r:id="rId5"/>
    <p:sldId id="359" r:id="rId6"/>
    <p:sldId id="356" r:id="rId7"/>
    <p:sldId id="292" r:id="rId8"/>
    <p:sldId id="293" r:id="rId9"/>
    <p:sldId id="379" r:id="rId10"/>
    <p:sldId id="320" r:id="rId11"/>
    <p:sldId id="357" r:id="rId12"/>
    <p:sldId id="321" r:id="rId13"/>
    <p:sldId id="294" r:id="rId14"/>
    <p:sldId id="322" r:id="rId15"/>
    <p:sldId id="358" r:id="rId16"/>
    <p:sldId id="316" r:id="rId17"/>
    <p:sldId id="382" r:id="rId18"/>
    <p:sldId id="361" r:id="rId19"/>
    <p:sldId id="360" r:id="rId20"/>
    <p:sldId id="381" r:id="rId21"/>
    <p:sldId id="318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汉仪综艺体简" panose="02010600000101010101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珠穆朗玛—乌金苏通体" panose="01010100010101010101" pitchFamily="2" charset="0"/>
      <p:regular r:id="rId31"/>
    </p:embeddedFont>
    <p:embeddedFont>
      <p:font typeface="楷体_GB2312" panose="02010609030101010101" pitchFamily="49" charset="-122"/>
      <p:regular r:id="rId32"/>
    </p:embeddedFont>
    <p:embeddedFont>
      <p:font typeface="新宋体" panose="02010609030101010101" pitchFamily="49" charset="-122"/>
      <p:regular r:id="rId33"/>
    </p:embeddedFont>
    <p:embeddedFont>
      <p:font typeface="黑体" panose="02010600030101010101" charset="-122"/>
      <p:regular r:id="rId34"/>
    </p:embeddedFont>
    <p:embeddedFont>
      <p:font typeface="华文隶书" panose="02010800040101010101" pitchFamily="2" charset="-122"/>
      <p:regular r:id="rId35"/>
    </p:embeddedFont>
    <p:embeddedFont>
      <p:font typeface="华文中宋" panose="02010600040101010101" pitchFamily="2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楷体" panose="02010609060101010101" pitchFamily="49" charset="-122"/>
      <p:regular r:id="rId41"/>
    </p:embeddedFont>
    <p:embeddedFont>
      <p:font typeface="华文宋体" panose="02010600040101010101" charset="-122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3A8"/>
    <a:srgbClr val="6BADE1"/>
    <a:srgbClr val="5DAEE3"/>
    <a:srgbClr val="FFFD41"/>
    <a:srgbClr val="3C91D8"/>
    <a:srgbClr val="336CD4"/>
    <a:srgbClr val="6AB3E4"/>
    <a:srgbClr val="C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85463" autoAdjust="0"/>
  </p:normalViewPr>
  <p:slideViewPr>
    <p:cSldViewPr snapToGrid="0" showGuides="1">
      <p:cViewPr varScale="1">
        <p:scale>
          <a:sx n="75" d="100"/>
          <a:sy n="75" d="100"/>
        </p:scale>
        <p:origin x="-690" y="-84"/>
      </p:cViewPr>
      <p:guideLst>
        <p:guide orient="horz" pos="224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4.xml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  <p:bldLst>
      <p:bldP spid="13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9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hdphoto" Target="../media/image14.wdp"/><Relationship Id="rId7" Type="http://schemas.openxmlformats.org/officeDocument/2006/relationships/image" Target="../media/image13.png"/><Relationship Id="rId6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85035" y="2166938"/>
            <a:ext cx="8733790" cy="891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2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2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6 </a:t>
            </a:r>
            <a:r>
              <a:rPr lang="zh-CN" altLang="en-US" sz="52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2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200" b="1" spc="-300" dirty="0" smtClean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网上写植物观察笔记</a:t>
            </a:r>
            <a:endParaRPr lang="zh-CN" altLang="en-US" sz="52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776"/>
            <a:ext cx="357845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在线笔记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制作人：铜陵师范学校附属小学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刘蓓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介绍校园植物朋友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输入日记文本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219" y="1471079"/>
            <a:ext cx="10590545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</a:pPr>
            <a:r>
              <a:rPr lang="zh-CN" altLang="en-US" sz="2800">
                <a:sym typeface="Arial" panose="020B0604020202020204" pitchFamily="34" charset="0"/>
              </a:rPr>
              <a:t>选择一种喜欢的植物进行观察，然后根据构思录入笔记内容。</a:t>
            </a:r>
            <a:endParaRPr lang="zh-CN" altLang="en-US" sz="2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-2147482607" name="对象 -2147482608"/>
          <p:cNvGraphicFramePr>
            <a:graphicFrameLocks noChangeAspect="1"/>
          </p:cNvGraphicFramePr>
          <p:nvPr/>
        </p:nvGraphicFramePr>
        <p:xfrm>
          <a:off x="2047875" y="2693353"/>
          <a:ext cx="8205470" cy="282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467100" imgH="1152525" progId="Word.Document.12">
                  <p:embed/>
                </p:oleObj>
              </mc:Choice>
              <mc:Fallback>
                <p:oleObj name="" r:id="rId2" imgW="3467100" imgH="1152525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7875" y="2693353"/>
                        <a:ext cx="8205470" cy="28244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上传植物图片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56995" y="1930400"/>
            <a:ext cx="7472045" cy="7448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720090">
              <a:lnSpc>
                <a:spcPts val="4400"/>
              </a:lnSpc>
            </a:pPr>
            <a:r>
              <a:rPr lang="zh-CN" altLang="en-US" sz="2800">
                <a:sym typeface="Arial" panose="020B0604020202020204" pitchFamily="34" charset="0"/>
              </a:rPr>
              <a:t>思：怎样拍，能展示植物的生长过程？</a:t>
            </a:r>
            <a:endParaRPr lang="zh-CN" altLang="en-US" sz="2800">
              <a:sym typeface="Arial" panose="020B0604020202020204" pitchFamily="34" charset="0"/>
            </a:endParaRPr>
          </a:p>
          <a:p>
            <a:pPr indent="457200">
              <a:lnSpc>
                <a:spcPts val="4400"/>
              </a:lnSpc>
            </a:pPr>
            <a:endParaRPr lang="zh-CN" altLang="en-US" sz="2800"/>
          </a:p>
        </p:txBody>
      </p:sp>
      <p:sp>
        <p:nvSpPr>
          <p:cNvPr id="18" name="剪去同侧角的矩形 1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剪去同侧角的矩形 1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剪去同侧角的矩形 1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剪去同侧角的矩形 20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 descr="4.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4672" y="3839552"/>
            <a:ext cx="2602412" cy="19866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33220" y="2788285"/>
            <a:ext cx="7150735" cy="744855"/>
          </a:xfrm>
          <a:prstGeom prst="rect">
            <a:avLst/>
          </a:prstGeom>
        </p:spPr>
        <p:txBody>
          <a:bodyPr wrap="square">
            <a:noAutofit/>
          </a:bodyPr>
          <a:p>
            <a:pPr indent="457200">
              <a:lnSpc>
                <a:spcPts val="4400"/>
              </a:lnSpc>
            </a:pPr>
            <a:r>
              <a:rPr lang="zh-CN" altLang="en-US" sz="2800"/>
              <a:t>试：拍一拍，将照片上传到在线笔记。</a:t>
            </a:r>
            <a:endParaRPr lang="zh-CN" altLang="en-US" sz="2800"/>
          </a:p>
        </p:txBody>
      </p:sp>
      <p:sp>
        <p:nvSpPr>
          <p:cNvPr id="4" name="矩形 3"/>
          <p:cNvSpPr/>
          <p:nvPr/>
        </p:nvSpPr>
        <p:spPr>
          <a:xfrm>
            <a:off x="1633220" y="3646170"/>
            <a:ext cx="7150735" cy="744855"/>
          </a:xfrm>
          <a:prstGeom prst="rect">
            <a:avLst/>
          </a:prstGeom>
        </p:spPr>
        <p:txBody>
          <a:bodyPr wrap="square">
            <a:noAutofit/>
          </a:bodyPr>
          <a:p>
            <a:pPr indent="457200">
              <a:lnSpc>
                <a:spcPts val="4400"/>
              </a:lnSpc>
            </a:pPr>
            <a:r>
              <a:rPr lang="zh-CN" altLang="en-US" sz="2800"/>
              <a:t>说：应用在线笔记可以</a:t>
            </a:r>
            <a:r>
              <a:rPr lang="en-US" altLang="zh-CN" sz="2800"/>
              <a:t> </a:t>
            </a:r>
            <a:r>
              <a:rPr lang="zh-CN" sz="2800"/>
              <a:t>（</a:t>
            </a:r>
            <a:r>
              <a:rPr lang="en-US" altLang="zh-CN" sz="2800"/>
              <a:t>       </a:t>
            </a:r>
            <a:r>
              <a:rPr lang="zh-CN" sz="2800"/>
              <a:t>）</a:t>
            </a:r>
            <a:r>
              <a:rPr lang="zh-CN" altLang="en-US" sz="2800"/>
              <a:t>，让笔记内容更（</a:t>
            </a:r>
            <a:r>
              <a:rPr lang="en-US" altLang="zh-CN" sz="2800"/>
              <a:t>     </a:t>
            </a:r>
            <a:r>
              <a:rPr lang="zh-CN" altLang="en-US" sz="2800"/>
              <a:t>）。</a:t>
            </a:r>
            <a:endParaRPr lang="zh-CN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设置笔记分享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4516" y="1579738"/>
            <a:ext cx="9616035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4400"/>
              </a:lnSpc>
              <a:buClrTx/>
              <a:buSzTx/>
              <a:buFontTx/>
            </a:pPr>
            <a:r>
              <a:rPr lang="zh-CN" altLang="en-US" sz="2800">
                <a:sym typeface="Arial" panose="020B0604020202020204" pitchFamily="34" charset="0"/>
              </a:rPr>
              <a:t>按图示，将笔记分享给同学。</a:t>
            </a:r>
            <a:endParaRPr lang="zh-CN" altLang="en-US" sz="280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3" name="图片 32" descr="P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0" t="20772" r="27658" b="23375"/>
          <a:stretch>
            <a:fillRect/>
          </a:stretch>
        </p:blipFill>
        <p:spPr>
          <a:xfrm>
            <a:off x="3648710" y="4909185"/>
            <a:ext cx="1052195" cy="902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442" t="8115" r="10058"/>
          <a:stretch>
            <a:fillRect/>
          </a:stretch>
        </p:blipFill>
        <p:spPr>
          <a:xfrm>
            <a:off x="1225550" y="2823845"/>
            <a:ext cx="4589145" cy="2868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64250" y="3115310"/>
            <a:ext cx="5554980" cy="224536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华文宋体" panose="02010600040101010101" charset="-122"/>
              </a:rPr>
              <a:t>●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我发现可以选择不同方式分享，如（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  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）。</a:t>
            </a:r>
            <a:endParaRPr lang="zh-CN" altLang="en-US" sz="20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indent="0" algn="l" defTabSz="266700" fontAlgn="auto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华文宋体" panose="02010600040101010101" charset="-122"/>
              </a:rPr>
              <a:t>●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分享时，还可以设置（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           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）。</a:t>
            </a:r>
            <a:endParaRPr lang="zh-CN" altLang="en-US" sz="20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indent="0" algn="l" defTabSz="266700" fontAlgn="auto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华文宋体" panose="02010600040101010101" charset="-122"/>
              </a:rPr>
              <a:t>●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我认为设置分享权限可以（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Wingdings" panose="05000000000000000000" charset="0"/>
              </a:rPr>
              <a:t>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保护个人信息安全 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 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Wingdings" panose="05000000000000000000" charset="0"/>
              </a:rPr>
              <a:t></a:t>
            </a:r>
            <a:r>
              <a:rPr lang="en-US" altLang="zh-CN" sz="2000" u="sng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           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</a:t>
            </a:r>
            <a:endParaRPr lang="zh-CN" altLang="en-US" sz="20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7245" y="2758440"/>
            <a:ext cx="5888990" cy="29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91" y="376"/>
              <a:ext cx="672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项目分享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54867" y="2462554"/>
            <a:ext cx="4209395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比：评选在线笔记</a:t>
            </a:r>
            <a:endParaRPr lang="zh-CN" altLang="zh-CN" sz="28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议：交流分享感受</a:t>
            </a:r>
            <a:endParaRPr lang="zh-CN" altLang="en-US" sz="2800" dirty="0" smtClean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思：思考分享规则</a:t>
            </a:r>
            <a:endParaRPr lang="zh-CN" altLang="en-US" sz="28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407095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．比：评选在线笔记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5416" y="238081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●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汇报小组探究过程。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74090" y="3047048"/>
          <a:ext cx="4753610" cy="2766695"/>
        </p:xfrm>
        <a:graphic>
          <a:graphicData uri="http://schemas.openxmlformats.org/drawingml/2006/table">
            <a:tbl>
              <a:tblPr/>
              <a:tblGrid>
                <a:gridCol w="890905"/>
                <a:gridCol w="714375"/>
                <a:gridCol w="3148330"/>
              </a:tblGrid>
              <a:tr h="478155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活动任务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员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交流体验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3594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记录文本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</a:t>
                      </a:r>
                      <a:r>
                        <a:rPr lang="zh-CN" altLang="en-US" sz="1400" u="sng">
                          <a:latin typeface="Times New Roman" panose="02020603050405020304"/>
                          <a:ea typeface="Times New Roman" panose="02020603050405020304"/>
                        </a:rPr>
                        <a:t>      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方式录入文本，我发现这种方式输入文本（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否）快捷。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74168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上传图片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我为植物拍了</a:t>
                      </a:r>
                      <a:r>
                        <a:rPr lang="zh-CN" altLang="en-US" sz="1400" u="sng">
                          <a:latin typeface="Times New Roman" panose="02020603050405020304"/>
                          <a:ea typeface="Times New Roman" panose="02020603050405020304"/>
                        </a:rPr>
                        <a:t>     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张照片，这些照片可以展示植物的</a:t>
                      </a:r>
                      <a:r>
                        <a:rPr lang="zh-CN" altLang="en-US" sz="1400" u="sng">
                          <a:latin typeface="Times New Roman" panose="02020603050405020304"/>
                          <a:ea typeface="Times New Roman" panose="02020603050405020304"/>
                        </a:rPr>
                        <a:t>        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。我发现（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否）可以边拍边上传照片。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1092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设置分享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我发现可以选择不同方式分享，如</a:t>
                      </a:r>
                      <a:r>
                        <a:rPr lang="zh-CN" altLang="en-US" sz="1400" u="sng">
                          <a:latin typeface="Times New Roman" panose="02020603050405020304"/>
                          <a:ea typeface="Times New Roman" panose="02020603050405020304"/>
                        </a:rPr>
                        <a:t>         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。分享时，还可以设置权限。我认为设置分享权限可以（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保护个人信息安全</a:t>
                      </a: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40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charset="0"/>
                        </a:rPr>
                        <a:t></a:t>
                      </a:r>
                      <a:r>
                        <a:rPr lang="en-US" altLang="zh-CN" sz="1400" u="sng">
                          <a:latin typeface="Times New Roman" panose="02020603050405020304"/>
                          <a:ea typeface="Times New Roman" panose="02020603050405020304"/>
                        </a:rPr>
                        <a:t>          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" name="TextBox 15"/>
          <p:cNvSpPr txBox="1"/>
          <p:nvPr/>
        </p:nvSpPr>
        <p:spPr>
          <a:xfrm>
            <a:off x="6995991" y="238081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●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作品评价表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995160" y="3047365"/>
          <a:ext cx="4197350" cy="2285365"/>
        </p:xfrm>
        <a:graphic>
          <a:graphicData uri="http://schemas.openxmlformats.org/drawingml/2006/table">
            <a:tbl>
              <a:tblPr/>
              <a:tblGrid>
                <a:gridCol w="1472565"/>
                <a:gridCol w="1405255"/>
                <a:gridCol w="1319530"/>
              </a:tblGrid>
              <a:tr h="37465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评价维度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评价标准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评星</a:t>
                      </a:r>
                      <a:endParaRPr lang="zh-CN" altLang="en-US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68199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日记文本内容</a:t>
                      </a:r>
                      <a:endParaRPr lang="zh-CN" altLang="en-US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内容详细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62305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植物图片内容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照片清晰，能展示植物的生长变化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66420">
                <a:tc>
                  <a:txBody>
                    <a:bodyPr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收获点赞数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p>
                      <a:pPr marL="0" indent="26987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共收获（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）赞；同学的建议（</a:t>
                      </a: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）。</a:t>
                      </a:r>
                      <a:endParaRPr lang="en-US" alt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407095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．议：交流分享感受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5723449" y="2152585"/>
            <a:ext cx="2820692" cy="1239864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031475" y="2372220"/>
            <a:ext cx="23727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/>
              <a:t>分享的</a:t>
            </a:r>
            <a:r>
              <a:rPr lang="en-US" altLang="zh-CN" u="sng" dirty="0" smtClean="0"/>
              <a:t>       </a:t>
            </a:r>
            <a:r>
              <a:rPr lang="zh-CN" altLang="en-US" dirty="0" smtClean="0"/>
              <a:t>受到好评。我发现分享的内容要</a:t>
            </a:r>
            <a:endParaRPr lang="zh-CN" altLang="en-US" dirty="0" smtClean="0"/>
          </a:p>
          <a:p>
            <a:r>
              <a:rPr lang="en-US" altLang="zh-CN" u="sng" dirty="0"/>
              <a:t>        </a:t>
            </a:r>
            <a:endParaRPr lang="en-US" altLang="zh-CN" u="sng" dirty="0"/>
          </a:p>
        </p:txBody>
      </p:sp>
      <p:pic>
        <p:nvPicPr>
          <p:cNvPr id="3" name="图片 2" descr="9.7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7F1E5"/>
              </a:clrFrom>
              <a:clrTo>
                <a:srgbClr val="F7F1E5">
                  <a:alpha val="0"/>
                </a:srgbClr>
              </a:clrTo>
            </a:clrChange>
          </a:blip>
          <a:srcRect l="14906" t="32487" r="16949" b="7920"/>
          <a:stretch>
            <a:fillRect/>
          </a:stretch>
        </p:blipFill>
        <p:spPr>
          <a:xfrm>
            <a:off x="4124325" y="3269615"/>
            <a:ext cx="4660900" cy="3111500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8119110" y="3392805"/>
            <a:ext cx="1877695" cy="129921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 flipH="1">
            <a:off x="2577291" y="2669271"/>
            <a:ext cx="2045777" cy="110038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765" y="2808756"/>
            <a:ext cx="14258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 smtClean="0"/>
              <a:t>不是所有内容都能在网上分享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8" name="TextBox 19"/>
          <p:cNvSpPr txBox="1"/>
          <p:nvPr/>
        </p:nvSpPr>
        <p:spPr>
          <a:xfrm>
            <a:off x="8337712" y="3663100"/>
            <a:ext cx="14258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/>
              <a:t>分享时设计权限，可以</a:t>
            </a:r>
            <a:r>
              <a:rPr lang="zh-CN" altLang="en-US" u="sng" dirty="0" smtClean="0"/>
              <a:t>      </a:t>
            </a:r>
            <a:r>
              <a:rPr lang="zh-CN" altLang="en-US" dirty="0" smtClean="0"/>
              <a:t> 。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263005" y="3169285"/>
            <a:ext cx="11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83" y="371"/>
              <a:ext cx="692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项目拓展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90843" y="2846750"/>
            <a:ext cx="3767959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eaLnBrk="1" fontAlgn="base" hangingPunct="1">
              <a:spcBef>
                <a:spcPct val="50000"/>
              </a:spcBef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思：在线笔记优势</a:t>
            </a:r>
            <a:endParaRPr lang="zh-CN" altLang="en-US" sz="2800" dirty="0" smtClean="0">
              <a:latin typeface="+mn-ea"/>
              <a:ea typeface="+mn-ea"/>
            </a:endParaRPr>
          </a:p>
          <a:p>
            <a:pPr algn="l" eaLnBrk="1" fontAlgn="base" hangingPunct="1">
              <a:spcBef>
                <a:spcPct val="50000"/>
              </a:spcBef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用：创新学习体验</a:t>
            </a:r>
            <a:endParaRPr lang="zh-CN" altLang="en-US" sz="2400" dirty="0" smtClean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876097" y="1145956"/>
            <a:ext cx="8261131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思：在线笔记的优势？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-2147482607" name="对象 -2147482608"/>
          <p:cNvGraphicFramePr>
            <a:graphicFrameLocks noChangeAspect="1"/>
          </p:cNvGraphicFramePr>
          <p:nvPr/>
        </p:nvGraphicFramePr>
        <p:xfrm>
          <a:off x="1808480" y="2516505"/>
          <a:ext cx="8777605" cy="29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239770" imgH="1080770" progId="Word.Picture.8">
                  <p:embed/>
                </p:oleObj>
              </mc:Choice>
              <mc:Fallback>
                <p:oleObj name="" r:id="rId1" imgW="3239770" imgH="1080770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8480" y="2516505"/>
                        <a:ext cx="8777605" cy="2915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876097" y="1145956"/>
            <a:ext cx="8261131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用：学习应用体验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6070" y="1907540"/>
            <a:ext cx="8888095" cy="603885"/>
          </a:xfrm>
          <a:prstGeom prst="rect">
            <a:avLst/>
          </a:prstGeom>
        </p:spPr>
        <p:txBody>
          <a:bodyPr wrap="square">
            <a:spAutoFit/>
          </a:bodyPr>
          <a:p>
            <a:pPr indent="720090" defTabSz="914400" fontAlgn="base">
              <a:lnSpc>
                <a:spcPts val="4000"/>
              </a:lnSpc>
              <a:buClrTx/>
              <a:buSzTx/>
              <a:buFontTx/>
              <a:tabLst>
                <a:tab pos="53975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想一想，还可以用在线笔记解决哪些学习问题？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073742928" name="图片 3" descr="云框3.png"/>
          <p:cNvPicPr>
            <a:picLocks noChangeAspect="1"/>
          </p:cNvPicPr>
          <p:nvPr/>
        </p:nvPicPr>
        <p:blipFill>
          <a:blip r:embed="rId1"/>
          <a:srcRect l="8260" t="17950" r="11385" b="17502"/>
          <a:stretch>
            <a:fillRect/>
          </a:stretch>
        </p:blipFill>
        <p:spPr>
          <a:xfrm>
            <a:off x="7504430" y="2891790"/>
            <a:ext cx="1939290" cy="1553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3742930" name="文本框 2"/>
          <p:cNvSpPr txBox="1"/>
          <p:nvPr/>
        </p:nvSpPr>
        <p:spPr>
          <a:xfrm>
            <a:off x="7891145" y="3092450"/>
            <a:ext cx="1434465" cy="1275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lang="zh-CN" altLang="en-US"/>
              <a:t>还可以怎样帮助学习？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73742926" name="图片 0" descr="IMG_6514.PNG"/>
          <p:cNvPicPr>
            <a:picLocks noChangeAspect="1"/>
          </p:cNvPicPr>
          <p:nvPr/>
        </p:nvPicPr>
        <p:blipFill>
          <a:blip r:embed="rId2"/>
          <a:srcRect r="17226" b="12956"/>
          <a:stretch>
            <a:fillRect/>
          </a:stretch>
        </p:blipFill>
        <p:spPr>
          <a:xfrm>
            <a:off x="3064510" y="3165793"/>
            <a:ext cx="1989101" cy="252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73742927" name="图片 2" descr="IMG_6516.PNG"/>
          <p:cNvPicPr>
            <a:picLocks noChangeAspect="1"/>
          </p:cNvPicPr>
          <p:nvPr/>
        </p:nvPicPr>
        <p:blipFill>
          <a:blip r:embed="rId3"/>
          <a:srcRect r="21371" b="38666"/>
          <a:stretch>
            <a:fillRect/>
          </a:stretch>
        </p:blipFill>
        <p:spPr>
          <a:xfrm>
            <a:off x="5229225" y="3166428"/>
            <a:ext cx="2003259" cy="2520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" name="图片 32" descr="P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0" t="20772" r="27658" b="23375"/>
          <a:stretch>
            <a:fillRect/>
          </a:stretch>
        </p:blipFill>
        <p:spPr>
          <a:xfrm>
            <a:off x="7656195" y="4776470"/>
            <a:ext cx="1355725" cy="11633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93315" y="2675890"/>
            <a:ext cx="7383780" cy="344424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华文隶书" panose="020108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介绍校园植物朋友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smtClean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网上写植物观察日记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1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0463" y="2207224"/>
            <a:ext cx="571762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科学老师要求大家开展植物种植体验活动，每天观察植物的生长变化，并及时记录下来。李徽想更快捷地撰写植物观察笔记，与大家分享自己喜爱的植物的生长变化过程。</a:t>
            </a:r>
            <a:endParaRPr lang="en-US" altLang="zh-CN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2434040" cy="738664"/>
            <a:chOff x="6388488" y="2098491"/>
            <a:chExt cx="2434040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8905461" y="4717774"/>
            <a:ext cx="1563756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8448953" y="4710807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怎样帮李徽？</a:t>
            </a:r>
            <a:endParaRPr kumimoji="1" lang="zh-CN" altLang="en-US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1824"/>
          <a:stretch>
            <a:fillRect/>
          </a:stretch>
        </p:blipFill>
        <p:spPr>
          <a:xfrm>
            <a:off x="456565" y="2654300"/>
            <a:ext cx="4593590" cy="26911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79" y="0"/>
            <a:ext cx="3561905" cy="2664372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4840014" y="1214457"/>
            <a:ext cx="2349063" cy="704711"/>
            <a:chOff x="6568058" y="2098491"/>
            <a:chExt cx="2349063" cy="704711"/>
          </a:xfrm>
        </p:grpSpPr>
        <p:sp>
          <p:nvSpPr>
            <p:cNvPr id="39" name="圆角矩形 13"/>
            <p:cNvSpPr/>
            <p:nvPr/>
          </p:nvSpPr>
          <p:spPr>
            <a:xfrm>
              <a:off x="6568058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6760719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394790" y="3952175"/>
            <a:ext cx="235750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说：学习经历分享</a:t>
            </a:r>
            <a:endParaRPr lang="zh-CN" altLang="en-US" sz="1800" dirty="0" smtClean="0">
              <a:latin typeface="+mn-ea"/>
              <a:ea typeface="+mn-ea"/>
              <a:sym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思：</a:t>
            </a:r>
            <a:r>
              <a:rPr lang="zh-CN" altLang="en-US" sz="1800" dirty="0" smtClean="0">
                <a:latin typeface="+mn-ea"/>
                <a:ea typeface="+mn-ea"/>
              </a:rPr>
              <a:t>提出项目问题</a:t>
            </a:r>
            <a:endParaRPr lang="zh-CN" altLang="en-US" sz="1800" dirty="0" smtClean="0">
              <a:latin typeface="+mn-ea"/>
              <a:ea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试：了解</a:t>
            </a:r>
            <a:r>
              <a:rPr lang="zh-CN" altLang="en-US" sz="1800" dirty="0">
                <a:latin typeface="+mn-ea"/>
                <a:ea typeface="+mn-ea"/>
                <a:sym typeface="+mn-ea"/>
              </a:rPr>
              <a:t>在线笔记</a:t>
            </a:r>
            <a:endParaRPr lang="zh-CN" altLang="en-US" sz="1800" dirty="0">
              <a:latin typeface="+mn-ea"/>
              <a:ea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</a:rPr>
              <a:t>议：规划活动方案</a:t>
            </a:r>
            <a:endParaRPr lang="zh-CN" altLang="en-US" sz="1800" dirty="0" smtClean="0">
              <a:latin typeface="+mn-ea"/>
              <a:ea typeface="+mn-ea"/>
            </a:endParaRPr>
          </a:p>
          <a:p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569778" y="2315045"/>
            <a:ext cx="2664373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试：录入日记文字内容</a:t>
            </a:r>
            <a:endParaRPr lang="zh-CN" altLang="en-US" sz="1800" dirty="0" smtClean="0">
              <a:latin typeface="+mn-ea"/>
              <a:ea typeface="+mn-ea"/>
              <a:sym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析：上传植物图片</a:t>
            </a:r>
            <a:endParaRPr lang="zh-CN" altLang="en-US" sz="1800" dirty="0" smtClean="0">
              <a:latin typeface="+mn-ea"/>
              <a:ea typeface="+mn-ea"/>
              <a:sym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试：设置分享方式</a:t>
            </a:r>
            <a:endParaRPr lang="zh-CN" altLang="en-US" sz="1800" dirty="0" smtClean="0">
              <a:latin typeface="+mn-ea"/>
              <a:ea typeface="+mn-ea"/>
              <a:sym typeface="+mn-ea"/>
            </a:endParaRPr>
          </a:p>
          <a:p>
            <a:endParaRPr lang="zh-CN" altLang="zh-CN" sz="1800" dirty="0">
              <a:latin typeface="+mn-ea"/>
              <a:ea typeface="+mn-ea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9017000" y="3863975"/>
            <a:ext cx="209931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eaLnBrk="1" fontAlgn="base" hangingPunct="1">
              <a:spcBef>
                <a:spcPct val="50000"/>
              </a:spcBef>
            </a:pPr>
            <a:r>
              <a:rPr lang="zh-CN" altLang="en-US" sz="1800" dirty="0" smtClean="0">
                <a:latin typeface="+mn-ea"/>
                <a:ea typeface="+mn-ea"/>
              </a:rPr>
              <a:t>思：在线笔记优势</a:t>
            </a:r>
            <a:endParaRPr lang="zh-CN" altLang="en-US" sz="1800" dirty="0" smtClean="0">
              <a:latin typeface="+mn-ea"/>
              <a:ea typeface="+mn-ea"/>
            </a:endParaRPr>
          </a:p>
          <a:p>
            <a:pPr algn="l" eaLnBrk="1" fontAlgn="base" hangingPunct="1">
              <a:spcBef>
                <a:spcPct val="50000"/>
              </a:spcBef>
            </a:pPr>
            <a:r>
              <a:rPr lang="zh-CN" altLang="en-US" sz="1800" dirty="0" smtClean="0">
                <a:latin typeface="+mn-ea"/>
                <a:ea typeface="+mn-ea"/>
              </a:rPr>
              <a:t>用：创新学习体验</a:t>
            </a:r>
            <a:endParaRPr lang="zh-CN" altLang="en-US" sz="1800" dirty="0" smtClean="0">
              <a:latin typeface="+mn-ea"/>
              <a:ea typeface="+mn-ea"/>
            </a:endParaRPr>
          </a:p>
          <a:p>
            <a:pPr algn="l" eaLnBrk="1" fontAlgn="base" hangingPunct="1">
              <a:spcBef>
                <a:spcPct val="50000"/>
              </a:spcBef>
            </a:pPr>
            <a:endParaRPr lang="en-US" altLang="zh-CN" sz="1800" dirty="0" smtClean="0">
              <a:latin typeface="+mn-ea"/>
              <a:ea typeface="+mn-ea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6820711" y="2664093"/>
            <a:ext cx="2979683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比：评选在线笔记</a:t>
            </a:r>
            <a:endParaRPr lang="zh-CN" altLang="zh-CN" sz="1800" dirty="0">
              <a:latin typeface="+mn-ea"/>
              <a:ea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  <a:sym typeface="+mn-ea"/>
              </a:rPr>
              <a:t>议：交流分享感受</a:t>
            </a:r>
            <a:endParaRPr lang="zh-CN" altLang="en-US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11111" y="3436729"/>
            <a:ext cx="5483992" cy="2244511"/>
            <a:chOff x="3448049" y="2869170"/>
            <a:chExt cx="5483992" cy="2244511"/>
          </a:xfrm>
        </p:grpSpPr>
        <p:sp>
          <p:nvSpPr>
            <p:cNvPr id="27" name="Freeform 17"/>
            <p:cNvSpPr>
              <a:spLocks noChangeAspect="1"/>
            </p:cNvSpPr>
            <p:nvPr/>
          </p:nvSpPr>
          <p:spPr bwMode="auto">
            <a:xfrm>
              <a:off x="6740713" y="3178165"/>
              <a:ext cx="1965557" cy="193551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2984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5727894" y="3420642"/>
              <a:ext cx="1502063" cy="1478459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62AF47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4794468" y="3542952"/>
              <a:ext cx="1315379" cy="1283191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4EBCE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4062749" y="3669555"/>
              <a:ext cx="1042861" cy="1055736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E8504B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任意多边形 100"/>
            <p:cNvSpPr/>
            <p:nvPr/>
          </p:nvSpPr>
          <p:spPr bwMode="auto">
            <a:xfrm>
              <a:off x="8094715" y="3585868"/>
              <a:ext cx="837326" cy="288508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任意多边形 108"/>
            <p:cNvSpPr/>
            <p:nvPr/>
          </p:nvSpPr>
          <p:spPr bwMode="auto">
            <a:xfrm flipH="1">
              <a:off x="3448049" y="3899157"/>
              <a:ext cx="900089" cy="214580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任意多边形 112"/>
            <p:cNvSpPr/>
            <p:nvPr/>
          </p:nvSpPr>
          <p:spPr>
            <a:xfrm>
              <a:off x="6478925" y="2875608"/>
              <a:ext cx="682366" cy="101711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-1" fmla="*/ 0 w 647700"/>
                <a:gd name="connsiteY0-2" fmla="*/ 965200 h 965200"/>
                <a:gd name="connsiteX1-3" fmla="*/ 101600 w 647700"/>
                <a:gd name="connsiteY1-4" fmla="*/ 520700 h 965200"/>
                <a:gd name="connsiteX2-5" fmla="*/ 647700 w 647700"/>
                <a:gd name="connsiteY2-6" fmla="*/ 0 h 965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任意多边形 113"/>
            <p:cNvSpPr/>
            <p:nvPr/>
          </p:nvSpPr>
          <p:spPr>
            <a:xfrm flipH="1">
              <a:off x="4742969" y="2869170"/>
              <a:ext cx="682366" cy="101711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-1" fmla="*/ 0 w 647700"/>
                <a:gd name="connsiteY0-2" fmla="*/ 965200 h 965200"/>
                <a:gd name="connsiteX1-3" fmla="*/ 101600 w 647700"/>
                <a:gd name="connsiteY1-4" fmla="*/ 520700 h 965200"/>
                <a:gd name="connsiteX2-5" fmla="*/ 647700 w 647700"/>
                <a:gd name="connsiteY2-6" fmla="*/ 0 h 965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rgbClr val="ADBACA"/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5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Inhaltsplatzhalter 4"/>
            <p:cNvSpPr txBox="1"/>
            <p:nvPr/>
          </p:nvSpPr>
          <p:spPr>
            <a:xfrm>
              <a:off x="4137144" y="3907363"/>
              <a:ext cx="737086" cy="5638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</a:t>
              </a:r>
              <a:endPara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准备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Inhaltsplatzhalter 4"/>
            <p:cNvSpPr txBox="1"/>
            <p:nvPr/>
          </p:nvSpPr>
          <p:spPr>
            <a:xfrm>
              <a:off x="5125839" y="3907363"/>
              <a:ext cx="737086" cy="5638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</a:t>
              </a:r>
              <a:endPara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实施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Inhaltsplatzhalter 4"/>
            <p:cNvSpPr txBox="1"/>
            <p:nvPr/>
          </p:nvSpPr>
          <p:spPr>
            <a:xfrm>
              <a:off x="6232009" y="3907363"/>
              <a:ext cx="737086" cy="5638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</a:t>
              </a:r>
              <a:endPara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分享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Inhaltsplatzhalter 4"/>
            <p:cNvSpPr txBox="1"/>
            <p:nvPr/>
          </p:nvSpPr>
          <p:spPr>
            <a:xfrm>
              <a:off x="7611864" y="3907363"/>
              <a:ext cx="737086" cy="5638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</a:t>
              </a:r>
              <a:endPara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indent="0" algn="ctr" fontAlgn="auto">
                <a:lnSpc>
                  <a:spcPts val="1600"/>
                </a:lnSpc>
                <a:spcAft>
                  <a:spcPts val="1200"/>
                </a:spcAft>
                <a:buFont typeface="Wingdings" panose="05000000000000000000" pitchFamily="2" charset="2"/>
                <a:buNone/>
              </a:pP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拓展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grpSp>
        <p:nvGrpSpPr>
          <p:cNvPr id="17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8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75" y="371"/>
              <a:ext cx="692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项目准备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70633" y="2163535"/>
            <a:ext cx="3767959" cy="33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说：学习经历分享</a:t>
            </a:r>
            <a:endParaRPr lang="zh-CN" altLang="en-US" sz="2800" dirty="0" smtClean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思：</a:t>
            </a:r>
            <a:r>
              <a:rPr lang="zh-CN" altLang="en-US" sz="2800" dirty="0" smtClean="0">
                <a:latin typeface="+mn-ea"/>
                <a:ea typeface="+mn-ea"/>
                <a:sym typeface="+mn-ea"/>
              </a:rPr>
              <a:t>提出项目问题</a:t>
            </a:r>
            <a:endParaRPr lang="zh-CN" altLang="en-US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试：了解</a:t>
            </a:r>
            <a:r>
              <a:rPr lang="zh-CN" altLang="en-US" sz="2800" dirty="0">
                <a:latin typeface="+mn-ea"/>
                <a:ea typeface="+mn-ea"/>
                <a:sym typeface="+mn-ea"/>
              </a:rPr>
              <a:t>在线笔记</a:t>
            </a:r>
            <a:endParaRPr lang="zh-CN" altLang="en-US" sz="2800" dirty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议：规划笔记方案</a:t>
            </a:r>
            <a:endParaRPr lang="zh-CN" altLang="en-US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452883" y="104338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说说：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+mn-ea"/>
              </a:rPr>
              <a:t>学习经历分享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864006"/>
            <a:ext cx="10848192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语文老师是如何指导写植物观察笔记的？如果要在一段期间内写植物观察笔记，记录植物的生长变化，你希望笔记有哪些功能？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51585" y="3535045"/>
            <a:ext cx="8653780" cy="205422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18"/>
          <p:cNvSpPr/>
          <p:nvPr/>
        </p:nvSpPr>
        <p:spPr>
          <a:xfrm>
            <a:off x="9837007" y="3289944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9774196" y="3534032"/>
            <a:ext cx="1300336" cy="2916194"/>
          </a:xfrm>
          <a:prstGeom prst="rect">
            <a:avLst/>
          </a:prstGeom>
        </p:spPr>
      </p:pic>
      <p:sp>
        <p:nvSpPr>
          <p:cNvPr id="1073742958" name="文本框 1073742957"/>
          <p:cNvSpPr txBox="1"/>
          <p:nvPr/>
        </p:nvSpPr>
        <p:spPr>
          <a:xfrm>
            <a:off x="1739265" y="3757295"/>
            <a:ext cx="7285990" cy="1609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>
                <a:sym typeface="Wingdings" panose="05000000000000000000" charset="0"/>
              </a:rPr>
              <a:t></a:t>
            </a:r>
            <a:r>
              <a:rPr lang="zh-CN" altLang="en-US" sz="3200"/>
              <a:t>随时记录  </a:t>
            </a:r>
            <a:r>
              <a:rPr lang="en-US" altLang="zh-CN" sz="3200"/>
              <a:t>  </a:t>
            </a:r>
            <a:r>
              <a:rPr lang="zh-CN" altLang="en-US" sz="3200">
                <a:sym typeface="Wingdings" panose="05000000000000000000" charset="0"/>
              </a:rPr>
              <a:t></a:t>
            </a:r>
            <a:r>
              <a:rPr lang="zh-CN" altLang="en-US" sz="3200"/>
              <a:t>轻松收藏 </a:t>
            </a:r>
            <a:r>
              <a:rPr lang="en-US" altLang="zh-CN" sz="3200"/>
              <a:t>   </a:t>
            </a:r>
            <a:r>
              <a:rPr lang="zh-CN" altLang="en-US" sz="3200">
                <a:sym typeface="Wingdings" panose="05000000000000000000" charset="0"/>
              </a:rPr>
              <a:t></a:t>
            </a:r>
            <a:r>
              <a:rPr lang="zh-CN" altLang="en-US" sz="3200"/>
              <a:t>整理方便 </a:t>
            </a:r>
            <a:r>
              <a:rPr lang="en-US" altLang="zh-CN" sz="3200"/>
              <a:t>   </a:t>
            </a:r>
            <a:r>
              <a:rPr lang="zh-CN" altLang="en-US" sz="3200">
                <a:sym typeface="Wingdings" panose="05000000000000000000" charset="0"/>
              </a:rPr>
              <a:t></a:t>
            </a:r>
            <a:r>
              <a:rPr lang="zh-CN" altLang="en-US" sz="3200"/>
              <a:t>分享快捷 </a:t>
            </a:r>
            <a:r>
              <a:rPr lang="en-US" altLang="zh-CN" sz="3200"/>
              <a:t>   </a:t>
            </a:r>
            <a:r>
              <a:rPr lang="en-US" altLang="zh-CN" sz="3200">
                <a:sym typeface="Wingdings" panose="05000000000000000000" charset="0"/>
              </a:rPr>
              <a:t></a:t>
            </a:r>
            <a:r>
              <a:rPr lang="zh-CN" altLang="en-US" sz="3200" u="sng"/>
              <a:t> </a:t>
            </a:r>
            <a:r>
              <a:rPr lang="en-US" altLang="zh-CN" sz="3200"/>
              <a:t>                 </a:t>
            </a:r>
            <a:endParaRPr lang="en-US" altLang="zh-CN" sz="3200"/>
          </a:p>
        </p:txBody>
      </p:sp>
      <p:cxnSp>
        <p:nvCxnSpPr>
          <p:cNvPr id="2" name="直接连接符 1"/>
          <p:cNvCxnSpPr/>
          <p:nvPr/>
        </p:nvCxnSpPr>
        <p:spPr>
          <a:xfrm>
            <a:off x="4817745" y="5111115"/>
            <a:ext cx="3596005" cy="2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．想一想：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+mn-ea"/>
              </a:rPr>
              <a:t>提出项目问题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2" cstate="print"/>
          <a:srcRect l="10402" t="16827" r="6425" b="21722"/>
          <a:stretch>
            <a:fillRect/>
          </a:stretch>
        </p:blipFill>
        <p:spPr bwMode="auto">
          <a:xfrm>
            <a:off x="8679180" y="2270760"/>
            <a:ext cx="2860675" cy="193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剪去同侧角的矩形 27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18"/>
          <p:cNvSpPr/>
          <p:nvPr/>
        </p:nvSpPr>
        <p:spPr>
          <a:xfrm>
            <a:off x="9762866" y="4056063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083114" y="3941806"/>
            <a:ext cx="1300336" cy="29161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66" r="4637"/>
          <a:stretch>
            <a:fillRect/>
          </a:stretch>
        </p:blipFill>
        <p:spPr>
          <a:xfrm>
            <a:off x="1053465" y="2840990"/>
            <a:ext cx="6737350" cy="2527935"/>
          </a:xfrm>
          <a:prstGeom prst="rect">
            <a:avLst/>
          </a:prstGeom>
        </p:spPr>
      </p:pic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335" y="2108835"/>
            <a:ext cx="71507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观察：图中的人们如何记录信息的？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9124315" y="2728595"/>
            <a:ext cx="21253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我们也可以这样写植物观察笔记吗？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4700" y="5641975"/>
            <a:ext cx="7083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思考：猜测，他们为什么采用这样方式记录？</a:t>
            </a:r>
            <a:endParaRPr lang="zh-CN" altLang="en-US" sz="2800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5335" y="2663190"/>
            <a:ext cx="7284720" cy="28689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79867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．试试：了解在线笔记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41422" y="1628458"/>
            <a:ext cx="9815613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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查一查</a:t>
            </a: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上网查找，了解常见的在线笔记，与他人交流。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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试一试</a:t>
            </a:r>
            <a:r>
              <a:rPr lang="en-US" altLang="zh-CN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latin typeface="新宋体" panose="02010609030101010101" pitchFamily="49" charset="-122"/>
                <a:ea typeface="新宋体" panose="02010609030101010101" pitchFamily="49" charset="-122"/>
                <a:sym typeface="Arial" panose="020B0604020202020204" pitchFamily="34" charset="0"/>
              </a:rPr>
              <a:t>选择在线笔记工具，尝试图中几种输入文本的方法。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剪去同侧角的矩形 20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剪去同侧角的矩形 21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剪去同侧角的矩形 22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剪去同侧角的矩形 23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7.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36" t="10352" r="7665" b="7920"/>
          <a:stretch>
            <a:fillRect/>
          </a:stretch>
        </p:blipFill>
        <p:spPr>
          <a:xfrm>
            <a:off x="8178800" y="3746500"/>
            <a:ext cx="3187700" cy="2434244"/>
          </a:xfrm>
          <a:prstGeom prst="rect">
            <a:avLst/>
          </a:prstGeom>
        </p:spPr>
      </p:pic>
      <p:sp>
        <p:nvSpPr>
          <p:cNvPr id="5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-2147482616" name="对象 -2147482617"/>
          <p:cNvGraphicFramePr>
            <a:graphicFrameLocks noChangeAspect="1"/>
          </p:cNvGraphicFramePr>
          <p:nvPr/>
        </p:nvGraphicFramePr>
        <p:xfrm>
          <a:off x="3256915" y="3199765"/>
          <a:ext cx="4361815" cy="303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619500" imgH="2390775" progId="Word.Document.12">
                  <p:embed/>
                </p:oleObj>
              </mc:Choice>
              <mc:Fallback>
                <p:oleObj name="" r:id="rId3" imgW="3619500" imgH="2390775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6915" y="3199765"/>
                        <a:ext cx="4361815" cy="3034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1170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4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．议议：规划活动方案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2310" y="1574264"/>
            <a:ext cx="979297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72009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2800">
                <a:sym typeface="+mn-ea"/>
              </a:rPr>
              <a:t>小组准备在观察笔记中记录哪些内容？并选择记录的方法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剪去同侧角的矩形 2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3"/>
          <p:cNvSpPr txBox="1"/>
          <p:nvPr/>
        </p:nvSpPr>
        <p:spPr>
          <a:xfrm>
            <a:off x="7101834" y="220724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项目准备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8331543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9561252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项目分享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961" y="22072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项目拓展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3742963" name="文本框 1073742962"/>
          <p:cNvSpPr txBox="1"/>
          <p:nvPr/>
        </p:nvSpPr>
        <p:spPr>
          <a:xfrm>
            <a:off x="2901950" y="4815840"/>
            <a:ext cx="2040890" cy="9156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indent="266700" algn="just" fontAlgn="auto">
              <a:lnSpc>
                <a:spcPct val="150000"/>
              </a:lnSpc>
            </a:pPr>
            <a:r>
              <a:rPr lang="zh-CN" altLang="en-US"/>
              <a:t>记录观察文字                    </a:t>
            </a:r>
            <a:endParaRPr lang="zh-CN" altLang="en-US"/>
          </a:p>
          <a:p>
            <a:pPr indent="266700" algn="just" fontAlgn="auto">
              <a:lnSpc>
                <a:spcPct val="150000"/>
              </a:lnSpc>
            </a:pPr>
            <a:r>
              <a:rPr lang="zh-CN" altLang="en-US"/>
              <a:t>上传植物图片                     </a:t>
            </a:r>
            <a:endParaRPr lang="zh-CN" altLang="en-US"/>
          </a:p>
          <a:p>
            <a:pPr indent="266700" algn="just" fontAlgn="auto">
              <a:lnSpc>
                <a:spcPct val="150000"/>
              </a:lnSpc>
            </a:pPr>
            <a:r>
              <a:rPr lang="zh-CN" altLang="en-US"/>
              <a:t>设置分享权限                    </a:t>
            </a:r>
            <a:endParaRPr lang="zh-CN" altLang="en-US"/>
          </a:p>
          <a:p>
            <a:pPr algn="just" fontAlgn="auto">
              <a:lnSpc>
                <a:spcPct val="150000"/>
              </a:lnSpc>
            </a:pPr>
            <a:endParaRPr lang="zh-CN" altLang="en-US"/>
          </a:p>
          <a:p>
            <a:pPr algn="just" fontAlgn="auto">
              <a:lnSpc>
                <a:spcPct val="150000"/>
              </a:lnSpc>
            </a:pPr>
            <a:endParaRPr lang="zh-CN" altLang="en-US"/>
          </a:p>
          <a:p>
            <a:pPr fontAlgn="auto">
              <a:lnSpc>
                <a:spcPct val="150000"/>
              </a:lnSpc>
            </a:pPr>
            <a:endParaRPr lang="zh-CN" altLang="en-US"/>
          </a:p>
          <a:p>
            <a:endParaRPr lang="zh-CN" altLang="en-US"/>
          </a:p>
        </p:txBody>
      </p:sp>
      <p:sp>
        <p:nvSpPr>
          <p:cNvPr id="1073742970" name="文本框 1073742969"/>
          <p:cNvSpPr txBox="1"/>
          <p:nvPr/>
        </p:nvSpPr>
        <p:spPr>
          <a:xfrm>
            <a:off x="7212330" y="2521585"/>
            <a:ext cx="20408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记录方法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71" name="文本框 1073742970"/>
          <p:cNvSpPr txBox="1"/>
          <p:nvPr/>
        </p:nvSpPr>
        <p:spPr>
          <a:xfrm>
            <a:off x="6774180" y="2935605"/>
            <a:ext cx="1800860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r>
              <a:rPr lang="zh-CN" altLang="en-US"/>
              <a:t>①上传照片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72" name="文本框 1073742971"/>
          <p:cNvSpPr txBox="1"/>
          <p:nvPr/>
        </p:nvSpPr>
        <p:spPr>
          <a:xfrm>
            <a:off x="6764655" y="3295015"/>
            <a:ext cx="1801495" cy="333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noAutofit/>
          </a:bodyPr>
          <a:p>
            <a:r>
              <a:rPr lang="zh-CN" altLang="en-US"/>
              <a:t>②用文字记录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73" name="文本框 1073742972"/>
          <p:cNvSpPr txBox="1"/>
          <p:nvPr/>
        </p:nvSpPr>
        <p:spPr>
          <a:xfrm>
            <a:off x="6774180" y="3627755"/>
            <a:ext cx="552450" cy="3879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noAutofit/>
          </a:bodyPr>
          <a:p>
            <a:r>
              <a:rPr lang="zh-CN" altLang="en-US"/>
              <a:t>③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65" name="文本框 1073742964"/>
          <p:cNvSpPr txBox="1"/>
          <p:nvPr/>
        </p:nvSpPr>
        <p:spPr>
          <a:xfrm>
            <a:off x="3139440" y="2935605"/>
            <a:ext cx="3881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□植物每天的生长变化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66" name="文本框 1073742965"/>
          <p:cNvSpPr txBox="1"/>
          <p:nvPr/>
        </p:nvSpPr>
        <p:spPr>
          <a:xfrm>
            <a:off x="3139440" y="3326130"/>
            <a:ext cx="379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□记录我的观察过程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67" name="文本框 1073742966"/>
          <p:cNvSpPr txBox="1"/>
          <p:nvPr/>
        </p:nvSpPr>
        <p:spPr>
          <a:xfrm>
            <a:off x="3141345" y="3760470"/>
            <a:ext cx="4692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□     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68" name="文本框 1073742967"/>
          <p:cNvSpPr txBox="1"/>
          <p:nvPr/>
        </p:nvSpPr>
        <p:spPr>
          <a:xfrm>
            <a:off x="3667760" y="2521585"/>
            <a:ext cx="25895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笔记的内容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75" name="圆角矩形 1073742974"/>
          <p:cNvSpPr/>
          <p:nvPr/>
        </p:nvSpPr>
        <p:spPr>
          <a:xfrm>
            <a:off x="2888615" y="4850765"/>
            <a:ext cx="5144135" cy="125857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73742964" name="圆角矩形 1073742963"/>
          <p:cNvSpPr/>
          <p:nvPr/>
        </p:nvSpPr>
        <p:spPr>
          <a:xfrm>
            <a:off x="2860040" y="2387600"/>
            <a:ext cx="5836920" cy="1661160"/>
          </a:xfrm>
          <a:prstGeom prst="roundRect">
            <a:avLst>
              <a:gd name="adj" fmla="val 5870"/>
            </a:avLst>
          </a:prstGeom>
          <a:noFill/>
          <a:ln w="9525" cap="flat" cmpd="sng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2310" y="4029710"/>
            <a:ext cx="91979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720090" algn="l" defTabSz="914400" fontAlgn="base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2800">
                <a:sym typeface="+mn-ea"/>
              </a:rPr>
              <a:t>请根据主要的活动，进行小组成员分工。</a:t>
            </a:r>
            <a:endParaRPr lang="zh-CN" altLang="en-US" sz="2800"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94405" y="3964940"/>
            <a:ext cx="19291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212330" y="3910965"/>
            <a:ext cx="109029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151245" y="2600960"/>
            <a:ext cx="10160" cy="130302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725035" y="5200650"/>
            <a:ext cx="256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725035" y="5648960"/>
            <a:ext cx="256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725035" y="6033135"/>
            <a:ext cx="256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73742976" name="图片 2" descr="5fb33ecb537311605582539274.png"/>
          <p:cNvPicPr>
            <a:picLocks noChangeAspect="1"/>
          </p:cNvPicPr>
          <p:nvPr/>
        </p:nvPicPr>
        <p:blipFill>
          <a:blip r:embed="rId2"/>
          <a:srcRect l="40485" t="18774" b="31418"/>
          <a:stretch>
            <a:fillRect/>
          </a:stretch>
        </p:blipFill>
        <p:spPr>
          <a:xfrm>
            <a:off x="7593965" y="5038090"/>
            <a:ext cx="1230630" cy="1025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82" y="378"/>
              <a:ext cx="684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项目实施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491040" y="2413571"/>
            <a:ext cx="3767959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n-ea"/>
                <a:ea typeface="+mn-ea"/>
                <a:sym typeface="+mn-ea"/>
              </a:rPr>
              <a:t>试：录入日记文字内容</a:t>
            </a:r>
            <a:endParaRPr lang="zh-CN" altLang="en-US" sz="2800" dirty="0" smtClean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  <a:sym typeface="+mn-ea"/>
              </a:rPr>
              <a:t>    </a:t>
            </a:r>
            <a:r>
              <a:rPr lang="zh-CN" altLang="en-US" sz="2800" dirty="0" smtClean="0">
                <a:latin typeface="+mn-ea"/>
                <a:ea typeface="+mn-ea"/>
                <a:sym typeface="+mn-ea"/>
              </a:rPr>
              <a:t>上传植物图片</a:t>
            </a:r>
            <a:endParaRPr lang="zh-CN" altLang="en-US" sz="2800" dirty="0" smtClean="0"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  <a:sym typeface="+mn-ea"/>
              </a:rPr>
              <a:t>    </a:t>
            </a:r>
            <a:r>
              <a:rPr lang="zh-CN" altLang="en-US" sz="2800" dirty="0" smtClean="0">
                <a:latin typeface="+mn-ea"/>
                <a:ea typeface="+mn-ea"/>
                <a:sym typeface="+mn-ea"/>
              </a:rPr>
              <a:t>设置分享方式</a:t>
            </a:r>
            <a:endParaRPr lang="zh-CN" altLang="zh-CN" sz="2800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TABLE_ENDDRAG_ORIGIN_RECT" val="374*230"/>
  <p:tag name="TABLE_ENDDRAG_RECT" val="550*239*374*230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caef83e2-3c4c-4eb3-984e-bd0dc799236d"/>
  <p:tag name="COMMONDATA" val="eyJoZGlkIjoiZjVmZGFiMmQ2Yzc4MGM0ODMwM2Y1Zjc1M2Y0ZDM2YzkifQ=="/>
  <p:tag name="RESOURCE_RECORD_KEY" val="{&quot;13&quot;:[4705195,4563109]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自定义</PresentationFormat>
  <Paragraphs>329</Paragraphs>
  <Slides>19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60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楷体_GB2312</vt:lpstr>
      <vt:lpstr>阿里巴巴普惠体 M</vt:lpstr>
      <vt:lpstr>新宋体</vt:lpstr>
      <vt:lpstr>黑体</vt:lpstr>
      <vt:lpstr>Calibri Light</vt:lpstr>
      <vt:lpstr>Symbol</vt:lpstr>
      <vt:lpstr>印品抹茶体</vt:lpstr>
      <vt:lpstr>华文隶书</vt:lpstr>
      <vt:lpstr>华文中宋</vt:lpstr>
      <vt:lpstr>Aa榴莲爸爸</vt:lpstr>
      <vt:lpstr>Calibri</vt:lpstr>
      <vt:lpstr>三极信黑简体</vt:lpstr>
      <vt:lpstr>Arial Unicode MS</vt:lpstr>
      <vt:lpstr>Times New Roman</vt:lpstr>
      <vt:lpstr>Calibri</vt:lpstr>
      <vt:lpstr>仿宋</vt:lpstr>
      <vt:lpstr>Times New Roman</vt:lpstr>
      <vt:lpstr>楷体</vt:lpstr>
      <vt:lpstr>Wingdings 2</vt:lpstr>
      <vt:lpstr>Webdings</vt:lpstr>
      <vt:lpstr>思源黑体</vt:lpstr>
      <vt:lpstr>思源黑体 CN Medium</vt:lpstr>
      <vt:lpstr>NKKHJC+SimSun</vt:lpstr>
      <vt:lpstr>Segoe Print</vt:lpstr>
      <vt:lpstr>等线</vt:lpstr>
      <vt:lpstr>华文楷体</vt:lpstr>
      <vt:lpstr>Wingdings</vt:lpstr>
      <vt:lpstr>华文宋体</vt:lpstr>
      <vt:lpstr>Office 主题</vt:lpstr>
      <vt:lpstr>Word.Document.12</vt:lpstr>
      <vt:lpstr>Word.Document.12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蓓蓓</cp:lastModifiedBy>
  <cp:revision>115</cp:revision>
  <dcterms:created xsi:type="dcterms:W3CDTF">2023-07-25T11:34:00Z</dcterms:created>
  <dcterms:modified xsi:type="dcterms:W3CDTF">2024-12-16T06:39:36Z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E8C85B884B304A64A553A605D5CB00EC_13</vt:lpwstr>
  </property>
  <property fmtid="{D5CDD505-2E9C-101B-9397-08002B2CF9AE}" pid="3" name="KSOProductBuildVer">
    <vt:lpwstr>2052-12.1.0.19302</vt:lpwstr>
  </property>
</Properties>
</file>