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92" r:id="rId3"/>
    <p:sldId id="291" r:id="rId5"/>
    <p:sldId id="393" r:id="rId6"/>
    <p:sldId id="356" r:id="rId7"/>
    <p:sldId id="292" r:id="rId8"/>
    <p:sldId id="357" r:id="rId9"/>
    <p:sldId id="321" r:id="rId10"/>
    <p:sldId id="385" r:id="rId11"/>
    <p:sldId id="316" r:id="rId12"/>
    <p:sldId id="358" r:id="rId13"/>
    <p:sldId id="386" r:id="rId14"/>
    <p:sldId id="387" r:id="rId15"/>
    <p:sldId id="388" r:id="rId16"/>
    <p:sldId id="318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</p:embeddedFont>
    <p:embeddedFont>
      <p:font typeface="隶书" panose="02010509060101010101" pitchFamily="49" charset="-122"/>
      <p:regular r:id="rId24"/>
    </p:embeddedFont>
    <p:embeddedFont>
      <p:font typeface="楷体_GB2312" panose="02010609030101010101" pitchFamily="49" charset="-122"/>
      <p:regular r:id="rId25"/>
    </p:embeddedFont>
    <p:embeddedFont>
      <p:font typeface="黑体" panose="02010609060101010101" charset="-122"/>
      <p:regular r:id="rId26"/>
    </p:embeddedFont>
    <p:embeddedFont>
      <p:font typeface="华文新魏" panose="02010800040101010101" charset="-122"/>
      <p:regular r:id="rId27"/>
    </p:embeddedFont>
    <p:embeddedFont>
      <p:font typeface="华文中宋" panose="02010600040101010101" pitchFamily="2" charset="-122"/>
      <p:regular r:id="rId28"/>
    </p:embeddedFont>
    <p:embeddedFont>
      <p:font typeface="楷体" panose="02010609060101010101" charset="-122"/>
      <p:regular r:id="rId29"/>
    </p:embeddedFont>
    <p:embeddedFont>
      <p:font typeface="华文楷体" panose="02010600040101010101" pitchFamily="2" charset="-122"/>
      <p:regular r:id="rId30"/>
    </p:embeddedFont>
    <p:embeddedFont>
      <p:font typeface="华文隶书" panose="0201080004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65"/>
    <a:srgbClr val="1E6201"/>
    <a:srgbClr val="EAF53D"/>
    <a:srgbClr val="6AB3E4"/>
    <a:srgbClr val="7BBEE8"/>
    <a:srgbClr val="E9FEFC"/>
    <a:srgbClr val="82C1EA"/>
    <a:srgbClr val="FF9C41"/>
    <a:srgbClr val="61B0E2"/>
    <a:srgbClr val="5DA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6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996" y="96"/>
      </p:cViewPr>
      <p:guideLst>
        <p:guide orient="horz" pos="22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68.xml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53.xml"/><Relationship Id="rId11" Type="http://schemas.openxmlformats.org/officeDocument/2006/relationships/image" Target="../media/image15.png"/><Relationship Id="rId10" Type="http://schemas.openxmlformats.org/officeDocument/2006/relationships/tags" Target="../tags/tag52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8.xml"/><Relationship Id="rId5" Type="http://schemas.openxmlformats.org/officeDocument/2006/relationships/image" Target="../media/image22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62.xml"/><Relationship Id="rId11" Type="http://schemas.openxmlformats.org/officeDocument/2006/relationships/image" Target="../media/image15.png"/><Relationship Id="rId10" Type="http://schemas.openxmlformats.org/officeDocument/2006/relationships/tags" Target="../tags/tag6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7.xml"/><Relationship Id="rId5" Type="http://schemas.openxmlformats.org/officeDocument/2006/relationships/image" Target="../media/image23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1.xml"/><Relationship Id="rId25" Type="http://schemas.openxmlformats.org/officeDocument/2006/relationships/tags" Target="../tags/tag20.xml"/><Relationship Id="rId24" Type="http://schemas.openxmlformats.org/officeDocument/2006/relationships/tags" Target="../tags/tag19.xml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image" Target="../media/image12.png"/><Relationship Id="rId2" Type="http://schemas.openxmlformats.org/officeDocument/2006/relationships/image" Target="../media/image2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25.xml"/><Relationship Id="rId11" Type="http://schemas.openxmlformats.org/officeDocument/2006/relationships/image" Target="../media/image15.png"/><Relationship Id="rId10" Type="http://schemas.openxmlformats.org/officeDocument/2006/relationships/tags" Target="../tags/tag24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35.xml"/><Relationship Id="rId11" Type="http://schemas.openxmlformats.org/officeDocument/2006/relationships/image" Target="../media/image15.png"/><Relationship Id="rId10" Type="http://schemas.openxmlformats.org/officeDocument/2006/relationships/tags" Target="../tags/tag34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18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63753" y="2151698"/>
            <a:ext cx="974534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/>
            <a:r>
              <a:rPr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第5课  制作校园植物标签</a:t>
            </a:r>
            <a:endParaRPr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拍照识图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合肥市庐阳实验小学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王菁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介绍校园植物朋友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今天，我们有哪些收获呢？赶快来分享吧。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rcRect b="7207"/>
          <a:stretch>
            <a:fillRect/>
          </a:stretch>
        </p:blipFill>
        <p:spPr>
          <a:xfrm>
            <a:off x="1272540" y="3352165"/>
            <a:ext cx="28194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32380" y="702910"/>
            <a:ext cx="10848192" cy="24917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回顾总结</a:t>
            </a:r>
            <a:endParaRPr lang="zh-CN" altLang="en-US" sz="3200" dirty="0">
              <a:solidFill>
                <a:srgbClr val="6AB3E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关于植物标签，它一般包含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等几个方面的内容。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关于拍照识图，知道了它可以帮助我们完成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等，手机拍照识图的过程与</a:t>
            </a:r>
            <a:r>
              <a:rPr lang="zh-CN" sz="2400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认识植物的过程相似。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355" y="3696970"/>
            <a:ext cx="5857875" cy="2514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快来接受新的挑战吧！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rcRect b="7207"/>
          <a:stretch>
            <a:fillRect/>
          </a:stretch>
        </p:blipFill>
        <p:spPr>
          <a:xfrm>
            <a:off x="1272540" y="3352165"/>
            <a:ext cx="28194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4003040" y="831215"/>
            <a:ext cx="466788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校园植物图鉴制作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0055" y="1412240"/>
            <a:ext cx="5088890" cy="488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indent="0">
              <a:lnSpc>
                <a:spcPts val="3400"/>
              </a:lnSpc>
              <a:buFont typeface="Wingdings" panose="05000000000000000000" charset="0"/>
              <a:buNone/>
            </a:pPr>
            <a:r>
              <a:rPr lang="en-US" altLang="zh-CN" sz="1600" dirty="0"/>
              <a:t>    </a:t>
            </a:r>
            <a:r>
              <a:rPr lang="zh-CN" altLang="en-US" sz="1600" dirty="0"/>
              <a:t>植物图鉴就是一本介绍很多植物的书，它就像是一本植物的</a:t>
            </a:r>
            <a:r>
              <a:rPr lang="en-US" altLang="zh-CN" sz="1600" dirty="0"/>
              <a:t>“</a:t>
            </a:r>
            <a:r>
              <a:rPr lang="zh-CN" altLang="en-US" sz="1600" dirty="0"/>
              <a:t>说明书</a:t>
            </a:r>
            <a:r>
              <a:rPr lang="en-US" altLang="zh-CN" sz="1600" dirty="0"/>
              <a:t>”</a:t>
            </a:r>
            <a:r>
              <a:rPr lang="zh-CN" altLang="en-US" sz="1600" dirty="0"/>
              <a:t>，里面有每种植物的照片和简单介绍，既说外形又说特点，带我们轻松走进植物世界！</a:t>
            </a:r>
            <a:endParaRPr lang="zh-CN" altLang="en-US" sz="1600" dirty="0"/>
          </a:p>
          <a:p>
            <a:pPr marL="342900" indent="-342900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zh-CN" altLang="en-US" sz="1600" dirty="0"/>
              <a:t>确定植物名单</a:t>
            </a:r>
            <a:endParaRPr lang="zh-CN" altLang="en-US" sz="1600" dirty="0"/>
          </a:p>
          <a:p>
            <a:pPr indent="0">
              <a:lnSpc>
                <a:spcPts val="3400"/>
              </a:lnSpc>
              <a:buFont typeface="Wingdings" panose="05000000000000000000" charset="0"/>
              <a:buNone/>
            </a:pPr>
            <a:r>
              <a:rPr lang="zh-CN" altLang="en-US" sz="1600" dirty="0"/>
              <a:t>决定图鉴里要介绍哪些植物，规划好排列方式。</a:t>
            </a:r>
            <a:endParaRPr lang="zh-CN" altLang="en-US" sz="1600" dirty="0"/>
          </a:p>
          <a:p>
            <a:pPr marL="342900" indent="-342900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zh-CN" altLang="en-US" sz="1600" dirty="0"/>
              <a:t>搜集植物资料</a:t>
            </a:r>
            <a:endParaRPr lang="zh-CN" altLang="en-US" sz="1600" dirty="0"/>
          </a:p>
          <a:p>
            <a:pPr indent="0">
              <a:lnSpc>
                <a:spcPts val="3400"/>
              </a:lnSpc>
              <a:buFont typeface="Wingdings" panose="05000000000000000000" charset="0"/>
              <a:buNone/>
            </a:pPr>
            <a:r>
              <a:rPr lang="zh-CN" sz="1600" dirty="0"/>
              <a:t>使用拍照识图工具搜集植物信息。</a:t>
            </a:r>
            <a:endParaRPr lang="zh-CN" sz="1600" dirty="0"/>
          </a:p>
          <a:p>
            <a:pPr marL="342900" indent="-342900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zh-CN" altLang="en-US" sz="1600" dirty="0"/>
              <a:t>编写图鉴初稿</a:t>
            </a:r>
            <a:endParaRPr lang="zh-CN" altLang="en-US" sz="1600" dirty="0"/>
          </a:p>
          <a:p>
            <a:pPr indent="0">
              <a:lnSpc>
                <a:spcPts val="3400"/>
              </a:lnSpc>
              <a:buFont typeface="Wingdings" panose="05000000000000000000" charset="0"/>
              <a:buNone/>
            </a:pPr>
            <a:r>
              <a:rPr lang="zh-CN" sz="1600" dirty="0"/>
              <a:t>结合信息和照片，创作图鉴初稿。</a:t>
            </a:r>
            <a:endParaRPr lang="zh-CN" sz="1600" dirty="0"/>
          </a:p>
          <a:p>
            <a:pPr marL="342900" indent="-342900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zh-CN" sz="1600" dirty="0"/>
              <a:t>图鉴评审与完善</a:t>
            </a:r>
            <a:endParaRPr lang="zh-CN" sz="1600" dirty="0"/>
          </a:p>
          <a:p>
            <a:pPr indent="0">
              <a:lnSpc>
                <a:spcPts val="3400"/>
              </a:lnSpc>
              <a:buFont typeface="Wingdings" panose="05000000000000000000" charset="0"/>
              <a:buNone/>
            </a:pPr>
            <a:r>
              <a:rPr lang="zh-CN" sz="1600" dirty="0"/>
              <a:t>互相评审，提出改进意见，修改完善。</a:t>
            </a:r>
            <a:endParaRPr lang="zh-CN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10" y="1195070"/>
            <a:ext cx="6576060" cy="52165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31230" y="2319655"/>
            <a:ext cx="4588510" cy="52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indent="0">
              <a:lnSpc>
                <a:spcPts val="3400"/>
              </a:lnSpc>
              <a:buFont typeface="Wingdings" panose="05000000000000000000" charset="0"/>
              <a:buNone/>
            </a:pPr>
            <a:r>
              <a:rPr lang="zh-CN" sz="2000" dirty="0">
                <a:latin typeface="楷体" panose="02010609060101010101" charset="-122"/>
                <a:ea typeface="楷体" panose="02010609060101010101" charset="-122"/>
              </a:rPr>
              <a:t>让我们把规划写在这里：</a:t>
            </a:r>
            <a:endParaRPr lang="zh-CN" sz="20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894986"/>
            <a:ext cx="5304822" cy="1938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探索科技，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启迪智慧未来！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介绍校园植物朋友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第5课      制作校园植物标签</a:t>
            </a:r>
            <a:endParaRPr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2970" y="1979930"/>
            <a:ext cx="819467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</a:pP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快来看看我们校园里的植物宝宝们，有的戴着小名牌，有的却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光秃秃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的，你能认出它们吗？尝试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说出这些植物的名字吧！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如果要给植物宝宝们做个小名牌，你觉得要写上什么呢？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有没有快速识别植物的方法？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443605" y="1987550"/>
            <a:ext cx="8359140" cy="34321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云形标注 2"/>
          <p:cNvSpPr/>
          <p:nvPr/>
        </p:nvSpPr>
        <p:spPr>
          <a:xfrm>
            <a:off x="7747000" y="4989830"/>
            <a:ext cx="3000375" cy="1678940"/>
          </a:xfrm>
          <a:prstGeom prst="cloudCallout">
            <a:avLst>
              <a:gd name="adj1" fmla="val 51206"/>
              <a:gd name="adj2" fmla="val 11573"/>
            </a:avLst>
          </a:prstGeom>
          <a:solidFill>
            <a:srgbClr val="5DA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110" y="48196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77860" y="5506720"/>
            <a:ext cx="2114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分享观察到的植物和讨论结果。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5" descr="IMG_256"/>
          <p:cNvPicPr>
            <a:picLocks noChangeAspect="1"/>
          </p:cNvPicPr>
          <p:nvPr/>
        </p:nvPicPr>
        <p:blipFill>
          <a:blip r:embed="rId2"/>
          <a:srcRect b="24457"/>
          <a:stretch>
            <a:fillRect/>
          </a:stretch>
        </p:blipFill>
        <p:spPr>
          <a:xfrm>
            <a:off x="815975" y="1979930"/>
            <a:ext cx="2331085" cy="1760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7692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04315" y="2359660"/>
            <a:ext cx="2287231" cy="1440815"/>
            <a:chOff x="1794" y="2869"/>
            <a:chExt cx="3181" cy="2269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794" y="3424"/>
              <a:ext cx="3181" cy="171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侧圆角矩形 8"/>
            <p:cNvSpPr/>
            <p:nvPr>
              <p:custDataLst>
                <p:tags r:id="rId7"/>
              </p:custDataLst>
            </p:nvPr>
          </p:nvSpPr>
          <p:spPr>
            <a:xfrm>
              <a:off x="2403" y="2869"/>
              <a:ext cx="1602" cy="726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403" y="2870"/>
              <a:ext cx="16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准备间</a:t>
              </a:r>
              <a:endParaRPr lang="zh-CN" altLang="en-US" sz="2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2017" y="3787"/>
              <a:ext cx="261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观察植物标签</a:t>
              </a:r>
              <a:endPara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altLang="en-US" sz="16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尝试获取植物名称</a:t>
              </a:r>
              <a:endPara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altLang="en-US" sz="16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了解拍照识图工具</a:t>
              </a:r>
              <a:endPara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18" name="同侧圆角矩形 17"/>
          <p:cNvSpPr/>
          <p:nvPr>
            <p:custDataLst>
              <p:tags r:id="rId10"/>
            </p:custDataLst>
          </p:nvPr>
        </p:nvSpPr>
        <p:spPr>
          <a:xfrm>
            <a:off x="4833620" y="2886710"/>
            <a:ext cx="1152000" cy="460800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222611" y="2886710"/>
            <a:ext cx="2321316" cy="1322070"/>
            <a:chOff x="6052" y="5837"/>
            <a:chExt cx="2703" cy="2082"/>
          </a:xfrm>
        </p:grpSpPr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6052" y="6343"/>
              <a:ext cx="2703" cy="1576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6643" y="5837"/>
              <a:ext cx="15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活动室</a:t>
              </a:r>
              <a:endParaRPr lang="zh-CN" altLang="en-US" sz="2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6635" y="6598"/>
              <a:ext cx="168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600" dirty="0">
                  <a:solidFill>
                    <a:schemeClr val="tx1"/>
                  </a:solidFill>
                </a:rPr>
                <a:t>识别校园植物</a:t>
              </a:r>
              <a:endParaRPr sz="1600" dirty="0">
                <a:solidFill>
                  <a:schemeClr val="tx1"/>
                </a:solidFill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</a:rPr>
                <a:t>填写植物标签</a:t>
              </a:r>
              <a:endParaRPr lang="en-US" altLang="zh-CN" sz="1600" dirty="0">
                <a:solidFill>
                  <a:schemeClr val="tx1"/>
                </a:solidFill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</a:rPr>
                <a:t>分享植物标签</a:t>
              </a:r>
              <a:endParaRPr lang="en-US" altLang="zh-CN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7199630" y="4463415"/>
            <a:ext cx="2319020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同侧圆角矩形 35"/>
          <p:cNvSpPr/>
          <p:nvPr>
            <p:custDataLst>
              <p:tags r:id="rId15"/>
            </p:custDataLst>
          </p:nvPr>
        </p:nvSpPr>
        <p:spPr>
          <a:xfrm>
            <a:off x="7771765" y="4084320"/>
            <a:ext cx="1152000" cy="46080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7771765" y="4084955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收获园</a:t>
            </a:r>
            <a:endParaRPr lang="zh-CN" altLang="en-US" sz="2400" b="1" dirty="0">
              <a:solidFill>
                <a:srgbClr val="00B05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111365" y="4692015"/>
            <a:ext cx="2505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拍照识图的过程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用数字工具获取学习资源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>
            <a:off x="4833661" y="1498986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907" flipV="1">
            <a:off x="3136265" y="3842385"/>
            <a:ext cx="658495" cy="65849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0092">
            <a:off x="6774486" y="3453419"/>
            <a:ext cx="658800" cy="658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623731" y="3678209"/>
            <a:ext cx="658800" cy="6588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3"/>
            </p:custDataLst>
          </p:nvPr>
        </p:nvSpPr>
        <p:spPr>
          <a:xfrm>
            <a:off x="8580755" y="2679065"/>
            <a:ext cx="2338705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同侧圆角矩形 14"/>
          <p:cNvSpPr/>
          <p:nvPr>
            <p:custDataLst>
              <p:tags r:id="rId24"/>
            </p:custDataLst>
          </p:nvPr>
        </p:nvSpPr>
        <p:spPr>
          <a:xfrm>
            <a:off x="9265285" y="2329180"/>
            <a:ext cx="1152000" cy="460800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5"/>
            </p:custDataLst>
          </p:nvPr>
        </p:nvSpPr>
        <p:spPr>
          <a:xfrm>
            <a:off x="9265285" y="2329180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9C4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挑战台</a:t>
            </a:r>
            <a:endParaRPr lang="zh-CN" altLang="en-US" sz="2400" b="1" dirty="0">
              <a:solidFill>
                <a:srgbClr val="FF9C4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6"/>
            </p:custDataLst>
          </p:nvPr>
        </p:nvSpPr>
        <p:spPr>
          <a:xfrm>
            <a:off x="8877300" y="3009900"/>
            <a:ext cx="1837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校园植物图鉴制作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92797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2528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      </a:t>
            </a:r>
            <a:r>
              <a:rPr lang="zh-CN" altLang="en-US" sz="2400" dirty="0"/>
              <a:t>让植物们“开口”讲述自己的名字、特点等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rcRect b="7207"/>
          <a:stretch>
            <a:fillRect/>
          </a:stretch>
        </p:blipFill>
        <p:spPr>
          <a:xfrm>
            <a:off x="1272540" y="3352165"/>
            <a:ext cx="28194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50900" y="1003300"/>
            <a:ext cx="7729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课前调研：探索校园植物与拍照识图技术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1913835"/>
            <a:ext cx="10848192" cy="12840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上课前，参考老师提供的预习表格，探索校园植物与拍照识图技术，并完成表格填写。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6"/>
            </p:custDataLst>
          </p:nvPr>
        </p:nvGraphicFramePr>
        <p:xfrm>
          <a:off x="1095375" y="3434080"/>
          <a:ext cx="7024370" cy="2472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195"/>
                <a:gridCol w="1741170"/>
                <a:gridCol w="2453005"/>
              </a:tblGrid>
              <a:tr h="8369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植物特征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信息工具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搜索或识图结果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4483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0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0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20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/>
                </a:tc>
              </a:tr>
              <a:tr h="5461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448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560" y="4147820"/>
            <a:ext cx="2743200" cy="2105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一起来制作植物标签吧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rcRect b="7207"/>
          <a:stretch>
            <a:fillRect/>
          </a:stretch>
        </p:blipFill>
        <p:spPr>
          <a:xfrm>
            <a:off x="1272540" y="3352165"/>
            <a:ext cx="28194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1.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校园植物识图挑战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739093"/>
            <a:ext cx="9959926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400"/>
              </a:lnSpc>
              <a:buFont typeface="+mj-ea"/>
              <a:buAutoNum type="circleNumDbPlain"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列举身边的识图工具。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ts val="4400"/>
              </a:lnSpc>
              <a:buFont typeface="+mj-ea"/>
              <a:buAutoNum type="circleNumDbPlain"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分组，每组配备智能设备和识图软件。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ts val="4400"/>
              </a:lnSpc>
              <a:buFont typeface="+mj-ea"/>
              <a:buAutoNum type="circleNumDbPlain"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根据任务卡描述，找到植物并拍摄，记录识别结果。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6238875" y="3694430"/>
            <a:ext cx="3534410" cy="1824355"/>
          </a:xfrm>
          <a:prstGeom prst="accentCallout1">
            <a:avLst>
              <a:gd name="adj1" fmla="val 51340"/>
              <a:gd name="adj2" fmla="val -8587"/>
              <a:gd name="adj3" fmla="val 94813"/>
              <a:gd name="adj4" fmla="val -30057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26530" y="4087495"/>
            <a:ext cx="3181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植物识图挑战后，与其他同学分享一下体验后的收获。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 descr="7b0a202020202262756c6c6574223a20227b5c2263617465676f727949645c223a5c225c222c5c2274656d706c61746549645c223a32303233313533377d220a7d0a"/>
          <p:cNvSpPr/>
          <p:nvPr/>
        </p:nvSpPr>
        <p:spPr>
          <a:xfrm>
            <a:off x="1115745" y="3766013"/>
            <a:ext cx="9959926" cy="2348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44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识别软件：__________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ts val="44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识别结果：__________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ts val="44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识别用时：__________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ts val="4400"/>
              </a:lnSpc>
              <a:buFont typeface="Wingdings" panose="05000000000000000000" charset="0"/>
              <a:buChar char="Ø"/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53599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植物标签设计与制作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32510" y="1487170"/>
            <a:ext cx="10262870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400"/>
              </a:lnSpc>
              <a:buFont typeface="+mj-ea"/>
              <a:buAutoNum type="circleNumDbPlain"/>
            </a:pPr>
            <a:r>
              <a:rPr sz="2400" dirty="0">
                <a:latin typeface="黑体" panose="02010609060101010101" charset="-122"/>
                <a:ea typeface="黑体" panose="02010609060101010101" charset="-122"/>
              </a:rPr>
              <a:t>观察植物标签样本，总结共同点。</a:t>
            </a:r>
            <a:endParaRPr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ts val="4400"/>
              </a:lnSpc>
              <a:buFont typeface="+mj-ea"/>
              <a:buAutoNum type="circleNumDbPlain"/>
            </a:pPr>
            <a:r>
              <a:rPr sz="2400" dirty="0">
                <a:latin typeface="黑体" panose="02010609060101010101" charset="-122"/>
                <a:ea typeface="黑体" panose="02010609060101010101" charset="-122"/>
              </a:rPr>
              <a:t>设计标签，包括植物名称、学名、科属等信息。</a:t>
            </a:r>
            <a:endParaRPr sz="2400" dirty="0"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ts val="4400"/>
              </a:lnSpc>
              <a:buFont typeface="+mj-ea"/>
              <a:buAutoNum type="circleNumDbPlain"/>
            </a:pPr>
            <a:r>
              <a:rPr sz="2400" dirty="0">
                <a:latin typeface="黑体" panose="02010609060101010101" charset="-122"/>
                <a:ea typeface="黑体" panose="02010609060101010101" charset="-122"/>
              </a:rPr>
              <a:t>使用卡纸、彩笔等材料制作标签。</a:t>
            </a: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152640" y="3270885"/>
            <a:ext cx="4588510" cy="2819400"/>
            <a:chOff x="1922" y="5321"/>
            <a:chExt cx="7226" cy="4440"/>
          </a:xfrm>
          <a:solidFill>
            <a:srgbClr val="EAF53D"/>
          </a:solidFill>
        </p:grpSpPr>
        <p:sp>
          <p:nvSpPr>
            <p:cNvPr id="6" name="圆角矩形 5"/>
            <p:cNvSpPr/>
            <p:nvPr/>
          </p:nvSpPr>
          <p:spPr>
            <a:xfrm>
              <a:off x="1922" y="5321"/>
              <a:ext cx="7227" cy="4441"/>
            </a:xfrm>
            <a:prstGeom prst="roundRect">
              <a:avLst/>
            </a:prstGeom>
            <a:grpFill/>
            <a:ln w="57150">
              <a:solidFill>
                <a:srgbClr val="767D6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551" y="9458"/>
              <a:ext cx="5913" cy="0"/>
            </a:xfrm>
            <a:prstGeom prst="line">
              <a:avLst/>
            </a:prstGeom>
            <a:grpFill/>
            <a:ln>
              <a:solidFill>
                <a:srgbClr val="767D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5870" y="5628"/>
              <a:ext cx="2622" cy="1513"/>
            </a:xfrm>
            <a:prstGeom prst="rect">
              <a:avLst/>
            </a:prstGeom>
            <a:solidFill>
              <a:srgbClr val="1E6201"/>
            </a:solidFill>
            <a:ln>
              <a:solidFill>
                <a:srgbClr val="767D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551" y="8736"/>
              <a:ext cx="5913" cy="0"/>
            </a:xfrm>
            <a:prstGeom prst="line">
              <a:avLst/>
            </a:prstGeom>
            <a:grpFill/>
            <a:ln>
              <a:solidFill>
                <a:srgbClr val="767D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2579" y="8042"/>
              <a:ext cx="5913" cy="0"/>
            </a:xfrm>
            <a:prstGeom prst="line">
              <a:avLst/>
            </a:prstGeom>
            <a:grpFill/>
            <a:ln>
              <a:solidFill>
                <a:srgbClr val="767D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579" y="7390"/>
              <a:ext cx="5913" cy="0"/>
            </a:xfrm>
            <a:prstGeom prst="line">
              <a:avLst/>
            </a:prstGeom>
            <a:grpFill/>
            <a:ln>
              <a:solidFill>
                <a:srgbClr val="767D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551" y="6085"/>
              <a:ext cx="3223" cy="0"/>
            </a:xfrm>
            <a:prstGeom prst="line">
              <a:avLst/>
            </a:prstGeom>
            <a:grpFill/>
            <a:ln>
              <a:solidFill>
                <a:srgbClr val="767D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551" y="6744"/>
              <a:ext cx="3209" cy="2"/>
            </a:xfrm>
            <a:prstGeom prst="line">
              <a:avLst/>
            </a:prstGeom>
            <a:grpFill/>
            <a:ln>
              <a:solidFill>
                <a:srgbClr val="767D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4816475"/>
            <a:ext cx="1143635" cy="1492250"/>
          </a:xfrm>
          <a:prstGeom prst="rect">
            <a:avLst/>
          </a:prstGeom>
        </p:spPr>
      </p:pic>
      <p:sp>
        <p:nvSpPr>
          <p:cNvPr id="9" name="线形标注 1(带强调线) 8"/>
          <p:cNvSpPr/>
          <p:nvPr/>
        </p:nvSpPr>
        <p:spPr>
          <a:xfrm>
            <a:off x="2011680" y="3756025"/>
            <a:ext cx="2802890" cy="1824355"/>
          </a:xfrm>
          <a:prstGeom prst="accentCallout1">
            <a:avLst>
              <a:gd name="adj1" fmla="val 51340"/>
              <a:gd name="adj2" fmla="val -8587"/>
              <a:gd name="adj3" fmla="val 93839"/>
              <a:gd name="adj4" fmla="val -27231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89150" y="3818890"/>
            <a:ext cx="2540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5295"/>
            <a:r>
              <a:rPr lang="zh-CN" altLang="en-US"/>
              <a:t>在设计过程中，可以添加一些有趣的元素，如植物的表情、动作等，让标签更加生动可爱。例如：设计一朵向日葵标签</a:t>
            </a: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750669" y="1063560"/>
            <a:ext cx="568461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3.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植物标签汇报评价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945515" y="3359150"/>
            <a:ext cx="2092325" cy="1256030"/>
          </a:xfrm>
          <a:prstGeom prst="wedgeEllipseCallout">
            <a:avLst>
              <a:gd name="adj1" fmla="val -24628"/>
              <a:gd name="adj2" fmla="val 58948"/>
            </a:avLst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945774" y="3633863"/>
            <a:ext cx="21511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比比谁的标签更有创意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6895" y="1814830"/>
            <a:ext cx="87001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03580"/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评价标签除了看植物名称、种类等信息的准确性外，还要比比哪个小组的标签设计最能体现植物的特点和个性，充分发挥了想象力和创造力吧。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911465" y="12255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32434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895" y="3359150"/>
            <a:ext cx="2443480" cy="24434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855" y="3359150"/>
            <a:ext cx="2444115" cy="2444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500" y="3329940"/>
            <a:ext cx="2502535" cy="25025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TABLE_ENDDRAG_ORIGIN_RECT" val="451*123"/>
  <p:tag name="TABLE_ENDDRAG_RECT" val="125*308*451*123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RESOURCE_RECORD_KEY" val="{&quot;29&quot;:[20405947]}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RESOURCE_RECORD_KEY" val="{&quot;29&quot;:[20405947]}"/>
</p:tagLst>
</file>

<file path=ppt/tags/tag68.xml><?xml version="1.0" encoding="utf-8"?>
<p:tagLst xmlns:p="http://schemas.openxmlformats.org/presentationml/2006/main">
  <p:tag name="KSO_WPP_MARK_KEY" val="caef83e2-3c4c-4eb3-984e-bd0dc799236d"/>
  <p:tag name="RESOURCE_RECORD_KEY" val="{&quot;13&quot;:[4705195,4563109],&quot;29&quot;:[20405947]}"/>
  <p:tag name="COMMONDATA" val="eyJoZGlkIjoiZjVmZGFiMmQ2Yzc4MGM0ODMwM2Y1Zjc1M2Y0ZDM2Yzk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1277</Words>
  <Application>WPS 演示</Application>
  <PresentationFormat>宽屏</PresentationFormat>
  <Paragraphs>181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40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楷体_GB2312</vt:lpstr>
      <vt:lpstr>阿里巴巴普惠体 M</vt:lpstr>
      <vt:lpstr>黑体</vt:lpstr>
      <vt:lpstr>华文新魏</vt:lpstr>
      <vt:lpstr>华文中宋</vt:lpstr>
      <vt:lpstr>Aa榴莲爸爸</vt:lpstr>
      <vt:lpstr>楷体</vt:lpstr>
      <vt:lpstr>华文楷体</vt:lpstr>
      <vt:lpstr>三极信黑简体</vt:lpstr>
      <vt:lpstr>Wingdings</vt:lpstr>
      <vt:lpstr>华文隶书</vt:lpstr>
      <vt:lpstr>思源黑体</vt:lpstr>
      <vt:lpstr>Arial Unicode MS</vt:lpstr>
      <vt:lpstr>思源黑体 CN Medium</vt:lpstr>
      <vt:lpstr>思源黑体 CN Normal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小乖</cp:lastModifiedBy>
  <cp:revision>104</cp:revision>
  <dcterms:created xsi:type="dcterms:W3CDTF">2023-07-25T11:34:00Z</dcterms:created>
  <dcterms:modified xsi:type="dcterms:W3CDTF">2025-01-17T01:03:31Z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3CD6FA47AFC440A680DE91C07C6C68E2_13</vt:lpwstr>
  </property>
  <property fmtid="{D5CDD505-2E9C-101B-9397-08002B2CF9AE}" pid="3" name="KSOProductBuildVer">
    <vt:lpwstr>2052-12.1.0.19770</vt:lpwstr>
  </property>
</Properties>
</file>