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wdp" ContentType="image/vnd.ms-photo"/>
  <Default Extension="avi" ContentType="video/avi"/>
  <Default Extension="rels" ContentType="application/vnd.openxmlformats-package.relationships+xml"/>
  <Override PartName="/customXml/itemProps109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337" r:id="rId3"/>
    <p:sldId id="291" r:id="rId5"/>
    <p:sldId id="333" r:id="rId6"/>
    <p:sldId id="356" r:id="rId7"/>
    <p:sldId id="393" r:id="rId8"/>
    <p:sldId id="392" r:id="rId9"/>
    <p:sldId id="292" r:id="rId10"/>
    <p:sldId id="394" r:id="rId11"/>
    <p:sldId id="372" r:id="rId12"/>
    <p:sldId id="395" r:id="rId13"/>
    <p:sldId id="396" r:id="rId14"/>
    <p:sldId id="357" r:id="rId15"/>
    <p:sldId id="321" r:id="rId16"/>
    <p:sldId id="384" r:id="rId17"/>
    <p:sldId id="410" r:id="rId18"/>
    <p:sldId id="358" r:id="rId19"/>
    <p:sldId id="316" r:id="rId20"/>
    <p:sldId id="386" r:id="rId21"/>
    <p:sldId id="387" r:id="rId22"/>
    <p:sldId id="388" r:id="rId23"/>
    <p:sldId id="318" r:id="rId24"/>
  </p:sldIdLst>
  <p:sldSz cx="12192000" cy="6858000"/>
  <p:notesSz cx="6858000" cy="9144000"/>
  <p:embeddedFontLst>
    <p:embeddedFont>
      <p:font typeface="微软雅黑" panose="020B0503020204020204" pitchFamily="34" charset="-122"/>
      <p:regular r:id="rId32"/>
    </p:embeddedFont>
    <p:embeddedFont>
      <p:font typeface="隶书" panose="02010509060101010101" pitchFamily="49" charset="-122"/>
      <p:regular r:id="rId33"/>
    </p:embeddedFont>
    <p:embeddedFont>
      <p:font typeface="楷体_GB2312" panose="02010609030101010101" pitchFamily="49" charset="-122"/>
      <p:regular r:id="rId34"/>
    </p:embeddedFont>
    <p:embeddedFont>
      <p:font typeface="黑体" panose="02010609060101010101" charset="-122"/>
      <p:regular r:id="rId35"/>
    </p:embeddedFont>
    <p:embeddedFont>
      <p:font typeface="华文新魏" panose="02010800040101010101" charset="-122"/>
      <p:regular r:id="rId36"/>
    </p:embeddedFont>
    <p:embeddedFont>
      <p:font typeface="楷体" panose="02010609060101010101" charset="-122"/>
      <p:regular r:id="rId37"/>
    </p:embeddedFont>
    <p:embeddedFont>
      <p:font typeface="华文隶书" panose="02010800040101010101" charset="-122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8263148@qq.com" initials="5" lastIdx="1" clrIdx="0"/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EE3"/>
    <a:srgbClr val="FE9C41"/>
    <a:srgbClr val="FF9C41"/>
    <a:srgbClr val="6AB3E4"/>
    <a:srgbClr val="7BBEE8"/>
    <a:srgbClr val="E9FEFC"/>
    <a:srgbClr val="82C1EA"/>
    <a:srgbClr val="61B0E2"/>
    <a:srgbClr val="90CAF8"/>
    <a:srgbClr val="3C9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463" autoAdjust="0"/>
  </p:normalViewPr>
  <p:slideViewPr>
    <p:cSldViewPr snapToGrid="0" showGuides="1">
      <p:cViewPr varScale="1">
        <p:scale>
          <a:sx n="97" d="100"/>
          <a:sy n="97" d="100"/>
        </p:scale>
        <p:origin x="1056" y="96"/>
      </p:cViewPr>
      <p:guideLst>
        <p:guide orient="horz" pos="231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110.xml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ustomXml" Target="../customXml/item1.xml"/><Relationship Id="rId30" Type="http://schemas.openxmlformats.org/officeDocument/2006/relationships/customXmlProps" Target="../customXml/itemProps109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720" y="0"/>
            <a:ext cx="12188560" cy="6858000"/>
            <a:chOff x="1720" y="0"/>
            <a:chExt cx="1218856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" y="0"/>
              <a:ext cx="12188560" cy="6858000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207819" y="263237"/>
              <a:ext cx="11776362" cy="6079573"/>
              <a:chOff x="1223954" y="938649"/>
              <a:chExt cx="9841073" cy="4875625"/>
            </a:xfrm>
          </p:grpSpPr>
          <p:sp>
            <p:nvSpPr>
              <p:cNvPr id="5" name="矩形: 圆角 4"/>
              <p:cNvSpPr/>
              <p:nvPr/>
            </p:nvSpPr>
            <p:spPr>
              <a:xfrm>
                <a:off x="1223954" y="938649"/>
                <a:ext cx="9744093" cy="4875625"/>
              </a:xfrm>
              <a:prstGeom prst="roundRect">
                <a:avLst>
                  <a:gd name="adj" fmla="val 6097"/>
                </a:avLst>
              </a:prstGeom>
              <a:solidFill>
                <a:srgbClr val="6AB3E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/>
              <p:cNvSpPr/>
              <p:nvPr/>
            </p:nvSpPr>
            <p:spPr>
              <a:xfrm>
                <a:off x="1320934" y="1035629"/>
                <a:ext cx="9744093" cy="4704250"/>
              </a:xfrm>
              <a:prstGeom prst="roundRect">
                <a:avLst>
                  <a:gd name="adj" fmla="val 609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1720" y="2857500"/>
            <a:ext cx="12188560" cy="4000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91" y="642886"/>
            <a:ext cx="9199418" cy="53302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31" y="41905"/>
            <a:ext cx="3560618" cy="3560618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376989" y="232660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5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6" Type="http://schemas.openxmlformats.org/officeDocument/2006/relationships/image" Target="../media/image21.png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hdphoto" Target="../media/image16.wdp"/><Relationship Id="rId8" Type="http://schemas.openxmlformats.org/officeDocument/2006/relationships/image" Target="../media/image15.png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8.jpeg"/><Relationship Id="rId12" Type="http://schemas.openxmlformats.org/officeDocument/2006/relationships/tags" Target="../tags/tag66.xml"/><Relationship Id="rId11" Type="http://schemas.openxmlformats.org/officeDocument/2006/relationships/image" Target="../media/image17.png"/><Relationship Id="rId10" Type="http://schemas.openxmlformats.org/officeDocument/2006/relationships/tags" Target="../tags/tag65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image" Target="../media/image26.pn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11.png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image" Target="../media/image26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9.jpeg"/><Relationship Id="rId1" Type="http://schemas.openxmlformats.org/officeDocument/2006/relationships/tags" Target="../tags/tag7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0.png"/><Relationship Id="rId7" Type="http://schemas.openxmlformats.org/officeDocument/2006/relationships/image" Target="../media/image11.png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image" Target="../media/image26.png"/><Relationship Id="rId10" Type="http://schemas.openxmlformats.org/officeDocument/2006/relationships/notesSlide" Target="../notesSlides/notesSlide9.xml"/><Relationship Id="rId1" Type="http://schemas.openxmlformats.org/officeDocument/2006/relationships/tags" Target="../tags/tag80.xml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hdphoto" Target="../media/image16.wdp"/><Relationship Id="rId8" Type="http://schemas.openxmlformats.org/officeDocument/2006/relationships/image" Target="../media/image15.png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0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8.jpeg"/><Relationship Id="rId12" Type="http://schemas.openxmlformats.org/officeDocument/2006/relationships/tags" Target="../tags/tag88.xml"/><Relationship Id="rId11" Type="http://schemas.openxmlformats.org/officeDocument/2006/relationships/image" Target="../media/image17.png"/><Relationship Id="rId10" Type="http://schemas.openxmlformats.org/officeDocument/2006/relationships/tags" Target="../tags/tag87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3.png"/><Relationship Id="rId7" Type="http://schemas.openxmlformats.org/officeDocument/2006/relationships/image" Target="../media/image24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image" Target="../media/image31.png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9.xml.rels><?xml version="1.0" encoding="UTF-8" standalone="yes"?>
<Relationships xmlns="http://schemas.openxmlformats.org/package/2006/relationships"><Relationship Id="rId9" Type="http://schemas.microsoft.com/office/2007/relationships/hdphoto" Target="../media/image16.wdp"/><Relationship Id="rId8" Type="http://schemas.openxmlformats.org/officeDocument/2006/relationships/image" Target="../media/image15.png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8.jpeg"/><Relationship Id="rId12" Type="http://schemas.openxmlformats.org/officeDocument/2006/relationships/tags" Target="../tags/tag102.xml"/><Relationship Id="rId11" Type="http://schemas.openxmlformats.org/officeDocument/2006/relationships/image" Target="../media/image17.png"/><Relationship Id="rId10" Type="http://schemas.openxmlformats.org/officeDocument/2006/relationships/tags" Target="../tags/tag10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8.xml"/><Relationship Id="rId6" Type="http://schemas.openxmlformats.org/officeDocument/2006/relationships/image" Target="../media/image34.png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9" Type="http://schemas.openxmlformats.org/officeDocument/2006/relationships/notesSlide" Target="../notesSlides/notesSlide2.xml"/><Relationship Id="rId28" Type="http://schemas.openxmlformats.org/officeDocument/2006/relationships/slideLayout" Target="../slideLayouts/slideLayout1.xml"/><Relationship Id="rId27" Type="http://schemas.openxmlformats.org/officeDocument/2006/relationships/tags" Target="../tags/tag22.xml"/><Relationship Id="rId26" Type="http://schemas.openxmlformats.org/officeDocument/2006/relationships/tags" Target="../tags/tag21.xml"/><Relationship Id="rId25" Type="http://schemas.openxmlformats.org/officeDocument/2006/relationships/tags" Target="../tags/tag20.xml"/><Relationship Id="rId24" Type="http://schemas.openxmlformats.org/officeDocument/2006/relationships/tags" Target="../tags/tag19.xml"/><Relationship Id="rId23" Type="http://schemas.openxmlformats.org/officeDocument/2006/relationships/tags" Target="../tags/tag18.xml"/><Relationship Id="rId22" Type="http://schemas.openxmlformats.org/officeDocument/2006/relationships/tags" Target="../tags/tag17.xml"/><Relationship Id="rId21" Type="http://schemas.openxmlformats.org/officeDocument/2006/relationships/image" Target="../media/image12.png"/><Relationship Id="rId20" Type="http://schemas.openxmlformats.org/officeDocument/2006/relationships/tags" Target="../tags/tag16.xml"/><Relationship Id="rId2" Type="http://schemas.openxmlformats.org/officeDocument/2006/relationships/image" Target="../media/image2.png"/><Relationship Id="rId19" Type="http://schemas.openxmlformats.org/officeDocument/2006/relationships/tags" Target="../tags/tag15.xml"/><Relationship Id="rId18" Type="http://schemas.openxmlformats.org/officeDocument/2006/relationships/tags" Target="../tags/tag14.xml"/><Relationship Id="rId17" Type="http://schemas.openxmlformats.org/officeDocument/2006/relationships/tags" Target="../tags/tag13.xml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3.png"/><Relationship Id="rId7" Type="http://schemas.microsoft.com/office/2007/relationships/media" Target="../media/media1.avi"/><Relationship Id="rId6" Type="http://schemas.openxmlformats.org/officeDocument/2006/relationships/video" Target="../media/media1.avi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16.wdp"/><Relationship Id="rId8" Type="http://schemas.openxmlformats.org/officeDocument/2006/relationships/image" Target="../media/image15.png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8.jpeg"/><Relationship Id="rId12" Type="http://schemas.openxmlformats.org/officeDocument/2006/relationships/tags" Target="../tags/tag26.xml"/><Relationship Id="rId11" Type="http://schemas.openxmlformats.org/officeDocument/2006/relationships/image" Target="../media/image17.png"/><Relationship Id="rId10" Type="http://schemas.openxmlformats.org/officeDocument/2006/relationships/tags" Target="../tags/tag25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36.xml"/><Relationship Id="rId11" Type="http://schemas.openxmlformats.org/officeDocument/2006/relationships/image" Target="../media/image17.png"/><Relationship Id="rId10" Type="http://schemas.openxmlformats.org/officeDocument/2006/relationships/tags" Target="../tags/tag35.xml"/><Relationship Id="rId1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0.png"/><Relationship Id="rId1" Type="http://schemas.openxmlformats.org/officeDocument/2006/relationships/tags" Target="../tags/tag3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0" y="3044303"/>
            <a:ext cx="12188560" cy="40708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71905" y="2151698"/>
            <a:ext cx="9307195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dist"/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</a:t>
            </a:r>
            <a:r>
              <a:rPr lang="en-US" altLang="zh-CN" sz="16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en-US" altLang="zh-CN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3</a:t>
            </a:r>
            <a:r>
              <a:rPr lang="en-US" altLang="zh-CN" sz="16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</a:t>
            </a:r>
            <a:r>
              <a:rPr lang="en-US" altLang="zh-CN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分享花样跳绳小经验</a:t>
            </a:r>
            <a:endParaRPr lang="zh-CN" altLang="en-US" sz="5400" b="1" spc="-300" dirty="0">
              <a:solidFill>
                <a:srgbClr val="3C91D8"/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62345" y="3359785"/>
            <a:ext cx="4473575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C91D8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——</a:t>
            </a:r>
            <a:r>
              <a:rPr lang="zh-CN" altLang="en-US" sz="3600" b="1" dirty="0">
                <a:solidFill>
                  <a:srgbClr val="3C91D8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平台在线交流</a:t>
            </a:r>
            <a:endParaRPr lang="zh-CN" altLang="en-US" sz="3600" b="1" dirty="0">
              <a:solidFill>
                <a:srgbClr val="3C91D8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" name="PA_圆角矩形 31"/>
          <p:cNvSpPr/>
          <p:nvPr>
            <p:custDataLst>
              <p:tags r:id="rId3"/>
            </p:custDataLst>
          </p:nvPr>
        </p:nvSpPr>
        <p:spPr>
          <a:xfrm>
            <a:off x="5066665" y="4643755"/>
            <a:ext cx="4253230" cy="373380"/>
          </a:xfrm>
          <a:prstGeom prst="roundRect">
            <a:avLst/>
          </a:prstGeom>
          <a:solidFill>
            <a:srgbClr val="5DAEE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安庆市依泽小学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刘婷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9" y="3273051"/>
            <a:ext cx="3741816" cy="37418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690086" y="1360031"/>
            <a:ext cx="31874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创新假期学习生活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65808" y="1360031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年级下册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968644" y="1003300"/>
            <a:ext cx="63011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rgbClr val="6AB3E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3. </a:t>
            </a:r>
            <a:r>
              <a:rPr lang="zh-CN" sz="3200" b="1" dirty="0">
                <a:solidFill>
                  <a:srgbClr val="6AB3E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选择分享视频的途径</a:t>
            </a:r>
            <a:endParaRPr lang="zh-CN" sz="3200" b="1" dirty="0">
              <a:solidFill>
                <a:srgbClr val="6AB3E4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820645" y="1944016"/>
            <a:ext cx="10848192" cy="7372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观看微课，一起学学网络上分享视频的常用途径吧！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074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203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332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072261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9051290" y="4291330"/>
            <a:ext cx="3152775" cy="2487295"/>
            <a:chOff x="7502" y="3387"/>
            <a:chExt cx="5897" cy="4998"/>
          </a:xfrm>
        </p:grpSpPr>
        <p:sp>
          <p:nvSpPr>
            <p:cNvPr id="18" name="心形 17"/>
            <p:cNvSpPr/>
            <p:nvPr>
              <p:custDataLst>
                <p:tags r:id="rId7"/>
              </p:custDataLst>
            </p:nvPr>
          </p:nvSpPr>
          <p:spPr>
            <a:xfrm>
              <a:off x="7502" y="3648"/>
              <a:ext cx="5806" cy="4737"/>
            </a:xfrm>
            <a:prstGeom prst="heart">
              <a:avLst/>
            </a:prstGeom>
            <a:solidFill>
              <a:srgbClr val="F0A356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千库网_少儿编程代码教育培训寒假学习_元素编号1338235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6947" t="19861" r="7048" b="12815"/>
            <a:stretch>
              <a:fillRect/>
            </a:stretch>
          </p:blipFill>
          <p:spPr>
            <a:xfrm>
              <a:off x="8029" y="3387"/>
              <a:ext cx="5370" cy="47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968644" y="1003300"/>
            <a:ext cx="63011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rgbClr val="6AB3E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3. </a:t>
            </a:r>
            <a:r>
              <a:rPr lang="zh-CN" sz="3200" b="1" dirty="0">
                <a:solidFill>
                  <a:srgbClr val="6AB3E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选择分享视频的途径</a:t>
            </a:r>
            <a:endParaRPr lang="zh-CN" sz="3200" b="1" dirty="0">
              <a:solidFill>
                <a:srgbClr val="6AB3E4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820645" y="1573176"/>
            <a:ext cx="10848192" cy="1383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可以将视频通过不同的途径分享给不同的人群，小组讨论列举几种途径，并说一说如何通过这种途径分享视频，填在任务单中。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074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203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332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072261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0" y="4027997"/>
            <a:ext cx="1625018" cy="21195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0665" y="3032760"/>
            <a:ext cx="4090035" cy="22644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二、活动室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488861" y="30914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试试上传、分享花样跳绳视频文件吧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！</a:t>
            </a:r>
            <a:endParaRPr lang="zh-CN" altLang="en-US" sz="2400" dirty="0"/>
          </a:p>
        </p:txBody>
      </p:sp>
      <p:pic>
        <p:nvPicPr>
          <p:cNvPr id="12" name="图片 11" descr="0484839e058dc9704ed4b678f57e21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45" y="2935605"/>
            <a:ext cx="3032125" cy="30321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114425" y="876300"/>
            <a:ext cx="505587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algn="l"/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1.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准备分享文件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 descr="7b0a202020202262756c6c6574223a20227b5c2263617465676f727949645c223a5c225c222c5c2274656d706c61746549645c223a32303233313533377d220a7d0a"/>
          <p:cNvSpPr/>
          <p:nvPr/>
        </p:nvSpPr>
        <p:spPr>
          <a:xfrm>
            <a:off x="1012825" y="1739265"/>
            <a:ext cx="10309225" cy="65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4400"/>
              </a:lnSpc>
              <a:buBlip>
                <a:blip r:embed="rId2"/>
              </a:buBlip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观看微课，了解如何查找录制的视频文件及如何将其传输到数字设备上。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线形标注 1(带强调线) 5"/>
          <p:cNvSpPr/>
          <p:nvPr/>
        </p:nvSpPr>
        <p:spPr>
          <a:xfrm flipH="1">
            <a:off x="5977890" y="3429000"/>
            <a:ext cx="3534410" cy="1824355"/>
          </a:xfrm>
          <a:prstGeom prst="accentCallout1">
            <a:avLst>
              <a:gd name="adj1" fmla="val 51340"/>
              <a:gd name="adj2" fmla="val -8587"/>
              <a:gd name="adj3" fmla="val 94813"/>
              <a:gd name="adj4" fmla="val -30057"/>
            </a:avLst>
          </a:prstGeom>
          <a:solidFill>
            <a:srgbClr val="6AB3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170295" y="3833495"/>
            <a:ext cx="31819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看完后，小组讨论，我们可以选择什么途径分享花样跳绳视频呢？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7"/>
            </p:custDataLst>
          </p:nvPr>
        </p:nvGrpSpPr>
        <p:grpSpPr>
          <a:xfrm>
            <a:off x="8783320" y="3945890"/>
            <a:ext cx="3152775" cy="2487295"/>
            <a:chOff x="7502" y="3387"/>
            <a:chExt cx="5897" cy="4998"/>
          </a:xfrm>
        </p:grpSpPr>
        <p:sp>
          <p:nvSpPr>
            <p:cNvPr id="18" name="心形 17"/>
            <p:cNvSpPr/>
            <p:nvPr>
              <p:custDataLst>
                <p:tags r:id="rId8"/>
              </p:custDataLst>
            </p:nvPr>
          </p:nvSpPr>
          <p:spPr>
            <a:xfrm>
              <a:off x="7502" y="3648"/>
              <a:ext cx="5806" cy="4737"/>
            </a:xfrm>
            <a:prstGeom prst="heart">
              <a:avLst/>
            </a:prstGeom>
            <a:solidFill>
              <a:srgbClr val="F0A356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千库网_少儿编程代码教育培训寒假学习_元素编号1338235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6947" t="19861" r="7048" b="12815"/>
            <a:stretch>
              <a:fillRect/>
            </a:stretch>
          </p:blipFill>
          <p:spPr>
            <a:xfrm>
              <a:off x="8029" y="3387"/>
              <a:ext cx="5370" cy="47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096010" y="867410"/>
            <a:ext cx="505587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algn="l"/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2.</a:t>
            </a:r>
            <a:r>
              <a:rPr lang="zh-CN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分享文件</a:t>
            </a:r>
            <a:endParaRPr lang="zh-CN" altLang="zh-CN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 descr="7b0a202020202262756c6c6574223a20227b5c2263617465676f727949645c223a5c225c222c5c2274656d706c61746549645c223a32303233313533377d220a7d0a"/>
          <p:cNvSpPr/>
          <p:nvPr/>
        </p:nvSpPr>
        <p:spPr>
          <a:xfrm>
            <a:off x="1012825" y="1558290"/>
            <a:ext cx="10252710" cy="42221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7200">
              <a:lnSpc>
                <a:spcPts val="4400"/>
              </a:lnSpc>
              <a:buBlip>
                <a:blip r:embed="rId2"/>
              </a:buBlip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做一做：操作员打开分享平台，尝试上传并分享花样跳绳视频文件。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>
              <a:lnSpc>
                <a:spcPts val="4400"/>
              </a:lnSpc>
              <a:buBlip>
                <a:blip r:embed="rId2"/>
              </a:buBlip>
            </a:pP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>
              <a:lnSpc>
                <a:spcPts val="4400"/>
              </a:lnSpc>
              <a:buBlip>
                <a:blip r:embed="rId2"/>
              </a:buBlip>
            </a:pP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>
              <a:lnSpc>
                <a:spcPts val="4400"/>
              </a:lnSpc>
              <a:buBlip>
                <a:blip r:embed="rId2"/>
              </a:buBlip>
            </a:pP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>
              <a:lnSpc>
                <a:spcPts val="4400"/>
              </a:lnSpc>
              <a:buBlip>
                <a:blip r:embed="rId2"/>
              </a:buBlip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议一议：观看视频，小组成员在线提出对花样跳绳的修改意见。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>
              <a:lnSpc>
                <a:spcPts val="4400"/>
              </a:lnSpc>
              <a:buBlip>
                <a:blip r:embed="rId2"/>
              </a:buBlip>
            </a:pP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ts val="4400"/>
              </a:lnSpc>
              <a:buNone/>
            </a:pP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ts val="4400"/>
              </a:lnSpc>
              <a:buNone/>
            </a:pP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ts val="4400"/>
              </a:lnSpc>
              <a:buNone/>
            </a:pP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1355" y="4781550"/>
            <a:ext cx="1143635" cy="14922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4425" y="2336800"/>
            <a:ext cx="1748790" cy="1092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5845" y="2106930"/>
            <a:ext cx="2758440" cy="155194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10"/>
          <a:stretch>
            <a:fillRect/>
          </a:stretch>
        </p:blipFill>
        <p:spPr>
          <a:xfrm>
            <a:off x="7274560" y="2336800"/>
            <a:ext cx="967740" cy="8261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493635" y="3101975"/>
            <a:ext cx="958850" cy="239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tx1">
                    <a:lumMod val="85000"/>
                    <a:lumOff val="15000"/>
                  </a:schemeClr>
                </a:solidFill>
              </a:rPr>
              <a:t>QQ</a:t>
            </a:r>
            <a:endParaRPr lang="en-US" altLang="zh-CN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119505" y="838200"/>
            <a:ext cx="505587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algn="l"/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3.</a:t>
            </a:r>
            <a:r>
              <a:rPr lang="zh-CN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获取反馈信息</a:t>
            </a:r>
            <a:endParaRPr lang="zh-CN" altLang="zh-CN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7" descr="7b0a202020202262756c6c6574223a20227b5c2263617465676f727949645c223a5c225c222c5c2274656d706c61746549645c223a32303233313533377d220a7d0a"/>
          <p:cNvSpPr/>
          <p:nvPr/>
        </p:nvSpPr>
        <p:spPr>
          <a:xfrm>
            <a:off x="1012825" y="1558290"/>
            <a:ext cx="10252710" cy="31413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7200">
              <a:lnSpc>
                <a:spcPts val="4400"/>
              </a:lnSpc>
              <a:buBlip>
                <a:blip r:embed="rId2"/>
              </a:buBlip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评一评：在线收集小组同学们的反馈信息，完成任务单并共同整理收获。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0">
              <a:lnSpc>
                <a:spcPts val="4400"/>
              </a:lnSpc>
              <a:buNone/>
            </a:pP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>
              <a:lnSpc>
                <a:spcPts val="4400"/>
              </a:lnSpc>
              <a:buBlip>
                <a:blip r:embed="rId2"/>
              </a:buBlip>
            </a:pP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>
              <a:lnSpc>
                <a:spcPts val="4400"/>
              </a:lnSpc>
              <a:buBlip>
                <a:blip r:embed="rId2"/>
              </a:buBlip>
            </a:pP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  <a:p>
            <a:pPr indent="457200">
              <a:lnSpc>
                <a:spcPts val="4400"/>
              </a:lnSpc>
              <a:buBlip>
                <a:blip r:embed="rId2"/>
              </a:buBlip>
            </a:pP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1355" y="4781550"/>
            <a:ext cx="1143635" cy="14922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5205" y="2508885"/>
            <a:ext cx="5504180" cy="2190750"/>
          </a:xfrm>
          <a:prstGeom prst="rect">
            <a:avLst/>
          </a:prstGeom>
        </p:spPr>
      </p:pic>
      <p:sp>
        <p:nvSpPr>
          <p:cNvPr id="6" name="椭圆形标注 5"/>
          <p:cNvSpPr/>
          <p:nvPr/>
        </p:nvSpPr>
        <p:spPr>
          <a:xfrm>
            <a:off x="8178165" y="3429000"/>
            <a:ext cx="2777490" cy="1626235"/>
          </a:xfrm>
          <a:prstGeom prst="wedgeEllipseCallout">
            <a:avLst>
              <a:gd name="adj1" fmla="val 44793"/>
              <a:gd name="adj2" fmla="val 68742"/>
            </a:avLst>
          </a:prstGeom>
          <a:solidFill>
            <a:srgbClr val="6AB3E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8454014" y="3687838"/>
            <a:ext cx="215113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ts val="24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看到他人的评价后，你有哪些收获？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三、收获园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855" y="3154680"/>
            <a:ext cx="3541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今天，你有哪些收获呢？赶快记录下来吧。</a:t>
            </a:r>
            <a:endParaRPr lang="zh-CN" altLang="en-US" sz="2400" dirty="0"/>
          </a:p>
        </p:txBody>
      </p:sp>
      <p:pic>
        <p:nvPicPr>
          <p:cNvPr id="12" name="图片 11" descr="0484839e058dc9704ed4b678f57e21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45" y="2935605"/>
            <a:ext cx="3032125" cy="30321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750669" y="1063560"/>
            <a:ext cx="568461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1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．平台在线交流的好处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333230" y="12255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7238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" y="4491355"/>
            <a:ext cx="1388745" cy="1811655"/>
          </a:xfrm>
          <a:prstGeom prst="rect">
            <a:avLst/>
          </a:prstGeom>
        </p:spPr>
      </p:pic>
      <p:pic>
        <p:nvPicPr>
          <p:cNvPr id="10" name="图片 9" descr="图片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900" y="1921510"/>
            <a:ext cx="8856980" cy="3410585"/>
          </a:xfrm>
          <a:prstGeom prst="rect">
            <a:avLst/>
          </a:prstGeom>
        </p:spPr>
      </p:pic>
      <p:pic>
        <p:nvPicPr>
          <p:cNvPr id="12" name="CheckBox1"/>
          <p:cNvPicPr/>
          <p:nvPr/>
        </p:nvPicPr>
        <p:blipFill>
          <a:blip r:embed="rId7"/>
          <a:stretch>
            <a:fillRect/>
          </a:stretch>
        </p:blipFill>
        <p:spPr>
          <a:xfrm>
            <a:off x="2302510" y="3236595"/>
            <a:ext cx="181610" cy="192405"/>
          </a:xfrm>
          <a:prstGeom prst="rect">
            <a:avLst/>
          </a:prstGeom>
        </p:spPr>
      </p:pic>
      <p:pic>
        <p:nvPicPr>
          <p:cNvPr id="13" name="CheckBox2"/>
          <p:cNvPicPr/>
          <p:nvPr/>
        </p:nvPicPr>
        <p:blipFill>
          <a:blip r:embed="rId7"/>
          <a:stretch>
            <a:fillRect/>
          </a:stretch>
        </p:blipFill>
        <p:spPr>
          <a:xfrm>
            <a:off x="2302510" y="3603625"/>
            <a:ext cx="181610" cy="192405"/>
          </a:xfrm>
          <a:prstGeom prst="rect">
            <a:avLst/>
          </a:prstGeom>
        </p:spPr>
      </p:pic>
      <p:pic>
        <p:nvPicPr>
          <p:cNvPr id="14" name="CheckBox3"/>
          <p:cNvPicPr/>
          <p:nvPr/>
        </p:nvPicPr>
        <p:blipFill>
          <a:blip r:embed="rId7"/>
          <a:stretch>
            <a:fillRect/>
          </a:stretch>
        </p:blipFill>
        <p:spPr>
          <a:xfrm>
            <a:off x="4753610" y="3236595"/>
            <a:ext cx="181610" cy="192405"/>
          </a:xfrm>
          <a:prstGeom prst="rect">
            <a:avLst/>
          </a:prstGeom>
        </p:spPr>
      </p:pic>
      <p:pic>
        <p:nvPicPr>
          <p:cNvPr id="16" name="CheckBox4"/>
          <p:cNvPicPr/>
          <p:nvPr/>
        </p:nvPicPr>
        <p:blipFill>
          <a:blip r:embed="rId7"/>
          <a:stretch>
            <a:fillRect/>
          </a:stretch>
        </p:blipFill>
        <p:spPr>
          <a:xfrm>
            <a:off x="4763135" y="3603625"/>
            <a:ext cx="181610" cy="192405"/>
          </a:xfrm>
          <a:prstGeom prst="rect">
            <a:avLst/>
          </a:prstGeom>
        </p:spPr>
      </p:pic>
      <p:pic>
        <p:nvPicPr>
          <p:cNvPr id="17" name="CheckBox5"/>
          <p:cNvPicPr/>
          <p:nvPr/>
        </p:nvPicPr>
        <p:blipFill>
          <a:blip r:embed="rId7"/>
          <a:stretch>
            <a:fillRect/>
          </a:stretch>
        </p:blipFill>
        <p:spPr>
          <a:xfrm>
            <a:off x="6497955" y="3236595"/>
            <a:ext cx="181610" cy="192405"/>
          </a:xfrm>
          <a:prstGeom prst="rect">
            <a:avLst/>
          </a:prstGeom>
        </p:spPr>
      </p:pic>
      <p:pic>
        <p:nvPicPr>
          <p:cNvPr id="18" name="CheckBox6"/>
          <p:cNvPicPr/>
          <p:nvPr/>
        </p:nvPicPr>
        <p:blipFill>
          <a:blip r:embed="rId7"/>
          <a:stretch>
            <a:fillRect/>
          </a:stretch>
        </p:blipFill>
        <p:spPr>
          <a:xfrm>
            <a:off x="2209800" y="4646930"/>
            <a:ext cx="181610" cy="192405"/>
          </a:xfrm>
          <a:prstGeom prst="rect">
            <a:avLst/>
          </a:prstGeom>
        </p:spPr>
      </p:pic>
      <p:pic>
        <p:nvPicPr>
          <p:cNvPr id="19" name="CheckBox7"/>
          <p:cNvPicPr/>
          <p:nvPr/>
        </p:nvPicPr>
        <p:blipFill>
          <a:blip r:embed="rId8"/>
          <a:stretch>
            <a:fillRect/>
          </a:stretch>
        </p:blipFill>
        <p:spPr>
          <a:xfrm>
            <a:off x="3176905" y="4646930"/>
            <a:ext cx="181610" cy="192405"/>
          </a:xfrm>
          <a:prstGeom prst="rect">
            <a:avLst/>
          </a:prstGeom>
        </p:spPr>
      </p:pic>
      <p:pic>
        <p:nvPicPr>
          <p:cNvPr id="20" name="CheckBox8"/>
          <p:cNvPicPr/>
          <p:nvPr/>
        </p:nvPicPr>
        <p:blipFill>
          <a:blip r:embed="rId7"/>
          <a:stretch>
            <a:fillRect/>
          </a:stretch>
        </p:blipFill>
        <p:spPr>
          <a:xfrm>
            <a:off x="4172585" y="4646930"/>
            <a:ext cx="181610" cy="1924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1229360" y="995680"/>
            <a:ext cx="562356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algn="l"/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2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．认真完成评价表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333230" y="12255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7238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01720" y="32308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1015365" y="1597660"/>
            <a:ext cx="10330815" cy="52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539750">
              <a:lnSpc>
                <a:spcPct val="150000"/>
              </a:lnSpc>
              <a:def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lnSpc>
                <a:spcPts val="3400"/>
              </a:lnSpc>
            </a:pPr>
            <a:r>
              <a:rPr lang="zh-CN" altLang="en-US" dirty="0"/>
              <a:t>这节课通过活动探究，你有哪些收获？请对自己进行</a:t>
            </a:r>
            <a:r>
              <a:rPr lang="zh-CN" altLang="zh-CN" dirty="0"/>
              <a:t>点评</a:t>
            </a:r>
            <a:r>
              <a:rPr lang="zh-CN" altLang="en-US" dirty="0"/>
              <a:t>吧！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" y="4491355"/>
            <a:ext cx="1388745" cy="1811655"/>
          </a:xfrm>
          <a:prstGeom prst="rect">
            <a:avLst/>
          </a:prstGeom>
        </p:spPr>
      </p:pic>
      <p:sp>
        <p:nvSpPr>
          <p:cNvPr id="18" name="椭圆形标注 17"/>
          <p:cNvSpPr/>
          <p:nvPr/>
        </p:nvSpPr>
        <p:spPr>
          <a:xfrm>
            <a:off x="739775" y="3120390"/>
            <a:ext cx="2383155" cy="1626235"/>
          </a:xfrm>
          <a:prstGeom prst="wedgeEllipseCallout">
            <a:avLst/>
          </a:prstGeom>
          <a:solidFill>
            <a:srgbClr val="6AB3E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867034" y="3571633"/>
            <a:ext cx="215113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ts val="2400"/>
              </a:lnSpc>
            </a:pPr>
            <a:r>
              <a:rPr kumimoji="1"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你对自己的表现满意吗？</a:t>
            </a:r>
            <a:endParaRPr kumimoji="1"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6"/>
            </p:custDataLst>
          </p:nvPr>
        </p:nvGraphicFramePr>
        <p:xfrm>
          <a:off x="3302635" y="2664460"/>
          <a:ext cx="8031480" cy="2438400"/>
        </p:xfrm>
        <a:graphic>
          <a:graphicData uri="http://schemas.openxmlformats.org/drawingml/2006/table">
            <a:tbl>
              <a:tblPr/>
              <a:tblGrid>
                <a:gridCol w="4808220"/>
                <a:gridCol w="1043940"/>
                <a:gridCol w="1089660"/>
                <a:gridCol w="1089660"/>
              </a:tblGrid>
              <a:tr h="621030">
                <a:tc>
                  <a:txBody>
                    <a:bodyPr/>
                    <a:lstStyle/>
                    <a:p>
                      <a:pPr marL="85725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评价标准</a:t>
                      </a:r>
                      <a:endParaRPr lang="zh-CN" sz="16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54C4F8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优秀</a:t>
                      </a:r>
                      <a:endParaRPr lang="zh-CN" sz="1600" b="1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54C4F8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良好</a:t>
                      </a:r>
                      <a:endParaRPr lang="zh-CN" sz="1600" b="1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54C4F8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合格</a:t>
                      </a:r>
                      <a:endParaRPr lang="zh-CN" sz="1600" b="1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54C4F8"/>
                    </a:solidFill>
                  </a:tcPr>
                </a:tc>
              </a:tr>
              <a:tr h="610870">
                <a:tc>
                  <a:txBody>
                    <a:bodyPr/>
                    <a:lstStyle/>
                    <a:p>
                      <a:pPr marL="85725" indent="0" algn="l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我能积极参与规划合理的分享方案，完成小组分工。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600">
                          <a:solidFill>
                            <a:srgbClr val="FF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600">
                        <a:solidFill>
                          <a:srgbClr val="FF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600">
                          <a:solidFill>
                            <a:srgbClr val="FF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600">
                        <a:solidFill>
                          <a:srgbClr val="FF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600">
                          <a:solidFill>
                            <a:srgbClr val="FF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600">
                        <a:solidFill>
                          <a:srgbClr val="FF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</a:tr>
              <a:tr h="598805">
                <a:tc>
                  <a:txBody>
                    <a:bodyPr/>
                    <a:lstStyle/>
                    <a:p>
                      <a:pPr marL="85725" indent="0" algn="l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我能选择合适的途径分享视频。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6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60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600">
                          <a:solidFill>
                            <a:srgbClr val="FF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600">
                        <a:solidFill>
                          <a:srgbClr val="FF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600">
                          <a:solidFill>
                            <a:srgbClr val="FF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600">
                        <a:solidFill>
                          <a:srgbClr val="FF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</a:tr>
              <a:tr h="607695">
                <a:tc>
                  <a:txBody>
                    <a:bodyPr/>
                    <a:lstStyle/>
                    <a:p>
                      <a:pPr marL="85725" indent="0" algn="l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我能获取同学们的反馈信息，修改花样跳绳表演。</a:t>
                      </a:r>
                      <a:endParaRPr lang="zh-CN" sz="160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60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60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altLang="zh-CN" sz="1600">
                          <a:solidFill>
                            <a:srgbClr val="FF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600">
                        <a:solidFill>
                          <a:srgbClr val="FF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600">
                        <a:solidFill>
                          <a:srgbClr val="FF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</a:tr>
            </a:tbl>
          </a:graphicData>
        </a:graphic>
      </p:graphicFrame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四、挑战台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还可以接受新的挑战吗？赶紧来试试。</a:t>
            </a:r>
            <a:endParaRPr lang="zh-CN" altLang="en-US" sz="2400" dirty="0"/>
          </a:p>
        </p:txBody>
      </p:sp>
      <p:pic>
        <p:nvPicPr>
          <p:cNvPr id="12" name="图片 11" descr="0484839e058dc9704ed4b678f57e21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45" y="2935605"/>
            <a:ext cx="3032125" cy="30321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56025" y="1987550"/>
            <a:ext cx="741553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为了完成学校春季运动会上的表演任务，李徽为班级设计了花样跳绳表演。他准备通过分享花样跳绳表演视频，与同学们协作完善跳绳表演。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87077" y="757257"/>
            <a:ext cx="3852206" cy="737235"/>
            <a:chOff x="6388488" y="2098491"/>
            <a:chExt cx="3852206" cy="737235"/>
          </a:xfrm>
        </p:grpSpPr>
        <p:sp>
          <p:nvSpPr>
            <p:cNvPr id="12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28"/>
            <p:cNvSpPr txBox="1"/>
            <p:nvPr/>
          </p:nvSpPr>
          <p:spPr>
            <a:xfrm>
              <a:off x="6666126" y="2098491"/>
              <a:ext cx="3574568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学习情境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443605" y="1987550"/>
            <a:ext cx="7847330" cy="343217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"/>
          <p:cNvSpPr txBox="1"/>
          <p:nvPr/>
        </p:nvSpPr>
        <p:spPr>
          <a:xfrm>
            <a:off x="6842403" y="4211062"/>
            <a:ext cx="2470842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怎样帮李徽？</a:t>
            </a:r>
            <a:endParaRPr kumimoji="1" lang="zh-CN" altLang="en-US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88010" y="1916430"/>
            <a:ext cx="2673985" cy="3465195"/>
            <a:chOff x="6620" y="1882"/>
            <a:chExt cx="5260" cy="7343"/>
          </a:xfrm>
        </p:grpSpPr>
        <p:sp>
          <p:nvSpPr>
            <p:cNvPr id="9" name="云形 8"/>
            <p:cNvSpPr/>
            <p:nvPr/>
          </p:nvSpPr>
          <p:spPr>
            <a:xfrm>
              <a:off x="6620" y="3355"/>
              <a:ext cx="5260" cy="3598"/>
            </a:xfrm>
            <a:prstGeom prst="cloud">
              <a:avLst/>
            </a:prstGeom>
            <a:solidFill>
              <a:srgbClr val="F0A356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 descr="千库网_2.5D科技智慧生活线上手机服务_元素编号13400093"/>
            <p:cNvPicPr>
              <a:picLocks noChangeAspect="1"/>
            </p:cNvPicPr>
            <p:nvPr/>
          </p:nvPicPr>
          <p:blipFill>
            <a:blip r:embed="rId1"/>
            <a:srcRect l="17365" t="3281" r="31354" b="5823"/>
            <a:stretch>
              <a:fillRect/>
            </a:stretch>
          </p:blipFill>
          <p:spPr>
            <a:xfrm>
              <a:off x="6866" y="1882"/>
              <a:ext cx="4143" cy="7343"/>
            </a:xfrm>
            <a:prstGeom prst="rect">
              <a:avLst/>
            </a:prstGeom>
          </p:spPr>
        </p:pic>
      </p:grpSp>
      <p:sp>
        <p:nvSpPr>
          <p:cNvPr id="3" name="云形标注 2"/>
          <p:cNvSpPr/>
          <p:nvPr/>
        </p:nvSpPr>
        <p:spPr>
          <a:xfrm>
            <a:off x="7676515" y="3702685"/>
            <a:ext cx="3000375" cy="1678940"/>
          </a:xfrm>
          <a:prstGeom prst="cloudCallout">
            <a:avLst>
              <a:gd name="adj1" fmla="val 44158"/>
              <a:gd name="adj2" fmla="val 34678"/>
            </a:avLst>
          </a:prstGeom>
          <a:solidFill>
            <a:srgbClr val="5DAEE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6890" y="4502150"/>
            <a:ext cx="1143635" cy="14922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022590" y="3942715"/>
            <a:ext cx="23075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他该如何向同学们分享表演视频呢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我们又该如何协助他呢？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695305" y="132080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07830" y="132080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60425" y="1543685"/>
            <a:ext cx="1049655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539750">
              <a:lnSpc>
                <a:spcPct val="150000"/>
              </a:lnSpc>
              <a:def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请尝试使用移动设备拍摄一段视频，介绍自己的房间，并将视频发送给好朋友。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有同学使用平板电脑录制了一段眼保健操讲解视频，请尝试将该视频在班级中分享。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6" name="图片 15" descr="千库网_AI智能机器人chatGPT上传资料学习工作_元素编号1360948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b="3767"/>
          <a:stretch>
            <a:fillRect/>
          </a:stretch>
        </p:blipFill>
        <p:spPr>
          <a:xfrm>
            <a:off x="-61595" y="4666615"/>
            <a:ext cx="2720340" cy="220027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3440" y="2805764"/>
            <a:ext cx="12188560" cy="407086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454524" y="6271981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5" y="3045049"/>
            <a:ext cx="3715972" cy="371597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91138" y="2894986"/>
            <a:ext cx="5304822" cy="1938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6000" dirty="0">
                <a:solidFill>
                  <a:srgbClr val="3C91D8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探索科技，</a:t>
            </a:r>
            <a:endParaRPr lang="zh-CN" altLang="en-US" sz="6000" dirty="0">
              <a:solidFill>
                <a:srgbClr val="3C91D8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  <a:p>
            <a:pPr algn="ctr"/>
            <a:r>
              <a:rPr lang="zh-CN" altLang="en-US" sz="6000" dirty="0">
                <a:solidFill>
                  <a:srgbClr val="3C91D8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启迪智慧未来！</a:t>
            </a:r>
            <a:endParaRPr lang="zh-CN" altLang="en-US" sz="6000" dirty="0">
              <a:solidFill>
                <a:srgbClr val="3C91D8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00898" y="1240763"/>
            <a:ext cx="3230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创新假期学习生活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65808" y="1240763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年级下册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14041" y="1866633"/>
            <a:ext cx="5821203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dirty="0">
                <a:solidFill>
                  <a:srgbClr val="3C91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   分享花样跳绳小经验</a:t>
            </a:r>
            <a:endParaRPr lang="zh-CN" altLang="en-US" sz="2800" dirty="0">
              <a:solidFill>
                <a:srgbClr val="3C91D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497125" y="2359660"/>
            <a:ext cx="2363447" cy="1550035"/>
            <a:chOff x="1784" y="2869"/>
            <a:chExt cx="3287" cy="2441"/>
          </a:xfrm>
        </p:grpSpPr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1794" y="3424"/>
              <a:ext cx="3181" cy="1714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同侧圆角矩形 8"/>
            <p:cNvSpPr/>
            <p:nvPr>
              <p:custDataLst>
                <p:tags r:id="rId7"/>
              </p:custDataLst>
            </p:nvPr>
          </p:nvSpPr>
          <p:spPr>
            <a:xfrm>
              <a:off x="2403" y="2869"/>
              <a:ext cx="1602" cy="726"/>
            </a:xfrm>
            <a:prstGeom prst="round2Same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2403" y="2870"/>
              <a:ext cx="160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zh-CN" sz="2400" b="1" dirty="0">
                  <a:solidFill>
                    <a:srgbClr val="FF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准备间</a:t>
              </a:r>
              <a:endParaRPr lang="zh-CN" altLang="zh-CN" sz="24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784" y="3800"/>
              <a:ext cx="3287" cy="15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600" dirty="0">
                  <a:sym typeface="+mn-ea"/>
                </a:rPr>
                <a:t>项目准备，</a:t>
              </a:r>
              <a:endParaRPr lang="zh-CN" altLang="en-US" sz="1600" dirty="0">
                <a:solidFill>
                  <a:schemeClr val="tx1"/>
                </a:solidFill>
              </a:endParaRPr>
            </a:p>
            <a:p>
              <a:r>
                <a:rPr lang="zh-CN" altLang="en-US" sz="1600" dirty="0">
                  <a:sym typeface="+mn-ea"/>
                </a:rPr>
                <a:t> </a:t>
              </a:r>
              <a:r>
                <a:rPr lang="en-US" altLang="zh-CN" sz="1600" dirty="0">
                  <a:sym typeface="+mn-ea"/>
                </a:rPr>
                <a:t>             </a:t>
              </a:r>
              <a:r>
                <a:rPr lang="zh-CN" altLang="en-US" sz="1600" dirty="0">
                  <a:sym typeface="+mn-ea"/>
                </a:rPr>
                <a:t>做好分享规划</a:t>
              </a:r>
              <a:endParaRPr lang="zh-CN" altLang="en-US" sz="1600" dirty="0">
                <a:solidFill>
                  <a:schemeClr val="tx1"/>
                </a:solidFill>
              </a:endParaRPr>
            </a:p>
            <a:p>
              <a:endPara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endParaRPr lang="zh-CN" altLang="en-US" sz="1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</p:grpSp>
      <p:sp>
        <p:nvSpPr>
          <p:cNvPr id="18" name="同侧圆角矩形 17"/>
          <p:cNvSpPr/>
          <p:nvPr>
            <p:custDataLst>
              <p:tags r:id="rId10"/>
            </p:custDataLst>
          </p:nvPr>
        </p:nvSpPr>
        <p:spPr>
          <a:xfrm>
            <a:off x="4833620" y="2886710"/>
            <a:ext cx="1152000" cy="460800"/>
          </a:xfrm>
          <a:prstGeom prst="round2Same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>
            <p:custDataLst>
              <p:tags r:id="rId11"/>
            </p:custDataLst>
          </p:nvPr>
        </p:nvGrpSpPr>
        <p:grpSpPr>
          <a:xfrm>
            <a:off x="4219176" y="2886710"/>
            <a:ext cx="2324751" cy="1322070"/>
            <a:chOff x="6048" y="5837"/>
            <a:chExt cx="2707" cy="2082"/>
          </a:xfrm>
        </p:grpSpPr>
        <p:sp>
          <p:nvSpPr>
            <p:cNvPr id="23" name="矩形 22"/>
            <p:cNvSpPr/>
            <p:nvPr>
              <p:custDataLst>
                <p:tags r:id="rId12"/>
              </p:custDataLst>
            </p:nvPr>
          </p:nvSpPr>
          <p:spPr>
            <a:xfrm>
              <a:off x="6052" y="6343"/>
              <a:ext cx="2703" cy="1576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6048" y="6805"/>
              <a:ext cx="262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合作探究，</a:t>
              </a:r>
              <a:endPara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r>
                <a:rPr lang="zh-CN" altLang="en-US" sz="1600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 </a:t>
              </a:r>
              <a:r>
                <a:rPr lang="en-US" altLang="zh-CN" sz="1600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      </a:t>
              </a:r>
              <a:r>
                <a:rPr lang="zh-CN" altLang="en-US" sz="1600" dirty="0">
                  <a:latin typeface="黑体" panose="02010609060101010101" charset="-122"/>
                  <a:ea typeface="黑体" panose="02010609060101010101" charset="-122"/>
                  <a:sym typeface="+mn-ea"/>
                </a:rPr>
                <a:t>在线分享文件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4"/>
              </p:custDataLst>
            </p:nvPr>
          </p:nvSpPr>
          <p:spPr>
            <a:xfrm>
              <a:off x="6643" y="5837"/>
              <a:ext cx="158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活动室</a:t>
              </a:r>
              <a:endParaRPr lang="zh-CN" altLang="en-US" sz="24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矩形 32"/>
          <p:cNvSpPr/>
          <p:nvPr>
            <p:custDataLst>
              <p:tags r:id="rId15"/>
            </p:custDataLst>
          </p:nvPr>
        </p:nvSpPr>
        <p:spPr>
          <a:xfrm>
            <a:off x="7199630" y="4463415"/>
            <a:ext cx="2319020" cy="9226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同侧圆角矩形 35"/>
          <p:cNvSpPr/>
          <p:nvPr>
            <p:custDataLst>
              <p:tags r:id="rId16"/>
            </p:custDataLst>
          </p:nvPr>
        </p:nvSpPr>
        <p:spPr>
          <a:xfrm>
            <a:off x="7771765" y="4084320"/>
            <a:ext cx="1152000" cy="460800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>
            <p:custDataLst>
              <p:tags r:id="rId17"/>
            </p:custDataLst>
          </p:nvPr>
        </p:nvSpPr>
        <p:spPr>
          <a:xfrm>
            <a:off x="7771765" y="4084955"/>
            <a:ext cx="115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B05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收获园</a:t>
            </a:r>
            <a:endParaRPr lang="zh-CN" altLang="en-US" sz="2400" b="1" dirty="0">
              <a:solidFill>
                <a:srgbClr val="00B05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18"/>
            </p:custDataLst>
          </p:nvPr>
        </p:nvSpPr>
        <p:spPr>
          <a:xfrm>
            <a:off x="7199630" y="4692015"/>
            <a:ext cx="2319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项目提升，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       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总结在线交流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9" name="文本框 58"/>
          <p:cNvSpPr txBox="1"/>
          <p:nvPr>
            <p:custDataLst>
              <p:tags r:id="rId19"/>
            </p:custDataLst>
          </p:nvPr>
        </p:nvSpPr>
        <p:spPr>
          <a:xfrm>
            <a:off x="4833661" y="1498986"/>
            <a:ext cx="295269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活动导航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0" name="图片 59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9907" flipV="1">
            <a:off x="3136265" y="3842385"/>
            <a:ext cx="658495" cy="658495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0092">
            <a:off x="6774486" y="3453419"/>
            <a:ext cx="658800" cy="658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1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9623731" y="3678209"/>
            <a:ext cx="658800" cy="658800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4"/>
            </p:custDataLst>
          </p:nvPr>
        </p:nvSpPr>
        <p:spPr>
          <a:xfrm>
            <a:off x="8580755" y="2679065"/>
            <a:ext cx="2338705" cy="9226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同侧圆角矩形 14"/>
          <p:cNvSpPr/>
          <p:nvPr>
            <p:custDataLst>
              <p:tags r:id="rId25"/>
            </p:custDataLst>
          </p:nvPr>
        </p:nvSpPr>
        <p:spPr>
          <a:xfrm>
            <a:off x="9265285" y="2329180"/>
            <a:ext cx="1152000" cy="460800"/>
          </a:xfrm>
          <a:prstGeom prst="round2Same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26"/>
            </p:custDataLst>
          </p:nvPr>
        </p:nvSpPr>
        <p:spPr>
          <a:xfrm>
            <a:off x="9265285" y="2329180"/>
            <a:ext cx="115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9C4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挑战台</a:t>
            </a:r>
            <a:endParaRPr lang="zh-CN" altLang="en-US" sz="2400" b="1" dirty="0">
              <a:solidFill>
                <a:srgbClr val="FF9C4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7"/>
            </p:custDataLst>
          </p:nvPr>
        </p:nvSpPr>
        <p:spPr>
          <a:xfrm>
            <a:off x="8628380" y="2950210"/>
            <a:ext cx="2224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自我挑战，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       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sym typeface="+mn-ea"/>
              </a:rPr>
              <a:t>尝试分享应用</a:t>
            </a:r>
            <a:endParaRPr lang="zh-CN" altLang="en-US" sz="1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s</a:t>
              </a:r>
              <a:r>
                <a:rPr lang="zh-CN" altLang="zh-CN" dirty="0"/>
                <a:t>视频</a:t>
              </a:r>
              <a:endParaRPr lang="zh-CN" altLang="zh-CN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10111288" y="552971"/>
            <a:ext cx="2146364" cy="145868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2" name="花样跳绳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19960" y="1061085"/>
            <a:ext cx="7755255" cy="42386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6893" y="5367655"/>
            <a:ext cx="615124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3600" b="1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E9C4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一起来欣赏花样跳绳表演吧！</a:t>
            </a:r>
            <a:endParaRPr lang="zh-CN" altLang="zh-CN" sz="3600" b="1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E9C4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865505" y="613410"/>
            <a:ext cx="10655300" cy="6129020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s</a:t>
              </a:r>
              <a:r>
                <a:rPr lang="zh-CN" altLang="zh-CN" dirty="0"/>
                <a:t>视频</a:t>
              </a:r>
              <a:endParaRPr lang="zh-CN" altLang="zh-CN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12" name="圆角矩形 13"/>
          <p:cNvSpPr/>
          <p:nvPr/>
        </p:nvSpPr>
        <p:spPr>
          <a:xfrm>
            <a:off x="1206152" y="1040016"/>
            <a:ext cx="2160000" cy="602927"/>
          </a:xfrm>
          <a:prstGeom prst="roundRect">
            <a:avLst>
              <a:gd name="adj" fmla="val 50000"/>
            </a:avLst>
          </a:prstGeom>
          <a:solidFill>
            <a:srgbClr val="5DAE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3" name="文本框 28"/>
          <p:cNvSpPr txBox="1"/>
          <p:nvPr/>
        </p:nvSpPr>
        <p:spPr>
          <a:xfrm>
            <a:off x="1597660" y="919480"/>
            <a:ext cx="203898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明确任务</a:t>
            </a:r>
            <a:endParaRPr lang="zh-CN" altLang="en-US" sz="2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ECB019B1-382A-4266-B25C-5B523AA43C14-1" descr="C:/Users/Administrator/AppData/Local/Temp/wpp.NkiWTXwp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7660" y="2856865"/>
            <a:ext cx="9215755" cy="247078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23110" y="2039620"/>
            <a:ext cx="7332980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2800" b="1">
                <a:solidFill>
                  <a:srgbClr val="5DAEE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对照学习任务单，了解本节课的学习任务吧！</a:t>
            </a:r>
            <a:endParaRPr lang="zh-CN" altLang="zh-CN" sz="2800" b="1">
              <a:solidFill>
                <a:srgbClr val="5DAEE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252855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一、准备间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86651" y="31549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分享花样跳绳小经验前，要做哪些准备呢</a:t>
            </a:r>
            <a:r>
              <a:rPr lang="zh-CN" altLang="zh-CN" sz="2400" dirty="0"/>
              <a:t>？</a:t>
            </a:r>
            <a:endParaRPr lang="zh-CN" altLang="en-US" sz="2400" dirty="0"/>
          </a:p>
        </p:txBody>
      </p:sp>
      <p:pic>
        <p:nvPicPr>
          <p:cNvPr id="12" name="图片 11" descr="0484839e058dc9704ed4b678f57e21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445" y="2935605"/>
            <a:ext cx="3032125" cy="30321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850655" y="1003300"/>
            <a:ext cx="63011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rgbClr val="6AB3E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1. </a:t>
            </a:r>
            <a:r>
              <a:rPr lang="zh-CN" sz="3200" b="1" dirty="0">
                <a:solidFill>
                  <a:srgbClr val="6AB3E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规划分享方案</a:t>
            </a:r>
            <a:endParaRPr lang="zh-CN" sz="3200" b="1" dirty="0">
              <a:solidFill>
                <a:srgbClr val="6AB3E4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851125" y="1705256"/>
            <a:ext cx="10848192" cy="1383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为了让班级的表演在运动会上更加出彩，需要完善花样跳绳表演。要解决这一问题，可以通过分享视频，与同学们共同完善作品。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074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203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332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072261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6"/>
            </p:custDataLst>
          </p:nvPr>
        </p:nvGrpSpPr>
        <p:grpSpPr>
          <a:xfrm>
            <a:off x="9051290" y="4291330"/>
            <a:ext cx="3152775" cy="2487295"/>
            <a:chOff x="7502" y="3387"/>
            <a:chExt cx="5897" cy="4998"/>
          </a:xfrm>
        </p:grpSpPr>
        <p:sp>
          <p:nvSpPr>
            <p:cNvPr id="18" name="心形 17"/>
            <p:cNvSpPr/>
            <p:nvPr>
              <p:custDataLst>
                <p:tags r:id="rId7"/>
              </p:custDataLst>
            </p:nvPr>
          </p:nvSpPr>
          <p:spPr>
            <a:xfrm>
              <a:off x="7502" y="3648"/>
              <a:ext cx="5806" cy="4737"/>
            </a:xfrm>
            <a:prstGeom prst="heart">
              <a:avLst/>
            </a:prstGeom>
            <a:solidFill>
              <a:srgbClr val="F0A356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千库网_少儿编程代码教育培训寒假学习_元素编号1338235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6947" t="19861" r="7048" b="12815"/>
            <a:stretch>
              <a:fillRect/>
            </a:stretch>
          </p:blipFill>
          <p:spPr>
            <a:xfrm>
              <a:off x="8029" y="3387"/>
              <a:ext cx="5370" cy="4757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5247929" y="3360033"/>
            <a:ext cx="4039986" cy="1745673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5456555" y="3630295"/>
            <a:ext cx="38315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zh-CN" sz="2400" dirty="0">
                <a:latin typeface="黑体" panose="02010609060101010101" charset="-122"/>
                <a:ea typeface="黑体" panose="02010609060101010101" charset="-122"/>
              </a:rPr>
              <a:t>分享花样跳绳视频中，有哪些需要解决的问题</a:t>
            </a:r>
            <a:r>
              <a:rPr lang="zh-CN" altLang="zh-CN" sz="2400" dirty="0"/>
              <a:t>？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850655" y="1003300"/>
            <a:ext cx="63011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rgbClr val="6AB3E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1. </a:t>
            </a:r>
            <a:r>
              <a:rPr lang="zh-CN" sz="3200" b="1" dirty="0">
                <a:solidFill>
                  <a:srgbClr val="6AB3E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规划分享方案</a:t>
            </a:r>
            <a:endParaRPr lang="zh-CN" sz="3200" b="1" dirty="0">
              <a:solidFill>
                <a:srgbClr val="6AB3E4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851125" y="1587146"/>
            <a:ext cx="10848192" cy="1383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小组合作借助网络在线搜索或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AI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的帮助，完成任务单中的规划分享方案流程图。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074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203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332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072261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6"/>
            </p:custDataLst>
          </p:nvPr>
        </p:nvGrpSpPr>
        <p:grpSpPr>
          <a:xfrm>
            <a:off x="9051290" y="4291330"/>
            <a:ext cx="3152775" cy="2487295"/>
            <a:chOff x="7502" y="3387"/>
            <a:chExt cx="5897" cy="4998"/>
          </a:xfrm>
        </p:grpSpPr>
        <p:sp>
          <p:nvSpPr>
            <p:cNvPr id="18" name="心形 17"/>
            <p:cNvSpPr/>
            <p:nvPr>
              <p:custDataLst>
                <p:tags r:id="rId7"/>
              </p:custDataLst>
            </p:nvPr>
          </p:nvSpPr>
          <p:spPr>
            <a:xfrm>
              <a:off x="7502" y="3648"/>
              <a:ext cx="5806" cy="4737"/>
            </a:xfrm>
            <a:prstGeom prst="heart">
              <a:avLst/>
            </a:prstGeom>
            <a:solidFill>
              <a:srgbClr val="F0A356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千库网_少儿编程代码教育培训寒假学习_元素编号1338235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6947" t="19861" r="7048" b="12815"/>
            <a:stretch>
              <a:fillRect/>
            </a:stretch>
          </p:blipFill>
          <p:spPr>
            <a:xfrm>
              <a:off x="8029" y="3387"/>
              <a:ext cx="5370" cy="475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9995" y="3320415"/>
            <a:ext cx="4272280" cy="26206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968644" y="1003300"/>
            <a:ext cx="63011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rgbClr val="6AB3E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2. </a:t>
            </a:r>
            <a:r>
              <a:rPr lang="zh-CN" sz="3200" b="1" dirty="0">
                <a:solidFill>
                  <a:srgbClr val="6AB3E4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录制花样跳绳视频</a:t>
            </a:r>
            <a:endParaRPr lang="zh-CN" sz="3200" b="1" dirty="0">
              <a:solidFill>
                <a:srgbClr val="6AB3E4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820645" y="1818921"/>
            <a:ext cx="10848192" cy="7372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72009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选择摄像设备，调整好摄像角度，录制花样跳绳视频。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65074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微软雅黑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203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332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072261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0" y="4027997"/>
            <a:ext cx="1625018" cy="2119589"/>
          </a:xfrm>
          <a:prstGeom prst="rect">
            <a:avLst/>
          </a:prstGeom>
        </p:spPr>
      </p:pic>
      <p:sp>
        <p:nvSpPr>
          <p:cNvPr id="8" name="线形标注 1 7"/>
          <p:cNvSpPr/>
          <p:nvPr/>
        </p:nvSpPr>
        <p:spPr>
          <a:xfrm>
            <a:off x="2719705" y="3667125"/>
            <a:ext cx="2390140" cy="1242695"/>
          </a:xfrm>
          <a:prstGeom prst="borderCallout1">
            <a:avLst>
              <a:gd name="adj1" fmla="val 68369"/>
              <a:gd name="adj2" fmla="val -8023"/>
              <a:gd name="adj3" fmla="val 105212"/>
              <a:gd name="adj4" fmla="val -26723"/>
            </a:avLst>
          </a:prstGeom>
          <a:solidFill>
            <a:srgbClr val="7BBEE8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719705" y="3808730"/>
            <a:ext cx="2389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要选择什么摄影设备呢？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7390" y="3314065"/>
            <a:ext cx="5519420" cy="2090420"/>
          </a:xfrm>
          <a:prstGeom prst="rect">
            <a:avLst/>
          </a:prstGeom>
        </p:spPr>
      </p:pic>
      <p:pic>
        <p:nvPicPr>
          <p:cNvPr id="18" name="CheckBox9"/>
          <p:cNvPicPr/>
          <p:nvPr/>
        </p:nvPicPr>
        <p:blipFill>
          <a:blip r:embed="rId8"/>
          <a:stretch>
            <a:fillRect/>
          </a:stretch>
        </p:blipFill>
        <p:spPr>
          <a:xfrm>
            <a:off x="6115685" y="3667125"/>
            <a:ext cx="181610" cy="192405"/>
          </a:xfrm>
          <a:prstGeom prst="rect">
            <a:avLst/>
          </a:prstGeom>
        </p:spPr>
      </p:pic>
      <p:pic>
        <p:nvPicPr>
          <p:cNvPr id="6" name="CheckBox10"/>
          <p:cNvPicPr/>
          <p:nvPr/>
        </p:nvPicPr>
        <p:blipFill>
          <a:blip r:embed="rId9"/>
          <a:stretch>
            <a:fillRect/>
          </a:stretch>
        </p:blipFill>
        <p:spPr>
          <a:xfrm>
            <a:off x="6106160" y="4843145"/>
            <a:ext cx="181610" cy="192405"/>
          </a:xfrm>
          <a:prstGeom prst="rect">
            <a:avLst/>
          </a:prstGeom>
        </p:spPr>
      </p:pic>
      <p:pic>
        <p:nvPicPr>
          <p:cNvPr id="10" name="CheckBox11"/>
          <p:cNvPicPr/>
          <p:nvPr/>
        </p:nvPicPr>
        <p:blipFill>
          <a:blip r:embed="rId9"/>
          <a:stretch>
            <a:fillRect/>
          </a:stretch>
        </p:blipFill>
        <p:spPr>
          <a:xfrm>
            <a:off x="8375015" y="3625850"/>
            <a:ext cx="181610" cy="192405"/>
          </a:xfrm>
          <a:prstGeom prst="rect">
            <a:avLst/>
          </a:prstGeom>
        </p:spPr>
      </p:pic>
      <p:pic>
        <p:nvPicPr>
          <p:cNvPr id="11" name="CheckBox12"/>
          <p:cNvPicPr/>
          <p:nvPr/>
        </p:nvPicPr>
        <p:blipFill>
          <a:blip r:embed="rId8"/>
          <a:stretch>
            <a:fillRect/>
          </a:stretch>
        </p:blipFill>
        <p:spPr>
          <a:xfrm>
            <a:off x="8346440" y="4859020"/>
            <a:ext cx="181610" cy="19240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KSO_WM_BEAUTIFY_FLAG" val=""/>
  <p:tag name="KSO_WM_DIAGRAM_VIRTUALLY_FRAME" val="{&quot;height&quot;:240.7,&quot;left&quot;:238.03874699390818,&quot;top&quot;:183.4,&quot;width&quot;:621.7612530060918}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DIAGRAM_VIRTUALLY_FRAME" val="{&quot;height&quot;:308.95,&quot;left&quot;:52,&quot;top&quot;:117.95,&quot;width&quot;:860.6}"/>
</p:tagLst>
</file>

<file path=ppt/tags/tag108.xml><?xml version="1.0" encoding="utf-8"?>
<p:tagLst xmlns:p="http://schemas.openxmlformats.org/presentationml/2006/main">
  <p:tag name="RESOURCE_RECORD_KEY" val="{&quot;29&quot;:[20405947]}"/>
</p:tagLst>
</file>

<file path=ppt/tags/tag11.xml><?xml version="1.0" encoding="utf-8"?>
<p:tagLst xmlns:p="http://schemas.openxmlformats.org/presentationml/2006/main">
  <p:tag name="KSO_WM_BEAUTIFY_FLAG" val=""/>
  <p:tag name="KSO_WM_DIAGRAM_VIRTUALLY_FRAME" val="{&quot;height&quot;:240.7,&quot;left&quot;:238.03874699390818,&quot;top&quot;:183.4,&quot;width&quot;:621.7612530060918}"/>
</p:tagLst>
</file>

<file path=ppt/tags/tag110.xml><?xml version="1.0" encoding="utf-8"?>
<p:tagLst xmlns:p="http://schemas.openxmlformats.org/presentationml/2006/main">
  <p:tag name="KSO_WPP_MARK_KEY" val="caef83e2-3c4c-4eb3-984e-bd0dc799236d"/>
  <p:tag name="RESOURCE_RECORD_KEY" val="{&quot;13&quot;:[4705195,4563109],&quot;29&quot;:[20405947]}"/>
  <p:tag name="COMMONDATA" val="eyJoZGlkIjoiZjVmZGFiMmQ2Yzc4MGM0ODMwM2Y1Zjc1M2Y0ZDM2YzkifQ=="/>
</p:tagLst>
</file>

<file path=ppt/tags/tag12.xml><?xml version="1.0" encoding="utf-8"?>
<p:tagLst xmlns:p="http://schemas.openxmlformats.org/presentationml/2006/main">
  <p:tag name="KSO_WM_BEAUTIFY_FLAG" val=""/>
  <p:tag name="KSO_WM_DIAGRAM_VIRTUALLY_FRAME" val="{&quot;height&quot;:240.7,&quot;left&quot;:238.03874699390818,&quot;top&quot;:183.4,&quot;width&quot;:621.7612530060918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240.7,&quot;left&quot;:238.03874699390818,&quot;top&quot;:183.4,&quot;width&quot;:621.7612530060918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240.7,&quot;left&quot;:238.03874699390818,&quot;top&quot;:183.4,&quot;width&quot;:621.7612530060918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240.7,&quot;left&quot;:238.03874699390818,&quot;top&quot;:183.4,&quot;width&quot;:621.7612530060918}"/>
</p:tagLst>
</file>

<file path=ppt/tags/tag17.xml><?xml version="1.0" encoding="utf-8"?>
<p:tagLst xmlns:p="http://schemas.openxmlformats.org/presentationml/2006/main">
  <p:tag name="KSO_WM_BEAUTIFY_FLAG" val=""/>
  <p:tag name="KSO_WM_DIAGRAM_VIRTUALLY_FRAME" val="{&quot;height&quot;:240.7,&quot;left&quot;:238.03874699390818,&quot;top&quot;:183.4,&quot;width&quot;:621.7612530060918}"/>
</p:tagLst>
</file>

<file path=ppt/tags/tag18.xml><?xml version="1.0" encoding="utf-8"?>
<p:tagLst xmlns:p="http://schemas.openxmlformats.org/presentationml/2006/main">
  <p:tag name="KSO_WM_BEAUTIFY_FLAG" val=""/>
  <p:tag name="KSO_WM_DIAGRAM_VIRTUALLY_FRAME" val="{&quot;height&quot;:240.7,&quot;left&quot;:238.03874699390818,&quot;top&quot;:183.4,&quot;width&quot;:621.7612530060918}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240.7,&quot;left&quot;:238.03874699390818,&quot;top&quot;:183.4,&quot;width&quot;:621.7612530060918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240.7,&quot;left&quot;:238.03874699390818,&quot;top&quot;:183.4,&quot;width&quot;:621.7612530060918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240.7,&quot;left&quot;:238.03874699390818,&quot;top&quot;:183.4,&quot;width&quot;:621.7612530060918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240.7,&quot;left&quot;:238.03874699390818,&quot;top&quot;:183.4,&quot;width&quot;:621.7612530060918}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DIAGRAM_VIRTUALLY_FRAME" val="{&quot;height&quot;:286.5,&quot;left&quot;:40.6,&quot;top&quot;:151.6,&quot;width&quot;:880.8}"/>
</p:tagLst>
</file>

<file path=ppt/tags/tag33.xml><?xml version="1.0" encoding="utf-8"?>
<p:tagLst xmlns:p="http://schemas.openxmlformats.org/presentationml/2006/main">
  <p:tag name="KSO_WM_DIAGRAM_VIRTUALLY_FRAME" val="{&quot;height&quot;:286.5,&quot;left&quot;:40.6,&quot;top&quot;:151.6,&quot;width&quot;:880.8}"/>
</p:tagLst>
</file>

<file path=ppt/tags/tag34.xml><?xml version="1.0" encoding="utf-8"?>
<p:tagLst xmlns:p="http://schemas.openxmlformats.org/presentationml/2006/main">
  <p:tag name="KSO_WM_DIAGRAM_VIRTUALLY_FRAME" val="{&quot;height&quot;:286.5,&quot;left&quot;:40.6,&quot;top&quot;:151.6,&quot;width&quot;:880.8}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DIAGRAM_VIRTUALLY_FRAME" val="{&quot;height&quot;:286.5,&quot;left&quot;:40.6,&quot;top&quot;:151.6,&quot;width&quot;:880.8}"/>
</p:tagLst>
</file>

<file path=ppt/tags/tag43.xml><?xml version="1.0" encoding="utf-8"?>
<p:tagLst xmlns:p="http://schemas.openxmlformats.org/presentationml/2006/main">
  <p:tag name="KSO_WM_DIAGRAM_VIRTUALLY_FRAME" val="{&quot;height&quot;:286.5,&quot;left&quot;:40.6,&quot;top&quot;:151.6,&quot;width&quot;:880.8}"/>
</p:tagLst>
</file>

<file path=ppt/tags/tag44.xml><?xml version="1.0" encoding="utf-8"?>
<p:tagLst xmlns:p="http://schemas.openxmlformats.org/presentationml/2006/main">
  <p:tag name="KSO_WM_DIAGRAM_VIRTUALLY_FRAME" val="{&quot;height&quot;:286.5,&quot;left&quot;:40.6,&quot;top&quot;:151.6,&quot;width&quot;:880.8}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DIAGRAM_VIRTUALLY_FRAME" val="{&quot;height&quot;:286.5,&quot;left&quot;:40.6,&quot;top&quot;:151.6,&quot;width&quot;:880.8}"/>
</p:tagLst>
</file>

<file path=ppt/tags/tag56.xml><?xml version="1.0" encoding="utf-8"?>
<p:tagLst xmlns:p="http://schemas.openxmlformats.org/presentationml/2006/main">
  <p:tag name="KSO_WM_DIAGRAM_VIRTUALLY_FRAME" val="{&quot;height&quot;:286.5,&quot;left&quot;:40.6,&quot;top&quot;:151.6,&quot;width&quot;:880.8}"/>
</p:tagLst>
</file>

<file path=ppt/tags/tag57.xml><?xml version="1.0" encoding="utf-8"?>
<p:tagLst xmlns:p="http://schemas.openxmlformats.org/presentationml/2006/main">
  <p:tag name="KSO_WM_DIAGRAM_VIRTUALLY_FRAME" val="{&quot;height&quot;:286.5,&quot;left&quot;:40.6,&quot;top&quot;:151.6,&quot;width&quot;:880.8}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  <p:tag name="KSO_WM_DIAGRAM_VIRTUALLY_FRAME" val="{&quot;height&quot;:240.7,&quot;left&quot;:238.03874699390818,&quot;top&quot;:183.4,&quot;width&quot;:621.7612530060918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40.7,&quot;left&quot;:238.03874699390818,&quot;top&quot;:183.4,&quot;width&quot;:621.7612530060918}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DIAGRAM_VIRTUALLY_FRAME" val="{&quot;height&quot;:286.5,&quot;left&quot;:40.6,&quot;top&quot;:151.6,&quot;width&quot;:880.8}"/>
</p:tagLst>
</file>

<file path=ppt/tags/tag73.xml><?xml version="1.0" encoding="utf-8"?>
<p:tagLst xmlns:p="http://schemas.openxmlformats.org/presentationml/2006/main">
  <p:tag name="KSO_WM_DIAGRAM_VIRTUALLY_FRAME" val="{&quot;height&quot;:286.5,&quot;left&quot;:40.6,&quot;top&quot;:151.6,&quot;width&quot;:880.8}"/>
</p:tagLst>
</file>

<file path=ppt/tags/tag74.xml><?xml version="1.0" encoding="utf-8"?>
<p:tagLst xmlns:p="http://schemas.openxmlformats.org/presentationml/2006/main">
  <p:tag name="KSO_WM_DIAGRAM_VIRTUALLY_FRAME" val="{&quot;height&quot;:286.5,&quot;left&quot;:40.6,&quot;top&quot;:151.6,&quot;width&quot;:880.8}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  <p:tag name="KSO_WM_DIAGRAM_VIRTUALLY_FRAME" val="{&quot;height&quot;:240.7,&quot;left&quot;:238.03874699390818,&quot;top&quot;:183.4,&quot;width&quot;:621.7612530060918}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  <p:tag name="KSO_WM_DIAGRAM_VIRTUALLY_FRAME" val="{&quot;height&quot;:240.7,&quot;left&quot;:238.03874699390818,&quot;top&quot;:183.4,&quot;width&quot;:621.7612530060918}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TABLE_ENDDRAG_ORIGIN_RECT" val="632*192"/>
  <p:tag name="TABLE_ENDDRAG_RECT" val="260*209*632*192"/>
</p:tagLst>
</file>

<file path=ppt/tags/tag98.xml><?xml version="1.0" encoding="utf-8"?>
<p:tagLst xmlns:p="http://schemas.openxmlformats.org/presentationml/2006/main">
  <p:tag name="RESOURCE_RECORD_KEY" val="{&quot;29&quot;:[20405947]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zYyMDg0MTcxMDIxIiwKCSJHcm91cElkIiA6ICIxNDMzOTYxOTUiLAoJIkltYWdlIiA6ICJpVkJPUncwS0dnb0FBQUFOU1VoRVVnQUFCTnNBQUFJcENBWUFBQUNibno3NUFBQUFBWE5TUjBJQXJzNGM2UUFBSUFCSlJFRlVlSnpzM1hsOFZPVzlQL0RQTE5sWHNrSVNJQkRDdmhieDRtMWRxZFJxb1ZVcnJxMVVXNjN5NitKdGEyOXZxNks5dmRmYWVsRkxlNzFXY1dFVlYxQlJjTU1OV2dTUk5ld0VzaStUZFpMTWZuNS9QR1NTeVp4SjVreG01cHd6ODNtL1hubVJuRGxuNWdtWm1jK2M3L09jNXpGSWtpU0JpSWlJaUlpSWlJaUloczJvZGdPSWlJaUlpSWlJaUloaUJZdHRSRVJFUkVSRVJFUkVZY0ppR3hFUkVSRVJFUkVSVVppdzJFWkVSRVJFUkVSRVJCUW1MTFlSRVJFUkVSRVJFUkdGQ1l0dFJFUkVSRVJFUkVSRVljSmlHeEVSRVJFUkVSRVJVWml3MkVaRVJFUkVSRVJFUkJRbUxMWVJFUkVSRVJFUkVSR0ZDWXR0UkVSRVJFUkVSRVJFWWNKaUd4RVJFUkVSRVJFUlVaaXcyRVpFUkVSRVJFUkVSQlFtTExZUkVSRVJFUkVSRVJHRkNZdHRSRVJFUkVSRVJFUkVZY0ppR3hFUkVSRVJFUkVSVVppdzJFWkVSRVJFUkVSRVJCUW1MTFlSRVJFUkVSRVJFUkdGQ1l0dFJFUkVSRVJFUkVSRVljSmlHeEVSRVJFUkVSRVJVWml3MkVaRVJFUkVSRVJFUkJRbUxMWVJFUkVSRVJFUkVSR0ZDWXR0UkVSRVJFUkVSRVJFWWNKaUd4RVJFUkVSRVJFUlVaaXcyRVpFUkVSRVJFUkVSQlFtTExZUkVSRVJFUkVSRVJHRkNZdHRSRVJFUkVSRVJFUkVZY0ppR3hFUkVSRVJFUkVSVVppdzJFWkVSRVJFUkVSRVJCUW1MTFlSRVJFUkVSRVJFUkdGQ1l0dFJFUkVSRVJFUkVSRVljSmlHeEVSRVJFUkVSRVJVWml3MkVaRVJFUkVSRVJFUkJRbUxMWVJFUkVSRVJFUkVSR0ZDWXR0UkVSRVJFUkVSRVJFWWNKaUd4RVJFUkVSRVJFUlVaaXcyRVpFUkVSRVJFUkVSQlFtTExZUkVSRVJFUkVSRVJHRkNZdHRSQlJXSGc5dzVBaFFWNmQyUzRpSVNNdVlGMFJFcElUVkNuenlDZUIwcXQwU29xR3gyRVpFWVhmeUpMQnVIZERVcEhaTGlJaEl5NWdYUkVRVUxFa0NYbjBWMkxHREJUZlNQaGJiaUNqc0pBazRkZ3hZdFFwb2JsYTdOVVJFcEZYTUN5SWlVcUs3RzlpMENkaTdWKzJXRUEyT3hUWWlpcGhUcDRDMWEza0NSVVJFZzJOZUVCRlJzTHE2Z0dlZkJmYnNBZHh1dFZ0REpJL0ZOaUtLcUlvSzRNVVhnZloydFZ0Q1JFUmF4cndnSXFKZ2VUekErdldpNE9ieHFOMGFJbjhzdGhGUlJFa1NzSDgvOE9TVFBJRWlJcUxBbUJkRVJLUkVaeWV3WVFOdy9MamFMU0h5eDJJYkVVWEY2ZE9pOTRrblVFUkVOQmptQlJFUkJhdXJDMWk1VW95TzVnZzMwaElXMjRnb0tpUUoyTGNQZVBsbE1iRXBFUkdSSE9ZRkVSRXA0WEFBeno4UEhEakFnaHRwQjR0dFJCUTFIZy93K2VmQVgvOEs5UFNvM1JvaUl0SXE1Z1VSRVNuUjJpb1cycW11VnJzbFJBS0xiVVFVVlpJRW5Ed0piTndJV0sxcXQ0YUlpTFNLZVVGRVJFcTB0d09QUHk2bUkrQUlOMUliaTIxRUZIV1NCT3phQld6YUpJWjlFeEVSeVdGZUVCR1JFbFlyOE95ell0RUVTVks3TlJUUFdHd2pJbFc0WE1Dbm53Si8venZnZEtyZEdpSWkwaXJtQlJFUktkSFFBTHp3QXREVXBIWkxLSjZ4MkVaRXF2RjRnSU1IZ1ZkZkJXdzJ0VnREUkVSYXhid2dJaUlsbXB1Qnh4NEQ2dW80d28zVXdXSWJFYW5LNHdFKyt3ellzZ1Z3dTlWdURSRVJhUlh6Z29pSWxMQllnR2VlQVNvcjFXNEp4U01XMjRoSWRYWTc4TjU3d09yVm5NeVVpSWdDWTE0UUVaRVMxZFVpTTlyYTFHNEp4UnNXMjRoSUU5eHU0Si8vQk41Nmk1TmdFeEZSWU13TElpSUtsaVFCTlRYQXlwVkFTNHZhcmFGNHdtSWJFV21HeHdPOC96N3d6anVjVzRHSWlBSmpYaEFSa1JKVlZjQlRUNG5DRzFFMHNOaEdSSnJTMHdOczJ5WW13U1lpSWdxRWVVRkVSRXBVVmdJYk5nQldxOW90b1hqQVloc1JhWTdUS1VZc2JOa2l2aWNpSXBMRHZDQWlvbUJKRW5Ec21CamgxdEdoZG1zbzFySFlSa1NhNUhZRDc3NExiTit1ZGt1SWlFakxtQmRFUktURTBhUEFxbFZBWTZQYUxhRll4bUliRVdsV2R6ZXdlYk00aVNJaUlncUVlVUZFUkVvY09RSzg4b3FZa29Bb0VsaHNJeUpOY3ppQTExOEhQdjFVakY0Z0lpS1N3N3dnSXFKZ1NSTHc1WmRpRHJmdWJyVmJRN0dJeFRZaTBqeVhTNXhBZmY2NTJpMGhJaUl0WTE0UUVaRVMvL2dIc0hZdDBOYW1ka3NvMXJEWVJrUzYwTmtKckY4UGZQR0YyaTBoSWlJdFkxNFFFWkVTWDN3QnZQV1dHQ0ZORkM0c3RoR1JidGhzWWpMVFhidDRpUkFSRVFYR3ZDQWlvbUI1UE1ESEh3T3Z2Z3AwZGFuZEdvb1ZMTFlSa2E0NG5TSUlEeDlXdXlWRVJLUmx6QXNpSWxMaXd3OUZibkFPTndvSEZ0dUlTSGRhVzRIbm53Y3FLOVZ1Q1JFUmFSbnpnb2lJbE5pNUU5aTJUWFRZRUEwSGkyMUVwRXVkbmNDS0ZjREJnN3hFaUlpSUFtTmVFQkZSc054dVlPdFdVWERqSEc0MEhDeTJFWkZ1Mld6QXhvM0EwYU5xdDRTSWlMU01lVUZFUk1IeWVJQTMzeFJGTjV0TjdkYVFYckhZUmtTNjF0QUF2UEFDME5pb2RrdUlpRWpMbUJkRVJCUXNqMGVNYnZ2NFk0NktwdEN3MkVaRXV0ZmFDdnpwVDhESms0QWtxZDBhSWlMU0t1WUZFUkVGeStFQU5tMFNCVGVYUyszV2tONncyRVpFTWFHakExaTdGamg5V3UyV0VCR1JsakV2aUlnb1dDNFg4TW9yd1BidExMaVJNaXkyRVZITXFLMEZubjFXVElaTlJFUVVDUE9DaUlpQzVYU0tPZHgyN0JDWGx4SUZnOFUySW9vWmtpVG00bm40WWFDcWlwY0lFUkdSUE9ZRkVSRXAwZE1qUnJqdDJzV0NHd1dIeFRZaWlqa1dDN0J1SFZCVG8zWkxpSWhJeTVnWFJFUVVMSnNOMkxCQmpIRGpvZ2swRkJiYmlDam1TQkp3NmhUdzk3OXp1VzRpSWdxTWVVRkVSRXIwSCtIR1VkRTBHQmJiaUNobTFkY0RmLzR6ME5DZ2RrdUlpRWpMbUJkRVJCU3M3bTVSY051L253VTNDb3pGTmlLS2FkWFZ3UHIxWW00ZUlpS2lRSmdYUkVRVXJNNU9ZUFZxWU04ZUZ0eElIb3R0UkJUVEpBazRjZ1JZdFlwekt4QVJVV0RNQ3lJaVVxS3pVOHpodG0rZjJpMGhMV0t4alloaW5pUUJwMDhEZi9vVDBOcXFkbXVJaUVpcm1CZEVSS1JFWnlld2NhUElEcUwrV0d3am9yaHgralR3NG90aTlUa2lJcUpBbUJkRVJCUXNpMFVzdEhQb2tOb3RJUzFoc1kySTRzcStmY0RhdFdxM2dvaUl0STU1UVVSRXdiSll4Qnh1UjQ2bzNSTFNDaGJiaUNpdWVEeWkxMm5sU2pIc200aUlTQTd6Z29pSWxHaHRGWE80MWRTbzNSTFNBaGJiaUNndUhUZ2dMaEhpbkR4RVJEUVk1Z1VSRVFXcnJnNTQ4a21PY0NNVzI0Z29qdTNlRFd6YXBIWXJpSWhJNjVnWFJFUVVyTVpHWVAxNm9MSlM3WmFRbWxoc0k2SzRKVW5BenAzQXVuVkFkN2ZhclNFaUlxMWlYaEFSa1JMMTljQkxMd0ZOVFdxM2hOVENZaHNSeGIyUFBoSWpGcXhXdFZ0Q1JFUmF4cndnSXFKZ25UZ0JQUDAwVUYydGRrdElEU3kyRVJFQitQaGo0TjEzMVc0RkVSRnBIZk9DaUlpQ1ZWa0pQUCs4V0syVTRndUxiVVJFRUt2T2JkMEt2UEVHWUxPcDNSb2lJdElxNWdVUkVTbHg5aXl3Y1NQUTFxWjJTeWlhV0d3aklqcEhrb0MzM2dJMmJ3WjZldFJ1RFJFUmFSWHpnb2lJbFBqeVMrQ1paemlIV3p4aHNZMklxQjlKQXJadkY1Y0pFUkVSQmNLOElDSWlKWTRkQTU1N0R1am9VTHNsRkEwc3RoRVJEZUIyQTYrL0RuejRJZUJ3cU4wYUlpTFNLdVlGRVJFcGNmSWs4TW9yWEdnbkhyRFlSa1FrdytNUmN5dHMzY29US0NJaUNveDVRVVJFd1pJa1lOY3VzV2dDUjdqRk5oYmJpSWdDNkowRWU5Y3V0VnRDUkVSYXhyd2dJcUpnZVR6QS92Mmk0TVo1UDJNWGkyMUVSSU53T29FTkc0QlBQd1ZjTHJWYlEwUkVXc1c4SUNJaUpRNGZGcGVVZG5lcjNSS0tCQmJiaUlpRzRIUUM2OWVMT1hsNEFrVkVSSUV3TDRpSUtGZ2VEL0RaWjZLamhpUGNZZytMYlVSRVFYQzVnRGZmQlBidFU3c2xSRVNrWmN3TElpSUtsc2NqcGlCWXU1Ynpmc1lhRnR1SWlJSmtzd0dyVndONzlvZ1Y2SWlJaU9Rd0w0aUlLRmlTQkh6eEJiQnBFMkMzcTkwYUNoY1cyNGlJRk9qcEFWNTRBZGl4US9SRUVSRVJ5V0ZlRUJGUnNOeHU0S09QZ0ZkZjVUUUVzWUxGTmlJaWhXdzI0TFhYZUlrUUVSRU5qbmxCUkVUQmNqcUJqejhHWG4rZG5UU3h3S3gyQStLVnl5VmVURzYzK043akVUMmdGb3Y0YW0wRnJGYXhyYnRiZkZqcjdoWmZYVjNpUHRMU2dOUlVJQ1hGOXlzakF4Z3hBc2pKQWZMeXhEYVRxZThySVFFdzh5OVBOQ3hkWFdJUzdKUVVZTklrd0dCUXUwVVVhNWdUUkxHQmVVRnFZSVlRNlpQSEEzenlpWGp0TFZ6STE1S2U4VThYSlM0WDBOSUMxTmVMcjhaR29La0o2T2pvQ3phbEV5SmFyZUpyS0FrSklpelQwb0QwZEtDZ0FDZ3M3UHZLemVXTG1DZ1U3ZTNBTTg4QU45d0FmT1VyUElHaTRXRk9FTVV1NWdWRkdqT0VLSGJZYk1DMmJhTHdkdVdWZ0pIWEkrb1MzL1lpcUtNRE9IVUtPSFlNT0gxYS9HeXppUjZrYUU2VzYzUUNiVzNpQ3dDT0hoVzlUc25Kb2ljcU14TW9MUVhLeThWWFJrYjAya2FrZHgwZFlybnVsQlJnNmxTMVcwTjZ3NXdnaWgvTUN3bzNaZ2hSN09ycEFkNTRRM3gvMVZYc3BORWpneVJKa3RxTmlCVjJ1K2cxT25FQzJMbFRCSTNlSmpjMG00R0pFNEVMTGhCaG1Kb0tKQ1dwM1NyU0U0OEgyTEtsTHh6aVJYNCs4TU1maWcrVFJJRXdKNGo2TUMvVWJnbnBEVE9FNGwxbkovRExYNnJkaXVoS1N3TVdMUUl1dnBnajNQU0d4YlpoY3J1Qk0yZEU2SjA2SlhxVjJ0dkY4cjE2bDUwTmpCdlgxeE0xZGl5SGdOUFE0dlhrQ1JDWFNkeHlDMGNza0MvbUJKRTg1Z1h6Z29iR0RDSHFFNC9GTmtCY25uM1ZWY0JsbDZuZEVsS0N4YllRdVZ6QXdZTmllZDdhV3ZIQ2orWnc3V2d5bWNSdzcxR2pnSXN1QW1iTUVITXpFTW1KNTVNblFKeEEzWDQ3VUZhbWRrdEliY3dKdFZ0RldzZThZRjVRWU13UXRWdEZXaFN2eGJaZU45NElYSEtKMnEyZ1lMSHZRQUdYU3d6ZFBuUUkyTHBWVEQ0YUQ2Vkt0N3R2SG9hS0NxQ29DRml3UUFSaGFpckRrS2cvaXdWWXQwNmNRQlVWcWQwYWlqYm1CSE9DS0ZqTUN4cUlHY0lNSVJyTVcyK0p5NjdueitjY2JuckFrVzFCY0x1QkkwZUF2WHVCdzRmRmh5TVNTMzVQbnc3TW1pVXVnekNaMUc0UmFVRzhqMVRvVlZRRWZQLzc0dklJaW4zTUNYbk1DUm9NODBKZ1hoQXpSQjR6aEFhSzk1RnRnTGo4K3RwcmdmUFBWN3NsTkJRVzJ3WWhTV0tPaExmZUV2TWpXSzN4MGJ1a2hNRWdKbTBzTFFVV0x3YkdqR0dWUGQ3eDVLbFBVUkh3b3g5eHhFSXNZMDRNalRsQmdUQXYrakF2NGhNelpHak1FT3FQeGJZK2Q5MEZ6SjZ0ZGl0b01LYmx5NWN2VjdzUld1TjBpb2xIMzNnRGVQRkZNVStDdzZGMnE3VEw0UUFhRzRGLy9sUDh2eFVWQVltSlhDMGxYa2tTY1B5NFdJWSszblYyQW5WMVlqNmU5SFMxVzBQaHhKeFFoamxCY3BnWGZaZ1g4WVVab2d3emhIbzVITUMyYldxM1FodE9ud2J5OG9DUkk5VnVDUVhDa1czOVNKSlk1V2ZYTGpHTXU3MWQ3UmJwVTNvNk1HOGVNSGN1TUdFQ2U1L2lEVWNxK0JzM0RsaTZsR0VZQzVnVDRjR2NJSUI1SVlkNUVkdVlJZUhCRElsZkhObm1xNkFBK01FUGdQSGoxVzRKeVdHeDdaeXVMbUR6WnVETEwyTm5PVzAxR1F4QVppWXdjeVp3OWRWaStEZkZCNTQ4eVJzM0R2amhEMFVQRk9rVGN5SzhtQlBFdkpESHZJaE56SkR3WW9iRUp4YmIvQmtNNHY5a3dnUzFXMElEeGYxcXBHNjNHSmI4M0hOQVpXVjBIenNoUVF5Qk5wdkY5OW5aUUg2KytDb29BSEp5eE8wSkNiNWZTVW5pUldXemlXSG9McGNZVXV0MGlpK0xSZnhPemMzaTM3WTIvLzBpVFpMRUI0bFBQZ0dxcTRHYmJ4WkR2am14S2NXcjA2ZkZwU0kzM2loZTI2UWZ6SW5JWUU0UXlXTmV4QlptU0dRd1E0Z0VTUUplZUVHOEJpWk5VcnMxMUY5Y2oyeHJhaEp2MEo5OElwYlpqclMwTkJGc3ZWLzUrZUl5Z2V4c0lDc3Jjby9yZG92ZXRKWVdFWWhOVFVCRFE5LzNWbXZrSHJ0WGFpcncxYThDRjE4c2ZtK0tYUnlwTUxqeDQ4V0loZHhjdFZ0Q3dXQk9NQ2NvY3BnWGcyTmU2Qjh6aEJsQzRjV1JiWUVWRmdKMzNBR1VsS2pkRXVvVnQ4VzI0OGVCalJ1Qm1ob1JFSkZpTW9tbHF1Zk5BMGFQQmxKU3hKZWFrM3BLRW1DM0F6MDlvc2ZxN0ZsZzkyNngxTGpMRmJuSE5SckZpLy9hYTRISmt5UDNPS1F1bmp3TmJkSWtzZXBjUm9iYUxhSEJNQ2VZRXhSWnpJdWhNUy8waXhuQ0RLSHdZN0Z0Y0dZejhMdmZBYU5HcWQwU0F1S3cyR2EzaTk2bGwxK096RndKUnFNSXVQeDg0SUlMZ1BQTzA4K3FVdDNkWXBXZlhidEViMVJQai9nZ0hHNEdBM0ROTmNBbGw0Z1BBaFJiZVBJME5LTlJ2RGNzV2NJVEtDMWlUZ1RHbktCd1lsNE1qWG1oUDh5UXdKZ2hORndzdGcxdDlHamdsbHVBMGxLMVcwSnhWV3hyYXdOZWZSWFlzeWY4dlNwbXN4anVQMjJhNklVY08xYS95MUY3UEVCVmxlaDlxcWdBVHA0TS8vK1h5UVNjZno2d2FCRXZqNGcxUEhrS2p0RW9lbDF2dTQwblVGckNuQWdPYzRMQ2dYa1JIT2FGZmpCRGdzTU1vVkN4MkRZMGd3RW9MZ2FXTGVPOG4ycUxtMkpiWFIzd3pETkFiVzE0aDNLYlRLSkg2V3RmRTlkSloyVG9OL2dHNnAxL29iRVIrUGhqNElzdndqdmhxY2trSmpLOS9YWU9kWTBsUEhsU1p0WXNzV1IzU29yYUxTSG1oSExNQ1JvTzVvVXl6QXR0WTRZb3h3d2hwVmhzQzE1cUt2REFBMkxPUmxKSHpCZmJQQjdnd0FGZ3pScWdveU04OTJrd0FDTkdBSFBuQWdzV2lPL2pRVnNiOE1FSHdPZWZpKy9ETmV3N05WWDAxazZkeWhXRVlnRlBucFF4bWNTRXZ0ZGN3eE1vdFRBbndvYzVRVW93TDVSaFhtZ1RNeVI4bUNFMEZCYmJsQ2tyRTVlVUZoV3AzWkw0WkZxK2ZQbHl0UnNSS1c0MzhONTdZamgzWjJkNDduUGtTT0N5eTREdmZsZjBNc1hUaDUza1pIRVp3Nnhab2xldHZUMDhxd3M1bldJSXVTU0o0Zkd4MGxzWHJ5UkpUQXA4N0pqYUxkRUhTUkpMMWpjMGlFdERFaExVYmxGOFlVNkVGM09DbEdCZUtNTzgwQjVtU0hneFEyZ29EZ2V3Ylp2YXJkQ1A5blp4eWZhc1daeS9VQTB4VzJ4enU0SFhYd2UyYmhXcjRBeVh5ZFFYZkxObWlZbElEWWJoMzYvZUdBeGlXZkh4NDRIcDA4WFAxZFhENzNseU9JQlRwOFFIbFNsVEdJSjZ4cE1uNVNSSlhIN1MwQURNbk1sZTEyaGhUa1FHYzRLQ3hieFFqbm1oSGN5UXlHQ0cwR0JZYkZOR2tvRFdWakdQNUFVWHNKTW0ybUt5Mk9aeUFlKzhBN3o3N3ZBbjJ6U1pSQS9UN2JjREYxOHNnbzl2enVML0lDMU5oR0I1T1hENnRGaFJhRGdYSmJ2ZElreU5SckY2Q2o5QTZoTlBua0xYMUNSZVIrWGxZaUpraWh6bVJPUXhKMmdvekl2UU1TL1V4UXlKUEdZSXlXR3hMVFE5UGNDWk0rSzFsSnFxZG12aVI4d1YyM3JEYjl1MjRVK3dtWkVCZk9NYndQWFhpeFU5U0Y1dXJoam1ucEFnZWxydDl0RHZ5K01SYndST0p6QmhBajlzNkJGUG5rTFhlNGxRZXp2bkZZa2s1a1QwTVNkSUR2TWlkTXdMOVRCRG9vOFpRcjFZYkF0ZGE2dDQvY3llemN5SWxwZ3F0cmxjd0N1dkFPKy9QL3p3bXpoUlRLUTVlM1o4elpVUXFzUkVZTnc0OFlHdnVWbDhoY3JsQWlvck9jeGJyM2p5TkR3ZUQzRDJyRGlCbWo2ZHovOXdZMDZvaHpsQkF6RXZob2Q1RVgzTUVQVXdRd2hnc1cwNEpFbXMvSHZva0xpa2xBVzN5SXVaWXB2VEtWYTArdkRENFEzblRrNEdycmdDdVBGRzBZdkNOOS9nbVV4QVZwWllPY2xnQUdwcVF2OGc0dkdJSGx0QUJDdmZEUFNESjAvaFVWOHZMbmNvSytQelAxeVlFK3BqVGxCL3pJdndZRjVFQnpORWZjd1FZckZ0K05yYnhXdW52Rnk4SDFIa3hFU3h6ZU1CM241YnpKc3duRjZta2hJeEtlbUZGM0x5d09Fd21jU3c3RkdqeEZEVlVKZEJsNlMrWWQ2VEo4Zm5KTEY2eEpPbjhQQjR4T3BCTnB2b2RlWHpmM2lZRTlyQ25DQ0FlUkV1ekl2SVk0Wm9Dek1rZnJIWUZoNFdpeWk2elpyRjUzMGt4VVN4N2NNUGdUZmZIRjc0VFprQzNIS0xHTkxOSHFiaE14cUJ3a0pnMGlUUjR4cnFVRyszV3d6elRrb1NxeEtSOXZIa0tYeGNMdURrU1g0SURBZm1oUFl3SjRoNUVUN01pOGhpaG1nUE15UStzZGdXSGg2UEdOMTI1Z3d3Yng0ekkxSjAvMVovNUlpWXBEVFU4RE1heFllUzIyNFRFNVB5aVJZK0JvTllYZWtIUHhqZVhDSXVGL0RXVzhEUm84TmJnWWhJcno3NlNIeXdjTHZWYm9rK01TZTBpemxCRkY3TWkvQmpobWdYTTRSb2VBNGVCSjUvSHJCYTFXNUpiTkwxeUxiV1ZtRGRPdEdiRVlya1pPRHJYd2R1dWtrc0xVMlJrWndzaHFpYXpXSWkzMURtdVhBNnhURHhTWlA0dDlJNmpsUUlQNWRMOUR3WkRPS3lDUW9lYzBJZm1CUHhpWGtSZnN5TDhHS0c2QU16Skg1d1pGdjROVFFBUFQzQWpCbHF0eVQyNkxiWTV2RUF6endqUHFTRjBnTmhNb21sdHErNFFnd2Jwc2d5bThYa281SUVuRDR0L241S3RiZUxOd01PZGRVMm5qeEZodE1wZXRlVGtzUWsyRFEwNW9TK01DZmlEL01pTXBnWDRjRU0wUmRtU0h4Z3NTMzhQQjV4S1hWYm15aGFVL2pvc3RqbWNnR3Z2UWI4NHgraGg5L1h2Z1pjZlRVbko0MG1rMGw4Nk92dUZoUDVLZzNCM3VXS2UzckVjSHpPZDZGTlBIbUtyRE5ueFB0V2FTay9DQTZHT2FGUHpJbjR3cnlJTE9aRjZKZ2grc1FNaVgwc3RrWE8yYk9pczJic1dMNXZoWXRCa3ZSMVpickhBK3pjQ2J6MGtuZ2pWQ29sQlZpNFVQUTBjWWxuZGJqZHdBY2ZpTGtSUXZrYkdvMWl6b3VjSEg1NDFDSkpFcjJDb1Y1eVFVTkxUd2V1dXc2WVAxL3RsbWdUYzBML21CUHhnWGtSZWN3TDVaZ2grc2NNaVYwdWw1aG5qQ0lqT1JtNC9ITGdXOTlTdXlXeHdheDJBNVRxNmdMZWV5KzBOMDZ6V1FUZmdnVU1QeldaVE1DbGw0cksrWll0eWllY2RidEY1YjJxS2pMdEk5STZxeFY0OWxseG9qcC9QajhJRHNTYzBEL21CRkY0TUMrVVk0Ym9Iek9FS0RRMkcvREdHNkxnekE2RDRkUFY0RmhKQXQ1L0g2aXRWWDZzd1FETW5TdDZtaElUdzk4MlVxYjN3OGo1NXl2LzRHY3dpQzlKNG9wQkZOOWVmUlg0L1BQUTVpV0pWY3lKMk1HY0lBb2Y1a1Z3bUNHeGd4bENGTHBObThUb1VJZEQ3WmJvbTY2S2JRY1BBdSsrRzlxeDgrWUJOOS9NNnF5V21FekFraVVpQklsSXVZNE9NYWZNa1NOcXQwUTdtQk94aFRsQkZCN01pK0F3UTJJTE00UW9kTys4SSthdHBORHBwdGpXMmdwczNoemFVczZUSndQZitRNVhBdEtpNUdUZ21tdkVNdHRLOFZJSUlxQ2xCWGppQ2VEd1lmYStNaWRpRTNPQ0tEeVlGNE5qaHNRbVpnaFJhS3hXWU8xYVlOY3Vaa2FvZEZGczgzaUFUejhGYW1xVUg1dVJBVng1SlpDYkcvNTJVWGhrWjR1LzBZZ1JvUjNQSWQ0VTd5UUpXTDFhOU1qSDYydUJPUkhibUJORTRjRzhrTWNNaVczTUVLTFFyVm9sRm8wSnBTTWkzdW1pMkZaWEIzejJtWmlzVW9ta0pMRUMwOFNKa1drWGhjK2tTY0MxMXlydkVXU1BFNUhRMGdLOCtLS1kwRGNlTVNkaUgzT0NLRHppUFMva01FTmlIek9FS0RTU0JMeitPckIzcjlvdDBSOWRGTnMyYlJKRHU1VmF0RWpNbjhBM1NlM3JuVlQyMjk5V3V5VkUrdFhVQlB6cFQrSUVLdDU2WUprVHNZODVRUlErOFp3WGNwZ2hzWThaUWhTNjluYmd1ZWZFdkovTWpPQnB2dGgyOGlTd2I1L3k0eVpPRkpOaEdqWC9HMUl2bzFFc1MxOWVydXk0M2hXRHVNSVdrVmplL3BsbmdCTW40aWNNbVJQeGd6bEJGRDd4bUJkeW1DSHhneGxDRkRxWEMvakxYOFFJTjZXamdPT1ZwdVBCNFFDMmJGRitYRklTOFBXdkE1bVo0VzhUUlZacUtyQmdBWkNXcHZ4WTlpb1NDZlgxWWs2ZWhnYTFXeEo1ekluNHc1d2dDcDk0eWdzNXpKRDR3d3doQ3AzTEphWWhPSEJBN1pib2c2YUxiY2VPQVpXVnlvK2JPUk9ZTm8xdmlIcGtNQURUcHdPelpvVjJiRHozekJMMTE5QUFQUElJME5pb2Rrc2lpemtSZjVnVFJPRVZMM2toaHhrU2Y1Z2hSTVBUMWdZOCt5eFFYYzNYdzFBMFcyeHp1WUF2dnhSTHppcVJtUW5jZUNOZ05rZW1YUlI1Q1FuQWQ3OExaR1VwTzY3M3hjNFhQWkhRMVFYOC9lL0FtVE94K2JwZ1RzUXY1Z1JSZU1WNlhzaGhoc1F2WmdqUjhOaHN3Qk5QQUJVVnZMeDZNSm90dGxrc3dQNzl5bzVKVGdadXVDRzBZY0drTFdscHdQZStKLzZtd1dMdklwRy9xaXB4aVZBc2psaGdUc1EzNWdSUmVNVnlYc2hoaHNRM1pnalI4TFMzQSt2V2lSSENKRSt6eGJidDI4VWZVSW5wMDRHcFV5UFRIb3EraVJQRjM1U0lRaWRKNGdUcXNjZVV2NmRxSFhPQ21CTkU0UlBMZVNHSEdVTE1FS0xoYVdvU0MrMjB0S2pkRW0zU1pMR3Rwd2Y0NkNObHh5UW1BblBtQUNrcGtXa1RSVjlTRWpCN3RySy9LWHVjaU9TMXRBQlBQUVhVMWFuZGt2QmdUaERBbkNDS2hGakxDem5NRUFLWUlVVGgwTkVCUFBxb1dObVpsMWo3MG1TeGJjY081Y3ZKRmhheXB5a1dUWjBLRkJVcE80YVRseExKTzNrU1dMTkdUR3lxZDh3SjZzV2NJQXEvV01vTE9jd1E2c1VNSVJxKzVtWmc3ZHJRRnB5Slpab3J0am1kd083ZHlvKzcvSEt4bERQRmxyUTA0TkpMUXp1V0lVamtTNUtBRXlmRWhLYmQzV3EzSm5UTUNlcVBPVUVVZnJHU0YzS1lJZFFmTTRRb1BHcHFnRldybEM4NkU4czBWMnlyckJRVGxpb3hhaFJ3L3ZtUmFRK3A3N3p6Z09KaVpjZHdpRGRSWUwxaDJOeXNka3RDdzV5Z2daZ1RSSkdoOTd5UXd3eWhnWmdoUk9IUjJBaXNXQ0htL3lTTkZkczhIdUQ0Y1dYVlVMTVpXTFNJYjNpeHpHQUFycjRhTUptQ1A0WTlUVVNETzN3WVdMOWVmNzFQekFtU3c1d2dpaHk5NW9VY1pnakpZWVlRaFU5TmpaaUdvS1pHN1phb1QxUEZOb2REekJHaFpBNkYwYU9COGVNajF5YlNobkhqeE44NldMMGZpQmlFUlBMY2J1RGdRVEVKdHNPaGRtdUN4NXlnUUpnVFJKR2gxN3lRd3d5aFFKZ2hST0VoU1dJRThmUFBBM2E3MnExUmw2YUtiVmFybUI5Q2lZa1RnY3pNeUxTSHRDTWxCWmd3UWUxV0VNV2VvMGZGSlVKS0w2bFJDM09DQW1GT0VFV1czdkpDRGpPRUFtR0dFSVhYbVRQQVk0L0Y5d2czVFJYYjl1MERiTGJnOTA5S0VqMU5Tb2I4a2o2WlRDSUFsVXhNeStIK1JNSFp2eDk0N1RXZ3AwZnRsZ3lOT1VHQk1DZUlJazlQZVNHSEdVS0JNRU9Jd3UvMGFlREZGNEhXVnJWYm9nNU5GZHYyNzFlMmYwb0tVRllXbWJhUTlwU1ZBUmtaYXJlQ0tQYTQzY0RubjR2NUZaeE90VnN6T09ZRURZWTVRUlJaZXNvTE9jd1FHZ3d6aENpOEpFbU1pbDY3VnArWk1WeWFLYlk1bldMQ1VpV21UT0ViWWp6SnpCUkQrWlhpWEFwRXdkbTlHM2poQmFDOVhlMld5R05PMEZDWUUwVFJvZlc4a01NTW9hRXdRNGdpNDhBQjRNa25nYVltdFZzU1hab3B0aDAvcm15eVVnQzQ1SkxJdElXMDY2dGZWYlkvaDNjVEtiTm5EL0QyMjlxY0JKczVRY0ZnVGhCRmg1YnpRZzR6aElMQkRDR0tqRU9IZ0ZkZkJUbzcxVzVKOUdpbTJIYjBxTEw5Q3d1Qk1XTWkweGJTcmpGamdJSUN0VnRCRkx2Y2J1RERENEV0VzVTZmxFUWFjNEtDd1p3Z2lnNHQ1NFVjWmdnRmd4bENGQm1TQkh6eEJmREdHL3JJakhEUVJMR3Q5MXBlSlNaTkFveWFhRDFGazhrRVRKMnFkaXVJWXQvYmJ3T3Z2QUowZDZ2ZEVvRTVRY0ZpVGhCRmw5YnlRZzR6aElMRkRDR0tySTgrQWxhdjF0YzBCS0hTUklRME5pb2ZUamg1Y21UYVF0bzNiWnJ5WXppWEFwRnlIMzhNdlBlZU5pWTBaVTZRRXN3Sm91alNVbDdJWVlhUUVzd1Fvc2o2eHorQTExL1hkaWROT0dpaTJGWmZyMndKOGRSVVlOU295TFdIdEsyNFdLd09SVVNSNVhTS3k0UGVmMS85RXlqbUJDbkJuQ0NuSkNZVEFBQWdBRWxFUVZTS0xpM2xoUnhtQ0NuQkRDR0tMRWtDZHV3UXVhSEZ6QWdYWFJiYkNndjVCaGpQa3BMRWM0Q0lJaytTUk0vVE8rOEFkcnQ2N1dCT2tCTE1DYUxvMDBwZXlHR0drQkxNRUtMb2VPODk0TFhYZ0s0dXRWc1NHYW9YMjl4dW9MVVY4SGlDUDZhb1NQUTRVWHhLU2xMVzI5aTdTaENIZHhPRlJwS0FkOThWbHdtcE1hRXBjNEtVWWs0UXFVUHR2SkRERENHbG1DRkUwU0ZKWXFHZE45L1VYaWROT0dpaTJOYlJFZnorQm9Qb2FVaE1qRnliU052TVp2RWNVREpwcmNIQXBibUpoc051RnoxUE8zZEcvd1NLT1VGS01TZUkxS05tWHNoaGhwQlN6QkNpNlBGNGdPM2JSZEZOQzVrUlRtYTFHK0J5S1F2QWhBUWdONWR2WmtwVVZGU2dwcWJHKy9Qa3laTlJVbEtpWW91R3gyQUE4dkxFaHlDYkxmampKSW5QRzZMaGNMdUJkZXZFaWRTRkYwYnZSSVE1UVVveEo0alVwVlpleUdHR2tGTE1FS0xvOG5pQXpadkYrL1hsbDR2UnBiRkFFOFUySmFzRG1VeEFabWJrMmhNTlRxY1RPM2Z1eExadDIzRHMyREUwTlRYQlpyTWhMeThQeGNYRnVPU1NTM0Q1NVpjak56ZDMySS96dDcvOURhdFhyNGJVYjF6emIzN3pHM3ozdTk4ZDdxK2hxc3hNWlFISVlkMUU0ZUYyQTIrOElUNU1YbktKc2w3ZlVNVmpUZ0JBVFUwTnRtN2RpaDA3ZHFDdXJnNFdpd1ZwYVduSXo4L0hqQmt6c0hEaFFweDMzbmt3S1B4a2YvYnNXWHo0NFljNGNPQUFUcHc0Z2ZiMmRuUjFkU0VsSlFValJvekFsQ2xUTUgvK2ZIempHOTlBY25KeWhINjd5R05PRUtsTGpieVFFNDhaRW9sekRhZlRpVjI3ZG1IbnpwMDRldlFvenA0OUM2dlZDcWZUaWJTME5PVGw1V0h5NU1uNDJ0ZStoa3N1dVFSSk9qOWJab1lRUlpmYkRiejl0aGhaK3ZXdmkzLzFUdlZmd2VOUjF0dGtOdXM3QVBmdDI0Y0hIbmdBVlZWVmZyZlYxdGFpdHJZV24zLytPVmF1WEltZi8vem5JUmZGUHZqZ0F6enh4Qk95anhNTE1qTkZ6Nk1TMGV4cDhuaGNxSzM5UHpnY3RSZzM3aitIUEJuMmVOdzRkdXd1WkdTY2g4TENtMkUycHdYMU9QdjNMMFppWWdIUzBtWWdLK3Rma1prNVQxRTdXMXUzbzdwNkJRREFaTXJFMUttcmd6ck9acXRDVmRYL0lELy9HbVJuWDZqb01Vbi9lbnJFSlVMWjJjRHMyWkUvZ1lxM25MRGI3ZmpyWC8rS2RldlcrWFNVQUVCYld4dmEydHB3L1BoeHZQcnFxNWczYng0ZWVPQUJqQXBpY3BuUFB2c01Uei85TlBidjN5OTd1OVZxaGRWcVJWVlZGYlp0MjRiSEhuc005OXh6RHhZdlhoeVczeXZhdEp3VHpBaUtGOUhPQ3pueGxpR1JPTmY0NElNUDhNYy8vaEhOemMyeXQzZDBkS0Nqb3dPblRwM0NsaTFiTUdMRUNQenNaei9Eb2tXTGh2MzdxRVhMR2RMVmRSUm56dndueG96NWQ2U25UeHR5LzliV0Q5RFFzQjdGeGN1UWtURTdxTWRvYkh3SjlmV3JrWjQrQTJscDA1R2JleFhNWm1VdmpLTkhmd3lIb3c0QVVGUjBKM0p6cnh6eUdFbnlvS25wTmJTM2Y0S3lza2RoTkpvVVBTYnBtOHNsNW05TFNSR2pvdFhxcEFrWDFZdHREZ2ZRM1IzOC9ucnViZHEwYVJOKy8vdmYrNTA4eWVucDZjRi8vL2QvNC9UcDAvalZyMzRWMVAyN1hDNjgvLzc3V0xObURRNGZQanpjNW1wYUtBRVlyYUhkTnR0Wm5EcjFXM1IzaTcrQjJUd0NZOGI4Y3RCakdodlh3MnJkQTZ0MUQ1cWFYc1RJa1V1Um4zOGRUS2JBbzBxNnU0L0Q0YWlCdzFFRHEzVXZEQWFUOTBUSzZXeUZKUGxmOUc0MmovQUpMWStuRzNaN05RREFaTW9hOG5kenU3dFJXL3MwR2hyV0FuQ2hxK3NncGszYmlJU0VFZWNldHhrblR2eGl5UHNKeHNTSmY0WEpsQjZXKzZMd2N6aUE1NThYSjFMLzhpK1I3WDJLcDV5d1dxMzQwWTkraEdQSGpnVzEvK2VmZjQ2YmI3NFp6ejMzSE1hTUdSTnd2d2NmZkJDYk4yOVcxSmFPamc0OCtPQ0RPSHIwYU5BNXBDVmF6UWxtQkRNaTNrUXpMd0k5ZnJ4a1NLVE9OZmJ0MnhldzBDYW50YlVWeTVjdlIwVkZCZTY5OTk2Z2o5TVNMV2FJSkVtb3IxK05tcHEvQW5EaCtQR2ZZc3FVWjVHY0hEai9YYTR1bkQzN0NKek9KaHc5ZWpzeU0vOFZ4Y1YzSXkxdHlxQ1AxZEh4VHpnY05XaHBxVUZyNi92SXpSVWRiMjYzRFc2MzFXOS9reW5aN3ozWjRhanpab2pMTmZUdzBzN09MM0QyN0ovUTB5TStBOVhWUFlQaTRqdTh0OWZXL2gzdDdaOE9lVDlER1RIaTZ4ZzU4bnZEdmgrS0RLY1RlUGxsTWRMdG9vdjBQY0pOOWFaWFZ5dmJQelZWbjB0eDc5aXhBMy80d3grQ0NyLytObXpZZ05MU1VseDMzWFVCOXpsdzRBRGVmZmRkYk4yNlZWRVE2bGxxcXJKVm9xTFYweVJKSGh3L2ZnL3M5a3J2dHNiRzlVaElLTUNvVWQrWFBjWnVyMGR0N1pQZW4xMnVObFJYUHdhVEtSUDUrZDhPK0ZnZEhUdDlmczdPdnNUNy9hRkRTK0J5dGZnZE0zMzY2emh6NWcvZWtIUzUycjIzdWQxV0hENThpOC8rUm1NcUprOSt5dnR6WitjZU5EUTgzNit0TGFpc2ZBamw1V0xrZzhmalFGZlh3WUJ0VmtLU1hHRzVING9jbTAyTVdEQWFnZm56SS9jNmk1ZWNjTGxjK01VdmZoRjBvYTFYZTNzN2Z2S1RuMkR0MnJWSVQ1Y3ZQcHc2ZFNya2RtM1lzQUZqeDQ3RmtpVkxRcjRQTldneEo1Z1J6SWg0RmEyOGtCTXZHUkxKYzQxUXZmamlpNWd3WVFLdXVlYWFzTjkzcEdreFExcGF0cUttNW5IdnoyNTNHNDRkKzMrWU11VTVKQ1RreUI1VFcvczNPSjFOM3A4N09uYkFicS9HMUtuckEzYllTSklMbloyZmUzL095SmpuSFZGdHNieUpzMmYvMisrWW5KeHZJaXZySWpRMHZPRGQ1bkEwZUw5dmFIZ0JGc3NiUHNjVUZ0NkMzTndyemoybWhLcXF4N3lGTmdDb3Ezc2FXVm4vaXZUMDZRQUF1NzA2TEJtU2xqWjEyUGRCa2VWd0FLKy9Mam8vOUR6Q1RmVm1OelFNdlU5L2hZWDZtM2l5cDZjSHk1Y3ZoMXRtZVkzMDlIUXNXTEFBRjE5OE1SSUNkSitzWExrU0hRSEd2M2QzZDJQcDBxVll1M1p0M0JUYUFQRWN5TTlYZGt3MDVsSXdHSXdZUC80UE1CcDl3NnU2K25GWUxGdGwyaVNoc3ZKQmVEdzlQdHZ6ODY4YjlDUUtBRnBiMysvM3VFbHdPcHZRMnZvaE9qdS9HUFM0N3U1ajZPNnVRSGQzQlJ5TzJuNjN1TDNiZTc5NmVvNzZISnVkZlNGeWNueUhnTGUzZjR5bXB0Y0dmVXlLWFoyZHdNYU53UEhqa1h1TnhVTk9BTUQ2OWV1eGUvZHUyZHVtVEptQ0s2KzhFdVBHalpPOXZicTZHbXZYcmxYMGVBa0pDUmcxYWhUS3k4dVJsVFg0cUtYLy9kLy9oZFhxMzVPdFpWck1DV1lFeGJObzVJV2NlTWlRU0o1ckRKU2NuSXk1YytmaXlpdXZ4S0pGaTNEZWVlY0Z2RjlBNUlkY3U3Uk9peG1TbTNzRlJvejRoczgyaDZNR3g0Ly9GRzUzajkvK0hSMTcwTmo0b3M4Mmt5a0RFeVk4TnVqSTZJNk9YVDZqMXhJU2N0SGEraUZhV3orRTArbmZVZFBMNVdyMXlRaEpjdlpyWjcxZmh2VHY5REVZREJnMzdrRVlEUDJmUzI2Y1BuMGZQQjRGcTFSUXpPaGQyWHJ2WHYzT2lhajZ5TGJXVm1YN2p4d1ptWFpFMHVyVnEyR3hXUHkyVDVvMENYLzcyOStRblowTkFLaXNyTVFQZi9oRHRBNzRUN0ZhclZpelpnM3V2dnZ1cUxSWEx3b0wxVzZCdkxTMHlSZ3o1cmVvckx6UHU4MWdBQ29ybHlNall4WVNFL3VleEEwTmE5SFp1Y3ZuK016TStSZzlldkJMaWh5T2VsaXRCNzBmQmlYSmpwTW5mM251OGFmRGFFeUJ3WkFNUUlJazJYMk9UVWtaQjVkTGZLQnl1NjF3T2h2UDNXSkVjbkxwdWZ1dkRSaHNZOGJjaTQ2T1hYQzUrb3E3VlZXUG5yczh5VFFnSklQWFA1QkpYN3E3Z2FlZUFtNjVCWmc1TS95OVQvR1FFNTJkblZpMWFwWHNiYi83M2U5dzlkVlhBd0E4SGc5V3JGaUJkZXZXK2UyM1pzMGEzSGpqamNnYzVQb25rOG1FcTY2NkNsZGNjUVhtenAwTGM3K3grWHYzN3NWRER6MkVzMmZQK2gzWDBkR0Jqei8rR0ZkZU9mUjhLMXFpeFp4Z1JqQWo0bG1rODBKT1BHUklOTTQxeXN2THNYVHBVaXhZc01DdnVOYmEyb3I3Nzc4Zk8zYnM4RHV1cGFVRmh3NGR3c3laTTBQNTFWU2x4UXdwTGIwZk50c3A5UFFjOTI3cjdxNUFkZlhqR0R2MjM3M2IzRzRyS2l2dkI5Qy9TbUZDV2RtZmtKSXlkdERIYUdsNTErZG5pK1VONzZpMDdPd0Y1L0lEa0NRSEFJOTNQN001QzhuSjQ3MC8yMnhuQVloUnlBa0plVENaTXVIeDlIam5jUnNvSldVY2lvcnVRazNORTk1dGR2dFpuRDM3UHlndC9ROFlET2FRTWtTU1BBRDBWL0FsTWYzQTJyWGkwdEx6ejlmZkNEZlZpMjEyKzlENzlGZFFFSmwyUklyTDVjTDY5ZXY5dHB0TUpqenl5Q1BlOEFPQTB0SlMvT3BYdjhKLy9NZC8rTzMvOXR0dkt5cTJKU2NuWSt6WXNUaDY5T2pRTyt0VVhwN2FMUkE4SHFmZlNjQ0lFWmVncy9QYnNGZzJBUURNNWx5VWx0NFBreWtUYnJlWU9NUm1PNE9hbXBVK3h5VWxsYUMwOUFGSWtnTnV0OFBuTnBPcGJ5eDdjL1BtUVh0ZFo4NFVjelBWMXY3ZGUvbFJRa0loa3BKR1lmTGtaN3o3V1N4YmNQcjBmZWZ1UHdQVHA3OEVBS2lvdUExZFhmdGs3OXRzenNDWU1iL0FxVk8vNmZkL1lFTmIyNmNvTEx3QmMrZitJM0REQnJGMzcyVnd1OXVIM3BFMHFiTlRoS0hMQlp4M1huanZPOVp6QWhEejdNaU5LbGk4ZUxHMzBBWUFScU1SOTl4ekQzYnUzSW5UcDAvNzdOdmQzWTJQUC80WTMvcld0MlFmWSs3Y3VmanRiMytMc1dQbFAyVFBtVE1IZi9uTFgzRHR0ZGZDNWZLL1JPK0xMNzdRWGJGTkN6bkJqR0JHa0s5STVvV2NXTStRYUp4clhIMzExZmpwVDM4S2swbCtzdm9SSTBiZzRZY2Z4bFZYWFlWT21hVmZhMnBxZEZsczAwS0c5R1pDZitQR1BZUWpSMjd6am5yT3lia1NSVVYzK094YldmbGZjRGpxZlk0cktma1owdEttK2QybndaQUFvekhCKzNpdHJiN0Z0djd5ODcrRENSTWVnY3ZWaGYzN3I0VEhJMGJBcGFmUFFXN3VGZDdMUWdIZ3dJRnZlK2RzR3pueU5oUVdYby8yOW4vaStQSEE1N1NGaFRlanBXVUxlbnBPZUxkMWR1NkN5OVdKMHRMN1VGcDZYOEJqQTJsb2VCRlZWWThvUG82MG9hc0xXTDllTEhaendRWDZHbm1zZXJFdDJPV1VlNlVGdHdDWFp1emV2VnYyQkdyQmdnVW9LU254MjM3NTVaZmowVWNmOWV1ZHFxMnR4ZkhqeDFGZVhqN280eGtNQmx4KytlVzQrKzY3OGRwcnI4VjBzVTNKUEFxUlZGMzlPQm9iL1QvazlPZHlXWERpeE0rR3ZDKzd2UnI3OTM5VDlyYXZmT1dmTUJyTjhIamNhR3A2M2JzOUtXa00wdFBuOVB0WlBLL2NiaHNhR2paNHQrZm5mOWQ3MHRUM2VIMDlTMjUzbC9ma3lHNC9BMENjSUowNjlSdVVsajRJb3pIUnUyOU96a0kwTmIyS3pzN1BrWlkyRTJQRy9CcHBhWlBQRFdGWE5zN1hZREQ3M0RmcFYwZUhtTkMwb0FBWVpLNSt4V0k5SndEZy9mZmZsOTErNjYyMyttMHpHbzI0L3ZycjhmREREL3ZkdG4zN2R0bGkyODAzMzR3RkN4WUVQRkhxVlZKU2d0bXpaOHRlenRyVTFDUnpoTFpwSVNlWUVjd0k4aGVwdkpBVDZ4a1NqWE9OMHRMU0lkdVJscGFHMmJObjQ1TlBQdkc3VGE0RFJ3L1V6aENYcXhOZmZubkprUHUxdEd4QlM4dVdJZmVycnY0ZlZGZi9qOS8ya1NOdlEwbkpNZ0NBeGZLT3o5UUZJMFlzaE5IWU40bGhRb0lZN3RmYy9JcTMwR1kyNThKZ01QaDBzZ0NBMDluM0hMTllOcU9yNjBzNEhIM2JtcHZmaE1tVWpieTh2bzQ4bzlHTU1XTitqYU5IZndTak1Sa2pSOTZHa1NPL0I0UEJLRnQ0SEVyL3RwTis5Yzc3bVprSlRKK3VkbXVDcDd0aVcxSlNaTm9SS2R1M2I1ZmRmdW1sbDhwdU54cU4rT3BYdnlxN2F0enUzYnRsQTlCc05xTzh2QnlYWG5vcHJyamlDaFFYRncrdjBUcVJHS2VmdlZ0YXRzTHA3SnVBWlBUb1h5QTcrMnQrK3pVM2I0TGIzUVlBTUp1emtaZTNDUHYzWCtHM1h4OFhXbHEyK1d5UkpMRnQ3Tmo3QVBqK2g0OFo4MnQwZFIxRWJ1NjNZRGpYeGJCLy8xV0tSeDdrNW40YjQ4YmRyK2dZMHE3V1Z1RC8vZy80M3ZlQXlaUERjNSt4bmhNV2l3WDc5Ky8zMjE1YVdocndCT2ZDQ3krVUxiWUZtdk50NGNLRlFiZW5NTUIxTXc2SFEzYTdsc1ZqVGpBalNDOGlrUmR5WWoxRG9uR3VFYXprWlBsNXdQS1ZUbjZtRWZHV0laTGtRVVBER3UvUHFhbFRVVmJtdnhpQ3grTkVmWDNmUExFalI5NkNucDVUZmhuUlgzZjNFWFIzSC9IWjF0Tno5Tnpjbjc2ajVqTXl2b0xSbys5RmR2YkZTRW9TMTNXSE9qcHR4b3loaTVDa0R4MGR3Sm8xSWpPbVRWTzdOY0ZSL2FwWHBRRVk0RDFjc3c0ZE9pUzdmYkNoMUZPbXlDL0ZYRmxaNmJjdEpTVUZuMzc2S2Rhc1dZUGJiNzg5YmdwdGdQNmVDK0hTZTlrUklIcVN6T1pNV0swSHZGOTJleTA4SGpjYUdsWjc5eXNvdU5GdlF1N2hTa2taaDd5OFJkNlRLS0plemMzQTZ0WEF3ZkFzT2hqek9WRlJVU0c3ZmJDY0dEbHlwTStsUWIwNk96dlIwaEo0OHVKZ0JKb2tPeWRIZnFVekxkUGJjeUVjbUJHa0orSE9Dem14bmlHUlB0Y0lsaVJKc25sbU5wc3hUUzlueGdQbzdia3dYRmJybDk2Unk0Q1lJN1IvZmxpdEIrRHh1R0N4dk9XZGw5Tm9URWRlM3JWaGIwdGg0ZlhlUWh0UnI5Wlc0SVVYeEtJSmVxRDZ5RGFsOHlqb3FiZEpraVMvT1hVQU1jeDY1Q0N6cndaYWJVNHVBQTBHdzZBckFNVXlyVHdYa3BQSEl5dkxmOVNBblBiMno5RC9FcHFVbEFrK2syRVB4bUFRdGZIRXhDTHZOcGZMZ2lOSGZ1Q3pYMEhCRXFTbXp2Qk9QbW8wcHFLZ1lBbk01Z3pNbWVNN3RMK2xaUnZPblBrOUFNQmt5c0xNbVc4Q0FJNGR1eHRkWFFkZ01xVmo1c3kzWVRLbHd1bHNoOXZ0UDh1d3dXRDJYcFpFMUt1NVdhdzZsNUVCQkpnaUxHaXhuQk1BY09yVUtkbnRaV1ZsZ3g0M2J0dzQ3Slg1dEZGWldSbHlZY3pwZE1xT3NnTVFjSzQzTGRQQ2M0RVp3WXlnd1lVekwrVEVjb1pFNDF3aldLdFdyVUoxZGJYZjlvVUxGeUlqSXlQaysxV1QyczhGZzhFY2RIN1k3ZFd3MmZyK2ZnWkRBakl6L3lXb1kxTlN4UE9oZjM0QVFIMzlLdFRYK3k3ZU5Hdld1Nml2ZjhIN2MwSEI5VENiMDFCUzhqTVVGL3ZPeFhibzBBMXdPR29BQUNVbDl5QS8veHAwZHU3QmlSTS9Cd0FVRi84VWhZVTNBUUI2ZXM3QVlQQ2Zaa0FzckpBZTFPOUI4YUd0VFV4RGtKNE9ER01nYmxUb3J0aW1weDZHaG9ZRzlQVDRMOE04MUZEcTNOeGMyZTMxOWZXeTIrT1YwcUhka2VwY0x5aTRCZ1VGMXdTMTcrN2Q4OUQvUktxZzRIcms1d2QzYksrMHRCbXdXUHlIL3ZmWDBOQVhnbmw1VjhOb1RJWEg0NExKbElyT3ppL09yY29EYndBQzRuS2dycTdEQUh3blkrMmRkTHU1ZVJOcWFoNzNlNnlFaEpHWU5ldXRjNDkxRlZ5dUxrVy9UMGJHbktGM0lsMXFhQUNlZlJhNDlWWWd3T2Y2b01SeVRnQ1FQVkVDZ0lJaFp1bU9SRmE4OXRwcmFHK1h2OHp2YTE4TDdnTy9sbWdoSjVnUnpBZ2FXcmp5UWs0c1o0aWE1eHAydXgxTlRVMDRmUGd3Tm0vZWpKMDdkL3J0azVlWGg1LzliT2o1S0xWSzdRd3htVkpRWHU3L3ZpcW50dlpwMU5iK3IvZG5zemtyNkdON0pTV05SRUpDUHB6T3dITzB0clZ0OTQ1K014aVNVRkN3QkI2UEN3YURDUzZYQlRaYlg4SFY0K2w3OFRrY2RlanFPdXhURURRYSt4Wm1PSHo0SmtpUy96RFVzV01mUUg3K1lxU2tqRWR1N3JjVi9UNkErRCtrMk5NN0t2cldXNEVoK3FaVnBYcXhMWmJuVVJpNHJIYXZvVVljakJneFFuYTdYSmpHTTZYUEJVblN3dW9sbmdFL0syOVFldm9NQU9MeUlKZXJiNUxSM3BFRFJtT3F6M0xnalkxcjBkZ281bFdZTk9scEhEdDJ0OS9LZUFEZzhYVGgyTEU3RmJlbnY5R2pmekdzNHluMjFOVUJ6ejBuNWxlWU1DRzArNGpsbkFDMGt4V1ZsWlZZdVhLbDdHMVRwa3pCMUtsVFE3cGZOZWt2SjVnUkZML0NrUmR5WWpsRG9wMGZ2L25OYjdCdFcrQjV1Zm9yS3l2REk0ODhnand0TE9rWkluMWxpSHZBejZFMUpDMXRPam83OTV6clZCRUxXNWhNR1RDYnN3QUEzZDE5bHdwTGtoMzc5MzhEQUpDUk1RK1ptZi9pdDRwMnI4YkdEV2hzM0NCN1d6QXlNK2NoTTNOZXlNZFQ3R2xvQUZhdEFtNjVCUWh3WmJ6cWRGZHMwMU52VTNlMy9Jb3BnU1lQN1pVWW9Cc2wwUDNGSzcxTld1cngrSy9FWkRBTXZqS2duSlNVTWhRVzNvVDA5Sy9nNU1sZmVyZFBtL1lLakVZejNHNDc2dXVmRzFaYlErVjB0cU81ZWRQUU81NlRrakplZHVKdWlpMzE5Y0NMTHdLMzNRYU1HcVg4K0ZqT0NVQWJXVkZiVzR0bHk1YWhxMHQrMU5HeVpjc1UzNmNXNkNrbm1CSCttQkh4WjdoNUlTZVdNMFFMK1RIUXRHblQ4SjN2ZkFlTEZpM1MvVlEzZXM2UVVQSURFRVd6NHVLZjROU3BYM3M3WnZMenIvT3VWbHBWOWNUd0dqb01iVzJmb0tkSC9tb0FPZm41VjhOczF1Y2x6QlNjNW1iZ3BaZUFwVXNqdjdKMUtGUXZ0aW10L25zOGdGSDFaUjJDRXlpd0FnWGNVTGZibFk2RGozRnFqMUp6dWF3NGZmcTNRZS9mZTFsT2Z3ME42OURhK243UTk1R2JleFZ5Y2hhaXBPUWV0TFY5RlBSeHZRd0dNOGFNK1EvMDluNVpyUWU4azJrYmpTbCtvdzRNaHI3bllrcktPT1RrTElUSDQwUmIyNGV5OSs5MnQ4cGVSaFJJVHM0M2VTSVZKODZlQmQ1N1Q0eFlVQ3FXY3dKUVB5c3FLaXJ3ODUvL0hNM056YkszMzNERERiamdnZ3NVM2FkV3FKa1R6QWgvekFnS3huRHlRazRzWjRqYStURlFRa0lDa3BPVDBkemNqTWJHUnQwdjNLWm1oalEydm96MjlrK0czdkdjL3BkbkFvRFQyWXJqeDVWY3dtdEVlZmtLRkJSYzU1MERWSW5lK2VYTTVyN0ZtNnFyVjNwWHZjN0p1UUlaR2VmNUhKT1cxcmVJUjA3TzF5RkpEblIxVmNCdXI1SjlqSmFXTFlPdWVEclFpQkdYc3RnV0IycHFnUGZmQjM3d2c2SDNqVGJWaTIzSnlVQ0FqblJaZGp0Z1ZyM1Z3WEc1L0h1cEFReTVNcGZiUFhBWXNKQ2twM0h0VWFCKzdkR0Y5dlpQaDNVUFBUM0hmUzduR1lxWWkyY0w3UFlxdjFDdHEvdTdOeHhuek5qaW5VZm4rUEdmb0t2ckFBQnhZcFNUOC9WK1J4bThKMUxpdG04RWZPenM3QXVSblgwaFhLNDJmUG1sL0lrVVVTQkZSY0JGRjRWMmJDem5CS0J1VnJ6NTVwdjRyLy82cjRBbldQUG56OGM5OTl3VDlQMXBqYm81d1l3Z0NzVnc4a0pPTEdlSTFzNDFuRTRuOXV6Wmd6MTc5dUNaWjU3QjBxVkxjZWVkZDhLb2wrcmxBR3BtaU0xMmNsZ1pJa2wyaGNjYlliYzN3R0o1SFFEZ2RQWk5RMkMxN2tWdDdmOEJBTkxTcG1MMjdPMEFnTTdPUFRoNVVuVENHSTNKU0U0ZWk2U2t2Z0pyWGQyejNtSmJhdW9Vdnd3eEdQcEdQbzRiOXlBQTRPelpQNkt4VWI3WVJpU25zQkRRNnJUQ3FrZEpVcEt5QUxUWmdMUzB5TFVubkZKUzVDZGtkRGdjZ3g3bmRQclBsUUtJbFlXb2ovckZOblZZTEZ2UTBlRS9DVzFkM2RQZTcvUHlydlgyNUVoUzN3Y3hwN01SRlJVM3lkNnYyOTJPdlhzdjlOcytlL2I3UHIxVXlwaDhndFJnQUR3ZWhkZHprTzdsNWdKTGxvUyt5bHdzNXdTZ1RsYlliRFk4L1BERGVPT05Od0x1YzlsbGwrRS8vL00vWWRiTFdhZU1lTXdKWmdUcDJYRHpRazRzWjBpMDgyUGV2SG5leDNRNEhHaHJhOE9wVTZmUTBORGd0Ni9MNWNMVFR6K051cm82UFBUUVE0UGVyMWJGVzRZNG5ZMm9yWDNLYjd2VnVoZFdxMWo5UEMvdkdtK25UUDlMVlkzR1pGUldQaEJ3NUZsMTlRcFVWNi93MlZaUXNBUmp4dnc2NVBZYWpjbVEraTFnS3VZYmxTOGtVMnpLeWdLdXUwNjdxNUtxL2dsYTZid0llbnJUUzAxTmxkMCsxT1NqZ2ViTUNYUi84VXBQejRWbzYrbzZBTHM5R3hrWmMrQnlkWGkzbTgyRFQ1Z2Jicm01My9UMlZBR0F6VmFGZ3dlL0U5VTJrTHJ5ODhYRXBaTW5oMzRmc1p3VFFQU3pvcjYrSHZmY2N3K09IVHNXY0o4NzdyZ0RkOXh4eDVDakk3Uk9iOCtGYUdGR2tCYUZJeS9reEhLR1JEcy9ycm5tR2x4empmOEt5VWVQSHNWVFR6MkY3ZHUzKzkzMjFsdHZZZDY4ZVZpMGFOR2c5NjFGZW5vdVJJdmJiVVZqNDZ2SXo3L2FMejljcnNDcm1FYkN0R2t2SVNtcHlQdnpxVk8vUTB2TDIxRnRBNmtuTnhlNCtXWmcyalMxV3hLWTZzVTJwYU9WbFU1eXFxYjA5SFRaN1JhTFJYWjdyMER6NW93Y09YTFliWW9sYWo4WHpPWnN6SmtUM0Z3S1RtY2pEaDI2UVhhRnQ3RmpmNHVjbkN1Q3VoK2pNUkVXeXhha3BFeUUzWDdXWjE2Y3dzTHZBekNnclcwN1RwNzhKVEl5L2dVVEo2NkUwOWw4N3RnMEpDVGtJU3VyYjV5dHc5R0luaDV4d20wd21KR1pPVi91TncycWJVUUQ1ZVdKSmJtSDI5c1V5emtCUkRjclRwNDhpYnZ2dmp2Z3NibTV1WGpvb1ljd2Y3N2NlNEgrcVBsY1lFWVFCUzljZVNFbmxqTkVLK2Nha3laTndxT1BQb28vLy9uUFdMOSt2ZC90VHovOXRDNkxiV28rRjBwSy9nM0Z4VDhKYXQrcXFrZlIzUHk2My9iRXhCSk1uYm9teU1VU0RIQzUybEZZZUNzQXdHTFpESmRMckhhYmxqWVQ2ZWx6NEhLMXdXTFpoTmJXYlVoSktZUEQwVGVpTVRHeEVBa0p1Y2pLNnB0SHNMTnp0M2UwY25MeWVKL0NtTmhXRnRUdlJ6VFFpQkhhTDdRQkd2aUVwTFMzU1U4QldGeGNESVBCQUtuLytGWUFEUTBOa0NRcDRJaUIrdnA2MmUzang0OFBleHYxYklnUjhsSFJPK2ZOVUNvcm41UTlpUUtBbXByL1EzYjJaVWhJQ080eW5MeTh4UUNBMXRZUGZVNmtpb3VYd1dnMEl6RnhKS3FxL29qT3pzL1IwYkVMa2lTNjVaS1R4eUFwcVJEbDVYMlRVMXNzVzNENjlIMEF4SWxXLzl1SWhpTXpNM3pEdW1NNUp3Qmc5T2pSc3RzRFpjRlF0d2ZLaXRyYVd0eDU1NTFvYlcyVnZYMysvUG40L2U5L2o1eWM2STV1aWlTMWM0SVpRVFMwY09hRm5Gak9FSzJkYXl4YnRneXZ2ZllhYkFQK0U2dXJxMUZkWFkyU2twSmgzWCswcVpraFJtTUNnS0ZYYyszdVBnYUw1VTNaMnh5T2FqUTF2WXhSbzRLYk9kNWtTc0hvMFQ4RkFIUjA3UEFXMnpJeXprTkp5VEpJa2dmdDdaL0M1YkxBWW5rZEhrOWZiaVVuajBGMjlvVUFidlZ1TzNEZzI3RGJxd0VBK2ZuZlJXSGg5VUcxZzJndzZlbkExVmRydjlBR2FLRFlwclMzU2UwUHprb2tKU1dodUxnWTFkWFZQdHR0Tmh1cXFxb3dKc0Q2dElFdTdTa3JZL1cvUDcxOEdLcXZYNGZXMW5jRDN1NXlOZVBVcWQrZ3ZQeUpjOEU2UERrNWw2T3E2czhBM0tpczdKc2pJelYxQ3FxcVZzQnEvYkxmWTdkNXYzZTdyYWlvdUJVRDVlWXVSa0hCdFVNK3JzZmpQMGRDVDg4cE5EU3M4LzdzZE1xZjVGTnNHVEVDdU9FR1lOYXM4TnhmTE9jRUVQamtackRMUE8xMk84NmNPZU8zUFM4dkQ1bVptWDdiSFE0SDdyMzMzb0NGdHR0dnZ4MC8vdkdQZFR1SmRTQjZ5QWxtQkRNaW5vVTdMK1RFY29abzdWd2pKU1VGcGFXbE9ITGtpTjl0RFEwTnVpdTJhVDFEWEs0Mm5EeDVyOC9jbXdQVjFQd05xYWxUa0pVMS9CSHJCb01ST1RtWG83RnhBNXFidC9pczlHazBKdnRsUlArUmJ3ME5xOUhTc3NYdlBpZE5XZ1dqY2VpUmQzSVowdHk4Q1daemx2Zm5nUXNEVWV6SnpBU3V2eDZZTzFmdGxnUkg5V0tiMHQ0bUpST2Nha0Y1ZWJsZkFBTEE3dDI3QXdiZ3JsMjdaTGVmZi83NVlXMmIzZ1ZZN1Z4VEdobzJvcXJxVVorbHd4TVRpekJpeE9Wb2FIamV1NjJ6Y3hkT25QZzNsSlU5QXBOSmZyTGJZRWlTQjI1M043S3pMMFJiMjNZNG5YMGhsNTQrRTYydDc2R3I2MkNBbzkyeXQyVmtEUDI4YzdrNmNQTGt2MlAwNkgvejJkN2RmUmpkM1ljVi9RNmtieGtaWXVudGlST0JjRTMzRlE4NUlXZjM3dDBCUnlaODhjVVhzcXZKQmNxSlZhdFdvYUtpd20rN3dXREEvZmZmajhXTEZ5dHN0VDVvUFNlWUVjeUllQmFKdkpBVER4bWlwWE9OUVBQRkRYZWxVelZvT1VNY2ptWWNQLzcvWUxmN3JyVjBzVE1BQUNBQVNVUkJWTnhaVkxRTURRMXI0SGEzbjl2aU9aY2ZmenczOGl4ME5sc1Zjbk1YbzdGeEF3Q1hkK1JiWXVJb21FeHBnK1FINEhEVXdlR29rN2xGa3RubXE2VmxHMncyLytkNC80Vi9LUGFscGZVVjJ2UXlwYkRxWGRoSzMzY0RUREdnV1JjRldMdjh6VGZsaC90V1YxZmp3SUVEZnRzblRweW91OTZnU0d0cFViWi9ORitVYnJjTmxaVi9RRlhWSHdjOHJnRmp4LzRXUlVWM0lpbkpkNm10am80ZE9IejRablIxK1o4UUI4UGhhTURSbzNmQVl0bU1rU09YRHJqVmdLeXNyOEpnU0JqdzVWdHY5Nzg5WWNpUkZHSzB3L2ZRMmZsUGVEeURUOGhMc1MwdERiajIydkNmT01WNlRwU1hsMlBVcUZGKzI1dWJtd09lRUwzOXR2d0V3QXNXTEpDOW45V3JWOHZ1ZjlkZGQ4VnNvUTNRYms0d0l5amVSU292NU1SNmhrVDZYR09veFJiNnE2cXFraDExRFFENStmbEIzNDlXYURWRE9qdjM0dkRobTlIVGM5eG5lM3I2SEl3YXRSUWxKVC8zMlM1SmRwdzRjUStxcTFmQzR3bHQ2R1pqNDhzNGRPZ0dwS1NVSVRQekFwL2Jzckl1QkdEd3l3ZmZxNXROc2hrQ0RQNmYxdFMwRWFkTy9RWXVsOEkvQnNXVXhFUmc4V0xnSzEvUlQ2RU4wTURJdHF5c29mZnBUMlpsYVUyNzZLS0xZREtaL0VZZzdOdTNEOXUyYmNQQ2hRdTkyeVJKd29vVkt3YmVCUURnbTkvOFprVGJxVWRLbnd1U0ZKMFhaMXZicHpoNzloRTRIRFYrdHhVVjNlVWR4bDFXOWdncUttNkZKUFdOVWJmYno2Q2k0bnZJelYyRW9xTGJrWlFVZklHMW91SW11TjFXSkNlUFIzcjZEQ1FtbHNEaEVMMUFabk0ySk1tRkNSUCs3SE5NLy9sNFRLWXN6Sm56Z2VMZjErT3h3bTYzQWdEYzdvSGR3YVp6UVNyUFlFajBmdDg3YnhEcFUyb3FzR1FKY1A3NTRYK2R4WHBPQU1DbGwxNktkZXZXK1cxLzRva25zR3JWS3A4UkFZY1BINVl0dG1WblorT0NDeTd3Mi83T08rLzR6WjhEQUptWm1WaTZkR0RSSmJab01TZVlFZjB4SStKUkpQTkNUcXhuU0tUUE5WYXNXSUgwOUhRc1hicFVkcHFDWGxhckZmZmRkNS9zYlNVbEpTZ3NMQnpxVjlFY3JXV0kwOW1HMnRyL1JXUGp5MzZQazVCUWdQSGpINGJCWUVSKy9tSllyWHNHek9VbW9iNytXYlMwYkVWUjBWM0l5VmtJb3pHNFVrQlQwMGE0M2VKOTNPVnFSMDdPbGVqbzJPbTkzV3hPUjFyYUZNeWQrdytmNC9yUDJUWjY5QzlDbXJPdHUxdDBNUG5uaDdoMFZScDBZSno0VCtwZHBJSDBLU1VGK001M2dJc3VBdlEyMjRucXhiYWlvcUgzNmErK1BucEZrM0RJenM3R3Q3NzFMV3phdE1udnRnY2VlQUQxOWZXNCtPS0wwZDNkalJkZWVFRjJ5ZXk4dkR3c1diSWtHczNWRFVsUzN2TVl5ZWVNSkVsb2I5K0J1cnFuMGRXMVgzYWZnb0tiVVZSMHUvZm4xTlFKbUREaFVadzQ4Zk1CRTJOTHNGZzJ3Mko1QTFsWlgwVk96amVRbFhXaHo3d0lnSC9vOUlhZzI5MEJpMldMOXlRS0FGeXVWaHc4ZUIyS2kzK00zTnhGTUp2bFY2OEtSdi9KVUFmcXZ3UTRBT1RtZmhQanhqMDQ1SDEyZFZYSUJHRXdLeWVSRnFTa0FFdVhBak5uUnVaMUZ1czVBUURYWDM4OU5tN2NDSmZMZDk2VkkwZU9ZTm15WmZqeGozK01rU05INHNzdnY4U0tGU3ZnOFhqODd1UDIyMitYdlV4SExsY0FvS09qUTlHcW81TW1UY0thTld1QzNsOXRXc29KWmtUdjR6QWo0bDJrODBKT3JHZElwTTgxWEM0WG5uLytlV3pZc0FHWFhYWVp6anZ2UEV5Y09CRlpXVmt3bVV4b2FHakE3dDI3c1hIanhvQ3JuRjUxMVZYRCt5VlZvS1VNY1RxYjBkRHdJaG9iTjhEajZmWjdITE01RnhNblBvbkV4RHp2dHJGamZ3ZW5zd1VkSFR0ODluVTRhbEZaZVIrcXF4OUhmdjVpWkdkZmhyUzBLWDZQMlQ5RGV2TkR0S1VSOWZYUCtleGJWN2NLWFYxSFVWVDBJNlNuenhqT3J4b3dROXp1VHIrUjFOT212ZVMzd3FrY3EzWHZnQzNNRDcxSVRoWUw2UHpydityblBiay8xWXR0U2xlWTd1b1NrMVdtaEQ1bFNkVGRkZGRkMkxwMXE5L0lBb2ZEZ2NjZmZ4eVBQejc0Nmw3TGxpMURzdElKSjJKY1Q0L3llUlFpOGNISlpxdEJhK3MyTkRlLzd1MjVrWHZja3BLZll0UW8vNG1sczdMbW83ejhMemg1OGw2NDNSMERqMFI3KzZkb2IvOFVnQkdwcVpNd2N1UVBrSk1qTGhPeld2MVAyTkxTcGlNMzl5cWNQUG52ZnJkNVBGWlVWZjBaTlRVcmtaazVIMmxwMDJBMHBxS2dZQWxNcG5RWWpTbm83ajRKd0FOSjhrQ1NuUEI0N0pBa0I1S1R4eUVwU2J4WUI4NE4wY3RvVEVGaVloNXljdnA2VU5QU3B2dnM0M0Ewb3J2N0tNem1MQmdNU1RBWURMRFp6cUNtNXNtQjl3YWpVVWN2OGppV21pcFdCSm94STNJaEdBODVVVkpTZ2lWTGxzaU9idHU3ZHkvdXZQUE9RWThmTTJZTXJydnVPdG5iVHA4K0hmQTR1YUpkSUFNTGdWcW5oWnhnUnZSaFJsQTA4a0pPUEdSSU5NNDE3SFk3M243NzdZRFRHQVJTWEZ5TTczLy8rNHFPMFFLMU04VGpjYUtqNHgrd1dONUNXOXVIQVJkQlNFNGVqL0x5SjVDVTVEc2RoZEdZZ0xLeVA2T3k4a0cwdG03MU84N2xha1pkM1NyVTFhMkMyVHdDR1Jubm9iUjBPVXltWkRpZHpiRGJhMzErRjRQQmpKS1NlOURZdUE0MjIwbS8rK3ZvK0F3ZEhaOGhPYmtNbVpsemtaSXlCZG5aRjZIMy9Ub3hzUkRkM2NjQlNKQWt0emMvQUFNeU0rZDU3eWRRaGlRazVDSTV1WFRBNytqN0l1M28yQVhBQUpNcERRWkRBdHp1THJTM2Y0VDI5azk4OWpPWlF1OVFvdWhKVEFRV0xRTG16OWRub1EzUVFMRXRKVVhNMnhEc1pLUnVOOURacWE4QXpNL1B4ME1QUFlSZi8vclhma3R6RCtYNjY2K1A2ZmwwUXRYWkNUZ0RkNTdMQ3ZlTDFPRm9Ra1hGOS9wTlFPclBiTTdEK1BHL1IyWm00QWxuTXpQblljcVVOYWlzdk45bkZUaGZIamlkcmQ0dzhuZ2NhRzE5ejJlUC9QenZvcURnUmh3OWVxZjNzaU5KQWthTnVoMU5UUzk1VDlROEhodmEycmFqcmMyL1o3T201cSt5ano1OStpdmU3NXViWC9PN1BTRWhEeE1tUEk2MHRNbkl5UGhLd04vVjVXckhpUk0vRDNoN3I2U2swVUVQYlNmMTlNNmZjTUVGa1IzV0hRODVBWWlUblFNSERzak9wVE9Zckt3c1BQNzQ0MGhJOEw4Y3orVnlvYTJ0VGVhbzJLZDJUakFqK2pBaktGcDVJU2NlTWtTcjV4cTV1Ymw0L1BISGRUbG9RTzBNcWExOTBtOEUyVUM1dVlzeFpzeTlBUmZPTVptU1VGYjJYMmhvbUlHYW1wVUJMNmQwdVZxUmxqWURKcFA0T3pVM2IvSDVYUklTOGxGVzlpZTB0WDBFaTZWdlJkSDA5RGt3bTdQUjF2YWhkNXZOZGxLMkdCZElUczVDYjNiWmJHZlIwYkhiNy8reG9HQUpSby8rRlF3R0k0QWJBOTVYWStOR243WUVrcHc4THVqMmtUb1NFNEVycndRdXVRUXc2WGdnb3VwWHZacE1ZZ25YWUxuZFFNZkF6bDBkV0xCZ0FlNi8vMzVGWVhQVFRUZmhsNy84WlFSYnBWOGRIY3FXWnBja0RIRk52M0tKaWZtWU1PRlJuemxsK2hpUW4zOGRwazkvZWRDVHFGN0p5Y1dZTk9udkdEdjJ0ekNiOC94dU54ak1LQ3Q3R0dhemVMRVlqWWtvTGYyZDkzY3FMdjRaUm8yNkE4ZU9MWVBMMVRmbXZiQndDVXBLN3NhMGFSc3hZc1EzL0NhN0RrWlNVcWxQVDFKT3pwVSsvNWZKeWVNd1pjcnpTRXViSE1Udk9XN1ErWGw2WldkZnJMaWRGRjBKQ2NCTk40bjVFMlJxUEdFVkx6bVJuSnlNeHg1N0RIUG16QW42bUpLU0VxeGN1VExnaW5NT0pXK1VNVWJ0bkdCRzlMYWRHUkh2b3BrWGN1SWxRN1Iycm5IKytlZmoyV2VmeGJoeCtpeHNxSjBoUlVWM0l5dExmdkdMeE1RU2xKZi9CZVBHUFJEVUN0V0ZoVGRpMnJRWGtaMjlRTGFOV1ZrWFllVEltL3Z0ZndOU1U2Y0JBSktUU3pGNTh2UG83UHdDOWZYUGV2Y3hHbE5RV3ZvZ0prejRNMHBMbHlNeE1iU0YvTEt5THUzM2V4VWpJMk8yOTJjeDh2dG5HRFBtMStjS2JZTkxUWjAwNUQ0R1F4SXlNNE9mUW9PaXoyd0d2djF0WU9GQzhiMmVtWll2WDc1Y3pRWjRQTUNCQTRERkV0eitCc1AvWisrK3c2T3M4djZQZjJZeTZZVTBldStDb0hTbGlvQjBFQ25TWEJWMEh4VUx1bXZCYlQ2MlI5MTFmNjV0RlhYUnRTTXFvb3VnYTF2WFZWRkJCQkVRcVVaNko1Q2UrZjF4ZG00enlVd3lrOXpKVEdiZXIrdmlnbWwzVGdMTVorN3ZPZmYzU0YyN1NqNDJiZ3Q3blR0MzFxaFJvM1RvMENIOTlOTlBGUnFaU3BMRDRWRGZ2bjMxaHovOFFWT25UcFdqQmxNa3ExYXQwamZmZkZQaC9zR0RCNnRyMTY3VlBtNDQyTEZEK3ZwcktkQ3JtaHlPMmxsK0doL2ZWUEh4clhUa3lQdlc4ZFBUaDZwZHUvdlVzT0ZFT1oyQmI0SGxjRGlVbk54RkRSdE9VM3g4VXhVVzdyVjIzbW5lZko2eXNrWjVQVDh4c2EwY0Rpa3JhN3dhTjc1UVRtZWkzTzRDblRqeGxTUXBLYW1MMnJYN1B6a2NMc1hFSkNzemM3Z2FOcHlpMk5oc09aMkpLaTNOOStyQjRFOTI5bGcxYUREQXVwMlEwRktscGJrNmVYSzlrcEs2Vk9nUlVmbjM2TlRSb3grcHFNaC9FNHpZMkNacTIvWU9hM1lONFNjKzNpenJIank0Ym1hYm9pa25FaElTTkdIQ0JHVm1aaW9uSjhmdnFyU3NyQ3hObXpaTjk5eHpqNXBWMHBDb3FLaElUei85dE4vSGc1R1ZsYVdwVTZmYWNxeTZFQTQ1UVVhUUVkR3VydlBDbDJqS2tObzQxK2phdGF0aVkyTjE4T0JCSGEraUN1bHl1VFJvMENEZGNNTU5tamR2WHFVYktvUzdVR2VJdytGVWV2cFFIVC8rbWZXZUdCdWJyZWJOcjFiYnR2K3J4TVEyVlJ6Qm04dVZwc3pNODVTUk1VeWxwVVVxS05ncHQ3dFlzYkVOMWJIakkxN3ZxUTVIak5MU0JxaWdZSmM2ZEhoQWNYSFppbzNOMVBIalg2bTQrSWpjYnFsdDJ6dVVsbVltQjVPU09xdFJveGxLU2VueDMwczRuU291UGlhcDRyKy9zdHh1cVUyYjMxbFo2SEE0bFpaMmxnNGNlRk51ZDdIYXR2MkRHalVLdkc5NVNja3BIVDY4c3RMbnRHaHhyUm8wcUhxU0M2SGhja21qUjBzalJ0VC9RcHNrT2R6QnJqVzJXV0doOVBlL1MxOTlGZGp6blU2elZmanc0ZlgzMmwzSmJLUDk5ZGRmYTkrK2ZUcHk1SWhTVWxMVXNHRkRkZXZXclY1dWpWMlgzRzdwdmZla3BVdk43R013cjZ1dGZ6Tjc5anl0Z29JY05XbzBTMGxKN1cwN2JsN2VOaDAvL3FVYU5ab1cwSXlPSkIwNThpLzk5TlBEQVozZ2xKVGtxN1EwVjhYRnVTb3R6Wk5VOGUwZ0xxNkpZbU16dmU0ckxTMVNUczcvVTdObTE4amxTZzc0KzVHa0hUdnUxTUdEYjhoc0VSNnZtSmhreGNTa0tpNnVvWktUVDFmanhyTXJmRDJFajVnWWFmeDQ4eDdzb3hkL3JZalduSkNrYmR1MmFjdVdMVHAwNkpDS2lvcVVuWjJ0NXMyYnEzdjM3b3Fweit2cWExbTQ1UVFaRVRneUluS0VJaTk4aWRZTXFZMXpqYjE3OTJycjFxM2F2WHUzVHAwNnBhS2lJaVVsSlNrMU5WVnQyclJSNTg2ZEZSZm5helZ2L1JKT0dWSlVkRkRidHYxQm1aa2psWms1UmpFeDl2eG5NaTBEL3FQWTJHeWxwcDRaMEd1S2kwOXEyN1pibEpyYVcwMmJ6cW4wdVc1M3FVcEtjdi83NjJTNWpYNDhZcFNjWEhFMTJ1SERwZzFDWnVhSWdNYmxVVmk0WCt2V21WMTFIUTZYbk01RXhjU2t5T1ZLVjBKQ1MyVmtqRkpHeHRDZ2pvbTZFeE5qM25mSGp3OXRadGdwNU1XMmtoTHAxVmVsRDRMWVRYN3dZTE5sZUFTOGw2TWFpb3FrbDE2Uy92T2Y0RjVYbjNhV3FxblMwaEk1bmVGNUl1NXA4RnFkeTVVUVdqRXgwdFNwNWxLZ3VweHRJaWNRTEhLaWNtUUVhbHVvOHNJWE1nVEJJa1A4Yzd0TEE1N2NDWVdTa253NW5YRmhQVVpVNUhSS1k4YVlYNkZvTjFCYlF2NnZNQ1pHeXNnSWJtbjVuajFtaHhoRXA4SkNzeTE3b0R3OUZDSTkvTW9LMTVNb3laeEFjUkpWLzhUR21rdUJRbkhpUkU0Z1dPUkU1Y2dJMUtaUTVvVXZaQWlDUlliNEYrNUZySmlZaExBZkk3dzVuZEtnUWFaSFd5UVYycVF3S0xaSlprdnVZRGFwMmJjditLMllFVGtLQzgyL2dXQkVRL2dCdGNYaGtNNDkxK3dJRktvVEozSUN3U0FuZ05BSWg3endoUXhCTU1nUW9HNDRITktBQVdaRGhIcTRhWEdWd3FiWWxwUVUrUE5QbkFodXRnR1JaZmR1S2JmcW5zMWVRbnV4TkZCL09SeG02KzN4NDZYRXFqZThxalhrQklKQlRnQjFMMXp5d2hjeUJNRWdRNEM2TVhTb3VXUS9KU1hVSTZrZFlWRnN5ODRPYmt0dVNkcTh1WGJHZ3ZEMzNYZkJQWi93QTZySDVUSkx1c2VNQ1gyalVuSUN3U0FuZ0xvVlRubmhDeG1DWUpBaFFPMXlPcVcrZlUzTGdYRE1ETHVFUmJITjZaVGFCN2s1MStiTlppdHZSSmZTMHVBRDBPNnR1SUZvMGI5LytQUlBJQ2NRS0hJQ3FIdmhsQmUra0NFSUZCa0MxTDVldmN5dXo4bkJiVmhlNzRSRnNVMlN1blFKN3ZtN2QwdTdkdFhPV0JDK2Z2elIvTjBEcUYwalJvVGZzbTV5QW9FZ0o0QzZGWTU1NFFzWmdrQ1FJVUR0R2poUXV2aGlzM0ZOcEF1YllsdUhEc0h0RWlSSi8vNTM3WXdGNGV2VFQ0TjdQc3U2Z2VERXhFaURCMHNUSjBweGNhRWVqVGR5QW9FZ0o0QzZFYzU1NFFzWmdrQ1FJVUR0Y0Rpazd0MmxTWk1pKzlMUnNzS20yQllYSjdWckY5eHJ2djFXT25teWRzYUQ4Sk9iSzIzYUZQenJXTllOQk82TU02Ung0OEl6Qk1rSlZJV2NBT3BPT09lRkwyUUlxa0tHQUxXbmMyZHo2V2l3L1RQcnM3QXB0a2xTang3QlBUOHZUL3IrKzlvWkM4TFA1czNTc1dPaEhnVVF1WHIybEM2NUpMeVhkWk1UcUF3NUFkU04rcEFYdnBBaHFBd1pBdFNPcmwybEs2NlFtallOOVVqcVZsZ1YyN3AzbHhJU0FuOStRWUcwYlp0VVhGeDdZMEo0S0NtUnRtNDFIM29DNVhZejB3UUVJaWJHbklCY2NvbVVtQmpxMFZTT25JQS81QVJRKytwVFh2aENoc0FmTWdTd244TmhOcWU1NkNJcEtTblVvNmw3WVZWc1Mwc0xmbm4zbGkzU2lSTzFNeDZFajd3ODZZY2ZnbnNONFFjRXBtdFhhZXJVK25IaVJFN0FIM0lDcUgzMUtTOThJVVBnRHhrQzJLOVZLMm5HRENrcks5UWpDWTJ3S3JiRngwdWRPZ1hYdkhUWExoT0NpR3pmZjI5MkJ3cVUyMDNEVWlBUUhUdEtjK1pJRFJ1R2VpU0JJU2ZnRHprQjFLNzZsaGUra0NId2h3d0I3Tld5cFhUdHRhYmdGcTNDcXRqbWRKcGxoc25KZ2IrbXBFUmFzVUlxTGEyOWNTRzBTa3VsWmN1Qyt6dG1wZ21vbk5OcEdwVmVlV1Z3NzdtaFJrN0FGM0lDcUQzMU5TOThJVVBnQ3hrQzJLdGxTOU51SURVMTFDTUpyYkFxdGtsU216YkJOMXZkdlZ2NjRvdmFHUTlDeSsyV3Z2eFMycnMzK05jQjhLOXpaMm4yYkNrbEpkUWpDUjQ1Z2JMSUNhQjIxZWU4OElVTVFWbGtDR0N2WnMxTVpyUnNHZXFSaEY3WUZkdmk0cVIrL1lKLzNidnZtdTJhRVZseWM2VVBQcWplYTVseEFueHIydFJjQ3RTNGNhaEhVajNrQk1vaUo0RGFVOS96d2hjeUJHV1JJWUI5c3JPbGE2NlIycllOOVVqQ1E5Z1YyeVRwN0xNbGx5dTQxK3pmTDMzM1hlMk1CNkh6N2JmU25qM0J2WWFaSnNBM3AxTnEzVnFhUDE5cTBDRFVvNmtaY2dJZTVBUmd2MGpLQzEvSUVIaVFJWUE5R2pXUzVzNk4zczBRZkFuTFlsdEtpalJ3WUhDdktTcVMxcTZWVHAycW5UR2g3aFVVU045OFkzNFBsQ2Y4bUdrQ0ttcmRXdnJGTDRLL2ZDWWNrUk9ReUFtZ3RrUlNYdmhDaGtBaVF3QzdaR1daUzBlRDNlMDUwb1Zsc1UyU3pqdFBTazhQN2pYZmZpdHQyRkE3NDBIZCsrNDcvajRCdTJSa1NKZGZIbG45RThnSmtCT0EvU0l4TDN3aFEwQ0dBRFdYbW1wMkhlM2NtU0owZVdGYmJNdklrTHAzRCs0MUJRWFNhNjlKSjAvV3pwaFFkM0p6cGNXTHBjTEN3Ri9Ea202Z0lvZkQ5TnlaUDkvMFVZZ2s1RVIwSXljQWUwVnlYdmhDaGtRM01nU291WXdNMDllemFWTUtiYjZFYmJITjVaSjY5QWgrNTZNalI4d2JaMGxKN1l3THRhKzRXSHIxVmZOM1dSMzhSd2QrMXF5WnVSU29TWk5RajhSKzVFVDBJaWNBKzBWeVh2aENoa1F2TWdTb3VkUlVhZVpNcVV1WFVJOGtmSVZ0c1UyU09uV1NPbllNL25WcjE1cGwzc3crMUQ5dXQ3UnVuZW1mQUtCbWtwSk1vOUoyN1NMM2d5RTVFWDNJQ2NCKzBaQVh2cEFoMFljTUFXb3VQbDZhTjA4NjR3eXpvUTU4QytzZlRWeWNOSFpzOEs4cktKRCs5Uy9weEFuN3g0VGFsWmRuL3U2cTIzdzJtajRnQXBYSnpKUnV1a2xxMFNLeS8xK1FFOUdIbkFEc0ZTMTU0UXNaRW4zSUVLQm1VbE9saXkrT3ZzbVo2Z2pyWXBza3RXb2w5ZTBiL09zMmJEQXpGc3c0MVI5dXQ1a3AzTFFwK05lNTNmeG5CendhTmpTWEFqVnRHdXFSMUExeUlucVFFNEM5b2kwdmZDRkRvZ2NaQXRSTVRJeDA0WVhtRW54VUxleUxiWkkwWVlMNU1CQ3MxMTZUVnE4bUJPc0R0MXY2K212VEF5TllCQi93czVnWWMrTFVwVXQwL2Q4Z0p5SWZPUUhZSzFyendoY3lKUEtSSVVETk9KM1NaWmRKZmZxWW5wZW9XcjBvdGpWc0tQWHZiejRVQkNNdno0VGdqaDIxTXk3WVovdDJhZWxTS1Q4LytOZnlBUWN3TWpLa1gvODZPcmZlSmljaUh6a0IyQ2VhODhJWE1pVHlrU0ZBOWFXa1NCZGRKUFh1VFkrMllOU0xINVhUS1EwYUpEVnZIdnhyRHgrVzNuNWJPbmJNL25IQkhybTUwdkxsMHY3OXdiL1dFMzU4VUVTMGE5QkFtanJWOUUrSVJ1UkVaQ01uQVB0RWUxNzRRb1pFTmpJRXFKbng0NnQzdVgyMHF4ZkZOdW5uRHdaeGNjRy9kdjE2NlkwM3BLSWkrOGVGbWlrc05MTk1HellFLzFyQ0R6QWNEbW5HREtsbnoraisvMEJPUkNaeUFyQVBlZUVmR1JLWnlCQ2craHdPYWVaTWFmRGc2cjAzUnJ1WS8vM2YvLzNmVUE4aVVGbFpVbkd4dEdWTDhLLzk2U2V6YkxoclY5NHd3MFZwcWJSc21ka1JxQ2JMcy9uN1JEUkxUVFg5RTNyMlpGbTNSRTVFR25JQ3NBOTVVVFV5SkxLUUlVRDFKU1JJa3laSnc0ZVRHZFZWcjM1c0RvYzBiRmoxbG5pWGxrb2ZmMnplYkl1TDdSOGJnbE5TSW4zMGtmbjdLQzBON3JXZUhZRWt3Zy9STFNYRmhPQVpaNFI2Sk9HRG5JZ2M1QVJnSC9JaU1HUkk1Q0JEZ0pvWk5jcXNhRVAxMWF1VmJaSVVHeXNsSlVtYk53ZS9WTHUwMURUSGREcE5ud3JlUEVQREUzN0xsNXZHc3NFcSsvZkczeUdpMllVWFNnTUdNTnRVSGpsUi81RVRnTDNJaThDUklmVWZHUUxVek5peDB1alJVbng4cUVkU3Z6bmM3dnEzdjBwUmtmU1BmMGdyVjFidjlYRnhadFpxNHNUZ2R4MUN6WlNVbU9ENzV6OU5ENFhxU0UrWHNyUDV3Qml1M0c3cHlCSHA0TUZRanlSeUpTVkpGMXdnRFJrUzZwR0VMM0tpL2lJbm9nZDVVZnZJaStvaFErb3ZNaVN5bFpSSVc3ZUdlaFNSS3k1T092ZGNhZkxrVUk4a01yaENQWURxaUkwMUh4eDI3ellOU1lNdEZ4WVdTdSs5SnlVbm0zOU1zYkcxTTA1NEt5NDJQL2QzMzYxZUExbW5VK3JTUmJydU92dkhCdnVVbHBwZHVkNTZLOVFqaVV5SmlXWlo5NkJCb1I1SmVDTW42aWR5SXJxUUY3V0x2S2crTXFSK0lrTWkzNGtUMG8wM2hub1VrV3ZRSUdua3lGQ1BJbkxVNjNyOUwzNGhkZWhRdmRjV0Y1c1BlQ3RXbUdhbXFGMEZCZVpudldKRjlYZHE2dGhSdXVnaWU4Y0YxRGNqUjBybm5jZHNhNkRJaWZxRG5BRHNSVjdVSEJsU2Y1QWhRTTJjZmJiWmtUa2xKZFFqaVJ6MU9uNVRVNlh6enpkTGZhc2pMMDk2NXgzcHFhZWtZOGZzSFJ0K2R2U285UGUvbTZYNDFmMndrWnhzWmhnek11d2RHMUJmSkNSSTQ4YVpIZ3Bja2hJNGNxSitJQ2NBKzVBWDlpRkQ2Z2N5QktnK2wwc2FPRkNhTTRmTXNGdTlMclk1SEdZR1l0S2s2aS9QTGk0Mnk4TVhMWkwyN3EzWnR0RHc1blpMQnc1SWYvdWJ0SHAxOVhkbWlvMlZwazJUMnJhbFNTbWlVM3k4V2FFd2RteW9SMUwva0JQaGpad0E3RVZlMklzTUNXOWtDRkJ6UFh1YTl6allyOTd0UnVwTHk1Wm1GbS9idHVxL3lSNDhLRzNjYUdZMW1qUmh5WDFORlJkTGE5Wkl6ejh2N2R4Wi9lTWtKVWtUSmtqbm5HUGYyRkM3M0c1cHl4YnArKzlEUFpMSU1YU29hYkxzcXBkZE5zTURPUkYreUFtUUYvWWpMMm9IR1JKK3lKRG9WRmhvZXZMQkhsMjZTSmRmYnY0ZndINFJVV3lUVEFpV2xrbzdkcGhkU3FyajVFbXp6WGR4c2RTNk5SOVVxcXVvNk9lR3gwZU9WUDg0THBmWmNuajRjSmEwMWllY1BOa25MczQwS3AwK25RL2xkaUFud2djNUFZbThzQk41VWZ2SWtQQkJoa1F2aW0zMmlJbVJldlNRNXMzamZhZzJSY3lQMXVVeVMrWlBucFErL3JqNnMwNm5UcG50b3Jkc2tXYk5raG8xNHMwM1VDVWxaaW4zaXkrYUR4STE0WEpKQXdhWUFPUkRJNktSeTJWbVdjOC9uMHNhN0VKT2hCNDVBZGlQdktnYlpFam9rU0dBUGJwME1aZE84MisvZGtYTXlqYkpmTURvMHNXOGVlN1lVZjBRbEtSRGg2U3Z2akl6V0kwYm14NFk4QzgzMTJ5MS9kSkxacHYwbXZCc1ZUOTVNbThBOVJFckZlelJ0NjkwNFlYVjd4RUQzOGlKMENFblVCNTVZUS95b3U2UUlhRkRoa0JpWlpzZFdyU1FycmxHU2tzTDlVZ2lYMFFWMnlUemh0bTZ0UW11N2R2Tjc5VlZXR2g2TTJ6YVpKYU9WM2Nub2tpM1k0ZHArcnA2dGRsMXFTWmNMaE4rSTBleXBMVys0dVNwWmx3dXFYZHY2ZUtMT1hHcUxlUkUzU01uNEF0NVVUUGtSV2lRSVhXUERJRUh4YmJxY3pxbHpwMmw2NjgzUFNoUit5S3UyQ2FacGRnZE9wZ1prSnljbW9WZ2FhblpUdnJ6ejAxL2dJWU56Y3hUdE0rQ2xKU1luOHVLRldZcDk2RkROZnM1U3o4djU1NDhtZkNyenpoNXFyNllHUE4vWU1ZTVpyaHJHemxSKzhnSlZJVzhxRDd5SXJUSWtOcEhoc0FYaW0zVjE2R0Q5SXRmU0EwYWhIb2swU05pMzJaaVlzeDF5Sm1aMGp2dm1EQ3NpZUppODJiLzVaZFNyMTdTV1dkSnpacEZYeENXbGtvLy9XU1d2YTllYmZvbTJDRWx4VFFucFc4Q290bnBwMHRUcGpEYlZGZklpZHBCVGdDMWo3d0lQVEtrZHBBaGdQMHlNc3l1bzZ5ZXJWc090OXZ0RHZVZ2FsTkppZGtXK3BWWHBPUEg3VG1tdzJHQ3RYdDM2ZHh6emZiZDBXRHZYdW5ERDZWMTY4eE1VMDFubHp3U0U2WFpzODJPS0Z3R1VmK1ZsdjY4UXhRQzQzUktYYnVhRUV4TURQVm9vZzg1WVI5eUFzRWdMNEpIWG9RZk1zUStaQWlxY3VLRWRPT05vUjVGL2VGd21FdlVyN3RPU2swTjlXaWlUOFFYMnp4eWNxU0ZDODNzaUozZmNVeU1hVXc3ZkxoWjlwMlFFRGs3UVpXV1NnVUZadG4yeXBYUzExL1hyQkZzZVE2SGxKMHQvYy8vU0sxYTJYZGNoQlluVDhHSmlUR3oxMU9uU3NuSm9SNU5kQ01uZ2tkT29DYklpK0NRRitHTkRBa2VHWUpnVVd3TFRwczIwa1VYbVlJYjZsN1VGTnNrTTBQeSt1dG05cW1veU41ang4YWE2NkM3ZEpIYXRUTnY2UFcxaDBaQmdiUnJsN1IxcTJuWXVtV0x2Y0VubVE4T2ZmcVliZXF6c3V3OU5rS0xrNmZnZE9zbXpabGpMbTlBNkpFVGdTRW5ZQWZ5SWpqa1JmZ2pRd0pEaHFDNktMWUZMakZSK3MxdnBFYU5RajJTNkJXeFBkdDhTVStYcGs4My8rRCs4UTk3WjUyS2lxU05HMDJUMytSazAzand6RE9sZnYzTWR0NzF3WUVEMG1lZlNkOStLeDA1SXAwOGFaYkcyODNoTUxzQW5YZWVsSlJrLy9HQitzRGhNQitXTDdtRUU2ZHdRazVVanB3QTZoNTVVWCtRSVpValE0QzYwYVNKZE8yMVptVW5RaWVxVnJhVnRYR2o5TkpMNWszZnJuNEEvclJxSlEwZUxKMTJtbG42SFJkbmRzQUoxUzQ0SlNVbXNJdUt6TXpTZDk5Si8vbVAyVmE3TmptZDVzUEh0R2xtZGhhUmlaVUtWWE00cEo0OXpTNXk3QWdVdnNnSmNnSzFpN3lvR25sUmY1RWhaQWpzeDhxMnFqVnZibm9VdG04ZjZwRWdhb3R0a3JSL3YvVEpKK2JYeVpPMS8vWGk0c3hPSUEwYm1pcHpWcGI1UFNQRGZJQktTN00vRkl1THpadlNzV1BTNGNQU3dZUG05d01IZnY1ellhRzlYOU9YcENTcGYzL1Q1TFZodzlyL2VnZ2RUcDZxMXJHak5IZXVhWDZNOEVaT2tCT29QZVJGU05JWXNRQUFJQUJKUkVGVTFjaUwrbzBNSVVOZ0w0cHRsWE81cEZ0dU1UM2FJcVczWTMwVzFjVTJ5Y3k0NU9SSUw3NW9lZ2ZVSmFmejU5bW51RGpUZDZGaFE3UHNzMmxUOCtlNE9OT2pJVGJXL09lSmpUWDNPUnhtcHFpb3lJU2NaL2FvcUVqYXQ4L3M1ck52bnduNWdnSVRjb1dGVW41KzdjK3VsZGU2dFpsaGF0T0dIWUNpQVNkUGxXdmVYTHJxS2o0STFpZmtSTzBqSjZJVGVWRTU4aUl5a0NHMWp3eUpIaFRiL012S2txNjhrczFBd2tuVUY5czhUcHlRM25qRE5EVE55N08zeDBJMGNqaE1VOFp1M2FTWk0rbVhFRTA0ZWZLdmExZHAxaXhPbk9vcmNzSmU1QVRJQy8vSWk4aERodGlMRElsT0ZOdDhhOVRJL0QvbzJqWFVJMEZaVWJWQlFtVlNVODIydUFNR1NLdFdtU0E4Y1NMVW82cWZrcFBON2o5OSs1ckxId0NZV2FicDB6bHhxcy9JQ2Z1UUU0Qi81RVZrSWtQc1E0WUFQM000ek9UTWFhZUZlaVFvajJKYkdRNkhhU1RZb29VMFpJajB6MzlLWDM1Wk83dmtSS0tZR05QRWQ4d1lVMTJQaXd2MWlJRHcwS0tGTkdlT3VXd0Q5UnM1VVRQa0JGQTU4aUt5a1NFMVE0WUEzakl6VFdaMDZoVHFrY0FYaW0wK3hNZWJFTHowVXVtc3M4eVM3ejE3NnFhNVozMFVGMmNDYitwVXFYTm4weDhDZ05HdW5abkpidFlzMUNPQm5jaUo0SkFUUU5YSWkraEJoZ1NIREFFcXlzZ3cveWNvdElVdmltMlZjRGpNZGM4ZE9ranIxMHRyMTBxYk5rbkhqNGQ2Wk9FaE5WWHEwa1U2NHd6cHpET1pYUUxLYTlyVTlFOW8zanpVSTBGdElTY3FSMDRBZ1NFdm9oTVpVamt5QlBCdnloU3BWNjlRandLVm9kZ1dnTGc0cVhkdkU0YkhqcGtnL1BlL3pYYlcwYWhoUTlOdm9tZFBLVDNkTkNjRjRLMVJJMm4yYkhZRWloYmtoRGR5QWdnY2VRRXl4QnNaQXZpWG1pcGRjSUhwV1lqd3htNmsxVlJRWUlMd3d3L050dGVoMk9hNnJuaTJEVy9VU0JvNjFId1lZR1lKL3JDN25GbWhjT21sWmd0NlJDOXlJdFNqUXJnakw4Z0wrRWVHaEhwVUNFZlJ2aHRwYXFvMGNhSTBhQkNYVTljSHJHeXJwdmg0MDJPaFR4OXB4dzVwKzNacDF5N3orOEdEOVQ4TW5VNHBPMXRxM2RyTXRIYm9ZSDUzOFM4R3FGUkdocmtVaUJNbmtCTUFLa05lb0RKa0NJRHlSbzJpMEZhZjhIWldRekV4WmxlaDl1M05qTk9KRTZiQjZUZmZtTm1vM054UWp6QTRxYWxTOSs1U2p4Nm1iMGh5TWt1M2dVQmxaSml0dHp0M0R2VklFRTdJQ1FEbGtSY0lGQmtDSUNuSkZOck9PeS9VSTBFd3VJeTBGaFVYbXhtb1RadWtqUnVsQXdmTWt2RENRdk5ZS0xsY1pzWXNObFpxM05qc1luTGFhV1oybFJrbDFFUzBYaGFVbFNWZGNna25UZ2dPT1lGb1JsNkVlaVNvNzhnUVJKdG92SXcwTVZFYU0wWWFNY0lVMzFGLzhGWlhpMXd1czQxN3UzYlMyTEhtemVIQUFXbnZYclA4Ky9oeDcxOG5UdGkvNVhkY25KbEJTa3N6djFKVHBRWU5UT1BSUm8zTXI5UlVlNzhtRUcxU1U2WHAwemx4UXZESUNTQzZrQmV3RXhrQ1JMNXp6NlhRVmw5UmJLdERxYW5tVjd0Mmt0c3RGUldaWDU3WnA4SkNzd1BSdm4wbUtITnpwYnc4ODZ1Z1FEcDF5dno1MUNsenZLUWtVK2xPVERSTlJUMi9wNmFhSGdpTkc1c2RmR0pqemErNHVKLy83SENFOW1jQlJJcVVGT25DQzgyMjlFQk5rUk5BNUNJdlVOdklFQ0J5SkNSSVE0WklFeWJRbzYyK290Z1dJZzZIQ2FTNE9OT3J3S041YzdQdE40RHdsNW9xWFhTUmRPYVpmS2lFL2NnSklIS1FGNmhyWkFoUWY4WEZTY09HbVJXckZOcnFMNHB0QUZBTmlZblNqQm1td1M4QUFQNlFGd0NBWUF3WUlJMGZ6NldqOVIzRk5nQUlVbnk4TkhHaTFMTm5xRWNDQUFobjVBVUFJRkN4c1ZLZlB0TFVxUlRhSWdIRk5nQUlRa0tDYVc1OTFsbUVJQURBUC9JQ0FCQ29tQml6b20zeVpGTjBRLzFIc1EwQUFoUVhKODJlTGZYckYrcVJBQURDR1hrQkFBaEd0MjVtUlZ0Y1hLaEhBcnRRYkFPQUFMaGMwcGd4VXE5ZW9SNEpBQ0Nja1JjQWdFREZ4RWpkdTB1WFhFS2hMZEpRYkFPQUtyaGMwZ1VYbU8yM1hieHJBZ0Q4SUM4QUFJRnlPS1MrZmFWcDA2U2twRkNQQm5iall3QUFWQ0ltUnJyd1F1bWNjMEk5RWdCQU9DTXZBQURCNk5qUjlQYWswQmFaS0xZQmdCOU9welI4dU5TL2Y2aEhBZ0FJWitRRkFDQlFEb2ZVdWJNMGR5NkZ0a2hHc1EwQWZIQTZwVW1UcEtGRDZaOEFBUENQdkFBQUJNcmhrSHIzTml2YTB0SkNQUnJVSm9wdEFGQ093eUZObUNDTkdoWHFrUUFBd2hsNUFRQUlScXRXcHVVQWhiYklSN0VOQU1vWlBGZzY5OXhRandJQUVPN0lDd0JBb05xME1aZU9ObWdRNnBHZ0xsQnNBNEF5Um82VXhveVJFaE5EUFJJQVFEZ2pMd0FBZ2VyV1RabzFTOHJLQ3ZWSVVGY290Z0hBZjQwWUlVMlpFdXBSQUFEQ0hYa0JBQWhVMDZiU2pCa1UycUlOeFRZQWtEUndvRFI2ZEtoSEFRQUlkK1FGQUNCUXpacEpsMTRxTld3WTZwR2dybEZzQXhEMUJneVFKaytXVWxKQ1BSSUFRRGdqTHdBQWdXcmJWcnJrRXJPeURkR0hZaHVBcU5hbmp3bEJBQUFxUTE0QUFBS1ZsU1ZObjA2aExabzVRejBBQUFpVkhqM291UU1BcUJwNUFRQUlWRmFXTkh1MldkbUc2TVhLTmdCUnFVc1gwNmcwSXlQVUl3RUFoRFB5QWdBUXFDWk5USTgyQ20yZzJBWWc2blRzS0YxL2ZhaEhBUUFJZCtRRkFDQlFhV25tMGxFS2JaQW90Z0dJTXQyN214VUtBQUJVaHJ3QUFBUXFJOE5rUnRldW9SNEp3Z1hGTmdCUm8xVXJNOXVVblIzcWtRQUF3aGw1QVFBSVZFYUdOR2VPMUxsenFFZUNjRUt4RFVCVWFONWNXckJBaW9rSjlVZ0FBT0dNdkFBQUJDb3BTWm8yalVJYktxTFlCaUNpT1J4U2h3NW1SeUJPbkFBQS9wQVhBSUJnSkNlYlFsdXZYcUVlQ2NJUnhUWUFFYTFwVTJubVRQTTdBQUQra0JjQWdFQWxKNXNlYlgzNm1Na2FvRHlLYlFBaVZtYW1kUFBOVW1KaXFFY0NBQWhuNUFVQUlGRHg4ZExreVZMZnZoVGE0Qi9GTmdBUnFYVnJjeWtRSjA0QWdNcVFGd0NBUUNVa1NKTW1TZjM3VTJoRDVTaTJBWWc0bVpsbVdYZXJWcUVlQ1FBZ25KRVhBSUJBZVZhMERScEViMDlValdJYmdJaVNrV0Yya1d2UUlOUWpBUUNFTS9JQ0FCQ28rSGpwZ2d1a3dZTWxwelBVbzBGOVFMRU5RTVJvMnRSY0NzU0pFd0NnTXVRRkFDQlFMcGMwWm94WjBVYWhEWUdpMkFZZ0lxU2tTTk9uUyszYmgzb2tBSUJ3Umw0QUFBSVZFeU5ObkNnTkd5YkZ4b1o2TktoUEtMWUJxUGVTazZXYmJwS2FOQW4xU0FBQTRZeThBQUFFS2paV0dqdFdHakdDSG0wSUhzVTJBUFZhZHJacGJzMkpFd0NnTXVRRkFDQlFUcWQwN3JsbVJSdUZObFFIeFRZQTlWWjh2RFJ0bXRTMWE2aEhBZ0FJWitRRkFDQlFUcWMwY3FSWjFSWWZIK3JSb0w2aTJBYWdYb3FQbCtiUHArY09BS0J5NUFVQUlGQk9welI4dURSaGd0a1lBYWd1L3ZrQXFIZlMwNldaTXpseEFnQlVqcndBQUFTalh6OXA5R2dLYmFnNS9na0JxRmRpWTZYeno1ZTZkUXYxU0FBQTRZeThBQUFFWS9CZ2t4c3BLYUVlQ1NJQnhUWUE5WWJMSlYxK3VkU2pSNmhIQWdBSVorUUZBQ0JRRG9jMGNLQjA0WVZTWEZ5b1I0TklRYkVOUUwyUWtpSk5tY0tKRXdDZ2N1UUZBQ0FZUFhwSTQ4ZFRhSU85S0xZQkNIc3VsMW5TM2E5ZnFFY0NBQWhuNUFVQUlCaG5uV1YycTA1TkRmVklFR2tvdGdFSWF6RXg1c1JweUpCUWp3UUFFTTdJQ3dCQW9Cd09xWHQzczRsT1ltS29SNE5JUkxFTlFOaEtUSlRPTzA4YU9UTFVJd0VBaERQeUFnQVFqQTRkcE1tVEtiU2g5bEJzQXhDV1ltS2tjODgxSjA4QUFQaERYZ0FBZ3RHeG96Um5qcFNWRmVxUklKSlJiQU1RZHB6T243ZmVCZ0RBSC9JQ0FCQ01kdTJrSzY2Z1J4dHFIOFUyQUdFbEljR2NPRTJaRXVxUkFBRENHWGtCQUFoR3ExYW1SeHVGTnRRRmltMEF3b2JUS1oxempqUnVuR2xhQ2dDQUwrUUZBQ0FZelpwSmwxMG1OV2tTNnBFZ1dsQnNBeEFXSEE2cFowOXAwaVJ6RWdVQWdDL2tCUUFnR0kwYlM5ZGRKMlZraEhva2lDWVUyd0NFWEd5c05HaVFORzBhSjA0QUFQL0lDd0JBTUpvM041ZU9VbWhEWGFQWUJpQ2tuRTZwZjM5cHdnU3pveHdBQUw2UUZ3Q0FZR1JtU3BkY1lucTFBWFdOWWh1QWtIRTRwQTRkcEFzdk5Lc1ZBQUR3aGJ3QUFBUWpQVjJhUDU4ZWJRZ2RpbTBBUXNMbGt2cjJsV2JONHNRSkFPQWZlUUVBQ0VaMnRybDB0SEhqVUk4RTBZeGlHNEE2NTNCSXZYcEpreWRMY1hHaEhnMEFJRnlSRndDQVlLU2ttRXRITzNSZ3QycUVGc1UyQUhXdVJRc3oyNVNVRk9xUkFBRENHWGtCQUFoVVNvcDA3YlZTbXphaEhnbEFzUTFBSFhJNnBUUFBsSDd4QzA2Y0FBRCtrUmNBZ0dDa3A1dStubXlHZ0hCQnNRMUFuWEE0cE83ZFRRZ21KNGQ2TkFDQWNFVmVBQUNDRVJkbitucDI2MlltYTRCd1FMRU5RSjFvM3R5RVlIcDZxRWNDQUFobjVBVUFJRkFKQ2RJVlYwaGR1NFo2SklBM2ltMEFhcFhESVoxMm1tbFV5b2tUQU1BZjhnSUFFSXprWkducVZKTWRRTGloMkFhZ1ZuWHFKTTJZSVdWa2hIb2tBSUJ3Umw0QUFBTGxkSnAyQTMzNmNPa293aFBGTmdDMXBrVUwwOXk2WWNOUWp3UUFFTTdJQ3dCQW9PTGp6VTdWWjU4ZDZwRUEvbEZzQTJBN2gwTnEyMWFhTTRjVEp3Q0FmK1FGQUNBWUNRblN4SWxtUlJzUXpoeHV0OXNkNmtFQWlCeWxwZEozMzBscGFXeTlEUUR3ajd3QUFBUWpOMWY2L0hOcHlCQ3pBeWtRemlpMkFRQUFBQUFBQURhaGxTQUFBQUFBQUFCZ0U0cHRBQUFBQUFBQWdFMG90Z0VBQUFBQUFBQTJvZGdHQUFBQUFBQUEySVJpR3dBQUFBQUFBR0FUaW0wQUFBQUFBQUNBVFNpMkFRQUFBQUFBQURhaDJBWUFBQUFBQUFEWWhHSWJBQUFBQUFBQVlCT0tiUUFBQUFBQUFJQk5LTFlCQUFBQUFBQUFOcUhZQmdBQUFBQUFBTmlFWWhzQUFBQUFBQUJnRTRwdEFBQUFBQUFBZ0Uwb3RnRUFBQUFBQUFBMm9kZ0dBQUFBQUFBQTJJUmlHd0FBQUFBQUFHQVRpbTBBQUFBQUFBQ0FUU2kyQVFBQUFBQUFBRGFoMkFZQUFBQUFBQURZaEdJYkFBQUFBQUFBWUJPS2JRQUFBQUFBQUlCTktMWUJBQUFBQUFBQU5xSFlCZ0FBQUFBQUFOaUVZaHNBQUFBQUFBQmdFNHB0QUFBQUFBQUFnRTBvdGdFQUFBQUFBQUEyb2RnR0FBQUFBQUFBMklSaUd3QUFBQUFBQUdBVGltMEFBQUFBQUFDQVRTaTJBUUFBQUFBQUFEYWgyQVlBQUFBQUFBRFloR0liQUFBQUFBQUFZQk9LYlFBQUFBQUFBSUJOS0xZQkFBQUFBQUFBTnFIWUJnQUFBQUFBQU5pRVloc0FBQUFBQUFCZ0U0cHRBQUFBQUFBQWdFMG90Z0VBQUFBQUFBQTJjWVY2QUFBQUFBQlFuKzNjdVZNdnZQQ0N4bzRkcXg0OWV2aDh6cU9QUGlwSkdqMTZ0TnEzYjErdHIzUDQ4R0ZOblRyVnV2M0tLNjhvT3pzN3FHTTg5TkJEeXMzTjFkU3BVOVdwVTZjS2p4Y1hGK3VOTjk3UUYxOThvVFZyMXVodmYvdWJXcmR1WGVWeG4zLytlZTNldlZzTkdqVFE3Tm16bFpLU0V0UzQvTm0wYVpOZWUrMDFTZEtFQ1JOMHhobG4ySEpjQUtoTkZOc0FBQUFBb0pyZWVPTU4zWG5ublpLazk5OS9YMy8vKzkvVm9rVUxyK2Q4OU5GSFdyUm9rU1JwMGFKRm1qcDFxbTY5OWRhZ3YxWnBhYW1PSFR0bTNTNHBLUW5xOWNlT0hkUGl4WXVWbjUrdlpjdVdhZm55NVJXS2RTNlhTKysvLzc2KytPSUxTZEp6enoybjMvM3VkMVVlKytXWFg5YWVQWHVVbXBxcVgvN3lsMTVqbkRGalJzQmpIRE5tak9iT25XdmR6c25KMGV1dnZ5NUo2dDY5dTFWc2UrV1ZWL1R4eHg4SGZOekdqUnZyOTcvL3ZTVHB3SUVEbWpScFVxWFB2L1RTUzNYZ3dBRzk5OTU3VlI0N0ppWkcvL3puUHdNZUM0RElSN0VOQUFBQUFLcHA5T2pSZXVHRkY3UnQyellkUFhwVTgrZlAxL1BQUDYvRXhFUkowc0dEQjYxaW5DUzFiZHRXVjE5OWRVakcrdXFycnlvL1AxK1NOSFhxVkIwNWNrUVhYWFJSaGVmbDVlVlpmMzd6elRmMXlTZWZlRDNlb0VFRExWNjgyTHA5L1BoeDdkbXpSNUxVdTNkdk9aMC9keXR5dTkzYXRtMWJ3R004Y09CQVFNL2J2bjI3UHZ2c3M0Q1BXM1oxWG1scHFmVno4S2V3c0ZDblRwM3lLbTc2VS9iN0JRQ0pZaHNBQUFBQUJPWG8wYU5leGFZT0hUcFlCYVZtelpycDJXZWZ0Ujc3N0xQUGRQVG9VZXYyR1dlY29aZGVlc202UFdQR0REVm8wTURydHI4VmErWHZ2K3FxcXhRVEUrTjNuSXNXTFZKcWFxb2tLVDgvWHkrKytLSWtLVGs1V1pkZmZybjI3TmxUWlhHcnBLU2t3bk1LQ3dzbG1jdG5aODJhSmJmYmJUMzJ5U2VmYU9EQWdkYnRaNTU1eHZwejU4NmRmYTV5TzNyMHFCNTg4TUVLWDlmdGRxdTB0TlM2eisxMnE3aTR1Tkx2T1ZpWFhYYVpwa3laSWtrcUtpclMrZWVmYnoxMnlTV1hhT3pZc1pLa3JWdTM2aTkvK1lza2FlVElrWm93WVlMMVBJZkRZZHQ0QUVRR2ltMEFBQUFBRUlTalI0L3FpU2VlOFBuWXA1OStxazgvL2RUdmE1Y3RXK1oxZSt6WXNWN0Z0cTFidDNvVm1DcXpjK2ZPU2g4dlc1eGJzbVNKVmZTNzlOSkxsWkdSWWExRzg0eWpTNWN1bFI3dmpUZmUwTmF0VzYzYmJyZTd3Z3F4NHVKaUZSY1hXN2ZMZmk5eGNYSEt5TWlvY055eXhUcVB5Wk1uS3ljbngrdStPKzY0UTNmY2NZZXV1dW9xWFhIRkZabzFhMWFsNHkwck5qYlc1LzNMbHkvWHFsV3JmSTZqUllzV1ZpRnQwNlpOMXYwZE8zWlVvMGFOck50Tm1qUUplQndBb2dQRnRqSm9iRXBqVXdEUnE3aTRXTys4ODQ0MmJOaWdHMis4MGVjbElULysrS01lZlBCQm5YZmVlVHJubkhPVWtKQlFyYS8xd0FNUDZLMjMzcElralJzM1RyLys5YStEZXYyQkF3ZDAwMDAzYWRLa1NSbzllclRQY1d6ZXZGa3JWNjdVbDE5K3FYYnQydW1PTys2bzhyZzVPVGxhdEdpUkdqUm9vSjQ5ZTJySWtDRkJqYXN5VHo3NXBQYnYzNi8wOVBTUVhUNEZBTkVxTnpmWFdtSFdyRmt6elpvMVMwOC8vYlNhTjI5dVBhZC8vLzdXS2k1L3Z2cnFLNjlpVzBKQ2d2cjI3YXNOR3pibzFLbFRTa3BLMHVtbm4rNzFtcVNrSk92UDY5ZXYxL1hYWDIvSHQ2VDA5SFNscDZmWCtEaDc5KzdWM3IxN2ZUNjJidDA2elpzM3I4TDlqejc2cUhWZUtFbjMzWGVmUm93WVVlT3hBSWdjRk52K2k4YW1CbzFOYVd3S1JLT0NnZ0xObURGRHUzYnRrbVRlUTMvMXExOTVQYWU0dUZpLy9lMXZ0V0hEQm4zNDRZZEtTVW5Sczg4K0c5QkVSbmxsZThDY1BIa3k2TmUvOU5KTFdyOSt2ZGF2WDYvTm16ZnJsbHR1cWZDY3ZMdzg2ekttNzcvL1h2UG16YXR5NXYzcnI3KzJWbHlVejVXWFgzN1ptalFKUk5sTGx5VHAzWGZmMWJadDI5U2tTUk9yMkphYm02c0ZDeFlFZkV4Sm1qTm5qbnIzN2kzSm5OeTgrZWFibFQ3L3BaZGUwcVdYWGhyUXNlZk9uZXV6ZHhFQVZLWkhqeDU2K09HSHZlNTc5TkZIOWZMTEwwdVNacytlclN1dnZOTHI4WG56NW1uOSt2VStqN2Q4K1hLZks3MGs2Y2lSSTVvOWU3WjErN25ubmxOV1ZwYmZzYVdscFVtU0ZpNWM2TFdxN2UyMzM5WWpqenppOWR3NzdyaERkOTk5dDk5alNUOWZQdXJScEVrVFBmTElJenIzM0hNbFNVT0hEdlhxVHllWjg0aGdlcG9GOGx6UDVhVEJjanFkRlk1LzFWVlhhZnIwNlpMTTl6ZHk1TWlnandzQTVWRnMreThhbTlMWWxNYW1RUFNLajQvWFpaZGRwdHR1dTAyUzlNSUxMNmg5Ky9aZWZWc1dMbHlvRFJzMldMZm56NTlmclVKYlRaMDZkY29xZXNYSHgydk9uRG02N2JiYnJFdGdmQ2twS2RITW1UTVZIeC92ZGYrOGVmTTBjZUpFNjNiWlMyVDY5dTNyOWR4RGh3NEZsUU9CVENRVkZ4Y0hsUUdTdkhya0ZCUVVWSmtENVNlNEtsUFZzUURBbDhMQ1F1M2Z2OS9ydmxPblRubjl1ZnpqUlVWRmZvOVg5dkxFOHNyM0tzdkt5bExqeG8yckhPT1hYMzVwL2ZuLy91Ly9yRDg3blU3ck1zK2lvcUpLeCtXUFoxV2JaTjc3TDdua0VrblN6VGZmck02ZE95czNOemZvQ2UzOC9Idzk5OXh6S2kwdDFaMTMzcW1QUHZySU91YW9VYU8wWk1rU25YWFdXVUdQZGRpd1lmclRuLzdrZGQvaHc0ZTFZOGNPU1pYL3ZWeHp6VFZlUCt1OWUvZDZyVzREZ0xLaXV0aEdZMU1hbTlMWUZJaHU3NzMzbnRmbE1GbFpXVHAwNkpBeU16TzFkZXRXTFZ5NFVOTFBIL285V3JSb29RTUhEbGlQZCt6WVVjT0dEYk1lZi8zMTE3MHlvcnl5NzhjZmZQQ0IzOVVOVXNXVndrdVdMRkZ1YnE0a2FlYk1tV3JVcUpHT0hqMWFaUTRjUDM2OHduMmVTWm5iYnJ0Tjc3MzNudGVLaFRsejVsaC9IalpzbU5lcXVDdXV1TUxuS3JrMzNuaEQzM3p6alhYYjdYYjd6TUxpNG1KYjMzTVRFaEtzMWRPUzlQVFRUMnZKa2lXU3pBcTlzaXRPSG43NFlYMy8vZmVTek9XOEx0ZlBINFZhdFdwbDI1Z0FSSS92dnZ2TytoenF5OUtsUzdWMDZkSXFqK1B2UGJPczhyM2NTa3RMcTF6aEZSTVRvd0VEQm1qTGxpMFZIcHN3WVlLMW9ubnk1TW5xM3IxN2xlT1U1RFY1VTNheXAxT25UbnJublhja21kWExHemR1REhoMWNWbVhYSEtKcnJ2dU9oVVVGSGdkUHpFeFVlbnA2UlVtajJwaThlTEZYdWVFL2d3ZVBGakxseS9YbDE5K3FaNDllMnI4K1BFVTJ3RDRGZlhGTmhxYjB0alVnOGFtUVBSNS8vMzM5ZTY3NzFhNC8vRGh3M3JoaFJmOHZpNG5KOGNyUDhhTUdlTlZiRHQ4K0hEQXE4Qk9uRGloRXlkTytIMjhiQkV0UHo5Znp6Ly92Q1RUcTZac1FjeHozMldYWFZicDE5dS9mNzlYNFZBeWt5L2xjNkRzN2ZLUHBhV2wrY3lCdUxnNHI5c3JWcXl3THYzMzJMdDNyODQ2Nnl3NW5VNnRXclZLYjd6eFJxWGpMYy9YNVZJRkJRVzYrZWFidmI2R1IwSkNnbHEzYm0wVkZqMFoycWhSSXpWcjFzeDZYbng4ZklYMkVRQlFsNzc0NGd1Zi9jRXFNMzc4K0NxZnMzRGhRazJjT0ZFWkdSa3FMQ3pVWC8vNlYwbG1ndUdDQ3k2d3ptdlMwOU1EV2lYbmtaK2ZyNFNFQkd2VldmdjI3U3RkbFZjZG4zenlpZGZWT3A3em52VDBkSityeTMvODhVZnJ2S1Y1OCtaZUV5clN6NnNHWFM1WGxhdlRmZVZjVGs2T05tN2NXT21sdXdBZ1JYbXhyYjZoc2FsL05EWUZFQTFlZlBGRkhUNThXSkowOWRWWGErUEdqVHB5NUlnMUtaT1NrbExsQk1ibXpac3JGTnM2ZE9pZzdkdTNXNnNlT25iczZQWGUzTEZqUjY5TGE4cGZnbE5kVHFkVExWdTJyUEZ4M0c2M3Z2MzJXNytQLy83M3YvZGFjU2Vab3FPblI0OGt0V3ZYemxvTkJ3REI2TjY5dSs2Nzd6NnYrNTU2NmlscnhlMjBhZE1xVEk3Y2VPT04rdTY3Nytwc2pHM2F0RkdiTm0wMGYvNTg2NzdycjcvZWEzSjkwYUpGVm4vcVFMejIybXZLek16VTVzMmJKVW1ublhhYURoMDZaRDErNE1BQm5YNzY2WHJublhkMDFWVlhXWk5RSzFhc3FOQys1Zjc3NzdjdU5YM3d3UWZWcTFjdlNmSmF0U3hKVHp6eGhOYXRXNmViYnJxcHdtT1NXWW50YVIzdzZLT1Arc3lZa3BJU2JkKytYYi81elcrcS9CN0xyeHIwWktHZFYrZ0FpRXdVMi82THhxWTBOZ1VRM1I1NjZDSDE3Tm5UdXAyWGwrZjFYdkwrKys5N3JkeGF2WHExMzRtSG1UTm5lbDJtWHQ0amp6eWl0OTkrVzVJMGF0UW9yNU9mOGp5VEhmdjI3ZFBUVHo4dHladzA5ZXZYVDlkZmY3MjJiOTl1UFRjbko4ZXJCWUF2dnJMcHNzc3VVMHhNakZWc3UvLysreXVzOG5yODhjZHQ3MjNwYVRVUXJQSXJGUklTRXJSeTVVcnI5aE5QUEdHMVhBQ0EyaFlURStPMUlZemt2ZEkzTGk2dXd1TytpalV1bDBzcEtTbVZmaTIzMisyMXNVNXljbktWbCtWN3Z0YUtGU3VzSHM0REJnelFPZWVjVTZHbmM3REtubGNzWDc3YzZ6RlBIOVJWcTFaNWZiOS8vT01mSzR5NWJPR3hRWU1HU2twSzB2cjE2L1g1NTU5WCtKcWZmLzY1cnJ2dU9pMWJ0a3lQUC82NG1qZHZyb0VEQi9vOW4vS2NyM2t1a1Mwb0tOQVZWMXdSMFBkWC92elFjeTZXbkp3YzBPc0JSQytLYmY5RlkxTWFtd0tJYmtlT0hQRjZueTk3Mllwa1p1akxYc3ArNU1nUnY4ZEtUazZ1OUlONFFrS0MxNThEeVlEdnZ2dk9lcC9lc1dPSFYyL0tzamxRM1NiL250MnJtelp0cW9jZWVrajc5dTFUcDA2ZDlOdmYvbGE1dWJtYU1XTkdVTHRTUzlLSUVTTTBZTUFBN2RxMXkxclYwYmh4WTZzUU5tVElrR3FOZC9IaXhlclFvWU4xMisxMld4a2d5YXZIYWxsZHUzYlZ6Smt6dmU1NzhjVVh0WEhqeHFESEFBQWVhOWV1MWVEQmcvMCsvc0lMTDFUYW1zQ2pkKy9lK3RlLy9sWHBjdzRlUEtoUm8wWlp0NWNzV1JKUWh1elpzMGYzM251dmRmdjAwMC9Yb2tXTGZINXVmdVNSUjdSKy9Yb3RYTGhRTTJmT1ZPdldyWFh2dmZkcTNMaHhHak5taks2NTVwb3F2MTVsUHZ6d3c0Q2U1NnZkVDJKaW92THk4blRaWlpmcDhPSEQrdHZmL2lhMzI2MHp6enl6d3FxOEF3Y082TnBycjlXUFAvNm8zcjE3Vzhkek9CeGVPU3laOHdmUEt2R3lqNVV0Q2hZVkZWbVRVbVhiRUFDQUx4VGIvb3ZHcGpRMkJSRGRQRFB3L2dSYWFBcDJ0VllncTN3ZERvZjY5ZXNubDh0VjRibE5talJScTFhdDlNVVhYeWd6TTFQWFhudHR3Ri83akRQT2tHUUtkR3ZYcnBVa25YMzIyZnJ5eXkrVms1TmpUUTR0V0xBZzZGMURKZFAvTkQwOVhhKysrcXJYOTJKSCs0Q3lDZ29LQXNxcEprMmE2SXd6enRDQ0JRc2tTWGZlZWFjYU5XcEVzUTFBV05teVpZdFZkR3ZhdEtuR2pSc1g4R3YvK2M5L1d2MmdCd3dZb0s1ZHUxcjNlemJYa2FRbm4zeFNrblRlZWVkSitybUlKVWtOR3phMGVsR25wcVphdmN1U2s1UFZzR0ZEcjYrWGxwWm1iVDRtbVhZMW50Nmk4K2JOVTZkT25Tb3NOS2pxTWxJUHorWC8zYnAxczFvRi9PcFh2OUt4WThjMGZ2eDR2ZmJhYTFiZWVxN1FLYXRodzRiVzQ2dFhyOWFQUC82b2xpMWJLakV4VVI5Ly9MRlY5T3ZXclpzZWUrd3gvZU1mLzVCa1Z1aDVjcXJzT2N6S2xTdXRDYUpBZTNNRGlGNFUyMnhHWTlPS2FHd0tJSnI4OHBlL3JOQWZyREp2dnZtbTNuenp6VXFmMDZ0WEx6MzU1Sk82NVpaYlZGcGFxamZmZkZNYk5teVFaRTVtUEpzOHVGeXVvRExBVTdoYnRXcVZDZ29LSkpuZW4yVlhVdHVoN0NZVStmbjVPbkxraURJeU10U21UWnNLS3doUG5EaGg5YVZMVGs1V2RuWjJoZU41THMvS3pzNnVNZ2ZLWDZxVW41OXZGZGZLZjIwQUNGUjZlcnIrNTMvK3grL2puMzMybVhYNTRwbG5ubG5wMVJ5ZWxqRWVHemR1MUdPUFBTYkp2UDhIVTJ4YnNXS0ZWYWhMVFUyMWltMzkrL2ZYZ3c4K1dPSDVucy9selpzMzF3OC8vQ0RKTEVMWXRXdVhKR24zN3QzVysraisvZnNyOUptTGk0dnpXdFZYZHNPZmJ0MjYrZnkrNzdubm5ncnZ6V1UzTWZQbzBLR0RObTNhcFBQUFA5OHF0cmxjTG11bDlJb1ZLNnpuRGg4K3ZPSVBROUxFaVJPdDg2YWxTNWZxdXV1dWsyU3VXcnJsbGx1czhaVGwrWGtQR1RKRUN4WXMwRi8vK2xkdDNiclY2K2UzYU5FaWZmcnBwN3IrK3V2VnZuMTdkZTdjMmVmWEJ4QzlLTGI5RjQxTmFXd0tJTHJkZSsrOTFrb3Z5UlJsSmsrZWJOMWV0bXlaMTJXa2E5ZXVEZWc5eUU2VEowL1d0OTkrYTEwSzFLVkxGNDBkTzFadnZmV1dKSE1pRk15RXo4aVJJM1hQUGZkNEZkZWFObTFxdlc4V0ZoYnF4eDkvMUlJRkM3Um16UnJkZnZ2dGtxUlpzMlpaN1FZODl1M2JwNHN2dmxpUzFLZFBIOTE5OTkyS2o0L1h1blhydkRibE9YcjBxQ1pObXFRcnI3eFNmLy83M3l0TXFDeGV2RmgvL09NZkpaa1RuYnZ1dXN2bjJITnljdFN2WHovMTY5ZXYwdSt4L09ZNVpTK1pJZ2NBVkVkK2ZyN2k0dUwwaTEvOHd1OXpqaDgvYmhYYnVuWHJWdWx6UGNjc2YybWpuVHAyN0tnWk0yWW9PenRialJzM1ZtWm1wdExTMHF3OEtWdXRlaysxQUFBZ0FFbEVRVlJzODd6WFM3SldlMG5TUng5OVpFM1FleHcrZkZnUFAveXc4dkx5bEorZnI1OSsrc2w2N0xlLy9hMUtTMHNydkk5Ly9QSEhBWTI1UTRjTzZ0eTVjNFZpcENUdDJyVkw2OWF0azJSV2FmdTdySFBjdUhGNjdMSEg1SGE3dFh6NWNsMXp6VFZ5T3AxZUxReks1NURuc1lLQ0FxV21waW9uSjBlUFBQS0lsWTFObXpiVm5qMTd0R25USm0zWnNrVVhYM3l4K3ZUcEU5RDNCQ0I2VUd6N0x4cWJHalEyQlJDdGtwS1N2TjdueTMvNFRrbEo4Y3FGc3JzMGx6OU9WVG1RbjU5dmZXaDN1VnhWbm1CNXZsWmhZYUh1dlBOTzY3S1lXMjY1UlE2SHd5dFRxc096cWsyUzF3bmh4bzBiTlduU0pNMmRPOWRhSFNHWnkwUExGN0hLbnJqRXhzWmFLOUo4OWR6SnpjM1YvZmZmcjVTVUZMVnQyMWIvK3RlL05IRGdRTDl0RUk0ZlA2NlBQLzdZYXlYNGtpVkxyRXVWS2pOMzdseXYyMlg3dVpFREFLcGowcVJKT25EZ1FNRFBENlJuVzEzc2lIelRUVGRKTXF2UGNuSnk5Tk5QUDFtWG5MWnYzOTVhRVJjZkg2K1NraElWRnhmTDVYTEo2WFNxc0xCUUxwZExNVEV4WHBseDZ0UXB2NnV6UGIxTnk3ZlllZWFaWnlxY1J6M3h4QlA2OTcvLzdYVmZseTVkTkhqd1lLdk5RVmxsMi91TUhUdlc3L2ZjcEVrVDllelpVMnZXck5IQmd3ZjExVmRmcVYrL2ZsNFo5dkRERDN1ZGd5eGN1RkNwcWFsNjdiWFhOR0hDQksvbmpoNDlXcmZmZnJzZWUrd3hQZlBNTXlvcEtkSFRUeit0RHovOFVILys4NS9WcGswYnYyTUJFRjBvdHYwWGpVMkRRMk5UQUpIR2MybUpQLzR1VVNtdi9DN1J2dHg5OTkzV3l0NXg0OGJwRDMvNFEwREhmdmpoaDYyVkI2ZWRkcHErL2ZaYmJkcTB5V3RESDhsTXh0eDY2NjJhTld1V1RwdzRvYmZlZWt0WFgzMjFkdTNhcFJkZWVFR1BQdnFvUHYzMDA0QytwaTg3ZHV6dzJwREFudzBiTmxUbzllWXBZalp1M0ZoanhvelIvZmZmcnlWTGxtalJva1hXcFQ1bFBmWFVVM3JxcWFkVVZGU2twazJicW5mdjNwTE1KRmo1SFBBVS9Gd3VsL1YxeWhaSVBXT1N6Q1NXM1cwVEFDQmMzWEhISGRxeVpZdHljbkowL1BqeENvK1hYZG45N0xQUGF2WHExZnJqSC8rb3VYUG5xbjM3OXJybGxsczBlZkprVFpreVJkT25UN2VlVzM1aXFxelkyRmk1WEM3bDVPUjRGZWlPSFR1bWtwSVNGUlFVcUtpb1NBVUZCVjRUSVlzV0xkTFpaNSt0S1ZPbStEeCtmbjYrM25qakRVbm1QWDcwNk5HVmZ1L25uWGVlMXF4WkkwbDYrKzIzMWE5ZlA2OE0yN1ZybDNYWnJHUlcxS1ducDZ0RGh3NTY3YlhYclB2UFAvOTgvZVkzdjVITDVkSzExMTZyM3IxNzY5WmJiN1Y2NFpYdlp3Y2d1bEZzcXlVME5qVm9iQW9nV2kxZXZOanFYVE51M0RnMWJkbzBvTmNkT25USW1yRlBTRWpRUlJkZEpNbThaM242YzBxbXY4Mm1UWnZVcTFjdjY4VEprd01KQ1FscTFxeVo5VDdkckZrejY0U2xTWk1tRllwVUYxNTRvWVlNR1dMZHZ1dXV1M1R3NEVHMWJkdFc4K2ZQVjh1V0xiVjkrM2JyOGFvdUkvWHdyRVpvMEtDQmRTbE9kbmEyN3J2dlBoMDVja1FPaDhONkgwOU5UVlh2M3IwckZQR2FOV3RtVFNvdFhiclVLclpkZmZYVkdqbHlwSGJ1M0tuazVHUzFidDFhRXlaTWtHUXV0L1gwNHBGa0ZmeEtTa3FzUzI1VFUxT3RsZ1VBRUl5aFE0ZFcrZjZ4ZWZObTYvTjhtelp0MUtsVHAwcWY3Mi9pZmMyYU5kYjduaStWcmVvcWE5ZXVYWDdiMzZTbHBhbHQyN1lCSGFlODlQUjAzWFhYWFVwUFQxZGFXcHBXcjE1dDlUWjc4TUVIdFhQbnpncXRlc3EyeFBIbDQ0OC9Wa1pHaHQ5QzNzNmRPNVdabWFuang0OXI1TWlSMXFyMGZmdjJlZldNOHhneFlvVCs5S2MvcWJTMDFGcWw1dG1CV3pKWlczWjE5dU9QUDY2QkF3ZXFiOSsrNnRHamgzYnMyS0dycjc1YUkwYU0wTW1USjYxemt5NWR1dWlCQng3UUgvN3dCeTFZc0NDb3paRUFSTDZvTHJiUjJOU2dzU21OVFlGb05YejRjTCtYZkJRVkZlbnBwNSsyYnMrZE85ZnZCLytPSFR0V3VPL1paNSsxUHRUMzZORWo0R0xid1lNSHJmeG8wS0NCVld4ek9wM3ExNjlmaFpYRmhZV0Yxb1lDbmh3NGN1U0l2dnJxSyt0UzFhKysrc3FhakZtN2RxMTFhVS9aOFpmOUhqekZ1TFMwTkNzZnloYmJQdm5rRTYrK1BKTDNaYVFlSFRwMGtHUXV1U3A3ZVZDM2J0MGttWllDQnc4ZWxHUW1YSHo5ZkljTkc2Wjc3NzFYSjArZTFQdnZ2NitiYjc3Wnl0eGx5NWJwcFpkZVVwczJiYnhhQnJ6Kyt1dldaVTNQUFBPTWJyenhSaDA3ZGt4UFB2bWtjbkp5SkpuTFNTKzQ0QUtkYzg0NStzdGYvbEtoVlFRQStPUFowYmd5RHp6d2dGVnNPK2VjYzZwY1BWM2JUai85ZFAzd3d3OXEyN2F0MnJWcnA2U2tKTDM0NG91U1RCYVduMFQzWmVQR2pYcnFxYWVzMjA2blV3a0pDUm96Wm94MW4rZDc5aWkvdXJpOG1KZ1lKU1FrcUtpb3lHcHQwN1JwVTU4OW16MDZkKzZzMTE1N1RaOS8vcmxPbkRpaEVTTkdLREV4VVljT0hmS2FUUGYwV2MzTXpOUk5OOTJrbmoxN3FtUEhqanA4K0xEZWYvOTlTV2F6dVFjZWVFQy8rOTN2ck0xemxpeFpVdUdTM3J2dnZsdDMzMzIzM3pGZGVlV1Z1di8rKzMwdUhnQVFuYUsyMkVaajA1L1IySlRHcGtDMEtTNHVWbUZob1FZTUdLQUJBd2I0ZkU1ZVhwNVhzVzMyN05tVm5qU2NPblZLOGZIeHRkcDBmOHFVS1dyWnNxV2FOV3VtN094c1pXUmthTmV1WGRaa2hpY0h2djc2YTYrK2xtWC8vT3RmLzdyQ2NaY3VYYW8xYTlaWU9lRHBSYlJ4NDBhTkdqVktMVnUyMU96WnM2M25sNy9reHA4T0hUb29OalpXMDZkUHI5Q0xSL0xPcDdMdEZjcEtTRWpReUpFanRYVHBVaFVXRnVyZGQ5L1YxS2xUSlhsZk5scFdjWEd4OVg1ZldscXFqSXdNUGZEQUE5WnE2NnlzTEIwL2ZseDVlWGxhdVhLbHRtelpZdlVvQllCUVMwaElVR1ptWnJWZWUrTEVDWjh0WnE2OTlscmRjTU1OMXUyeXE4MDhxNEw5aVkyTlZVcEtpdGF2WDIrZEc3bGNMcCs3UlpjM2FOQWdMVnk0VUFrSkNUNS9lZDYvYjd2dE5pc1Q3cm5uSHI4OVBNczYrK3l6VlZKU290dHV1NjNDSkZKV1ZwWlhxNEFMTDd6UStuTmFXcG9HRGh5b0R6NzRRSDM2OUZHYk5tMzA3TFBQNnAxMzN0R3JyNzZxYjc3NUp1aFZhdkh4OGVyZnYzOVFyd0VRMmFLMjJFWmpVeHFiMHRnVWlGNXZ2ZldXMzEwdS9RbWtaOXQ5OTkybkVTTkdWSGRZVmVyZnY3LzY5Kyt2a3BJUzdkMjdWei85OUpQVmg2Wmh3NGJXNml5bjA2bTR1RGlyR0pXUWtLQ0NnZ0s1M1c0bEpDU29zTERRYS9aL3pabzFldnZ0dHl0OHZjTENRaDA4ZUxCQys0R0pFeWRxMnJScFh2Y2RQSGpRNjBST01pYzdsMTEybWMvTG80NGRPMmF0TE1qT3psYmZ2bjM5ZnQralI0KzJNbVBGaWhWV3NjM3ozdjdERHovb2IzLzdtL1g4a1NOSDZ0SkxMOVgyN2R2MWw3LzhSVjk5OVpYMS9TWW1KdXFoaHg2U3crSFFnZ1VMdEd2WExtM2R1bFdYWG5xcDVzNmRxNnV1dXNydk9BQ2dMb3djT1ZJalI0NnMxbXQvOWF0Zitld2ZYWDVTNHRlLy9yVmF0V3FsZGV2VzZjd3p6OVRldlh1dEZqUXVsMHNqUm94UTE2NWQxYWhSSXpWdTNGZ2ZmZlNSaGd3Wm9zTENRbVZuWit2aWl5LzJ1MUZRV2RuWjJRRVY1YW9ySmlaRzdkcTFzMWFsT1oxT2RlclVTVGZlZUtQZjFYb3VsMHYzM0hPUGJyamhCbDF3d1FYVzY4YU1HYU14WThib3hJa1QyckZqaDQ0ZVBhcFRwMDZwb0tCQUpTVWxLaTB0bGR2dHRuNUpzbjdQeXNxcTFVVVhBT3FmcUMyMjFVYzBOcVd4S1lEb3RXclZLajM3N0xQS3ljblIzcjE3clpWYkhtVlhBUXdkT2xSLyt0T2ZOR3pZTUIwN2Rrei8rYzkvTkczYU5HM2J0azNMbHkvWDNYZmZyUTgrK01CNmZtVTVrSktTb29LQ0FxOVZ6NFdGaFRwMDZKRDEvbDlVVk9RMWdiVjE2MWJkZHR0dHV2cnFxNjIyQWVXOS92cnIxaVZENDhlUHIzUkZZSzlldlpTVmxhVkRodzVwN2RxMTJyMTd0NW8xYSthVkE1NU1rVXliaU02ZE82dGx5NWI2NjEvL2FoWGFzckt5OU9jLy8xbW5uWGFhSk9uRkYxL1U3My8vZTMzNDRZY3FMUzBOK0ZKZkFLaktEVGZjVUdFQ29pNzh2Ly8zL3dKNm5zdmwwc3laTXpWejVreEpabks3YkM1SThwcklkamdjK3VDREQ2eExNLzBaUFhxME5UbFYxWFBMdXYzMjI3MnV6Q2xyeElnUldyMTZ0ZC9YTGx5NFVDVWxKWXFOalZWOGZIeEFsOFM2WEM3OStjOS85cmxpUFRVMU5hQ1ZkUUJRbWFndHR0SFk5R2MwTnFXeEtSQnRXclJvVWVXcWdlTGlZcThUanhFalJsVDVBZDVmRHBTOWpMTzhaY3VXZVcxODRJL1Q2ZFRubjMvdTkvR2VQWHRxOCtiTlZSN0hsOG1USjJ2SWtDRnEwS0NCMHRMU05ILytmTzNkdTlmYUpYcjQ4T0Y2NElFSHJPZXZYTGxTSzFldTlIdTgvZnYzNngvLytJZm16WnZuTndjT0hqeW91TGc0RlJVVldTc0xKRm50RU1weU9wMGFQbnk0WG5ubEZTVWxKV25yMXEwcUxTMjFlcGFXM1NCSU12bnd5aXV2cUZ1M2Jycm1tbXQwNjYyM2F2RGd3YnIrK3V1VmtaRmhUUTY1M1c3ZGV1dXQxbjFjQWdRQS9nVlNQSE02bllxUGo2K0QwZndzT1RtNVdxK3JxcDhjQU5SRTFCYmJhR3hxME5qMFp6UTJCYUpIMzc1OUs3MXNVVEtYMkpjdHR0MXh4eDExZmdKUlZ0ZXVYZVZ5dWRTc1dUTXJCejc1NUJOdDJiSkZrc21CUUlwdHp6MzNuTDcrK210SnNuS2ovQXgrK1FKWlZUa1FIeCt2dUxnNGE3SWtJU0ZCVFpvMFVVcEtpdC9YM0hUVFRmcmxMMytweno3N1RBc1hMdFRxMWF0VlVsSmliWmdnZVovWVhYREJCZXJTcFl0R2poeXBoSVFFcjlVYnYvbk5iN1Jueng0OStlU1RLaW9xMG80ZE95cE1FdjM3My8vMjJUZXVyQjkvL0ZFdnYveHlwYzhCQUFBQXFoSzF4YmJhUm1OVEdwc0NpRzRaR1JuV0JFUXdTa3BLZks2OFRrNU8xbi8rOHgvclBYZi8vdjE2N3JubkpFbG5uWFdXMzFWMVpWOGZHeHVyWjU1NXhyclAzOFkwNWQxNzc3MVd2N2Z5ditMajQrVndPTFI3OTI0cmkzcjI3S2xISG5ta3l1T21wNmRyekpneDJyTm5qOCtlY1o3ZHVDV3BVNmRPWGl2TWh3NGRxdGRmZjExNWVYbnEwNmVQR2pWcXBOR2pSK3VGRjE3UXUrKytXeUZUQWpGMDZOQ2dYd01BQUFDVVI3R3RsdERZTkhBME5nVVFpWjUvL3ZscXZXN3o1czJhTld1V3o4Zks1a0NqUm8yMGVQRmkzWFBQUGJybW1tc2tTVWxKU1dyUW9JRzFvdXpSUngrMWVyczk4OHd6ZXZiWlovWGdndzhxSlNWRm5UdDM5dXJmV1prenp6eXpXdDlMb0RwMjdPaDF1MEdEQmhvMWFwVFg1YVhsOWVyVlN3ODg4SUFXTDE1c1RjdzBiOTVjTjk5OHMyNjY2U2J0M0xsVCsvZnYxNGtUSjZ5K2NpVWxKWEs3M1ZZV1NQS2FtRG5ubkhOcTRic0RBQUJBdEhHNGFWSVZWWXFLaXFyc3QxQmFXbXF0ckl1TmpRM284dFNhT25ueVpOQ05UU1hUcEp0K0N3QVFHTS9PMHBWdFJpQ1pyQ2d0TFpYVDZReXF3WFZOeHBXYm02dVltQmpGeGNVRjliNU9EZ0FBQUNEY1VHd0RBQUFBQUFBQWJGTDdTNVlBQUFBQUFBQ0FLRUd4RFFBQUFBQUFBTEFKeFRZQUFBQUFBQURBSmhUYkFBQUFBQUFBQUp0UWJBTUFBQUFBQUFCc1FyRU5BQUFBQUFBQXNBbkZOZ0FBQUFBQUFNQW1GTnNBQUFBQUFBQUFtMUJzQXdBQUFBQUFBR3hDc1EwQUFBQUFBQUN3Q2NVMkFBQUFBQUFBd0NZVTJ3QUFBQUFBQUFDYlVHd0RBQUFBQUFBQWJFS3hEUUFBQUFBQUFMQUp4VFlBQUFBQUFBREFKaFRiQUFBQUFBQUFBSnRRYkFNQUFBQUFBQUJzUXJFTkFBQUFBQUFBc0FuRk5nQUFBQUFBQU1BbUZOc0FBQUFBQUFBQW0xQnNBd0FBQUFBQUFHeENzUTBBQUFBQUFBQ3dDY1UyQUFBQUFBQUF3Q1lVMndBQUFBQUFBQUNiVUd3REFBQUFBQUFBYkVLeERRQUFBQUFBQUxBSnhUWUFBQUFBQUFEQUpoVGJBQUFBQUFBQUFKdFFiQU1BQUFBQUFBQnNRckVOQUFBQUFBQUFzQW5GTmdBQUFBQUFBTUFtRk5zQUFBQUFBQUFBbTFCc0F3QUFBQUFBQUd4Q3NRMEFBQUFBQUFDd0NjVTJBQUFBQUFBQXdDWVUyd0FBQUFBQUFBQ2JVR3dEQUFBQUFBQUFiRUt4RFFBQUFBQUFBTEFKeFRZQUFBQUFBQURBSmhUYkFBQUFBQUFBQUp0UWJBTUFBQUNBYXRxeFk0ZFdyVnFsMHRMU0doOHJQejlmYjc3NXB0YXRXMWZ0WXh3K2ZGZzdkKzZzY1AvU3BVdTFZY09HZ0k1UlVsSWl0OXRkN1RIVXBlTGlZaFVVRkZUNzlmbjUrWlUrbnBlWHAzMzc5Z1YwckpLU0VwV1VsRlI3TElIWXMyZVB2djc2YTl2K2ZnNGZQbXpMY1FCNG85Z0dBQUFBQU5XMGVQRml6WnMzVDBWRlJUVStWbTV1cm02Ly9YYTk5ZFpiMVQ3R29rV0xOSDM2OUFyMzMzWFhYWHIvL2ZjRE9zWkhIMzJrUVlNR2FjMmFOVDRmUDNyMHFIcjM3cTJGQ3hkV2U1ekJ5c3ZMMDFOUFBhVnZ2dm5HYXh4VHBrelI0NDgvN3ZNMXg0NGQwOXk1Yy9YMjIyLzdmSHpyMXEwYU5teVlWcTVjNmZQeG9xSWlUWjA2VmZmZWUyOUFZL3pzczg4MFpNZ1EvZkRERDlaOXAwNmQwZzgvL0ZEbHIrTGk0b0MreHBJbFMzVDU1WmVyc0xBd29PZFg1c1VYWDlUbzBhTzFjZVBHR2g4TGdEZFhxQWNBQUFBQUFBZ2ZhOWV1VldGaG9UcDE2bFN0MSsvZHUxZkxsaTJ6WlN5bm4zNjZCZzBhcEpNbi96OTdaeDRYMC83LzhkZTBEcTBVV2xCY2JYWlgzVXZrM2hMU3RVdklralZrQ2RrVHBTeVJ2ZXhLcVloRWxwQWxDWFcvY2VWR29ycEZwU0trZFdwbTZ2ZkgvT2JjVG5ObW1ySmZuK2ZqY1IvWCtaeHpQdWN6MDV6UDhsNWVuM0xzMzc4ZnNyS3k2TkdqQndCQVhWMGQ3ZHUzUjFoWUdJWU5HNGFmZnZxSmRpK1h5OFdqUjQ5Z1lXSEJXSGRvYUNoWUxCWisrZVVYQUlMUFhUOUtybWZQbnJoNjlTcXVYNzhPRlJVVnFseEpTUWxkdTNhbFhYdi8vbjAwYjk0Y0hUdDJwTXFTazVPeGNPRkNzTmxzeGpiVTF0YWlxcW9LRnk1Y2dJNk9qcFRmeXFmQjB0SVNmbjUrMkxwMUt3SURBNy9vc3k5ZXZJaTh2THhQVXBlam82UFk3NWRBK0ZvUVl4dUJRQ0FRQ0FRQ2dVQWdmQ1Q5Ky9lWGVIN2F0R21ZUDMvK0YycU45UEI0UE1qSjBaZUZ5Y25KTURZMmhyS3ljcFBxZlAzNk5ZS0RneHQ5bjlEd0pDY25SN1ZwN05peEVyOWJWMWRYMk52YlkrdldyWTJLdEh2Ly9qMHVYNzRNZTN0N3RHelpFZ0RnNXVhR29xSWlrZTlEVVZFUjY5ZXZwNDU1UEI0TURBd1FFaElDRG9kRHBXTEd4OGZEMU5RVUJRVUZBQUFXaTBYZGMrWEtGWnF4VHNpelo4L2c0T0FnZGJzYnl4OS8vSUhpNG1LeDU2dXJxL0gzMzMralg3OStZcTl4YzNPRHJhM3RKMjNYOWV2WGtaU1UxT2o3cXF1clVWTlRRek91alI4L25oamJDTjhjeE5qMi8yUm5aNk93c0JCbVptYVFrZm00N0ZvT2g0T1ltQmpvNit1amUvZnVUYXJqM2J0M0tDMHRoWjZlSHEzODdObXpNRFEwUkpjdVhScXNnOC9uUTBaR2h0YkpmNnZ3ZUR6dytYd29LaW8yNlg0T2h5T3hnNjJzckVSSlNRbmF0R25UWUYxQ25RVlpXZGttdFVVYTh2UHpVVkJRZ0o0OWUzNlN2OCs3ZCsrb1NRS0JRR2c4UEI0UER4NDhnSTZPRHRxMWEvZlI5ZjM5OTkvSXpzN0c0TUdEbXpUNXE2bXB3Y3VYTDlHaVJRdW9xYWxSNVUrZlBrVmFXaHBHakJnaFZSL0Z0SUQ2Vmlrdkw0ZVNrbEtUN20xb0RBQUU0N3krdnI1VTlWVlhWME5CUWFGSmJaR0cydHBhSkNjblEwdExDOXJhMmg5ZEg0L0hRMlZsSmVNaWprQWdmRGxXcmx3cHNXOFdSb21scGFWaDVzeVpFdXVLaW9vU20vcllvMGNQN051M2p6cU9qWTFGUWtJQzFxeFowNmoyMXRUVVlQZnUzVWhOVFlXZm54ODFEMy83OWkyZVBuMksvdjM3SXo0K25uYVBqbzZPU1BRWUU5MjdkOGZkdTNjYjFSN2dYOFBUMHFWTEdWTmhtZERYMThmSWtTTVJHUm1KMk5oWVdGcGFpbHpETk44K2Z2dzRaR1JrNE9qb1NDdVg1dGxIamh6QnJWdTNBQWhTUjVjdFcwYWR5ODdPUmt4TURBQkFYbDRlTzNic0FBQmtaV1doZWZQbUluWGw1dWFLbE8zZXZSdW5UcDFpZkxZdzNkVEt5a3BzKzJKalk2bHhyTEt5RXNiR3hoZzhlTERFejhSRVVWRVJBZ0lDcEU1eGJReTdkdTFxMG4xTGx5NUZjbkl5YnQ2OCtZbGJSQ0I4V3I2UEdmZ1hJRHc4SEtkT25jSzllL2VhYlBBUkl0UmFHRE5tVEpPTmJRRUJBWWlJaUVCaVlpS3QzTnZiRzQ2T2psSVoyMjdkdW9WMTY5Wmg3OTY5K1Bubm4wWE9GeGNYWStEQWdYQnljc0tjT1hPYTFNN0dVbGxaaWREUVVKaVptVkhoMzhYRnhYQjBkSVNWbFJWY1hGeEU3dm53NFFPV0xGa0NPenM3Um85S1ptWW1wa3laZ25YcjFzSEd4a2JrdkZCcndkRFFFRHQzN215d2pRa0pDVmk1Y2lXQ2dvTFFxVk1uQUFLdGhWZXZYalY0cjc2K3ZsUUwyOU9uVHlNb0tPaVQvTjdDd3NLd2E5Y3VCQVVGd2NURTVLUHFJaEIrVk1yS3l1RHM3QXhIUjBjc1dyVG9vK3U3Y09FQ0lpTWpZVzV1M2lSalczbDVPY2FPSFlzRkN4WmcrdlRwVlBudDI3ZHg2TkFoMk5yYVNtVnNtelJwRWxxM2JvMjllL2N5bnZmeDhjR3BVNmZ3NE1HRFJyZXhxZHk5ZXhmUG56K25mYTdqeDQ4aklDQUFwMCtmaHFhbXBzZzl3Y0hCdUhmdm5saE5ublhyMWlFdkx3L0J3Y0dNMzh1Wk0yZXdhZE1taElTRVNOVlB6cHc1RS9yNit2RHk4cUxLY25Oekd4VFJWbFZWUmV2V3JSdXN2N3E2R3JObXpmb2t2N2Z5OG5LTUh6OGVob2FHMUlLT1FDQjhIWVlQSHk3VnZFNVRVNVBXQjlhbG9xSUNRVUZCTURJeXdtKy8vY1o0alphV0Z1MDROVFVWNTgrZmI1U3hyYXlzREd2WHJrVjhmRHo2OXUyTHFxb3FxdTIzYjk5R2JXMHQ0dVBqUll4dDl2YjJXTGx5cGRUUCtWSTRPVG5oMHFWTENBOFBweG5iaENtaDlSMG9lWGw1Q0FzTHc2eFpzOUN5WlV1c1hMa1M1dWJtVFhxMmhZVUZidDI2aGREUVVKdzlleFlUSjA1RTgrYk5NWFRvVUxCWUxHcXppM256NWpIZXo3VFJBWmZMQllmRGdaT1RrOGk1K1BoNHBLV2xZZXJVcVNMbjd0Ky9qNy8rK2t1a3pvNGRPOUlNaU5IUjBXalJvZ1g2OXUxTGxaV1VsT0RvMGFPWU9IRWk5UnZMeU1oQVFFQ0FGTjhDZ1VDb0R6RzIvWWNoV2d2L1FyUVdQZzlFYTRGQStIWXBMUzFGUmtZRyt2VHAwK1E2UHNjN2Z1dldMVnk0Y0lHMjBPelpzeWRLU2txd1k4Y09iTnEwU2VUZW5Kd2NKQ2NuTTlhYm41K1AyTmhZT0RnNFFGWldGa1ZGUmNqTXpLUmQwN0psU3lnb0tPRElrU093dDdlbm5UTXlNb0s2dWpwMVhGWldobWZQbm1INDhPRzA2OXpjM0pDV2xpYldvVkpkWFExYlcxdDRlbnBLL2lJK01VcEtTakEzTjhlWk0yZVFtSmo0VVgvdnh2STU1Z2tFd3JkTVptWW1vL05WV0hidjNqM0dQcUorTkppbXBpWm16WnJGK0l5aW9pSUVCUVhCMk5oWTdEWFNVRk5UZy9QbnoxUEhQWHYycFA2ZGtwSUNOemMzdkhyMUNuUG16TUhzMmJOcGtWL1hybDJEaG9ZR0RoMDZSSlZWVjFkajRzU0pJaEcwUEI0UEZ5NWNFT3NFcXFpb3dOV3JWeVcyMWR6Y1hLcnNFMG0wYXRVS2ZuNStJdk42NFpxZ3ZoRjA5KzdkYU5teUpTWlBub3lFaEFSY3YzNmRpdnphc1dNSDl1elpJL0Y1d2pSU0FKQ1RrNE9LaWdyaTQrTXhlUEJnUEhueUJPcnE2dFI0bzZLaWdoNDllc0RQejQ4eHNpMG5Kd2ZyMTY4WE1Rakt5TWd3QmtSa1pXV2hvS0JBYkxCRS9VMHRQRHc4S0VkUWRuWTJObS9lalB2Mzc2TnYzNzQwWTF0eWNqSWlJeU54OHVSSjJOcmFZdWJNbWREVjFjWEJnd2Vsamd4dkNuLzk5UmZqN3JsQ1dyWnNLZGJ3VENCOHl4QmpXejJJMXNLL0VLMEZvclhRRUVScmdmQmZJeWdvQ01lUEg1ZDR6ZDI3ZHo5cmltRlRZQm9EaEx1MW1abVpOYm5lTC9XT2QrdldEYmEydG9pT2pvYWRuUjFqTkxZNHdzTENvS0NnUUtVQjNidDNENTZlbmlMUGtwR1JRV0ppSWkxaW5NUGhZTmV1WGJDd3NNQ2JOMi9BNVhLUm1KZ0lQcDhQWTJOamFnR3RxcW9LQUJnM2Jod3RWYWd1UzVjdWxick5qU1V5TWhMYnQyOFhlNzZtcGdZQTRPTGlJdFlZcUsydGpZaUlpRS9hcmk4NVR5QVF2Z1VpSWlMRXB2WUJFTnMvZkkxb01ENmZUelArcjEyN0ZvQWc4eVVrSkFUYTJ0bzRlUEFnZXZmdVRic3ZMeThQZi83NUo0WU1HVUl6c0dSblp3TUFPblRvUUx2K3hvMGJlUEhpQmM2ZE93Y3ZMeThScDNOeGNURzh2YjBoS3lzckl0VlRXMXNMSG8rSHZYdjNmclN4RFFEajJGRmFXZ29BdFBrN2o4ZERmSHc4bEpXVk1YdjJiTHg2OVFvLy8vd3pCZzRjaUIwN2RtRE1tREg0L2ZmZkpUNHJNVEdSV2lzQUFvTlpXbG9hVnE5ZWphQ2dJS3E4cUtnSVdWbFpHRFZxRks1ZnZ5NjJ2bEdqUnVIZXZYc1lNR0FBelFIRVJIWjJOblIxZFNWZVU1Y0JBd1lnSnljSEhoNGVpSTZPaHJLeU1sYXRXb1d4WThmaXlaTW4yTFp0RzJ4c2JEQmh3Z1JjdkhnUng0NGRRM2g0T0tLam96RjI3RmdxK3U5ekVSVVZoWXNYTDBKZVhsN2tISS9IUTVjdVhZaXhqZkJkUW94dDlTQmFDLzlDdEJhSTFrSkRFSzBGd244TmMzTnppZThsOEsrZTQ0b1ZLOFQya1Z3dUZ3QXdjdVJJc2ZYczNyMGJwcWFtQUFSOXViZTNOd1lPSENqUmFNNUVlbm82bGkxYkJsZFhWd3dZTUlBcXYzUG5EZ0JCcEZiOWNhQnYzNzVTcGJ4L3lYZmMyZGtaTVRFeDhQWDFSVWhJaU1paWpHa01lUGZ1SGM2ZE8wZHp1QUNBbXBxYVZNK3VhNGhjdUhBaDB0UFRxZU82a1hjTEZpd0FJSkExeU1qSVlLeXJvcUtDdHBnckt5dkRrQ0ZESkQ0L05EUVU0ZUhoak9lbVRKbUN1WFBuQXZnM25XaisvUGxOMHJVN2QrNGNTa3BLR24xZlEzekplUUtCOEswZ0x5K1BLMWV1U0gzOW9FR0RQbU5yeENNdkw0OXIxNjVSeDJ3Mkc5N2Uzbmo1OGlVbVRweUkrZlBuTXpwQXpwdzVBd0I0L3Z3NXJWeDRMSlJZRVRKa3lCQm9hMnZEeDhjSEV5Wk13UHIxNnpGdzRFQ1JlbGV2WG8zUm8wZlR5aDQrZlBoUjBYdlNJSnlqMXpYbXljbkpVVkhVU1VsSlNFdEx3NG9WSzZqekhUcDB3SysvL2lxeDN2cm5MMTY4aVBidDI0dEUxdVhuNXlNNE9CaFpXVmxvMjdZdG1qVnJKbEpYU1VrSlhyOStqVTZkT3FGcjE2NFNqVzN2Mzc5SFptWm1vNktZdzhMQ3NIUG5Uc2pJeUdEOCtQR1lQWHMyVkZWVmtaS1NnZ1VMRnFDNnVocHBhV2xRVlZXRnJhMHRYRnhjTUhIaVJQajcreU04UEJ4Ly92a25UcDgrL2RHNjVwSm8xYW9WNDNzMWQrNWNWRlpXZnJibkVnaWZFMkpzcXdmUld2aDZFSzBGQVVScmdVRDRlaGdZR0lnc0JzUmhiVzB0TmswL0xpNE9xYW1wR0Q5K1BLT0JIZ0ROKzE5VFU0T29xQ2kwYTlldVVjYTJ1TGc0dUxtNUFZQ0lubGhjWEJ3QVVPZnJjdVBHalFZOTUxOGFiVzF0Mk5uWklUdzhITW5KeWJRSWhhcXFLc1pvd24zNzlrRmVYaDR6WnN4QVltSWlUcDgralc3ZHVqWHArVWVQSGtWVlZSVkdqaHdKT3pzN0ZCUVV3TVhGQlVwS1NsQlVWTVN0VzdjUUV4TWoxb2duVENNVlVsdGJDdzZIQTFOVFU1Rm9pOHJLU2h3L2ZoeTlldlZDcjE2OVJPbzZkT2dRcXF1clJjcEhqQmhCYWRxOWZ2MGFFUkVSbURObkRzMUplTzdjT1RSdjNoelcxdGJVd3VqKy9mdElUVTF0L0pkQ0lCQVkrWmorYzhlT0haUkJTeEtTblBaQ3JsNjlLakdEaFNrYlkrTEVpWEIxZFdXOHZxU2tCQkVSRVZCVFUwTldWaFlLQ3dzcEk5WDkrL2VocnE0dVltd0RCSDFUbHk1ZHNHelpNcXhZc1FJT0RnNFNJMjIvSkM5ZnZnUUFrVWd3UzB0TFZGWldZdXZXcmJDM3Q2ZFNRbms4SGhRVkZXRmpZeU9Wa2VmczJiTm8wYUlGb3FPalJlUUhBRUhrdHIrL1AyeHRiZUhoNGNIWTU1ODlleGErdnI0NGVmSmtnOCtMaUdjRUJta0FBQ0FBU1VSQlZJaEFUVTBON3QyN2gxV3JWc0hEdzZQQnpKRGZmLzhkV1ZsWm1ERmpCclVwVDJSa0pMWnQyd1lqSXlQNCt2cGkxNjVkY0hkM1IxcGFHcHlkbmRHNmRXdDRlbnJDenM0T1hDNzNzeHJhQ0lUL0tsKy9CL3pDRUswRm9yVWdoR2d0ZkRxSTFnTGhlNEhINHlFaElVR2t2S3lzRElEQUExN2ZRU0drZmpTWXBFalR3c0pDcEthbXdzSEJnVkh3WDFxZVBuMUtqUU4xdmVGY0xoZCtmbjRJQ3d0RHg0NGRzVzNiTnRvNy91alJJN3grL1JyT3pzNjBDSU9Ra0JCRVJVV0pSRWM5ZlBnUWFtcHFOSzNLdW55cGQzeldyRmtZTVdJRWpJeU1hT1YxblVsQzB0UFRFUlVWaGVYTGwwTkZSUVVIRGh3QWg4UEJnQUVEOE9IREI2bU1sc0wwUzBDZ2ZmYmd3UU5VVlZXaFg3OSttRE5uRGx4ZFhha3gwOURRRURZMk5wZzRjU0pqWGVMR0J6TXpNNUc1UUZaV0ZvNGZQNDZCQXdkaTNMaHhJdmZVSGJzQm9GKy9mdkR4OFlHcXFpcjRmRDdDdzhPeGYvOStjTGxjL1BycnIxUWFHSi9QeDVVclY1Q1VsSVFEQnc1Z3hvd1pzTFcxeGR5NWMxRlJVZEhnOTlGVXZ0UThnVUQ0TDlDM2IxOHFOWjBKYVp6MlFwb2lhY0NVcWlmazlPblRLQzh2aDUrZkg1WXZYNDRiTjI3QXdjRUJmRDRmY1hGeDZOT25EMk9VTVFEODlOTlBDQTRPeHNxVksvSHc0VU5hLy9vMVNVcEtRdXZXclJuSDRnTUhEcUNtcG9ibVRLK3Fxb0tTa2hKS1Mwc3hZY0lFOU83ZEcxdTJiTUdnUVlOUVUxT0RHemR1WU5XcVZjak56WVdQanc5cWFtcnc3dDA3dkhyMUNvR0JnUWdLQ2tKMWRUVllMQmFpbzZOaFlHQUFIeDhmQUlMNXZMaklObW5Jek14RVlHQWd1bmJ0aWlsVHBtRHQycldZTldzV2R1M2FKWEd1b2FPalF6bmUzcjE3QjE5ZlgxeTllaFdXbHBidzl2WUdtODJHbDVjWE9uVG9nUDM3OXlNdUxnNnJWcTFDMzc1OW0rekFJaEFJUDZDeGpXZ3RFSzBGSVVScjRkTkJ0QllJM3d0bFpXVll2SGl4MlBNM2J0ekFqUnMzeEo3NzB0RmdkZHZUcWxVckt1cHV4b3daeU16TWhMMjlQVnhjWEVTODJwR1JrUUFFMFhkNmVucFVlWGw1T1hSMWRVWGVWUzh2THlxU2l5bXQ3MHU5NHkxYXRFQ0xGaTFFeWt0TFMwVWNSYmR1M2FJaUFpTWpJNUdlbm82REJ3L2kxYXRYVUZKU3dyWnQyeHA4M3M2ZE8ybUd4NWlZR1B6NjY2OGlmK2U3ZCs5U0M0NjZUckM2dEcvZkhnRHd2Ly85ajlxd1J4ekM4VmphY2FCdDI3YlEwdEpDZEhRMEFnSUNrSk9UZy83OSsyUFpzbVhRMWRYRnBrMmJrSmVYQnk4dkx4dzRjQUFKQ1FudzkvZkgrdlhyRVJRVWhJVUxGOUpTakQ4MVgzS2VRQ0I4YldwcmEvSHMyYk1tM3k5MGxENTgrQkFjRG9mbU5BVWtPKzJMaW9xUWtwS0NybDI3b2xXclZrMXVnemlHRGgyS3pNeE05TzNiRndNR0RNRFpzMmZoNE9DQXUzZnZvcWlvQ01PR0RaTjR2NHFLQ3ZidTNZdVNrcEl2cm0zSzVKUXBMaTdHNDhlUEdaMWppWW1KQ0EwTmhhT2pJeDQrZklqMzc5L0R3TUFBcGFXbDFMaGdhR2dJYzNOek5HL2VISWFHaHVEeitVaElTSUM1dVRudE42Q2lvZ0pmWDEvcU9DZ29DTXJLeWhnN2Rpd3Q4dERPem81UnlpY2hJWUVhdDhXUmxaVUZaMmRuc0Znc3VMbTV3ZERRRUdwcWFsaTZkQ21tVHAwS1B6OC9zUTR6UURCV1IwUkVVSTRhVjFkWFRKdzRrVEtlc2xnc3pKdzVFNmFtcHZEdzhNQ0NCUXZRcFVzWE9EbzY0cmZmZnZzbW9oUUpoTytOSC9LdElWb0xSR3NCSUZvTG54cWl0VUQ0bnBnMWE1YllDS1g2aElTRWZQR2Rmb1U0T1RsUm02K3dXQ3lFaG9ZQ0VFUzJIVDE2bEJieExLU2twSVJ5RER4Ly9weG1iSHYrL0RsakN0Q2hRNGZnNXVhR3JWdTM0dDY5ZS9EeThoS0p2UGlhNzNodWJpN2F0bTFMS3hzMmJCaDBkWFdob3FLQzlldlhZOUNnUVRBMU5jWDU4K2NoTHkvZjRCZ0FnSmF5VTFGUmdkallXTXF4VlpkcjE2NGhMaTRPWEM1WHBCMUNzckt5b0s2dWpvRURCelpvYkJOdU9zR1U0c1ZFYVdrcEprK2VqTnpjWEJnWUdNRFB6dzk5Ky9ZRmo4ZkR1blhyY1BueVpjakx5MlBGaWhYdzlmVkYzNzU5MGFkUEg4VEV4R0RQbmoxWXNtUUpObTdjQ0JzYkc2bWUxMVMrMWp5QlFQaVM4SGk4VDdJcDFyNTkrNUNUazlPb05VbEtTZ3FXTFZzR0h4OGZXRnRiZjNRYmhIQTRITERaYk9qbzZHRGp4bzBBQkttaDgrZlBSMXhjSEk0Y09RSmRYVjJwNXE2eXNyS01UcE84dkR5a3BLVFF5ckt5c2o1Sis2OWN1WUpqeDQ2SnBHR0doWVdCeitjejZtZGV1blFKdGJXMU9IYnNHRlJVVktDaG9ZRXBVNllBUUtNTm1Rb0tDalFKbk9qb2FLaXJxMU5saFlXRkFJQ3VYYnN5cHBFS3o0dmovUG56MkxwMUszZzhIclp0MjBaSldKaVptZUhBZ1FOd2RuYkdqQmt6c0hmdlhwRjdxNnFxRUJVVmhlRGdZT1RuNTBOTlRRM0xsaTJEdnI0K0hqOStMSEs5akl3TTNOM2RjZUxFQ2R5OGVSTXJWcXlBc3JJeUJnd1lnRldyVmpWSk4xUWF1Rnl1eU84REVEZ0pTUW9yNFh2bGh6UzJBVVJyb1Q1RWE0Rm9MUkFJUHhKc05sdnFjYUQrKzFsY1hJdy8vdmhENGozU2JKQUFnSXBNRTRlQ2dnTGpPSEQ4K0hHeFk4Zng0OGZCNFhDZ3FxcUt4TVJFeW1IMDl1MWJaR2RuTTBhdWFXcHFZdi8rL1RodzRBQ09IajBLQndjSGJOdTJEU1ltSmhMYi95WGdjcmtvS0NnUU1aNXBhMnREVzFzYkowNmNRRlZWRlJXeEtCd0R3c1BEYVJzUmlXUEVpQkZ3ZFhYRmpSczN3R0t4WUdscEtiTHBqWWVIQnpaczJJQlhyMTdod0lFRGpQWFkyTmpBd2NHQlVZdXpMbVZsWmRUY1lPSENoZGl5WlV1REMxZ1ZGUldNSERrU1dscGFzTEd4Z1l5TURONjhlWVBWcTFjakpTVUY2OWV2aDU2ZUhoWXRXZ1JIUjBkNGVYbWhlL2Z1R0RKa0NINzc3VGRjdUhDaFNSdnNFQWdFT2pJeU1tQ3oyWTNTd25WMGRQem01MkEyTmpad2RIVEU5T25UcVVpblBuMzZvSGZ2M2xpM2JoM0t5c3JnNWVVbE5vVlVHZ0lEQXorNTR5b25Kd2RidG14QlltS2lpQ01rTHkrUG1wY25KU1hCd3NLQ2RuN0JnZ1dZTTJjT1dyZHVUVVhoM2JwMUMvTHk4bFJtMEs1ZHUzRGt5QkhrNXVaU0d3WVZGeGRqM0xoeGpMcWFkZUZ5dWNqS3lrSmVYaDdWdHZuejV6TitoM3crWCt3R2ZUNCtQamgxNmhRME5EU3diZHMyOU9qUmczYStTNWN1Mkx0M0w1eWRuYkY5KzNhUlNNbXRXN2ZpM0xsemFOdTJMY3pNekpDVWxBUVBEdytKYlJlaXJLeU1tVE5uVXVuRjlRMXRWVlZWcUt5c1JQUG16VDg2a3JHNHVCalRwazFqUEZjL0VJSkErRjc0K3BhVTd4Q2l0ZkJsSVZvTFJHdUJRUGlXWUxQWllqZklFU0xOQmdsQTB5ZVE0c1lCRG9lRDhQQndtSm1ad2RUVUZDZE9uTURxMWFzaEp5ZEhwYU9LTSt6SXlNakEyZGtaQmdZRzhQRHd3S3RYcjc0Slk5dGZmLzBGUHArUExsMjZpSng3L2ZvMTl1L2Zqemx6NWxDYndnakhnS3FxS2pSdjNoenU3dTc0KysrL0VSVVZCWGQzZDNoNmVtTDA2TkhvM3IwN0RoMDZSRzBza1pLU0FnNkhnNEVEQjFJYjFBaU5wVnUyYkFFQVBINzhHQk1tVEdCczUvdjM3Nlg2UEQ0K1BpZ3RMY1dtVFpzUUdSbUpoUXNYWXZueTVaUkdxRGhtekpoQi9mdm16WnZZdUhFanVGd3U5dXpaUXhraWc0T0RzV3paTXN5WU1RUGp4bzNEM0xsem9hYW14cWdMUnlBUUdzL1FvVU94ZVBGaXlNdkxvN3E2R3ZIeDhUQTFOWVdhbWhvQVFUL3l6ei8vMEJ3dHUzYnQraXdwbjQyaG9LQkE3TnFsckt3TXBhV2xqSDNZbENsVHNIanhZbWhxYW41MFpPejgrZlBGWmdzMTl2dmhjcms0ZE9nUUFnTUR3ZVB4TUduU0pOcGFnTVBoWVBYcTFhaW9xSUNabVJsQ1EwT2hwS1JFMDBxdW45WmVYRnlNMjdkdm8yUEhqbFN3Z2JXMU5YcjA2SUZkdTNiQjB0SVNOVFUxaUl1THc1dzVjL0RxMVN2czNyMGJnQ0FOOU1xVkszajc5aTJLaW9xUWs1TUREb2VEQ3hjdVFGbFpHVWVQSGdVQXVMdTdNNDZyMTY5ZkYydUluRHAxS3ZoOFB1YlBuMC85enVyVHZYdDMrUHY3UTFkWFZ5UWd4TW5KQ2FhbXBoZzhlRENDZzRPUmxKU0U0T0RnQmlQVTl1M2JoL3YzNzJQcTFLbVlQSGt5bys3bjRjT0hFUmdZaU9QSGo2Tno1ODRTNjJzSURRME42bnVxejVkT1NTWVFQaFUvcExHTmFDMkloMmd0Q0NCYUN3VENmNXVpb2lLcHg0RzNiOS9TanRsc05tYk5tb1hpNG1JOGZQZ1F4c2JHVk1TcEVFa2JKQWhUQ00zTXpEN2lFekREWnJNeGR1eFlEQmd3QUJvYUd0aS9mejlpWTJNeGFOQWdSRVZGb1Z1M2JwUzJtRGdHRFJxRVhyMTZmZFRHRGsyRmFSd1FibGhSWDUrVXgrUEIzZDBkelpvMWc2R2hJV0ppWXNEaGNQRHUzVHRxREdqV3JCbk16YzFSVlZWRi9adk5ac1BJeUFqbTV1YUlpSWlnNnJPenM2UEc4NEtDQXZqNittTGx5cFZRVVZHQmlZa0pZbU5qMGE1ZE95eGN1SkN4N2U3dTdoSS9XMjF0TFhidTNJbm82R2dNSFRvVVE0WU1nYVdsSmRhc1dRTWZIeC9rNWVWaDhlTEZFaU5Ic3JPenNYWHJWdno1NTUvbzJiTW5QRDA5YWRFY2VucDZPSDc4T1B6OS9YSGl4QWxjdUhBQm8wZVB4c1NKRTBYMFdBa0VRdU40L2ZvMTVzNmRDMnRyYTNoNGVDQW5Kd2NyVnF5Z0lrb0JJRFkyRnVIaDRSZzRjQ0NVbFpWUlhGeU01Y3VYbzMzNzlnZ0tDdm9pYzdHaW9pSzhlZk1HZkQ0ZkxpNHVlUExrQ2Q2L2Y0OGpSNDR3WHArWGx3Y0FJdU5ZYVdrcDl1N2RDeGFMaGFLaUluaDVlV0hWcWxVaWZYUkRxS3FxWXQ2OGVlalhyeC9hdFd2WHRBLzEvd2pUVGc4ZlBveWFtaG9ZR1JtSkdMQktTa3FveiszczdBeEhSMGNzV3JRSWh3NGRnckt5TWlaTm1rUVo2M0p6YzVHWGw0ZVhMMTlTR3RGMUhSdGR1M2FGdGJVMWpodzVncTVkdTRMUDUrUEJnd2V3dHJhbXpTRTRIQTZxcXFwZ1lHQ0FBUU1HNE5LbFM5RFYxWVdibXh1VWxKU29ORkUxTlRVMGI5NGNGUlVWdFA4S0N3dkI0L0VRRWhLQ0hqMTYwQnpsMnRyYVdMTm1UWVBmVGYySU55RnQyclRCMEtGRGFXWHQyN2R2VU1hZzd2cEhSa2FHTVpvK09Ua1piZHEwK1doRDI4Q0JBMkZzYlB6UnZ3OEM0VnZqaDF4OUU2MEZ5UkN0QmFLMTBCU0kxZ0xoZStMa3laTlNwWDFMSWlNakE4dVdMY1BhdFd0RmRLb2tzWDM3ZHZENWZKdytmZnFqbmw4WDRSZ0FBSXNXTGFJTU50MjdkMGRRVUJEWWJEYlMwdEtrVGgxaE1yUjl6bmU4cUtnSXZyNitNRE16dzlpeFk2bnkwdEpTbkQ5L0hpWW1KaUtUOElLQ0F0eS9meDhBNE9MaUFnME5EZlRvMFFOeWNuSk5jbVlaR2hwU2ZYTkdSZ1lBd1E2YWRiOExOVFUxbUp1Yk05NHZLZXI4OWV2WDJMQmhBeElTRW1CbVpvWjE2OVlCRUl3OVBqNCs4UER3UUVoSUNONjllNGYxNjllTDNKK2VubzdBd0VCY3UzWU5OVFUxc0xTMHhKUXBVL0QrL1h2R2FKVEJnd2RUa2M1aFlXRUlDd3VEaVlrSkhCMGRQNnNPN2VlY0p4QUlYNXZ0MjdlanFxb0treVpOQWlESUNOSFgxOGZwMDZjeGRlcFVzRmdzakJrekJrRkJRWWlPam9hOXZUM1UxZFV4YytaTTdOMjdGeUVoSVdMVDVKb0toOFBCblR0MzhQZmZmNFBMNVdMSWtDRW9LaW9DSUhEQzV1WGx3ZHpjSENZbUp0RFQwNE95c2pMUzB0TEE0L0VvdzU4dzZybXV3N2V5c2hLTEZ5OUdabVltdkwyOWtaK2ZEMzkvZnlRbkoyUDY5T213dExRRW04M0c1TW1UMGIxN2Q0bHRWRlpXYnBSdW8zRHpNaWJENU1HREJ3RUkrdHU1YytkaTBxUkp0UFRMLy8zdmYvRDA5RVJCUVFHbVRwMkttVE5uQWhDa1VqbzZPbUxIamgxbzBhSUZiRzF0RVI4Zmo1WXRXOExVMUJTVEowOUdYbDRlL1B6OEdDVmxHc0xTMHBLMmpraEtTb0tTa2hLVWxKUXdkKzVjUEhyMENBQm96aG9XaXdVMm13MGxKU1h3ZUR6dytYekV4c1pLZEx4TGd6QmFXMXhhNnFlQ3grTWhOVFVWbzBhTit1aTZHcnVCVDJGaElRa2lJSHdYL0hDL1VxSzFRTFFXaU5iQ3Z4Q3RCY0tQaUl5TURDWk1tTkJncEsrUXFLaW9UMm9ZK3h5Y1BIa1M1OCtmeDVFalIyZzdEeTlZc0FCT1RrNVl1M1l0OVBUMFJMemJqZUZ6dk9NMU5UV0lpSWlBdjc4L3lzckswTDkvZjlyNS9mdjNvN3k4SElXRmhYajU4aVV0S3E5dDI3WUlDd3REbXpadGFQcDdFeWRPaEpXVkZRREJPREp1M0RoVVZGU2dxS2dJNDhhTm82TFc5dTNiaDRLQ0FvbXBVVy9mdnNXclY2K28vdjNCZ3dmbzE2OGY0N1hDQlU1OVhyMTZoVEZqeHFDeXNoSWpSb3lBbTVzYmJaRWdLeXNMRHc4UGNMbGNLdXF0THZuNStkVGkzc2JHQmxldlhrVnNiQ3hpWTJQRnRyc3VJMGVPUkhsNU9XN2R1c1c0dWNPSER4L0FZckVreW1OSXkrZVlKeEFJM3dJeE1URzRmdjA2SEJ3Y0tJMWdRQkFKZlBqd1lhU2twS0I3OSs1bzI3WXRldmJzaVRObnpsQ3A0UTRPRG9pSWlNRGh3NGN4Yk5nd21nSC96WnMzWXZzVUp1M24raEl2TWpJeVdMOStQVGdjRHJTMHROQ3RXemQwNjlZTlhicDBnWkdSa1lqMGlaV1ZGYzZmUDQ5Ky9mcEJUazRPTlRVMXFLNnVScnQyN2ZEenp6OERFR3hJNCtycWlveU1ETGk0dUZCOVVvOGVQYkJ6NTA1NGVucGl3NFlOME5IUmdZNk9Edkx6OHhFVEV3TlpXVm13V0N6d2VEeHd1VnhNbURCQnFyRmgyN1p0ZVBmdUhabzFhNGJhMmxyY3ZuMGJBQmlOVHFOR2pjS0hEeC9nNit0TDIvd25KeWNIQnc4ZXhPWExsOEZtczdGbXpScWE0MFpaV1JsNzl1ekIxS2xUNGVucGlkYXRXOU1jYmh3T0J4TW5Uc1NBQVFNYWpQNHVMeTlIUWtJQzd0NjlDMEJVMTdVK1RrNU9xS3FxZ3JLeU12V2ZrcElTbWpWclJxMHBoTnJQNHRJb0pYSHk1RWxrWm1aQ1NVa0p0YlcxaUlxS2dwYVdsa1JqMU5telp4dU1VUHpubjM4a25uLzY5Q21xcXFwb1JzYlBRVXBLQ29LQ2d0QzhlWE1vS2lvaUp5Y0hhV2xwbnlVN2dFRDQxUHh3eGphaXRkQjBpTllDMFZxUUJORmFJSHdQeU1uSklUUTBsSXBnZXZIaUJWNjlla1VadVNzcUtuRHUzRGxZV1ZsUkdtQk9UazdvM0xuelIyMnM4N0Z3T0J3cVdvR0p0Mi9mNHNXTEZ5S1Q1OTY5ZThQRXhBUlBuejdGZ2dVTFBzb1QvS25mOGRUVVZHemF0QWxQbno2RnZyNCtkdTNhUllzY3ZuNzlPc0xEdzlHNWMyZThmUGtTOCtiTnc5R2pSNm0vQ3dBWUdSbFIvK2J4ZU1qS3lrSjZlanJtenAyTEZ5OWVRRjFkSFhQbXpNR1RKMDhRSFIyTk9YUG1ZT3ZXclJnOGVEQzZkT21Db0tBZ0FJSVV6MjNidHVITm16ZDQrL1l0RmEzczRPQUFXVmxaS2tXc1M1Y3VZcDBkczJmUFppelgwZEhCOU9uVHFmUWlKbVJsWmVIdDdRMWJXMXVSeURsdGJXMTRlWG1oYTlldTBOWFZ4YlZyMTJCalkwTkxkV0xpN2R1M2NISnlncEdSRWNhUEg0K1NraEtSZVFTSHc4R2dRWVBRdDI5ZmFqejhHRDdsUElGQStKYUlqSXlFdHJZMmJhNEtDT2FaNTg2ZG84a05qQm8xQ2hrWkdlQnl1WkNYbDRlQ2dnS2NuSnl3WWNNR3hNWEZVVWFnNGNPSHc5VFV0Rkh0eU03T1JreE1ESFdzb0tDQWZmdjJvVzNidHREUTBHandmamMzTi96eXl5L0l5Y2xCYlcwdFdDd1dORFUxTVdqUUlNakx5eU12TDQrYU02NWN1WkttSmRtN2QyK0VoSVRnNmRPblNFcEtRbnA2T25KemMvSDgrWE9VbFpXQnkrVlN6bWMybTQxVnExWko5WmsrZlBoQSsweXFxcXFZTm0wYVl5YkpzR0hETUhqd1lOcVlJOXo0aDhmam9XL2Z2bGkxYWhXalkwRlhWeGZidDIvSGdRTUhhR01ISUJqN2xaU1V4S1pycmx1M2pqSmdGUlFVd05YVkZXdzJHM1oyZGhJM3VnTkFHVEUvRnlVbEpUUXBHeTB0clFhL2UyR0VvQ1M0WEs3RXovYm8wU09vcWFsOTlzK25xcXBLY3k3SnlzckN4TVJFN0dhQkJNSzN4QTlsYkNOYUMwUnJnV2d0MENGYUM0UWZqWU1IRCtMa3laTTRlL1lzMnJadEMzOS9meVFsSlZIZWNCNlBoNzE3OTZLNHVCak96czRBZ0pDUUVBUUdCa0pKU2VtemUzQUJnZEZJbU1aNDllcFZYTHQyRFJrWkdmajU1NThaRngrQVlCeFFVVkVSTWNLZlBYc1dUNTgrQll2RndvRURCMkJnWUlDZVBYczJ1azJmOGgzUHlzb0NsOHZGMUtsVElTc3JpOW16WjJQbXpKbTBOTXpvNkdoNGVIaWdWYXRXMkxWckZ6SXpNN0Znd1FMTW5Uc1hBUUVCYU5teUpmNzg4MC9FeHNZaU56Y1hPVGs1eU0vUEI1L1BoNktpSW5yMzdvMFhMMTVBU1VrSjF0YldrSldWUlZ4Y0hLeXRyYkYzNzE1MDc5NGRscGFXVk5RSWk4WEMrL2Z2b2E2dVRvMUgvdjcrQ0FzTFE2ZE9uU0FySzRzTkd6WkFRVUVCYW1wcUltTkFSVVVGZUR3ZWtwT1RJU01qZzhtVEo5TStzekNWU1JKeWNuSmlqWEgxcFJSVVZWV3BDRzV4MUk5b1lYTFlwYVNrZ00vbmYvVHYrbFBPRXdpRWI1RzllL2NpUHo5ZlpNT2JUcDA2NGZMbHk3U3NCNlkweEQvKytBUGR1M2VudmJjalJveG9VbHMyYjk1TU94WTNmMlJDVGs1T1lvU3pycTR1NXMyYmg0NGRPNHFOSERJeE1mbWttK2Q0ZTN2RDI5c2JnQ0J5cjZGc292ck9IWDE5ZmF4ZXZSby8vZlJUZzV1QzllelprM0ZINlpZdFd5SW9LSWlXcFNLTVhBTkFteWZQbURHalFXZkh0bTNiSko2dnoralJvMFhrS0taT25TclZiOFRKeVFsT1RrNVUxS09rNzIvNjlPa05idkFrTFpNblR4WVo2ejRIZW5wNmVQRGdBUURCNzRQRlluMVVwaGFCOENYNW9ZeHRSR3VCYUMySWcyZ3RmQnhFYTRId1BaQ2VuazQ1VTRSZWIydHJhOXk0Y1FNeE1URVlNV0lFVkZWVllXMXRqYWlvS0RnNU9VRk9UZzdUcGszRHVYUG5zSG56WnBpYW1qWm82RzVLdTRUYVl5RWhJVGh3NEFCNFBCNEF3YnRpYkd5TXlaTW53OHpNakhKWVBINzhtTm93b0tpb0NJOGVQUkxwZTI3ZXZJbE5temJCeE1RRUhoNGVXTEZpQldiUG5vMlJJMGZDenM0T1JrWkcrT1dYWDZTS1N2dFU3M2hTVWhJZVBud0lBT2pXclJ2YzNkMXA3YTZvcU1ET25Uc1JHUmtKTFMwdCtQdjdRME5EQXhvYUdsaTFhaFUyYnR5SWhRc1g0dENoUTNqOStqVWVQSGdBRXhNVG1KdWJ3OURRRUY1ZVh1aldyVnVEa1FaTTFGM0FabVJrVU0rK2YvOCtsaTlmam9xS0N0VFcxdEwwVnVYazVLaDBvUEx5Y2p4NzlxelJEcTM2ZktreEFCQkVKckJZckFaM1RtK0lUemxQSUJDK1JlVGw1Y1dtRjBxejhKZVZsVzNRUVA2dE1INzgrSy8yN0tiSzlueUt1ZXlYNkhNYlErdldyZEc2ZFd1cHIvL1dKWTgrQlQvQ1p5VDh0L2hoWmpsRWE0Rm9MUWdoV2dzQ2lOWUM0VWVDeStYQzNkMGRDZ29LV0xKa0NWVnVZV0VCTnB1TnExZXZVaDdrNGNPSEl6bzZHcmR2MzRhVmxSV1VsWlhoN095TWpSczM0dENoUXlLcEN6NCtQclRkaklYUEEwQ1RKQkJTVlZXRkRoMDZVTWV4c2JFNGVQQWdGQlVWb2Flbmg2NWR1NkpyMTY3bzNMbXpTQ3FNcnE0dTl1elpBeWNuSjZydnFxcXFRbTF0TFZ4Y1hLanJqaDA3Qmo4L1Aram82R0QzN3QzUTBOQkFhR2dvRGh3NGdJaUlDSnc5ZXhiS3lzcG8xNjRkTkRVMXNYYnRXaWdxS2xJVDJlcnFhclJzMlpKV3B6Z2E4NDUzNjlZTm5UcDF3dURCZ3pGOStuVHFlVHdlRDlIUjBUaDQ4Q0FLQ2dyUXExY3ZiTnEwaWJiUUdETm1ERjY4ZUlHUWtCQXNYNzRjL3Y3K05PZkt1WFBuOE9yVks1R29EeWJTMHRMQVlyR1FtcHJhNElZQmhvYUc4UGIyaHBLU2tzZzRVTGVmdHJHeHdmang0ekYxNnRRR24xK1hvcUlpN042OUc2cXFxbUN6MlZUVXRhUUlzZWZQbnlNOFBGeGl2Y0pvYjBra0p5ZWpaOCtlakpzaWZVb2FNMDhnRUFnRUFvRkErQy93d3hqYmlOWUMwVm9nV2d0MGlOWUM0VWNpT1RrWi8venpENVl0VzBiVGUyeldyQmtHREJpQXNySXlLbjJsZCsvZXNMUzBwR2tzamhneEFrRkJRYmg5K3pZV0xGZ0FSVVZGNk9qb3dNbkpxZEZ0aVlpSW9CMlBIajBhRmhZV01EQXdhRERTcDMzNzlqaHg0Z1R1M0xsRDZUQXFLQ2lnUjQ4ZTFMdnM2K3VMRXlkT29IUG56dGl4WXdjMXRqUnIxZ3hMbGl6QjdObXpjZS9lUGFTa3BDQTdPeHNGQlFVb0tTa0JoOE9oSXVyazVPUXdZY0lFcVQ1UFk5NXhOcHVONDhlUGkwVFRlWHA2SWpvNkdtcHFhbGkrZkRuR2p4L1BHQzNpNHVLQy9QeDhXRmxaaVp3dkt5dkQ1TW1UR2RQaWUvWHFoUTBiTmdBUTZMQzZ1TGdnTkRRVWJkcTBnYTJ0cmNUUDE2SkZpMFpIOWpVR2RYVjF4TVRFVU4rOW9xSWlyS3lzSk9xc1BucjBDRStlUFBtbzU5YlUxQ0FsSllXbWhmcTVhTXc4Z1VBZ0VBZ0VBdUcvQUt1MnRyYjJhemZpUzhEbGNwR2ZuODhZOVNRMFdrbUN6K2NqSnlmbnV3Z0JEdzhQbDZpMThEbVJSbXVCaVhQbnprbWx0U0FKU1R1Q2ZnMWV2MzZONHVKaVNvaTlJYVRSV3ZqZUlWb0xoSzlKWm1ZbU9uYnNLUEw3azJZTUFBUVJ1RnBhV2pSdHNXK1J3c0pDbkR4NUVuUG56djNvbE1iRzB0UjMvUFhyMTdoeTVRcnM3T3hFTkpFYXc3YzBEdkQ1ZkdSa1pFQlRVMU1xWjFwdGJTMXFhbXErbWZaL0xwbzZUeUFRQ0FRQ2dVRDRudmhoakcwRUFvRkFJQkFJQkFLQjhDa3BMeTl2Y0lkNGNXemN1QkUyTmphVUJ1ZkhjUFBtVFhBNG5BYWpkYjhXejU0OVEyeHNMRWFOR2tYYlZSb1F5TUY0ZTN0ai9QanhIK1Y0LzFiaDhYaW9ycTRHbTgybU9Sc3FLaXFnb0tEUVlGUjdibTR1V3JSbzBlVGZtWkRuejUvajlPblRXTHAwcVloVTBhZWtxS2dJTFZxMCtNODdqd2lFaHZoaDBrZ0pCQUtCUUNBUUNBUUNvU25jdlhzWHo1OC9wKzNtZVB6NGNRUUVCT0QwNmRNMFRXY2h3Y0hCdUhmdkh1TU9tSUFnczhQSXlJaG1iTHQ3OXk2cXE2c2x0dVdubjM0U3lkYTVlUEVpaW91TEtXTmJXVmtabFo3ZUVHdzJtNlpoWEZaV1Jta3JOZ1pEUTBOMDZ0U0o4VnhNVEF5T0hUc0dLeXNyRVdNYmw4dkY1Y3VYWVdGaElkSFl4dVB4a0pLUzB1aDJDZW5Rb1FQVTFkVUJDUFJHQ3dzTG0xd1hJTmc0UTdqQlRIcDZPaTVjdUlBbFM1YUlSSGZIeE1UQTNkMGQ0ZUhoMVBkVFdscUszMy8vSFFzV0xKQzRReWlQeDhPeVpjc2dJeU9EME5EUWo4b095Y3ZMUTJSa0pPYlBuLy9aakcxUG56N0ZyRm16TUgzNmRLazJ6dUh4ZVBEejg4T0lFU01vSGMrYW1ocEsrMVlhNU9Ua2lHR1A4RTFDakcwRUFvRkFJQkFJQkFLQklJRmJ0Mjdod29VTE5NTkl6NTQ5VVZKU2doMDdkbURUcGswaTkrVGs1Q0E1T2JsUnozRjNkOGVIRHg4a1h0T1FnUVlBbGl4WmdyLysra3VxWjg2Yk40OW1HQ2tvS0lDN3U3dFU5OWF2UjV5eDdjNmRPOURYMTVkYVhvV0pzckl5TEZpd1FPeDVEb2NEZVhsNXNZWVhiMjl2YW1Pd1U2ZE80ZWJObTR4MXlNbkpVZEZtdGJXMXFLcXFncUtpb29paFMwVkZoVEsycGFhbUlqUTBGSzFhdGNLVUtWT2E5UG1ZMkxObkQ5TFQwN0YxNjFhd1dDekV4OGRMcGF0dGIyOHYxU1pIcDA2ZHd1N2R1eHU4YnNxVUtaZzdkMjZEMXhrYkc2TnIxNjQ0ZlBndyt2WHJCeE1URTRuWGw1ZVg0K2JObTdoOCtUSUNBd09obzZPRHVMZzRMRnUyck1GbkNWbXhZc1ZYM1VXWFFCQUhNYllSQ0FRQ2dVQWdFQWdFUWlQcDFxMGJiRzF0RVIwZERUczd1MCsyNlZSOTQxZGRyS3lzcEs3SHdzSkNaSE80K3N5ZlAxL3N1UjA3ZHFCZnYzNVNQYXR2Mzc1aXoyVm1aaUlqSXdQT3pzNVMxU1VPZFhWMTNMMTdWK3g1TXpNenJGbXpodHBkWEJKZVhsN3c4dkppck1QRnhRVU9EZzRBQkVhMEtWT200T0RCZ3hLajdrYU9ISW40K0hqNCtmbWhWNjllNk5xMXF4U2ZTREtYTGwxQ2FHZ283T3pzTUhEZ1FBQ0NqWklhTXJRQ2tQcjVQQjRQSEE2SDBWZ3N4TnZibXhadCtlSERCNXc4ZVZMczlkcmEya2hOVGFWMmRtZkN4c1lHZW5wNlVGTlR3NjVkdXpCMTZsUXNXclFJeDQ0ZG82N1owYytsR3dBQUlBQkpSRUZVdG0wYmxUcGJXMXVMc3JJeU5HL2VuR1pNWGJSb2tWU2ZrMEQ0R2hCakc0RkFJQkFJQkFLQlFDQTBBV2RuWjhURXhNRFgxeGNoSVNFaUc0RFVqNGJLenM1R2FXa3BkWnlYbDBlbFJqWVVCVlNmNHVKaVhMOStIUUR3NnRVclZGWldJaUlpQXRyYTJnQUFOVFUxR0JrWlNheERrbDVZZG5ZMlZGVlZHOVVtSnM2ZE93ZFpXVm1NSERrU0R4OCtCSi9QcDUydnJLd0VBUHp6enorNGYvKyt5UDN0MjdlSG1wb2F6TTNORzN5V3A2Y25QRDA5eFo1M2RYV2xER2xGUlVXTUtic2ZQbnpBcTFldnFHdUUveGVXQ2RIUjBhRWRyMTY5R2tsSlNYQnpjOE9aTTJkdzRNQUIvUFBQUDNqOStqVUF3Vzdod2syQWhDbStseTVkb3Y3K1RrNU9NRFkyQmdERXhzYkMwOU1UdlhyMXd2TGx5NmxuNk9ucFNaV2VLZVQ5Ky9kVWRPWGp4NDhCQ0ZLVm16ZHZUdHVRYU1pUUlXTHI4UEh4b1IyWGxKVGcwS0ZEdEFoQUppSWpJOFdlNjlhdEcvVDA5QUFBSFR0MnhMcDE2N0I2OVdyRXg4ZFRLYzAvLy93emxmWmJXRmdJVzF0YkhEeDRFS2FtcGxROVpOTTF3cmNNTWJhQkNKdEtDeEUySmNLbUJNSi9FUjZQQno2ZjM2U2RPK1BqNDVHVWxJU2xTNWQrZER2ZXZYdUhxS2dvMk5qWVVBdWxiNDJBZ0FDMGJkc1dnd2NQRmprWEhSMk45UFIwcWRKV3ZrYzRIQTVZTEJidGQ4TGxjc0hqOGFUcWo5UFMwcWhGMU1kdzlPaFJ0R3ZYanZGdjhDbDUvZm8xV3JkdS9WbWZRU0Q4RjlEVzFvYWRuUjNDdzhPUm5KeE1pMjZycXFxQ2dvSUM3WHBmWDE4a0pDUlF4OEhCd1FnT0RnWUEzTGh4QTRBZ0VreG9SS3RQWFMycndzSkNiTjY4bVhaKzgrYk42TisvUDNVK1BqNWVZdnNsNmNQdDJiTkg0cjNTd09Gd0VCMGREUXNMQzJocWFtTHMyTEVvS3l0anZQYklrU000Y3VTSVNQbUtGU3N3YXRRb0FJSjB4cUZEaHpMZVAzbnlaTXllUFp0Szdhd0xsOHVGbzZPalNMMlBIajJTcWgxTWFZMFBIanlnSFd0b2FNRE56UTFhV2xxUWs1T0RqSXdNWkdWbEtZT1E4QmdRUkdyVkx4TmVkL2JzV1d6ZXZCbWRPblhDcmwyN3dPRndjUG55WmRqWjJUWGF1SlNSa1lIVnExZlRuaW1NNkd2YnRpM0dqQm5UcVBycU1uZnVYS21pN0tSaDhPREJWSnB4Ykd3c1ZaNmFtb3JTMGxJVUZ4Y0RFR2pDQ2Vkc1BYdjIvQ1RQSmhBK0Z6K1VzWTBJbXpZTUVUWWx3cVpFMkpUd1g2V3lzaEtob2FFd016TkRqeDQ5QUFpaUFod2RIV0ZsWmNWb0pQcnc0UU9XTEZrQ096czdSa2ZJczJmUGNQbnlaWnF4TFM4dkQ4K2ZQNWZZRmxsWldRd1lNSUJXOXViTkcvajUrYUZ6NTg3UTF0WUdqOGNUdXlCaFF0ZzNDbm40OENIeTgvT2x2aDhRVFBURkxXTEt5OHR4OE9CQjlPL2ZuOUhRazVxYWludjM3alZvYk12TnpjV2JOMjhhMVM0aHpabzFvd3hXWldWbFNFeE1iRkk5ZFRFeU1rSzdkdTNBNC9GdzdOZ3gydStqTHVQSGo0ZWhvU0cyYmR0R2xlM2V2UnNSRVJFTnRpTW1KZ2FyVjYvRzl1M2I4ZnZ2djM5VWU2OWR1NFpldlhwOVZtUGJxbFdyOE9EQkE1dytmVnJrZDhYRWt5ZFBjT3ZXTFZvNkdwZkxSVTFOalZUUFk3RllJZ1lKQXVGN1l0YXNXUmd4WW9SSUZKbFE2NnN1Vzdac0FZL0hRM0p5TWx4ZFhiRjQ4V0lNSHo0Y2dDQVNEUkE0NE1YTjR6a2NEdlZ2SXlNanl1Q3pkT2xTRkJjWEl5QWdBQUF3ZS9acy9QWFhYdzNPdSt2V1Z4OGZIeCtwb3NrQU1CcTRBRUYwVTNGeE1lVkVpb2lJb1BVTnZyNitlUG55SlRJeU1xQ3RyWTFXclZwaHk1WXR0RHJxUnRlMWJ0MGFHUmtaT0hYcUZPMmFvS0FnQUlDV2xoWnUzNzZOTzNmdVVPZmF0R25EbURJS0NOSnlWNjVjU1IwUEhUb1VUazVPR0QxNk5BREIrbURCZ2dYWXZYczNOZjVjdW5SSnJDR3lidDhzVEp1OWRPa1MxcTFiQjFkWFYvejAwMDhBL2wxSERCMDZsTGFPNFBQNU9ITGtDQXdORGVIbjV3ZGxaV1ZzMjdZTnAwNmR3czgvLzB6ZEx5MW1abWJVR09Ydjc0K0FnQUJjdVhLRjZ0dkR3c0lhVlo4MFhMbHlCU29xS2lJcHlDOWV2SUN1cnE3WUlBVW1QVDgvUHorYVFYVGZ2bjJRa1pHQnRyWTJJaUlpUG0zRENZUlB6QTlsYkNQQ3B0TFZRNFJOaWJBcEVUWWwvQmNwTHkvSC92MzdJU3NyU3hsVDFOWFYwYjU5ZTRTRmhXSFlzR0VpazFndWw0dEhqeDdCd3NKQzZ1ZmN1WE1IVzdkdWxYaU52THg4Z3dhYTVPUmt6Smt6UjZwbnlzaklJQ2twaVZZV0ZoYkcyRWMyVkk4NFk5dWZmLzRKSG84bk1kVkVHazZkT29Velo4NHdudVB4ZU9EeGVEVG5VVjA2ZHV5STQ4ZVBBeEFZSjlldlh5OVZIVUlIR0pOQng4WEZoVEsyUlVkSDQrelpzemh4NHNRblNaMENCS2xkVzdac2diR3hNUlZ0TW0zYU5LU25wemQ0NzlXclY2R3NyTnpnZFRZMk5yUzBOSEhFeHNaS1pkUWFPM1lzcmwyN2hvMGJOOUtNaStKNDlPZ1J0Y0FYR3R5bVRKa2kxV2NFQkFhR3h2NVdDWVJ2aVJZdFdxQkZpeFlpNWFXbHBWQlJVYUdWQ2Q5cFlYUmJzMmJOUkl6YXMyZlAvaVNhYlVPSERoVkpxWnczYng3R2poMExhMnRyQU1DWk0yZkV6dTFmdjM2TjdPeHNxWjlYSHc2SFF4bkJoTFJxMVlyNmQxbFpHZTdkdTRlWk0yY2lJeU1EbHBhV09ISGlCRmdzbGtoa0xaL1B4OXExYTlHOWUzZG9hbXFpUzVjdVlwODdldlJvREJvMGlEb1dyZ3VFOTlkRlVWRlJKT0JDU1VtSktoT21nS3FwcVZGbDlUTlYvdjc3YjlyM1pHMXRUVXZSRkVhVVNZT3NyQ3cyYk5nQUV4TVRORy9lSEUrZlBzV3BVNmRnWjJlSHRtM2JVaEZlMHFDZ29FQnJSOTJJc2ZwSTB1YVRaSkI5L1BneG9xT2pzWHo1Y21xZDVlZm5CejA5UFpFNm5aeWMwS0pGQzBydmJkKytmVlJVcDdxNk9xNWN1U0pTLzc1OSt3RDhtMGE2ZCs5ZVdob3BnZkF0ODBNWjI1Z2d3cWIvUW9STmliQ3BFQ0pzU3ZpUmNIVjFoYjI5UGJadTNZcURCdzkra2pxWmpGOUN3c1BEc1hQblRxbnIycjE3TjIxeFVwL1kyRmdjUFhxVThaeUppUW50blpSRVFFQUFEaDgrTFBiOGxTdFhvS1NrSkJLUjExaVdMbDBxTnUzMnlKRWpPSHYyTEM1ZHV0UmdQUjA2ZEdBY1Q0NGNPWUxqeDQ4akxpNk9Lbk54Y1FHZno0ZWZuNS9ZK3Roc05qWnUzSWhwMDZiQnc4TURPM2Jza09MVFNLYTh2Qnl1cnE3Zzgvbll0R2tUNVFRYU9YSWszcjU5MitEOTBrWjdWVlpXd3R6Y25GbzgxeWN4TVJIbno1K25MZmh1M3J3cDBSaW1yYTJOOSsvZmkzMG5XclZxUmFVZk9UZzRJRDA5SFFFQkFkRFIwYUVpUW43NzdUZWFJNldxcWdwOFBwKzIrTHQ2OVNwdTNib2wxZWNrRUw0M2NuTnowYlp0VzVGeUhvOUhwWWtLbzNQczdPeStTSnRTVTFOcEViWmp4NDRWZSszMjdkcy82bG1CZ1lGNCsvYXRXQWRLZEhRMHFxdXJZV1ZsQlg5L2YzVHAwZ1d0V3JYQ3hZc1hNV1BHRE5xMXNyS3lWTjl5NGNJRmhJZUgwODZIaElSUS80Nk1qS1ROWDl1MGFZUHQyN2RUOTllbHFLZ0lmLzc1SjNWY1cxdUxGeTllVUdVdlhyd0FJSWpncmFpb0FBQVJBK1NGQ3hkbyttU21wcWEwZms0WXlTZHRkb3N3WTZxeXNoSnIxcXlCbXBvYW5KMmRjZTdjdVFhZGVYVVpObXdZWld4TlNVbEJWbFlXQUVGVWZwY3VYV2pPSEc5dmI3SDFyRnUzVHV5NXRMUTBoSWVIWStqUW9kUTZxMGVQSHJoMTZ4YTRYQzdrNWVVQkNQVDRpb3FLYU90Z1MwdEx0RzNiRm5mdTNHSFU2bnYzN2gxU1UxTUJnREl5UG5ueWhGclRkT2pRb2VFdmdVRDRpdnp3eGphQUNKdEtBeEUySmNLbTlTSENwb1QvQ3ZyNitoZzVjaVFpSXlNUkd4dExSYy9XcGU3dnRLS2lBcG1abVFBRXYrdTY2ZkVhR2hxTmZuNUNRZ0x5OHZLb3RQajQrSGprNU9SUTZVUWRPM1lVNmF2cUlweUlNbEZSVVNGMTZyNnduMk9pdUxnWWNYRnhHRDE2TkQ1OCtFRDFSWFVwTEN3RWg4TmhIQVBrNU9UUXMyZFA3Tm16UnlUS2dRbEpPcWpLeXNxVUlhMnFxa3JFYUZWYVdvcWFtaHBhZjE5VlZRVWVqeWN5QnFpb3FOQ2lUa3hNVERCcDBpUUVCUVhoL1Buek1ERXh3Zjc5K3dFSXhoQU9oME16Rkdaa1pJREg0MUZsZW5wNlZFUXloOE9CaTRzTE1qSXlzSFBuVHFxL0JNQzQ0SlBFdzRjUHFZVkdXVmtaOHZMeXFBaUZ6cDA3QXdBNmRlb2tkaHdvTGk3RytmUG5hV1hDaUdSeGkyQkFNUDQ4ZmZxVThaeUppUWxONjJmVnFsVklTMHREV0ZnWWxSTFhwazBiL1BycnI5UTFHelpzUUU1T0RzMm9LK24zU3lCOHozQzVYQlFVRk5EZUFTR0ppWW1Ra1pFQmk4V0Nzckl5dG16WmdtYk5tdUdQUC80QUlORG9qWTZPWnF4WGtsVE4yN2R2c1huelpxaW9xS0MydGhhWEwxOFcwWDdqY0RqWXNXT0hTQnFrdGJXMXlQeDc4K2JORXAzeGRha2ZUSkNYbDRlZ29DRFkyOXN6T2thcXFxcHc3Tmd4V0ZoWVVHTW5pOFdDalkwTndzTENNR0hDQk5vOHR5Ni8vUElMb3hHelo4K2UwTkRRUU0rZVBXRm1aa2FWUytybjZxZmFLaW9xNHVMRmk3aDQ4U0x0L3IxNzkxTEg5ZGRCSzFldXhMSmx5eEFiR3dzM056Y0FncitoY0EwaWRHd2tKeWVqb0tBQXdMOXJwNWN2WCtMZXZYdFVYWDM2OUlHTWpBeHFhMnZoNWVXRmx5OWZ3dG5aR1NvcUt1alRwNC9ZZE5pd3NEQmtaV1ZSendkQSs0NU9uandKTnBzTkRvZUREUnMyb0ZXclZ2RDM5NmZPTTgxOWhBZ05adldSa1pHaElyWnYzcnhKTTdaZHVYSUZqeDgvUnE5ZXZRQUEvL3ZmL3dDQWxpbGdZbUlDRXhNVHZIMzdsbkh1OE9USkUvajYrbExIeXNyS1ZCUTFBSW5aVWdUQ3R3QXh0b0VJbXpZRUVUWWx3cWJTUUlSTkNkOHpUazVPdUhUcEVzTER3MmtUenFxcUtnRDBDS1BNekV4TW16YU5kci93Mk43ZUh2cjYrcWl0clJVN0JqeDc5b3gyZlByMGFWb1Uxb2tUSndDQU10b2tKU1doWmN1V1l0c3VLVHJweFlzWGpUTHUxM2MyQ1RsLy9qeDRQQjdHakJtREd6ZHVTSXgyWUVwOXJac20yS3haTTdHUmVPZk9uY1BObXpmRmpsMG5UNTZrcFJzbUp5ZUxqYmdXR253a2xUazVPWW0wMThuSkNXdzJHME9HRE1ITGx5OXBrYmdzRmt2a0dBQlZKdnovdTNmdnNIanhZang1OGdRZUhoN28zNzgvcmwyN0JtTmpZN1JyMTQ2eHZaSTRlUEFnNVhUaGNya29MQ3lrRmk0ZUhoNk5yaytJdkx5OHhHanp4cUNvcUlnZE8zWkFXVm1aNXNUNThPRUQwdExTQUFoU2YwdExTNm1Ja2NacUR4RUkzeE4vL2ZVWCtIdytZN3JqNGNPSFlXTmpnNU1uVDhMR3hnYm01dWJ3OVBTRXJxNHVBQ0F1TGc1Mzc5NFZrVVlCNkNsOUpTVWxpSXVMdzUwN2QvRG5uMytDdytIZ3lwVXJtRE5uRHNyTHkyRm1aaWFTTGJKaHd3WU1IandZZmZyMG9aVXpiY3hUWEZ6Y1pIMWtSVVZGdEdyVkN2UG56MmZzWjA2Y09JSEN3a0thTVFVQUprMmFoQk1uVGlBNE9KZ21mL0x5NVV1YVRFOTlaM0ZLU2dxVkxmSGh3d2ZhK2ZxYTBTWW1KcENUazRPTmpRM3M3ZTFoWTJNRFFERG1UNXMyRGYzNzk1ZVlPWlNTa2tJYjQ0Vi9vN3JQREF3TVJFeE1ETzIralJzM2l0UjEvdng1bWpQazNyMTdVRlJVaEwrL1A2NWV2UW9BbEU2em5wNGV6WEZUbCt2WHJ5TW5KNGRSWC9hZmYvN0IxYXRYTVhic1dFUkVSTURiMnh0TGx5N0Z3b1VMcGM2QXFvdlFVTmlzV1ROb2FXbkJ3TUFBc2JHeDFMeEZtS3Fibkp4TUdkdnUzcjBMTnB2ZHFFMEZMU3dzR01meXVueHM5Q1dCOERraHhyYi9od2liRW1GVElVVFlsQWliRW40OFdyVnFCVDgvUDVIMGJhR3hyZTQ0WUdKaVFqbFdsaXhaZ3B5Y0hPcTNyS2lvU0tYck1lbUpBWUpKZjEyanV6QmQ4ZG16WjNCd2NNQytmZnZ3NjYrL1VsN2VobEpHNm52WTYySmtaTVRvQUdFaUtDaUk1akVXVWxWVlJhWG5hR3RyWTlTb1VWUmFQQ0RRQ0oweFl3WTZkZXFFNHVKaUZCY1hZOU9tVGJUdnNxNkJTbFpXRmtaR1JwZzFheGJOK1RScTFDaG9hR2hBVGs0T0dob2FjSFYxcGJWajd0eTVqSnBJQUhEczJERnFqQW9MQzBORVJBUXRNdGZkM1IwMU5UVzBoWTQ0blVnMm13MG5KeWNBZ0lHQkFhVlpObUxFQ0JnYkc5UCtIcjYrdm9pSWlCRFJOWXVMaThQVHAwL2g3dTZPNGNPSG83Q3dFQjRlSGhnd1lJQ0lnMDBhaEpzMFZWUlVZT0RBZ1JnMWFoUnQzR3RLblpMSXljbkJ0V3ZYTUhYcVZGcC9YMXBhQ2c2SEl6YXRtV214bnA2ZVRrWCtDVGRORUI3WGpjQWdFTDVubU5ZTFFtZDVmZU5DWEZ3Y0hqOStERTlQVDByU1k4YU1HV2pUcGczVmJ3bzEyOXpkM1pHZm4wL3J4eE1TRXFpSXFjVEVSSGg0ZUVCQlFRRUtDZ293TkRURXNXUEhvS2lvaVBEd2NQejIyMjhpRWErYk5tMkNzYkd4VlBxYjlUTWpHb09tcGlZT0h6NHNvbThHQ05KckF3SUMwSzlmUDNUdTNKbVdNYVNwcVluaHc0Y2pPRGdZQXdjT2hJR0JBUUNCZ1ZLU3RpT2Z6d2VYeTVVWXhTWWtLQ2dJK2ZuNVZKOGwvRnZGeGNYaCtmUG42TisvZjRQQkRxYW1wb2lQajRlT2pnN2ozSDd0MnJWVVArM3Q3WTBIRHg3ZzdObXoxUG15c2pLTUhEa1NzMmJOd3NTSkU2bHlSVVZGS2dxOFY2OWVlUGp3WVlPZnB5RjI3TmdCZlgxOTlPblRCeEVSRWVqUW9RTjI3OTZOa3lkUFVsRnJ3dm1PTkpTWGx3UDRWMyt3Zi8vK0NBd014TXVYTDlHK2ZYdjg5Tk5Qa0pPVG95S1hoVkh2L2Z2M2wycm5kMkVnQ1p2TnhybHo1eGkxUTkzYzNCZ05pd1RDdHdReHR2MC9STmlVR1NKc0tvQUltd29nd3FhRS96Sk1tcDNDQlVEZGNVQk9UZzdxNnVvb0tpcENTa29LV3JSb0lUSUd5TWpJaUkwWWFxeG0yK25UcDJscHBERXhNVGgvL2p5bFA1YWVuazdUbTZsTFZWV1YxR09BdUw0cE1qS1NscXBaUDRYOXpKa3phTm15SlhyMzdvM0V4RVFZR0JnZ01UR1JacEFUTW5EZ1FHcFI0dTd1VHV0YjFkWFZLYU9sdXJxNnlOaW5xYWtKVlZWVnhrV051cm82MWI4M2I5NGNMQmFMTmk0b0tDaUF6K2ZUeXVwRzhYRTRIRm9FUXJ0MjdTaHZ2SkRHakFQRGh3K0hscFlXbFg0bE5OQzV1TGpndzRjUGphcExWVldWYXF1azNjNERBZ0tvL3JnK2tuWTI1M0s1T0hIaUJQVDA5Q2luVzNKeU12ejkvV0ZxYWtvYmMyTmlZckJwMHliNCt2ckMwdElTMWRYVk5BMi9aY3VXaWVoT21acWFVdThDVXhwcFlHQ2dwSTlQSUh6VEZCVVZ3ZGZYRjJabVpqVHRzOUxTVWlvVnZYNDBhM0J3TUN3c0xLQ3ZyMDhyRjZhUTFtWFNwRW1ZTkdrU0hqNThpRjY5ZWlFbkp3ZWhvYUZJU0VpQXNySXlqSXlNc0g3OWVsaFpXV0hkdW5Vb0xpNm1qQm52Mzc5SHk1WXRVVlpXUnV0emhCdUgxVFZ3c2Rsc3hsUkJMeTh2L1BMTEwxSjlGMHhaSzFwYVdpSmxQQjRQYTlhc0FaL1B4NG9WS3hqcm1qTm5EbTdjdUlGbHk1WWhKQ1FFS2lvcVlyV2FoZmo3K3lNeU1oSlhyMTZWS0pFQ0NQcXkrc1orWVNDQmpJd01vOVpwM2ZOMXNiZTNwOG5GQ0JHdU5ZUUJHajE2OUtETkZZUk9LRGFiVFNzdkt5dERlSGc0YkcxdE1YUG1USW1hZXRKdzgrWk5KQ1FraURobHVuZnZqdTdkdTFOT2UybURNd0JCUkNYdzc5em9sMTkrUVdCZ0lCSVNFdEMrZlh2SXk4dWpmZnYybExFdEtTa0oxZFhWRWxOVmhUeCsvQmc1T1RsUVZGUUVtODBHajhlRHJLd3N6ZUMyYU5FaWllTWFnZkN0UUl4dERVQ0VUWW13S1VDRVRRRWliRXI0TWNuTnpRVWc2SVBxRXhNVGc5cmFXbFJXVm1MeDRzWHc4UEFRTWJwOURvcUtpbWc2VndZR0JwVG52ejdaMmRtTjJsMjUvaUtpdUxnWWh3NGRRck5temFpMGticndlRHhFUlVYQjJ0cWF1dGZLeWdxN2QrK0dxNnVyeU5qUnBVc1h5dEhpNGVGQmkyeXJteEpmWEZ5TXRXdlgwdTZkTjI4ZSt2WHJ4K2lvZWZUb0VhWEhscHViQ3g2UFJ4c1hpb3VMd2VmemFXVjFuMTFXVmtZejdnMGJOa3pFMkZaVFV5UDFHQ0FuSjBjWjJpSWpJM0hyMWkzTW56OGZXbHBhc0xLeWFuREg4cnBjdUhDQk1yWkdSVVZSYlJFdXZvVllXVm5SSXJQcmN2ZnVYVnBFUmYyMmhvYUd3c0RBZ0RLMkNYZnJUVXBLb2huYi92ZS8vNEhGWWxIblpXVmxzV2JOR2dDQ01ZZ3B5dkxSbzBkVUZNVHIxNjlSVWxKQzZSTTF0Q0FtRUw1VmFtcHFFQkVSQVg5L2Y1U1ZsVkh5TDBMMjc5K1A4dkp5RkJZV1V0RStRanAzN3R4Z2Fwd1FZMk5qV0ZoWXdOdmJHME9HREVGZ1lDQTZkT2lBdlh2M1VzWVJwclRDZ29JQ2xKZVhvMzM3OWhnL2ZqeWxFeVprOSs3ZHRKM3MxNjlmanhFalJ1RGR1M2ZnY3JsNDkrNGRBSUdqWEZMMGRIMkVueGtRT09mcmp5bTF0YlhZdEdrVG5qeDVndFdyVnpPdXNRQ0JjOFhOelEwclZxekF2SG56c0d2WExzcFpZbWRuaC96OGZKRjdoSkd6NGpKMWdIK2pvUVlQSGt6ckw4dkx5K0hnNEFCVlZWVUVCZ2FLOUUwRkJRV1lQSGt5MnJScGc2Q2dvRWIxWFJjdlhzVDc5KytwVk5XR1VGWldwaVNGOHZMeXBINk9PTnEzYjQrK2ZmdGk4T0RCRXAzMmtqWlRxcStOSnRTdEZScU11M2Z2RG5sNWVTUWtKRkJSNDUwNmRVSk1UQXpldjMrUG16ZHZRazVPcnNFTmxtN2N1QUYzZDNmMDd0MmJwb0VySnlkSDB6NGtlcytFN3dVeXk1RUFFVFlsd3FaRTJKUUlteEorYkY2K2ZBa0FsSTVPWFM1ZnZneE5UVTF3T0J3VUZCUmcvdno1MU02TnRiVzFZc2VBSjArZVNIem0xYXRYRVJBUWdHSERoZ0VBeG8wYlJ6dlA0L0hBNC9FWW8xbkR3c0pvQ3k5RFEwTWNPblJJNHZPRUJBY0hpMHkyL2Z6OHdPVnlNV1BHREZwL0l5UXlNaEpGUlVVWU9YSWsxZWRhV1ZuQjE5Y1g0ZUhoSWpxYmRWbThlREZOa2tCYld4djM3OTlIbHk1ZG9LcXFLcEpHV2o4S3BDNU1hWlJNTzU3V0xhc2I4YXVwcVVuMTQ1TW1UUUlnNk9QcnB1OXdPQnk4ZmZ1VzF0L241K2VqdHJhV1ZxYXJxMHY5RFo0K2ZZcnQyN2VEeldaVFJzODFhOVl3emdNS0Nncmc3KzhQVzF0YjJyZ3RqTHJQenM1R1FrSUMyR3cyN3R5NWc4aklTR3pjdUpGYU1PcnI2NHNkQjhSdGZpR2N4NWlibXlNNk9ocGxaV1ZRVmxaRysvYnRvYTZ1anFTa0pNeWNPUk9BNERjdC9Qc0lOUVJsWldVcFBTaHhPMkx2MmJNSEdSa1p0REtoRHFteXN2SVhjMVFTQ0orSzFOUlViTnEwQ1UrZlBvVyt2ajUyN2RwRk0zeGZ2MzRkNGVIaDZOeTVNMTYrZklsNTgrYmg2TkdqVkpUWGdnVUxwRXFsRStMdTdnNTdlM3NjUFhvVTY5ZXZ4OUNoUXhzME5nam5yY0lOVk96dDdTbnQ1UG9JTngwREJCRkRkVGRGYWF3bVpIMGQ2L29PS0I4ZkgwUkZSV0hZc0dHd3M3TVRNWnl0WDc4ZUd6WnNBQ0NJQXA4eFl3WUNBZ0t3Y09GQ2hJV0ZnY1Zpb2JLeUVnTUdES0RhblptWkNTOHZML2o0K0ZDT3NaMDdkMEpSVVpHU2c2bW9xSUN6czdQWWFLZ3RXN1lnTnpjWEkwYU1RSHA2T20zRHU4TENRcmk0dUlERDRXRGp4bzJOTXJUbDVPUmc1ODZkYU5ldW5kamRvcG40MkYyLzY5S3BVeWV4L1hOZGhHc0FKdXBLUVFBQ1Blbm16WnRUNnhRMm00MXUzYm9oS1NrSlBCNFBjbkp5bURwMUttYk1tQUVWRlJYRXhjV2hiOSsrdENDQnVyeC8veDRsSlNWWXNXSUZiRzF0OGZmZmYxTk9IVUJnM0c2cWRpQ0I4RFVoeGpZSkVHRlRJbXhLaEUySnNDbmh4eVlwS1FtdFc3Y1dTVlcvZS9jdW5qOS9qbkhqeHVIcTFhdnc4L09EbzZNalZxOWVqZjc5KzZPMnRoWWJOMjVrMUpDcHI5bVdrcEtDMjdkdlU1c2tSRVZGd2NURWhJcThjblYxcGFXKzM3MTdGN0d4c1NLUlh3QkUyc25qOGFRZUE0VFJSM1dSbDVlSHM3TXpZOFJlZVhrNURoMDZCQXNMQ3hnYkcxUEdOblYxZFl3YU5Rb0JBUUVZTldvVXBXWEs0WEJvbXpuSXlNalFvaDdldkhrRFBUMDlUSmt5QmMrZVBSTVpJM0p6YzZsSVF3ME5EZWpvNkVCYld4dVRKMC9HOU9uVHFUYWVQWHNXWVdGaDJMNTlPeTJhcEQ2SERoMmlMUzZFaTEvaDM2YXdzQkFMRnk2azNmUHc0VU9STWdDME1rZEhSeXhhdEFqNStmbFl2SGd4T0J3T2xKV1ZLYWVIdUFYWHMyZlA0Ty92RHhNVEU4Wng0T0RCZy8vWDNyMEgxSHovZndCL25pN2tPQ25GTkRKSmpaQnBMbk1yUkc2Yk5teXlrSWdabVVLYSsvaE9iQkV5ZDRwaW9Wd3JTYUl3WnRpTkwyWWg1QklibGU1MU91ZjNSNy96K2ZicG5KTndYTGJ6ZlB6bGZNN25mRHJubE0vNzgzbTkzKy9uRzQ2T2ppZ3FLb0tUa3hPVVNpWG16Sm1qZFZHTEp5a3NMQlRhSmhjWEY4VEd4dUxFaVJQQ1ZMQTJiZHJnekprektDc3JnNkdoSVM1ZXZJanM3R3hSdGxCMWFGc01RNFhUU09tZklqMDlIYVdscGZEeThvS2hvU0hHalJzSEh4OGZVWWRtUWtJQzVzK2ZqL3IxNjJQRmloVzRkdTBhSmsyYWhNOC8veHpoNGVHd3NMQjRxa0piWm1ZbVRwdzRnWVVMRjhMZjN4OEpDUWx3Y1hIUldyUlFTVTFOUmJObXpZVE1aRXRMUzdWY2FrMW16NTZ0c1MyNGRlc1dyS3lzUklzRktaVktQSHIwU09zcTNKWGZZMWxaR2ZMejgrSG01aWJNdVBEMjlrWitmajZLaTRzUkdocUsvdjM3Qy9uSzV1Ym04UFgxaFZRcVJjdVdMVVh0cHFXbHBWcHhxSG56NXNLVVhWTlRVMGlsVW1HZmlsTm1OUmt4WWdTc3JLeHc1TWdSeE1iR29uNzkrbkIyZG9hZG5aM1FpYlp1M2JvcU8zMkE4dXQxb0h4Z2hXcUJvdUxpWWl4YXRPaVZqdVN0bUozOXZFcExTM0g2OUdtMGJ0MWE5RHY1NG9zdllHcHFLbnhPVmNIeTVNbVR5TW5KMFpvUldGWldoa09IRHFGbXpacVlQWHMyN096czhPbW5uNHBtU09YbTVqS2ZqZjZSV0d6N2Z3dzJWY2RnVXdhYk10aVU5SVdtTmlBN094di8vZTkvMWFibUtaVktyRm16QnE2dXJrS0JwMTY5ZWxpNWNpVUtDZ3B3NmRJbEliTXRJeU1EZ3dZTndvb1ZLNFRSdW5mdjNzVzVjK2VFLzIvejU4L0hqUnMzaEVMWjRzV0wwYWRQSHlRa0pFQWlrZURERHo4VTlTby9mUGdRUC96d1E3WGFnT3ZYcjJ0ZENFQ1R5b1ViYjI5djFLOWZYMk1lNDZwVnE1Q1ZsYVV4bjlUTHl3dTdkKy9Ha2lWTGhDbnU5KzdkRTNYQWFGSlVWQVJEUTBPdG8zRlZoZ3daQWhjWEZ4UVdGcUo5Ky9aQ1o0eGNMa2RvYUNoTVRVMXg4K1pOSVVaQUV3Y0hCOGpsY3B3NGNRS2RPM2RXdXhGcTNMaXhzQkJHUmtZR3ZMMjlNV25TSkZHY3dlclZxeEVYRnlmNmZreE1USERqeGcxTW5EZ1JoWVdGc0xlMzF6amw2V21jUDM4ZVNVbEpXTHg0c1RBNk9EQXdFUG41K1VJeFV5NlhhMjBITkUwRHk4L1BGOXFBOTk1N0QwWkdSdmpoaHgrRVlsdno1czF4L1BoeHBLZW53ODdPVGxpMHFHS01SVlZLU2txRTl0emQzVjJVK3dlQWkrVFFQOHJaczJlRjZ6bEhSMGZNblRzWHRyYTJ3dk1GQlFWWXZudzU5dXpaQXlzcks2eGV2UnFXbHBhd3RMVEVqQmt6RUJRVWhDKysrQUliTm16UWVGMnRvbEFvVUZoWWlMUzBOQVFHQmlJMU5SVnZ2LzAydG0zYmhoVXJWbURhdEdrWU9YSWtwa3lab2piNnFiaTRHQktKQk1YRnhUaDY5R2lWSTR1MXFUaWlDd0IrK3VrbmJOKytIU2RPbklDSGg0Y29ZeTA2T2hyQndjRm8wNllOZXZYcUJWZFhWNDBkL3lxcVRHTlZBUitBTUlJN056Y1hvYUdoNk5TcGsxcmJWbkVSc21mMXBKek01czJibzNuejV2RDE5Y1dsUzVjUUZCUWtpcGR4Y0hEQW4zLytDU3NySzdWT0xaWEl5RWlzWDc4ZU5Xdld4TUtGQ3hFY0hJemV2WHVqVDU4K3dnakRpaVFTQ2F5c3JKNVlPSzJ1eDQ4ZlAzUG5DNkE5dHhVUWYzL0hqeDlIVGs2T1dzWmc1VXh0bGZqNGVFaWxVcTBqcncwTkRURjE2bFRZMnRyQzN0NGUvdjcrTURjM0Y2Njk2dFdyaHk1ZHVxaDFNSnFabVVHaFVFQ3BWSEphS2IyMjlMN1l4bURULzJHd3FSaURUUmxzU3ZvaE1URVJXN1pzRVRwUFZLS2lvbEJXVnFaMjRYLzI3Rm44OGNjZm1EMTd0bWo2b0tvQnhHRDhBQUFmZ1VsRVFWUm9YekZQclhIanhuQjJka1pZV0JnNmRPZ0FoVUtCa3lkUFl0V3FWV2pZc0NHKy8vNTdqQm8xQ3ZiMjlqQXdNSUNucDZkUVBIbjQ4S0Z3TWFuS213VEtDMUpLcFZMVUJxZ2lEU3F6dDdjWEZsSjRrcWlvS0d6ZHVsVzBUVk5XSFZBK2FpSTZPaHFEQnc5V1c4RVZLRzg3dkx5OEVCNGVEa2RIUjNoNGVLQnAwNlphRjQwQXlrZGE5ZXpaRTVNblR4Wk5hOUxtazA4K1VjdmZWSjNuOC9Qek5VNGoxZFlPSEQ1OFdHMzBucUdob2JCTk5TVzRVNmRPb3YxVTdYWGwxeVlrSkNBL1B4OXIxcXpCamgwN25ydllGaFFVQkRzN08vVHExVXNvdGhrWUdJamExUER3Y0kycnlXcnorUEZqb1EyUVNxVm8zYm8xVHA4K0xkeTQyTm5aQVNqL2UxWVYyNnl0cllYdDJzamxjdno2NjYvSXpzNFd2cGZDd2tLNHU3c0xoYnBEaHc1cFhkU0Q2SFhrNk9nSU96czc5T25UQjZOSGp4Yk9JWEs1SEFrSkNWaS9majB5TXpQaDVPU0VSWXNXaVJZSkd6eDRNRzdldklsdDI3WmgrdlRwV0wxNnRkYml3UEhqeDFGU1VvTGs1R1EwYWRJRWMrYk1FVG9tTzNmdWpBMGJOdUNycjc3Q2xDbFQ0T3pzak1EQVFFUkVSS0M0dUJqbnpwMkRxNnVyOExqaWZjbTZkZXVFRVZwUGN2djJiUnc2ZEFnSkNRbTRjZU1Hek0zTk1YcjBhQXdkT2xTMG40dUxpN0M0ekxKbHk3QnMyVEswYmRzV0F3WU1RTy9ldllXMnJDS0pSUEpTUjNqdDJiTkh0RmhjNVVYdmdQTDdyV3ZYcnVIUFAvL0V6ei8vakhQbnppRXZMdzhPRGc0WU9uUW9Nakl5a0p5Y2pLQ2dJQVFGQmFGbHk1Ym8wYU1IWEZ4Y2hBRUZrWkdSQ0EwTnhhQkJnK0RoNFlIUFB2c01RNFlNZ1p1YkcvNzg4MC9jdTNkUG1FRmpiR3dNQXdNRHlPVnkrUHY3bzdTMEZQdjM3MGRwYVNsS1Nrcmc3dTVlclFLY2FqcCs3ZHExa1pXVmhWOS8vVlZqVWErNk5DMXFWRmxSVVJGV3Jsd0ptVXdteEJjZFBIaXd5dGVvUnVsWDdxZ1pPM2FzMEZtbnVzN2FzbVVMVHB3NEFYOS9mMkhrZFk4ZVBVU3ZUVXhNUkc1dUxtclZxb1VyVjY1QUxwZS9sTHhjb21laHQ4VTJCcHRxeG1CVGRRdzJaYkFwL1R0bFpHVGdtMisrd2VuVHA5WE9aWGZ1M0JHS2IyZlBuaFZsRmFwdXVGcTJiQ2txdG1remR1eFllSHQ3WSszYXRUaDE2aFN1WHIyS29VT0hZc3lZTVRBd01CQ2lBcTVjdVNKNjNmWHIxL0hXVzIvaDRNR0Rhbm1jZ1BqQzFjcktDZ2NPSEVCeGNiSFFPNjBhNVZUZE5rRFZxYU5xQTZSU3FjWWJrN1MwTk15ZlB4L1cxdFlhQzFvcTQ4ZVB4OG1USnhFU0VnSkRRME1obXlzaElVSGpsSHlndkIzNDdydnZOT2JEQWVMUlVERXhNYUxuWW1KaThNMDMzeUFrSkVUajZLdlEwRkJFUmtZaU9EaTRXamNWS25LNVhGaXRVelc5NlVtR0RCbUNuajE3cW8wU2VWWTJOamJ3OVBSVXk4MnA2TU1QUDlTNGlCQlFIbE5RY1JFaWhVS0JtemR2aWpwUTJyZHZqOTkrK3cxLy9QRUhIQndjUk1XMmpoMDc0dkxseTA4Y0taT1hsNGN2dnZnQ2hvYUd5TW5KRWJVRE5qWTJRanR3NmRJbEZ0dm9IOFhFeEFSYnQyNFZUYU1FZ0FVTEZpQWhJUUZtWm1hWVBuMDZQRHc4TkY3aitQbjU0ZDY5ZTNCMWRhM3lHcWhGaXhabzJyUXB4b3daZzM3OStxbGRoN2R1M1JyYnQyL0hsaTFiMEwxN2QwaWxVaUVXeGNIQkFlUEdqY1BHalJ1RlVja3FBd2NPMURnb0FDZy9WNnNrSlNVSlJaeTJiZHRpL3Z6NTZOT25qOFpaRGFwT0ZTOHZMOXk0Y1FQeDhmR0lpNHZEb2tXTGtKYVdoaGt6WmdqN0dob2FQdGVvcTJkMS8vNTk3TnUzRHdZR0J1amR1N2NvZWlVOFBCeGhZV0ZDdkkrQmdRSHM3ZTB4ZE9oUTlPN2RXelR0MXRmWEYxZXVYTUhodzRkeDZOQWhyRm16Qmx1MmJFRnNiQ3pxMXEwTG1Vd0daMmRuekp3NUU0YUdob2lKaVVGa1pDUk9uanlKQXdjT2lDS0VxdEtvVWFOcWRUWUI1YVBGVmFPNkRRd01ZR3RyaTRDQWdDcGZVOVhJOGNxZGJSVk5tREFCUVBsVTZzek1USHo1NVpjd01UR0JxNnRybFhFTlZXbmJ0cTNhdHN6TVRIVHYzbDNJVHRYa3pKa3p3bUpCQU9EazVDUzZSaU42bmVobHNZM0JwdG94MkZTTXdhWU1OcVYvbjlMU1VtellzQUdiTjIrR1hDN0g4T0hEaFF0Sm9Mem5kdWJNbVNnb0tFQ0hEaDN3L2ZmZm8zYnQyc0lOaVlXRnhWT2RXMXUxYW9VeFk4WmcwNlpONk5peEkvYnQyNmQxeEZoRmFXbHB3c1dvZ1lHQnFGaFMwYTVkdTRTaTM1a3paK0R2N3k5Ni9tbW5hNnYySHpwMHFEQ1ZYdVhhdFd1WU5tMGFsRW9sdnYzMlc2U2twQWlGczhvTE4vVHQyeGZCd2NFWVAzNDhGaTllREV0TFMvVHMyUk55dVJ4RlJVVllzMmFOc0loT1NFZ0laREtaOEIybnA2ZGp3WUlGV0x4NHNUQXRLU29xQ3VmUG45ZjRucTlldllwbHk1YkJ3c0pDR1BsZHNWQ295aEg5NktPUG5xclFwbnB2ZCsvZXhmejU4NnZkVWRDZ1FZTnEvWTZyYS9iczJVL00zR25Rb0lIV2RxRGlhRXVndkcwcktpb1MzVXgyNk5BQm16WnR3bzgvL2dnSEJ3ZTg5ZFpiQ0FrSlFidDI3UkFYRndjQWNITnowM2o4dkx3OGxKYVdZdjM2OVRBek14Tys0NHJ0UUc1dXJ0QU9hTXFFSW5yZFZTNjBBZVU1VmZiMjl2ajQ0NCsxTGdvR2xKL0ROYTFHZi9ic1dkRmpLeXNyeE1URVZIbXVxVkdqQmo3NzdEUGhzV3E2dThxaVJZdEUxOHNIRGh6UWVpd0ErUG5ubjRWL3U3aTRZUHo0OGVqZnY3L2F6SjZxMk5qWUNObDBxYW1wYXVlaWlsTXlOVEUxTlJXOWo2cFUvanlPam81cXI2MDRJS0ZpKzE3UmdBRUQ4TmRmZjhIR3hnYTJ0clpvMWFwVmxiOUQxVlRUU1pNbTRjS0ZDOGpPemhZV3NIRjNkMGUvZnYyRTYrMTY5ZXBoNnRTcG9nNHBWUnRaV2xvcTZnUlQvYTRsRW9sYUlheHg0OFphdjVlcU90bTFjWEZ4d2VuVHAwWGJQRDA5bjFqZ1UyWEtBdVVSRXUzYnR3ZFFuczJzeTBKWFFFQUFTa3RMcXl6TXpwczNEL1BtelJQK3hybXFOYjNPOU9xdms4R21ERFpsc0NtRFRVbC9wYWVuQXlqUGoxUW9GR2pldkRubXpwMHJLczQvZnZ3WWZuNSt1SGp4SWlaT25DaUUzVy9Zc0FFeW1Vem9iYTF1TzZCUUtKQ1NrZ0puWjJmOC92dnZPSC8rUEM1ZXZQakVRc3o5Ky9keCtmSmxqQjQ5V2ppbmEyc0RLdWJIT0RvNmFwd3FKSmZMY2VmT0hiV1IxSThlUFlLNXVibkdDOXVLMDZCVUNnc0xVYk5tVFN4ZnZod3RXclNBaVltSnNMRE5rU05Ia0o2ZUxrd0xhZEtrQ2F5dHJSRVdGb2FOR3plcWRVSzBiTmxTS0lqSlpES1ltNXNMNTN6VkRjdmJiNzh0bkxlMXRWVkErWWkzZWZQbUlUazVHUXNXTElCY0xrZmJ0bTNoN095TWl4Y3Y0dkRod3hnNGNDQm16WnFsOVJoQWVjZEJWbGFXa0RzWkVoS0M2T2hvdUxxNlZudEUrNHVneXpZQUtKK3FCb2c3YWRxMGFZT2xTNWNLSzZFYUdCZ0lJd1FURXhQUnVIRmpyU1AxVkpsMTdkcTFRMUJRRUJZdFdvUUdEUnFJYnRiWHJsMkx0V3ZYQ284MXhWUVEvZE84OGNZYjhQTHkwdWt4bjNmMHY2YWlUWFdabUppSUNubFB5OGpJNktrNnAxOGxLeXNydFE2bDZxcDhEMU41a1RWTlZQdFVKNXY2ZGFiS24zMFJxdk05VnR5WDZIV25OMytsRERabHNDbURUY3N4MkpUMGxhb0laV3hzak04Ly94ekRodzhYamZvOGMrWU1GaXhZZ016TVRIaDVlY0hIeHdjQUVCd2NqRkdqUm1IWnNtV29XN2Z1RXd2SCtmbjVVQ3FWaUlpSXdLNWR1M0R2M2oyRWhJUWdORFFVMDZkUHgvVHAwekZzMkRENCtQakF3c0pDZUoxcTJxZEVJa0ZpWWlKa01obTZkZXNtckdwY0hlYm01a0tQTTFCK1h0aTllemVpbzZOUlVGQ0FuVHQzb21IRGhnREtSL0I5L1BISFFsYWFxNnNyT25ic1dPVUZiT3ZXcmJGLy8zN2hSczdHeGtZb2htVmtaT0R2di85V1c1REJ5c29LYytmT3JmWm4wS2FxZHFCMjdkcm8zNzgvK3Zmdmo0S0NBbXpmdmgwYk5td1FSZ1FZR2hyQ3pNd012Ly8rTzk1NTV4Mk4wekh2MzcrUENSTW1vS0NnQU1uSnllamV2VHY2OWV1SDR1SmlqYm1lUUhrUnJLcDI4Mm1vc2pTZnRSMG9LaXJTMmc2b1ZxQldpWStQaDdXMXRXamtXWTBhTlRTZTUyL2V2SW1MRnk5V3ViaEZ2Mzc5VUZCUWdPSERoK1BLbFN0SVNVa1JpckJBK2Q5Tmp4NDlSS3VvcTM0SFpXVmxiQU9JaUlqb1gwZHZpbTBNTm1Xd0tZTk5HV3hLK3Uyamp6NUNUazRPbGk1ZEtocmhsWkdSZ2ZYcjErUGd3WU13TVRIQnJGbXpSQXVieUdReXJGeTVFbDVlWGxpd1lBSGVlT01OVVVHcklxVlNpZVRrWkdIRjBnRURCc0RiMjF2NGVjdVdMY09xVmF2dy9mZmZZOSsrZlFnTkRjVzFhOWR3OCtaTm9VUEl4TVFFRVJFUkdEaHdvRENDVHFGUWFPMU5WaWdVb2xGQ3BhV2xPSG55SkE0ZE9vVFUxRlNVbEpTZ1E0Y09HRFpzbUdnL0l5TWp6Snc1RTRjUEgwWlNVaEwyN3QwTGMzTnp1TG01WWNDQUFWb0w4TTg2WXVKWjNMdDNEN0d4c1RBeU10SVliUUNVZjk3YnQyOGpMUzBORnk1Y3dObXpaNUdXbG9aYXRXcGh5SkFoYU5XcUZZNGVQWXJvNkdoczI3WU5kZXJVUWJkdTNkQzllM2QwNmRJRlVxa1VXVmxaOFBIeFFWNWVIaUlpSWhBZEhZM1pzMmZEeWNrSm5UdDN4c0dEQjJGc2JBeGpZMk9oTFZBcWxiQzN0MGVUSmswUUh4K1BrcElTeU9WeU5HN2NXQmdkVnBWang0NGhMaTRPVXFrVU5XdldGS1lDYTh0Q2ZaS0tNUkJWMmJObkQ2NWV2UXBmWDEvY3VYTkh5TkxUUmxYazNMUnBFOExDd2tUUHFhWWp5V1F5ZUhsNTRkR2pSNWcrZlRvc0xTM3h5U2VmQ1BzdFg3NWMrUGZkdTNlUm1wb0txVlFLcFZLSmhJUUV0Z0ZFUkVUMHI2TTN4VFlHbXpMWWxNR21ERFlsL2ZiQkJ4K2dUNTgrb25iZ3hvMGI4UER3Z0Z3dVIrZk9uVEZqeGd5TnhZNUdqUm9oSkNRRTY5YXRxM0pLdjBRaVFaY3VYZENvVVNNRUJBU29UUmMxTWpLQ3Y3OC8rdmJ0aTJQSGpxRmR1M1k0ZGVvVUVoTVRVYXRXTGZqNCtNRFEwQkJTcVJUanhvMFRIYmZpRkx5SzR1TGljTzdjT1FEbGhaRlBQLzBVNmVucE1ETXp3NkJCZ3pCa3lCQmhwZFRLNzZWcjE2N28yclVyWnM2Y2lXUEhqaUUyTmhhN2R1M0MzcjE3RVJzYks3eC9pVVFDQXdPRGx6NENTU3FWSWpFeEVYSzVISFhxMUlHdnI2L3czT1BIaitIcDZTbktEVFUzTjBlN2R1MHdhdFFvdUxpNENDUFIzMy8vZmVUbjUrUDQ4ZU00ZE9nUWtwS1NrSkNRQUc5dmIyRUt2Ykd4TVpZdlh3NTdlM3ZNbmowYjc3MzNIdmJ0MjRlZE8zY2lLeXRMV01uMFNUUXRacUZKalJvMWtKcWFLaFN6WkRJWkJnOGVMR3JudEwxT1U2ZlhvRUdETUhqd1lJMnZPWHo0c0ZDSU8zWHFGS3l0cmVIcDZZblMwbExSTmNUenlzdkxRMGxKQ1pZdVhhbzErMGdpa1dENTh1WEM5eW1UeVVUWEcwUkVSRVQvQmhMbGsrYm4vY3M5ZVBBQWlZbUpUd3cyZlJyUE95MU9xVlJDTHBjLzAraUJvcUlpUkVaR1BuV3dxWXBjTGhlQ1RYVVo3dndpWkdabUlpSWlvdHJCcGhXcGdrMVZSUjY1WEk2U2twSXFYMS9kWUZQVmlLN1gxZG16WjlHK2Zmc1hjdE9zK242cTh4MHcySlJlRi92MjdVT3paczJxWEdUa2FlaGlhblJ4Y2ZGVDVZTldsSktTQXJsY2poNDllanhUTzNMMzdsMWN1blRwSDVHN3MyUEhEdVRrNU1ER3hnYk5temQvWWk2bnl1UEhqM0gwNkZIMDd0MWJHSW1jazVPamNVUzNpa0toUUdscHFkQVdWTHg4a2tna3d1OWNKcE85a3M2cDZzckx5OE90VzdlZWF5UjFWU292VHFHTlFxR0FYQzdYR0RwUFJFUkU5RStuOThVMklpSWlJaUtpNnNyTXpFUldWcGJXUlVNdVg3Nk10OTkrVzJNK0pCRVI2UWNPS1NFaUlpSWlJcXFtZ3djUDRzaVJJOWkyYlp2YWN4a1pHUmd4WWdTKy9mWmJyU09FSHo5K2pFZVBIbWs5dnBXVjFUOSsxVW9pSW4zSFloc1JFUkVSRVpFVy92NytPSHYyclBCWUxwZWpyS3hNbExGb2FtcUt4TVJFeE1mSHc5VFVGTysrK3k1eWMzTkZ4ekUyTm9hSmlRbmk0K01SRWhLaTllZHQyclFKVGs1T1dMZHVuZFpNM3VUa1pPVGs1SWh5Y0o5SHExYXQwSzFiTjUwY2k0aUlXR3dqSWlJaUlpTFNLaUFnQVBuNStjTGoyTmhZL1BUVFR3Z0tDaEsyR1JnWVFLRlFJQ0VoQWJtNXVYQnpjMU03enRDaFEvSGxsMThLajdkdjN5N0tlRXhMUzhPY09YT0V4eVVsSlFDQTBhTkhDOXN1WDc0c0xLN3k0TUdEYXExQ1hKbFNxVVJ4Y2JHd3VqSUFEQmt5aE1VMklpSWQwdHRpRzdNV2lJajAyeSsvL0FKYlcxdVltNXVyUFplWm1Ra2pJeVBVcTFmdkZid3pJaUo2blZoYlcrUFVxVlBDQWxsNWVYa29MUzNGZ3djUGhIMWF0MjZOMk5oWTNMMTdGODdPem5qMzNYY0JBTm5aMllpSWlNRFFvVVBSczJkUDBYRnRiVzFGQzBVVkZoYXEvZXlhTld0aTdOaXh3dU85ZS9jaU5UVVZBTkNtVFJ1Y1BIbnlxVC9QbFN0WDRPbnBpYWxUcDhMRHcrT3BYMDlFUkUrbXQ4VTJaaTBRRWVtM2lSTW5Zc21TSmNLcXhCV3RXclVLVjY1Y1FVeE1qTmJYMzdwMUN3cUZRdU56SmlZbXNMS3kwdGw3SlNLaVYydjY5T2xvMkxBaFRFMU5jZi8rZmVUazVHRHo1czBBZ1BQbnoyUFJva1ZZdFdvVkpCSUpjbk56NGVYbEJRQ0lpb3FDVENiRGxDbFR1UG91RVpFZTBadGlHN01XaUlqMDEvbno1ekZod2dUUnR0TFNVZ1FHQm9xbThQajUrZUdERHo1QVNrb0tSbzhlcmRZR0FJQk1Kb05FSXNISWtTT1JsNWVuOGVkMTZOQUI2OWF0UTBsSmlkcElCaFZQVDAvNCt2b2lQajRlZCs3Y2VZNVA5eitqUm8xaVJ3OFIwUXN5WmNvVWRPblNCWnMzYjhhUkkwY1FIaDRPQU9qYXRTdCsvUEZIbEphV1l1SENoWmc5ZXpiT25EbURObTNhSURvNkdqMTY5TkJZYU92ZXZidm9zVktwZktiM1ZWQlFnRU9IRGxXNVQ1Y3VYZENnUVlObk9qNFJFVDA5dlNtMk1XdUJpRWgvMmR2YkN6ZEZLbDVlWHZEejg0T1RrNU93N1kwMzNrQnljaktLaW9xd2R1MWFyRjI3VnUxWVI0NGNFYWFlRGg0OFdHMEt6cUpGaTRSL0s1VktGQlVWd2RuWkdhMWJ0eGEyUjBaR0N1MURjbkt5cURPb3VrcEtTcUJRS0VURk5ROFBEeGJiaUloZWtHblRwc0hBd0VDdDA3Nm9xQWh1Ym03dzkvZUhtWmtaOXV6WmcxbXpacUZUcDA3SXpNekV5cFVyTlI0dk1EQVFFb2xFZUh6NzltMkVoWVU5OWZ2S3pzN0d3b1VMWVdob0tMb3ZBY3JiSWJsY2p1KysrNDdGTmlLaWwwaHZpbTNNV2lBaTBsKzFhdFZDN2RxMWtaNmVMdHFlblowdHRBT21wcWFReVdRSUN3dURzYkV4Sms2Y0tPeVhtSmlJZ29JQ0RCNDhXRlRNTWpjM2g1MmRuZWlZVXFrVWNybGN0SzF6NTg2aWMvV3VYYnVFZjY5WXNlS1pQdFBVcVZQeDIyKy80ZWpSbzgvMGVpSWlxajU3ZTN0NGVYbmgyTEZqaUkrUGg3MjlQWUtEZzFHelprMTgrZVdYcUYyN05zek16QUFBQ3hZc3dMQmh3M0R3NEVGNGUzdmpyYmZlMG5qTTk5OS9YM1FmY2VIQ2hXY3F0cW5NbkRrVGd3WU5FbTM3OWRkZlJmY2hSRVQwY3VoTnNRMWcxZ0lSa1Q0N2V2UW9ObTdjQ0h0N2V3RGxjUUxKeWNrNGMrWU1Iang0QUV0TFMvVG8wUU8zYjk4R0FMUm8wUUlkTzNhRVhDNUhSRVFFUm93WUliUUxSRVNrWCtiTm00Zi8vT2MveU1yS1F2LysvWEg2OUdtTUdERUNibTV1K09xcnI5QzBhVk1BUUZaV0ZqWnQyb1Q4L0h5WW1abGh4NDRkS0Nzcnc4Q0JBOUdzV2JOWC9DbUlpT2hsMGF0aUc4Q3NCU0lpZldacmF5dWM5enQxNmdRL1B6ODRPenNqTWpJU3ljbkpTRXhNaEtlbko2NWV2WXFOR3plaWZmdjJpSXVMUTNaMk52cjA2YU4ydk1qSVNFUkZSWW0ybFpTVW9GMjdkay85M243NTVSZmN2SGxUNi9NV0ZoWnFiUTRSRWIxWW1abVpDQTBOeGVIRGg5R3ZYeitzV3JVS01URXh1SEhqQm9LRGd4RVZGWVVSSTBaZzRjS0ZTRTFOUlZKU0Vpd3RMZkhkZDkvQnlja0ptemR2eG80ZE83QjE2MWI0K2ZtSk9tMTBkUjlCUkVTdkg3MHJ0akZyZ1loSWYxMjhlRkU0NzFkY0lFRXVsNk5GaXhhSWlJaUFSQ0xCaFFzWE1INzhlQVFGQlNFcEtRbnU3dTVvMUtpUjJ2RTZkKzRNVjFkWDBUWk5xMXhYeC83OSt4RWZIdzlqWTJPMTUrUnlPVnExYXNWaUd4SFJTMWFuVGgwQVFIaDRPTnEwYVFPZ3ZPT21vS0FBRFJzMlJFQkFBSHg4ZkZDM2JsMWN2bndaczJiTlF2LysvWVhwb1JNbVRNRG8wYU54N05neDlPclZTM1RzaXZjUkNvVUNmLy85TjNidDJzV1pORVJFL3dKNlZXeGoxZ0lSa2Y2eXNMQ0FtNXNiQmd3WWdLKy8vaHBGUlVXWU5tMGFuSjJka1pLU2dvc1hMd3A1Yk8zYnQ0ZW5weWVpb3FJZ2xVcmg1K2VuOFpqMjl2WndkM2NYYlV0S1NsTExiS3V1K3ZYckl6RXhVVzM3NTU5L3JqRVRsSWlJWGl5cFZJckZpeGRqNU1pUnVINzl1dWk1eWlPYlZiNzU1aHUxYmR1MmJSUGRNd0QvdTQrNGRlc1dmSDE5TVdmT25PZTY1cjl6NXc0dVhMZ2cybFk1cTVTSWlGNE92U3EyTVd1QmlFaC85ZTNiRjluWjJRZ01ETVN3WWNNUUZSV0ZzTEF3N055NUV5Tkhqc1RjdVhPRmZWTlRVNUdhbW9vNmRlcmc4ZVBIOFBQenc0Z1JJOUN0V3pmVXFsWHJGWDRLSWlKNkZRSURBMUZRVUtEeHVVdVhMbUhWcWxWWXNtUUphdGV1clhFZkt5c3JyY2R1MUtnUm1qUnBndW5UcHlNc0xFeklGdFZFOVI0cXo0UUJnTTJiTnd0NTFFUkU5R3JwUmJHTldRdEVSUHB0Ly83OVdMOStQY3JLeWhBY0hBeG5aMmRzMzc0ZGdZR0JrTXZsQ0E4UFIzeDhQSVlORzRhMWE5Y2lQVDBkZ3dZTmdwK2ZINjVmdjQ3UTBGRE1tREVEOWVyVncrN2R1eUdUeVFEb05yT05pSWhlWDQ2T2pnQ0E3ZHUzbzZpb0NLTkhqeGFlS3lzckF3QTBiTmhRbUhaYWtZV0ZoV2dsNjhvTURRMHhlUEJnL1Bqamo1ZzhlVEsyYnQyS2V2WHFDYzhuSkNUZzVzMmJNREF3d0o0OWUyQnBhYW54ZUw2K3ZuQnpjOVA0TStyWHIxKzlEMHBFUkRxaEY4VTJaaTBRRWVrM2lVUUNkM2QzakJvMVNoaVo1dWJtaGpmZmZCTXRXclJBNzk2OWtaT1RnNGNQSDhMSnlRbExseTVGa3laTkFBQnQyclJCV0ZnWTB0TFNVRkJRSUJUYUFQWE1Ob1ZDZ1lNSEQ2SnUzYm92OXdNU0VkRkxjZjc4ZWVUbTVvcUtiU3JEaHcvWCtKcHZ2LzBXdlh2M1Z0dGVYRnlNdUxnNDdOeTVFMmxwYVdqWHJoMHVYYnFFZ0lBQWJOaXdRZGp2MXExYjJMUnBFd0RBMU5RVXMyYk5FaDJuVHAwNm1EQmhBcnAyN1lyR2pScy96OGNqSWlJZDBZdGlHN01XaUlqMG03dTdPMUpTVXRSdWRvNGVQYXB4L3dNSERxaHRjM1YxeGRkZmZ5M2FWakd6TFRRMEZGZXVYTUhxMWF2VjJvcnFLaTB0VldzREFDQS9QMS9qbENFaUlucDl4TVRFYUJ6WlZubGJXbG9hQUdEQWdBRkNWTTNpeFl2UnRHbFRwS1NrSUNBZ0FIRnhjY0wrWThlT2haZVhGeFFLaGFqRFIwVW1rejNWL1VkbVppWUFQSE5iUlVSRVQ2WlhaMWhtTFJBUjZhOTMzbmtIeTVZdDAvcDhjSEF3bWpScEFnOFBENDNQVzFoWVZIbjhybDI3SWlvcUNrRkJRZmpxcTYrMDdxZFVLbEZZV0tpeERjak96b2EzdDdmRzE3VnUzYnJLbjA5RVJMb25sOHR4K2ZKbDRYRjJkallLQ3d0RkhTTTNidHdBQU55L2Z4LzUrZmxxeDdoMzd4NEFvRjY5ZW5qenpUZng0TUVEbUpxYVlzeVlNUmcwYUJCTVRVMkZmWHYyN0luZHUzZkR4c1lHSzFldUJGQmVGSHVld3RpU0pVdnc2TkVqMUtwVkMwcWxFc2VQSHdkUVB0T0hpSWhlREwwcXRqRnJnWWhJZjFsWVdPQzk5OTdEWDMvOWhXWExsbUhpeEltaTZUWXltUXd5bVV6akZCeGpZK01ubm9QdDdPelF0bTFieE1iR3d0cmFHajQrUHNKek9UazVXTDU4T1V4TlRYSDE2bFhrNWVYQjJ0cGE3UmlXbHBaYVY3Um1QQUVSMGN1WGw1ZW5zUk5FMDdaSmt5WlZlYXhQUC8wVUFRRUJDQWtKUVdGaG9kYklBUnNibTJkN3Mxcms1T1FnS1NsSmVGeW5UaDE0ZTN2RHljbEpweitIaUlqK1I2K0tiU3JNV2lBaTBsLzUrZmxJU2txQ3A2ZW4ydm4yd0lFREdxZVEydHJhSWlZbVJ1UHgwdExTc0hQblRpUWtKS0JXclZwd2RIVEVtalZyMEt4Wk0zVHUzQmtBVUx0MmJXemF0QWxsWldXUVNDVG8wS0VEQmd3WUlEcE9yMTY5MEtKRkM3WUJSRVN2RVhOemMvejg4ODg2UGFhSmlVbVZuZmdxa3lkUHh1VEprNS83NXkxY3VCQUxGeTRFVUo0dHlsZ0NJcUlYVHkrTGJWVmgxZ0lSa2Y1eWQzZUhyNit2MnZiSzU5ck16RXprNWVVaE9qb2E0ZUhoY0hCd3dNeVpNOUczYjE4QXdMaHg0eEFTRWlMa2dob1pHZUg0OGVPUXkrV29VYU9HeGxGcUxpNHVUL1ZlNzkrL3p6YUFpSWllQ2d0dFJFUXZoMTVjcFROcmdZaEl2OTI5ZXhjUEh6NEU4TC96K2JWcjEwVDdGQlFVSUQ4L1gzaStzb3lNREFCQXk1WXRjZWZPSFJnWkdjSFIwUkUrUGo1cVUzR1dMMThPUTBORFVWR3RPcU1ZdExsdzRRSWlJaUlnbFVwUnMyWk5aR1JrNEk4Ly9rQ0hEaDJlK1poRVJFUkVSUFJpNkVXeGpWa0xSRVQ2YmV2V3JZaU9qaFp0cTd5eUtBQmN2MzRkUjQ0Y3FmSllxYW1wYU5ldUhmYnUzWXVHRFJ0cTNFZTFtRUp4Y2ZFenZtT3hPblhxSUNVbFJYaHNhR2dJQndjSFRKczJUU2ZISnlJaUlpSWkzWkVvbFVybHEzNFQ5SFNZdFVCRXBMOFVDZ1VrRWdra0VzbXJmaXRFUkVSRVJLUUJpMjFFUkVSRVJFUkVSRVE2d3VGUlJFUkVSRVJFUkVSRU9zSmlHeEVSRVJFUkVSRVJrWTZ3MkVaRVJFUkVSRVJFUktRakxMWVJFUkVSRVJFUkVSSHBDSXR0UkVSRVJFUkVSRVJFT3NKaUd4RVJFUkVSRVJFUmtZNncyRVpFUkVSRVJFUkVSS1FqTExZUkVSRVJFUkVSRVJIcENJdHRSRVJFUkVSRVJFUkVPc0ppR3hFUkVSRVJFUkVSa1k2dzJFWkVSRVJFUkVSRVJLUWpMTFlSRVJFUkVSRVJFUkhwQ0l0dFJFUkVSRVJFUkVSRU9zSmlHeEVSRVJFUkVSRVJrWTZ3MkVaRVJFUkVSRVJFUktRakxMWVJFUkVSRVJFUkVSSHBDSXR0UkVSRVJFUkVSRVJFT3NKaUd4RVJFUkVSRVJFUmtZNncyRVpFUkVSRVJFUkVSS1FqTExZUkVSRVJFUkVSRVJIcENJdHRSRVJFUkVSRVJFUkVPc0ppR3hFUkVSRVJFUkVSa1k2dzJFWkVSRVJFUkVSRVJLUWpMTFlSRVJFUkVSRVJFUkhwQ0l0dFJFUkVSRVJFUkVSRU9zSmlHeEVSRVJFUkVSRVJrWTZ3MkVaRVJFUkVSRVJFUktRakxMWVJFUkVSRVJFUkVSSHBDSXR0UkVSRVJFUkVSRVJFT3NKaUd4RVJFUkVSRVJFUmtZNncyRVpFUkVSRVJFUkVSS1FqTExZUkVSRVJFUkVSRVJIcENJdHRSRVJFUkVSRVJFUkVPc0ppR3hFUkVSRVJFUkVSa1k2dzJFWkVSRVJFUkVSRVJLUWpMTFlSRVJFUkVSRVJFUkhwQ0l0dFJFUkVSRVJFUkVSRU9zSmlHeEVSRVJFUkVSRVJrWTZ3MkVaRVJFUkVSRVJFUktRakxMWVJFUkVSRVJFUkVSSHBDSXR0UkVSRVJFUkVSRVJFT3NKaUd4RVJFUkVSRVJFUmtZNncyRVpFUkVSRVJFUkVSS1FqTExZUkVSRVJFUkVSRVJIcENJdHRSRVJFUkVSRVJFUkVPc0ppR3hFUkVSRVJFUkVSa1k2dzJFWkVSRVJFUkVSRVJLUWpMTFlSRVJFUkVSRVJFUkhwQ0l0dFJFUkVSRVJFUkVSRU9zSmlHeEVSRVJFUkVSRVJrWTZ3MkVaRVJFUkVSRVJFUktRakxMWVJFUkVSRVJFUkVSSHBDSXR0UkVSRVJFUkVSRVJFT3NKaUd4RVJFUkVSRVJFUmtZNncyRVpFUkVSRVJFUkVSS1FqL3dkL21zWUphc1NXckFBQUFBQkpSVTVFcmtKZ2dnPT0iLAoJIlRoZW1lIiA6ICIiLAoJIlR5cGUiIDogImZsb3ciLAoJIlZlcnNpb24iIDogIiIKfQo="/>
    </extobj>
  </extobjs>
</s:customData>
</file>

<file path=customXml/itemProps109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1428</Words>
  <Application>WPS 演示</Application>
  <PresentationFormat>宽屏</PresentationFormat>
  <Paragraphs>276</Paragraphs>
  <Slides>21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5" baseType="lpstr">
      <vt:lpstr>Arial</vt:lpstr>
      <vt:lpstr>宋体</vt:lpstr>
      <vt:lpstr>Wingdings</vt:lpstr>
      <vt:lpstr>阿里巴巴普惠体</vt:lpstr>
      <vt:lpstr>微软雅黑</vt:lpstr>
      <vt:lpstr>汉仪综艺体简</vt:lpstr>
      <vt:lpstr>隶书</vt:lpstr>
      <vt:lpstr>珠穆朗玛—乌金苏通体</vt:lpstr>
      <vt:lpstr>DaunPenh</vt:lpstr>
      <vt:lpstr>字魂27号-布丁体</vt:lpstr>
      <vt:lpstr>楷体_GB2312</vt:lpstr>
      <vt:lpstr>阿里巴巴普惠体 M</vt:lpstr>
      <vt:lpstr>黑体</vt:lpstr>
      <vt:lpstr>华文新魏</vt:lpstr>
      <vt:lpstr>楷体</vt:lpstr>
      <vt:lpstr>Arial Unicode MS</vt:lpstr>
      <vt:lpstr>三极信黑简体</vt:lpstr>
      <vt:lpstr>Aa榴莲爸爸</vt:lpstr>
      <vt:lpstr>华文中宋</vt:lpstr>
      <vt:lpstr>Times New Roman</vt:lpstr>
      <vt:lpstr>华文隶书</vt:lpstr>
      <vt:lpstr>思源黑体</vt:lpstr>
      <vt:lpstr>思源黑体 CN Medium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胡桃夹子</cp:lastModifiedBy>
  <cp:revision>112</cp:revision>
  <dcterms:created xsi:type="dcterms:W3CDTF">2023-07-25T11:34:00Z</dcterms:created>
  <dcterms:modified xsi:type="dcterms:W3CDTF">2025-01-14T02:05:41Z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AE93FBCC7F9D4CC38987CB65BE916402_13</vt:lpwstr>
  </property>
  <property fmtid="{D5CDD505-2E9C-101B-9397-08002B2CF9AE}" pid="3" name="KSOProductBuildVer">
    <vt:lpwstr>2052-12.1.0.19302</vt:lpwstr>
  </property>
</Properties>
</file>