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37" r:id="rId3"/>
    <p:sldId id="291" r:id="rId5"/>
    <p:sldId id="333" r:id="rId6"/>
    <p:sldId id="356" r:id="rId7"/>
    <p:sldId id="406" r:id="rId8"/>
    <p:sldId id="395" r:id="rId9"/>
    <p:sldId id="357" r:id="rId10"/>
    <p:sldId id="407" r:id="rId11"/>
    <p:sldId id="321" r:id="rId12"/>
    <p:sldId id="384" r:id="rId13"/>
    <p:sldId id="394" r:id="rId14"/>
    <p:sldId id="358" r:id="rId15"/>
    <p:sldId id="316" r:id="rId16"/>
    <p:sldId id="385" r:id="rId17"/>
    <p:sldId id="387" r:id="rId18"/>
    <p:sldId id="388" r:id="rId19"/>
    <p:sldId id="318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隶书" panose="02010509060101010101" pitchFamily="49" charset="-122"/>
      <p:regular r:id="rId27"/>
    </p:embeddedFont>
    <p:embeddedFont>
      <p:font typeface="楷体_GB2312" panose="02010609030101010101" pitchFamily="49" charset="-122"/>
      <p:regular r:id="rId28"/>
    </p:embeddedFont>
    <p:embeddedFont>
      <p:font typeface="黑体" panose="02010609060101010101" charset="-122"/>
      <p:regular r:id="rId29"/>
    </p:embeddedFont>
    <p:embeddedFont>
      <p:font typeface="华文新魏" panose="02010800040101010101" charset="-122"/>
      <p:regular r:id="rId30"/>
    </p:embeddedFont>
    <p:embeddedFont>
      <p:font typeface="幼圆" panose="02010509060101010101" pitchFamily="49" charset="-122"/>
      <p:regular r:id="rId31"/>
    </p:embeddedFont>
    <p:embeddedFont>
      <p:font typeface="华文中宋" panose="02010600040101010101" pitchFamily="2" charset="-122"/>
      <p:regular r:id="rId32"/>
    </p:embeddedFont>
    <p:embeddedFont>
      <p:font typeface="华文楷体" panose="02010600040101010101" pitchFamily="2" charset="-122"/>
      <p:regular r:id="rId33"/>
    </p:embeddedFont>
    <p:embeddedFont>
      <p:font typeface="汉仪铸字烈焰体简" panose="00020600040101010101" charset="-122"/>
      <p:regular r:id="rId34"/>
    </p:embeddedFont>
    <p:embeddedFont>
      <p:font typeface="华文隶书" panose="0201080004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3E4"/>
    <a:srgbClr val="7BBEE8"/>
    <a:srgbClr val="E9FEFC"/>
    <a:srgbClr val="82C1EA"/>
    <a:srgbClr val="FF9C41"/>
    <a:srgbClr val="61B0E2"/>
    <a:srgbClr val="5DAEE3"/>
    <a:srgbClr val="90CAF8"/>
    <a:srgbClr val="3C91D8"/>
    <a:srgbClr val="FFF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1056" y="108"/>
      </p:cViewPr>
      <p:guideLst>
        <p:guide orient="horz" pos="225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18.xml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image" Target="../media/image7.png"/><Relationship Id="rId13" Type="http://schemas.openxmlformats.org/officeDocument/2006/relationships/tags" Target="../tags/tag11.xml"/><Relationship Id="rId12" Type="http://schemas.openxmlformats.org/officeDocument/2006/relationships/image" Target="../media/image6.png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3" Type="http://schemas.openxmlformats.org/officeDocument/2006/relationships/tags" Target="../tags/tag43.xml"/><Relationship Id="rId32" Type="http://schemas.openxmlformats.org/officeDocument/2006/relationships/tags" Target="../tags/tag42.xml"/><Relationship Id="rId31" Type="http://schemas.openxmlformats.org/officeDocument/2006/relationships/tags" Target="../tags/tag41.xml"/><Relationship Id="rId30" Type="http://schemas.openxmlformats.org/officeDocument/2006/relationships/tags" Target="../tags/tag40.xml"/><Relationship Id="rId3" Type="http://schemas.openxmlformats.org/officeDocument/2006/relationships/tags" Target="../tags/tag13.xml"/><Relationship Id="rId29" Type="http://schemas.openxmlformats.org/officeDocument/2006/relationships/tags" Target="../tags/tag39.xml"/><Relationship Id="rId28" Type="http://schemas.openxmlformats.org/officeDocument/2006/relationships/tags" Target="../tags/tag38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 userDrawn="1"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 userDrawn="1"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934675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838200" y="1825624"/>
            <a:ext cx="9346758" cy="37290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3511" y="3763119"/>
            <a:ext cx="2482209" cy="295835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01530" y="4411345"/>
            <a:ext cx="2370455" cy="244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6304338"/>
            <a:ext cx="12192000" cy="553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 rot="6736262">
            <a:off x="1761442" y="6369454"/>
            <a:ext cx="336794" cy="3367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 rot="6736262">
            <a:off x="739905" y="5596062"/>
            <a:ext cx="336794" cy="33679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 rot="6736262">
            <a:off x="264931" y="4513390"/>
            <a:ext cx="336794" cy="33679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 rot="6736262">
            <a:off x="358568" y="5968676"/>
            <a:ext cx="134691" cy="13469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 rot="6736262">
            <a:off x="1364942" y="5590902"/>
            <a:ext cx="690482" cy="6904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 rot="6736262">
            <a:off x="2458189" y="5767745"/>
            <a:ext cx="336794" cy="33679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Freeform 8"/>
          <p:cNvSpPr/>
          <p:nvPr>
            <p:custDataLst>
              <p:tags r:id="rId12"/>
            </p:custDataLst>
          </p:nvPr>
        </p:nvSpPr>
        <p:spPr bwMode="auto">
          <a:xfrm>
            <a:off x="1933576" y="1905000"/>
            <a:ext cx="33338" cy="179388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3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1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1"/>
                  <a:pt x="8" y="1"/>
                  <a:pt x="8" y="3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2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9"/>
          <p:cNvSpPr/>
          <p:nvPr>
            <p:custDataLst>
              <p:tags r:id="rId13"/>
            </p:custDataLst>
          </p:nvPr>
        </p:nvSpPr>
        <p:spPr bwMode="auto">
          <a:xfrm>
            <a:off x="1839913" y="1897062"/>
            <a:ext cx="34925" cy="177800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2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1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0"/>
          <p:cNvSpPr/>
          <p:nvPr>
            <p:custDataLst>
              <p:tags r:id="rId14"/>
            </p:custDataLst>
          </p:nvPr>
        </p:nvSpPr>
        <p:spPr bwMode="auto">
          <a:xfrm>
            <a:off x="1751013" y="1887537"/>
            <a:ext cx="34925" cy="179388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2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0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11"/>
          <p:cNvSpPr/>
          <p:nvPr>
            <p:custDataLst>
              <p:tags r:id="rId15"/>
            </p:custDataLst>
          </p:nvPr>
        </p:nvSpPr>
        <p:spPr bwMode="auto">
          <a:xfrm>
            <a:off x="1658938" y="1879600"/>
            <a:ext cx="28575" cy="179388"/>
          </a:xfrm>
          <a:custGeom>
            <a:avLst/>
            <a:gdLst>
              <a:gd name="T0" fmla="*/ 2 w 7"/>
              <a:gd name="T1" fmla="*/ 42 h 42"/>
              <a:gd name="T2" fmla="*/ 1 w 7"/>
              <a:gd name="T3" fmla="*/ 42 h 42"/>
              <a:gd name="T4" fmla="*/ 0 w 7"/>
              <a:gd name="T5" fmla="*/ 40 h 42"/>
              <a:gd name="T6" fmla="*/ 3 w 7"/>
              <a:gd name="T7" fmla="*/ 2 h 42"/>
              <a:gd name="T8" fmla="*/ 6 w 7"/>
              <a:gd name="T9" fmla="*/ 0 h 42"/>
              <a:gd name="T10" fmla="*/ 7 w 7"/>
              <a:gd name="T11" fmla="*/ 2 h 42"/>
              <a:gd name="T12" fmla="*/ 4 w 7"/>
              <a:gd name="T13" fmla="*/ 40 h 42"/>
              <a:gd name="T14" fmla="*/ 2 w 7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42">
                <a:moveTo>
                  <a:pt x="2" y="42"/>
                </a:moveTo>
                <a:cubicBezTo>
                  <a:pt x="2" y="42"/>
                  <a:pt x="1" y="42"/>
                  <a:pt x="1" y="42"/>
                </a:cubicBezTo>
                <a:cubicBezTo>
                  <a:pt x="0" y="42"/>
                  <a:pt x="0" y="41"/>
                  <a:pt x="0" y="4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4" y="0"/>
                  <a:pt x="6" y="0"/>
                </a:cubicBezTo>
                <a:cubicBezTo>
                  <a:pt x="7" y="0"/>
                  <a:pt x="7" y="1"/>
                  <a:pt x="7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3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3" name="组合 82"/>
          <p:cNvGrpSpPr/>
          <p:nvPr>
            <p:custDataLst>
              <p:tags r:id="rId16"/>
            </p:custDataLst>
          </p:nvPr>
        </p:nvGrpSpPr>
        <p:grpSpPr>
          <a:xfrm>
            <a:off x="2758168" y="330657"/>
            <a:ext cx="207963" cy="622300"/>
            <a:chOff x="2714626" y="504825"/>
            <a:chExt cx="207963" cy="622300"/>
          </a:xfrm>
        </p:grpSpPr>
        <p:sp>
          <p:nvSpPr>
            <p:cNvPr id="27" name="Freeform 12"/>
            <p:cNvSpPr/>
            <p:nvPr>
              <p:custDataLst>
                <p:tags r:id="rId17"/>
              </p:custDataLst>
            </p:nvPr>
          </p:nvSpPr>
          <p:spPr bwMode="auto">
            <a:xfrm>
              <a:off x="2714626" y="504825"/>
              <a:ext cx="207963" cy="622300"/>
            </a:xfrm>
            <a:custGeom>
              <a:avLst/>
              <a:gdLst>
                <a:gd name="T0" fmla="*/ 77 w 131"/>
                <a:gd name="T1" fmla="*/ 392 h 392"/>
                <a:gd name="T2" fmla="*/ 0 w 131"/>
                <a:gd name="T3" fmla="*/ 381 h 392"/>
                <a:gd name="T4" fmla="*/ 56 w 131"/>
                <a:gd name="T5" fmla="*/ 0 h 392"/>
                <a:gd name="T6" fmla="*/ 131 w 131"/>
                <a:gd name="T7" fmla="*/ 11 h 392"/>
                <a:gd name="T8" fmla="*/ 77 w 131"/>
                <a:gd name="T9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392">
                  <a:moveTo>
                    <a:pt x="77" y="392"/>
                  </a:moveTo>
                  <a:lnTo>
                    <a:pt x="0" y="381"/>
                  </a:lnTo>
                  <a:lnTo>
                    <a:pt x="56" y="0"/>
                  </a:lnTo>
                  <a:lnTo>
                    <a:pt x="131" y="11"/>
                  </a:lnTo>
                  <a:lnTo>
                    <a:pt x="77" y="3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3"/>
            <p:cNvSpPr/>
            <p:nvPr>
              <p:custDataLst>
                <p:tags r:id="rId18"/>
              </p:custDataLst>
            </p:nvPr>
          </p:nvSpPr>
          <p:spPr bwMode="auto">
            <a:xfrm>
              <a:off x="2757488" y="773112"/>
              <a:ext cx="127000" cy="50800"/>
            </a:xfrm>
            <a:custGeom>
              <a:avLst/>
              <a:gdLst>
                <a:gd name="T0" fmla="*/ 77 w 80"/>
                <a:gd name="T1" fmla="*/ 32 h 32"/>
                <a:gd name="T2" fmla="*/ 0 w 80"/>
                <a:gd name="T3" fmla="*/ 22 h 32"/>
                <a:gd name="T4" fmla="*/ 2 w 80"/>
                <a:gd name="T5" fmla="*/ 0 h 32"/>
                <a:gd name="T6" fmla="*/ 80 w 80"/>
                <a:gd name="T7" fmla="*/ 11 h 32"/>
                <a:gd name="T8" fmla="*/ 77 w 8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2">
                  <a:moveTo>
                    <a:pt x="77" y="32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80" y="11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>
            <p:custDataLst>
              <p:tags r:id="rId19"/>
            </p:custDataLst>
          </p:nvPr>
        </p:nvGrpSpPr>
        <p:grpSpPr>
          <a:xfrm>
            <a:off x="986289" y="165102"/>
            <a:ext cx="195263" cy="579438"/>
            <a:chOff x="1058863" y="266700"/>
            <a:chExt cx="195263" cy="579438"/>
          </a:xfrm>
        </p:grpSpPr>
        <p:sp>
          <p:nvSpPr>
            <p:cNvPr id="29" name="Freeform 14"/>
            <p:cNvSpPr/>
            <p:nvPr>
              <p:custDataLst>
                <p:tags r:id="rId20"/>
              </p:custDataLst>
            </p:nvPr>
          </p:nvSpPr>
          <p:spPr bwMode="auto">
            <a:xfrm>
              <a:off x="1058863" y="266700"/>
              <a:ext cx="195263" cy="579438"/>
            </a:xfrm>
            <a:custGeom>
              <a:avLst/>
              <a:gdLst>
                <a:gd name="T0" fmla="*/ 69 w 123"/>
                <a:gd name="T1" fmla="*/ 365 h 365"/>
                <a:gd name="T2" fmla="*/ 0 w 123"/>
                <a:gd name="T3" fmla="*/ 354 h 365"/>
                <a:gd name="T4" fmla="*/ 51 w 123"/>
                <a:gd name="T5" fmla="*/ 0 h 365"/>
                <a:gd name="T6" fmla="*/ 123 w 123"/>
                <a:gd name="T7" fmla="*/ 11 h 365"/>
                <a:gd name="T8" fmla="*/ 69 w 123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65">
                  <a:moveTo>
                    <a:pt x="69" y="365"/>
                  </a:moveTo>
                  <a:lnTo>
                    <a:pt x="0" y="354"/>
                  </a:lnTo>
                  <a:lnTo>
                    <a:pt x="51" y="0"/>
                  </a:lnTo>
                  <a:lnTo>
                    <a:pt x="123" y="11"/>
                  </a:lnTo>
                  <a:lnTo>
                    <a:pt x="69" y="3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5"/>
            <p:cNvSpPr/>
            <p:nvPr>
              <p:custDataLst>
                <p:tags r:id="rId21"/>
              </p:custDataLst>
            </p:nvPr>
          </p:nvSpPr>
          <p:spPr bwMode="auto">
            <a:xfrm>
              <a:off x="1096963" y="517525"/>
              <a:ext cx="119063" cy="47625"/>
            </a:xfrm>
            <a:custGeom>
              <a:avLst/>
              <a:gdLst>
                <a:gd name="T0" fmla="*/ 72 w 75"/>
                <a:gd name="T1" fmla="*/ 30 h 30"/>
                <a:gd name="T2" fmla="*/ 0 w 75"/>
                <a:gd name="T3" fmla="*/ 19 h 30"/>
                <a:gd name="T4" fmla="*/ 3 w 75"/>
                <a:gd name="T5" fmla="*/ 0 h 30"/>
                <a:gd name="T6" fmla="*/ 75 w 75"/>
                <a:gd name="T7" fmla="*/ 11 h 30"/>
                <a:gd name="T8" fmla="*/ 72 w 7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0">
                  <a:moveTo>
                    <a:pt x="72" y="30"/>
                  </a:moveTo>
                  <a:lnTo>
                    <a:pt x="0" y="19"/>
                  </a:lnTo>
                  <a:lnTo>
                    <a:pt x="3" y="0"/>
                  </a:lnTo>
                  <a:lnTo>
                    <a:pt x="75" y="11"/>
                  </a:lnTo>
                  <a:lnTo>
                    <a:pt x="72" y="30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>
            <p:custDataLst>
              <p:tags r:id="rId22"/>
            </p:custDataLst>
          </p:nvPr>
        </p:nvGrpSpPr>
        <p:grpSpPr>
          <a:xfrm>
            <a:off x="4070351" y="-26988"/>
            <a:ext cx="6884988" cy="1285876"/>
            <a:chOff x="4070351" y="11112"/>
            <a:chExt cx="6884988" cy="1285876"/>
          </a:xfrm>
        </p:grpSpPr>
        <p:sp>
          <p:nvSpPr>
            <p:cNvPr id="34" name="Rectangle 1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0833101" y="11112"/>
              <a:ext cx="122238" cy="609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2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0833101" y="284162"/>
              <a:ext cx="122238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6"/>
            <p:cNvSpPr/>
            <p:nvPr>
              <p:custDataLst>
                <p:tags r:id="rId25"/>
              </p:custDataLst>
            </p:nvPr>
          </p:nvSpPr>
          <p:spPr bwMode="auto">
            <a:xfrm>
              <a:off x="8850313" y="501650"/>
              <a:ext cx="152400" cy="612775"/>
            </a:xfrm>
            <a:custGeom>
              <a:avLst/>
              <a:gdLst>
                <a:gd name="T0" fmla="*/ 80 w 96"/>
                <a:gd name="T1" fmla="*/ 386 h 386"/>
                <a:gd name="T2" fmla="*/ 0 w 96"/>
                <a:gd name="T3" fmla="*/ 383 h 386"/>
                <a:gd name="T4" fmla="*/ 19 w 96"/>
                <a:gd name="T5" fmla="*/ 0 h 386"/>
                <a:gd name="T6" fmla="*/ 96 w 96"/>
                <a:gd name="T7" fmla="*/ 5 h 386"/>
                <a:gd name="T8" fmla="*/ 80 w 96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86">
                  <a:moveTo>
                    <a:pt x="80" y="386"/>
                  </a:moveTo>
                  <a:lnTo>
                    <a:pt x="0" y="383"/>
                  </a:lnTo>
                  <a:lnTo>
                    <a:pt x="19" y="0"/>
                  </a:lnTo>
                  <a:lnTo>
                    <a:pt x="96" y="5"/>
                  </a:lnTo>
                  <a:lnTo>
                    <a:pt x="80" y="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7"/>
            <p:cNvSpPr/>
            <p:nvPr>
              <p:custDataLst>
                <p:tags r:id="rId26"/>
              </p:custDataLst>
            </p:nvPr>
          </p:nvSpPr>
          <p:spPr bwMode="auto">
            <a:xfrm>
              <a:off x="8867776" y="773112"/>
              <a:ext cx="122238" cy="38100"/>
            </a:xfrm>
            <a:custGeom>
              <a:avLst/>
              <a:gdLst>
                <a:gd name="T0" fmla="*/ 77 w 77"/>
                <a:gd name="T1" fmla="*/ 24 h 24"/>
                <a:gd name="T2" fmla="*/ 0 w 77"/>
                <a:gd name="T3" fmla="*/ 22 h 24"/>
                <a:gd name="T4" fmla="*/ 0 w 77"/>
                <a:gd name="T5" fmla="*/ 0 h 24"/>
                <a:gd name="T6" fmla="*/ 77 w 77"/>
                <a:gd name="T7" fmla="*/ 3 h 24"/>
                <a:gd name="T8" fmla="*/ 77 w 7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4">
                  <a:moveTo>
                    <a:pt x="77" y="24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77" y="3"/>
                  </a:lnTo>
                  <a:lnTo>
                    <a:pt x="77" y="24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8"/>
            <p:cNvSpPr/>
            <p:nvPr>
              <p:custDataLst>
                <p:tags r:id="rId27"/>
              </p:custDataLst>
            </p:nvPr>
          </p:nvSpPr>
          <p:spPr bwMode="auto">
            <a:xfrm>
              <a:off x="7415213" y="623887"/>
              <a:ext cx="152400" cy="614363"/>
            </a:xfrm>
            <a:custGeom>
              <a:avLst/>
              <a:gdLst>
                <a:gd name="T0" fmla="*/ 80 w 96"/>
                <a:gd name="T1" fmla="*/ 387 h 387"/>
                <a:gd name="T2" fmla="*/ 0 w 96"/>
                <a:gd name="T3" fmla="*/ 384 h 387"/>
                <a:gd name="T4" fmla="*/ 19 w 96"/>
                <a:gd name="T5" fmla="*/ 0 h 387"/>
                <a:gd name="T6" fmla="*/ 96 w 96"/>
                <a:gd name="T7" fmla="*/ 3 h 387"/>
                <a:gd name="T8" fmla="*/ 80 w 96"/>
                <a:gd name="T9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87">
                  <a:moveTo>
                    <a:pt x="80" y="387"/>
                  </a:moveTo>
                  <a:lnTo>
                    <a:pt x="0" y="384"/>
                  </a:lnTo>
                  <a:lnTo>
                    <a:pt x="19" y="0"/>
                  </a:lnTo>
                  <a:lnTo>
                    <a:pt x="96" y="3"/>
                  </a:lnTo>
                  <a:lnTo>
                    <a:pt x="80" y="3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9"/>
            <p:cNvSpPr/>
            <p:nvPr>
              <p:custDataLst>
                <p:tags r:id="rId28"/>
              </p:custDataLst>
            </p:nvPr>
          </p:nvSpPr>
          <p:spPr bwMode="auto">
            <a:xfrm>
              <a:off x="7432676" y="892175"/>
              <a:ext cx="122238" cy="42863"/>
            </a:xfrm>
            <a:custGeom>
              <a:avLst/>
              <a:gdLst>
                <a:gd name="T0" fmla="*/ 77 w 77"/>
                <a:gd name="T1" fmla="*/ 27 h 27"/>
                <a:gd name="T2" fmla="*/ 0 w 77"/>
                <a:gd name="T3" fmla="*/ 22 h 27"/>
                <a:gd name="T4" fmla="*/ 0 w 77"/>
                <a:gd name="T5" fmla="*/ 0 h 27"/>
                <a:gd name="T6" fmla="*/ 77 w 77"/>
                <a:gd name="T7" fmla="*/ 6 h 27"/>
                <a:gd name="T8" fmla="*/ 77 w 7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7">
                  <a:moveTo>
                    <a:pt x="77" y="27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77" y="6"/>
                  </a:lnTo>
                  <a:lnTo>
                    <a:pt x="77" y="27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Rectangle 6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937251" y="688975"/>
              <a:ext cx="127000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Rectangle 6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37251" y="957262"/>
              <a:ext cx="127000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Rectangle 63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070351" y="688975"/>
              <a:ext cx="127000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Rectangle 6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070351" y="957262"/>
              <a:ext cx="127000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7" name="Freeform 68"/>
          <p:cNvSpPr/>
          <p:nvPr>
            <p:custDataLst>
              <p:tags r:id="rId33"/>
            </p:custDataLst>
          </p:nvPr>
        </p:nvSpPr>
        <p:spPr bwMode="auto">
          <a:xfrm>
            <a:off x="-7938" y="4763"/>
            <a:ext cx="12203113" cy="822325"/>
          </a:xfrm>
          <a:custGeom>
            <a:avLst/>
            <a:gdLst>
              <a:gd name="T0" fmla="*/ 1476 w 2882"/>
              <a:gd name="T1" fmla="*/ 182 h 191"/>
              <a:gd name="T2" fmla="*/ 0 w 2882"/>
              <a:gd name="T3" fmla="*/ 0 h 191"/>
              <a:gd name="T4" fmla="*/ 0 w 2882"/>
              <a:gd name="T5" fmla="*/ 10 h 191"/>
              <a:gd name="T6" fmla="*/ 1476 w 2882"/>
              <a:gd name="T7" fmla="*/ 191 h 191"/>
              <a:gd name="T8" fmla="*/ 2882 w 2882"/>
              <a:gd name="T9" fmla="*/ 20 h 191"/>
              <a:gd name="T10" fmla="*/ 2882 w 2882"/>
              <a:gd name="T11" fmla="*/ 10 h 191"/>
              <a:gd name="T12" fmla="*/ 1476 w 2882"/>
              <a:gd name="T13" fmla="*/ 182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82" h="191">
                <a:moveTo>
                  <a:pt x="1476" y="182"/>
                </a:moveTo>
                <a:cubicBezTo>
                  <a:pt x="859" y="182"/>
                  <a:pt x="347" y="88"/>
                  <a:pt x="0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348" y="98"/>
                  <a:pt x="860" y="191"/>
                  <a:pt x="1476" y="191"/>
                </a:cubicBezTo>
                <a:cubicBezTo>
                  <a:pt x="2068" y="191"/>
                  <a:pt x="2550" y="105"/>
                  <a:pt x="2882" y="20"/>
                </a:cubicBezTo>
                <a:cubicBezTo>
                  <a:pt x="2882" y="10"/>
                  <a:pt x="2882" y="10"/>
                  <a:pt x="2882" y="10"/>
                </a:cubicBezTo>
                <a:cubicBezTo>
                  <a:pt x="2550" y="96"/>
                  <a:pt x="2069" y="182"/>
                  <a:pt x="1476" y="1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45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0" Type="http://schemas.openxmlformats.org/officeDocument/2006/relationships/notesSlide" Target="../notesSlides/notesSlide1.xml"/><Relationship Id="rId1" Type="http://schemas.openxmlformats.org/officeDocument/2006/relationships/tags" Target="../tags/tag4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image" Target="../media/image12.png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3.jpeg"/><Relationship Id="rId12" Type="http://schemas.openxmlformats.org/officeDocument/2006/relationships/tags" Target="../tags/tag98.xml"/><Relationship Id="rId11" Type="http://schemas.openxmlformats.org/officeDocument/2006/relationships/image" Target="../media/image20.png"/><Relationship Id="rId10" Type="http://schemas.openxmlformats.org/officeDocument/2006/relationships/tags" Target="../tags/tag97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.bin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6" Type="http://schemas.openxmlformats.org/officeDocument/2006/relationships/image" Target="../media/image35.jpeg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3.jpeg"/><Relationship Id="rId12" Type="http://schemas.openxmlformats.org/officeDocument/2006/relationships/tags" Target="../tags/tag111.xml"/><Relationship Id="rId11" Type="http://schemas.openxmlformats.org/officeDocument/2006/relationships/image" Target="../media/image20.png"/><Relationship Id="rId10" Type="http://schemas.openxmlformats.org/officeDocument/2006/relationships/tags" Target="../tags/tag110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7.xml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image" Target="../media/image2.png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image" Target="../media/image17.png"/><Relationship Id="rId15" Type="http://schemas.openxmlformats.org/officeDocument/2006/relationships/tags" Target="../tags/tag52.xml"/><Relationship Id="rId14" Type="http://schemas.openxmlformats.org/officeDocument/2006/relationships/image" Target="../media/image16.png"/><Relationship Id="rId13" Type="http://schemas.openxmlformats.org/officeDocument/2006/relationships/tags" Target="../tags/tag51.xml"/><Relationship Id="rId12" Type="http://schemas.openxmlformats.org/officeDocument/2006/relationships/image" Target="../media/image15.png"/><Relationship Id="rId11" Type="http://schemas.openxmlformats.org/officeDocument/2006/relationships/tags" Target="../tags/tag50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1.jpeg"/><Relationship Id="rId12" Type="http://schemas.openxmlformats.org/officeDocument/2006/relationships/tags" Target="../tags/tag61.xml"/><Relationship Id="rId11" Type="http://schemas.openxmlformats.org/officeDocument/2006/relationships/image" Target="../media/image20.png"/><Relationship Id="rId10" Type="http://schemas.openxmlformats.org/officeDocument/2006/relationships/tags" Target="../tags/tag60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1.jpeg"/><Relationship Id="rId12" Type="http://schemas.openxmlformats.org/officeDocument/2006/relationships/tags" Target="../tags/tag74.xml"/><Relationship Id="rId11" Type="http://schemas.openxmlformats.org/officeDocument/2006/relationships/image" Target="../media/image20.png"/><Relationship Id="rId10" Type="http://schemas.openxmlformats.org/officeDocument/2006/relationships/tags" Target="../tags/tag73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file:///D:\Users\HP\Desktop\&#31532;&#19968;&#35838;\&#22312;&#32447;&#30452;&#25773;\&#22312;&#32447;&#30452;&#25773;.mp4" TargetMode="External"/><Relationship Id="rId8" Type="http://schemas.openxmlformats.org/officeDocument/2006/relationships/video" Target="file:///D:\Users\HP\Desktop\&#31532;&#19968;&#35838;\&#22312;&#32447;&#30452;&#25773;\&#22312;&#32447;&#30452;&#25773;.mp4" TargetMode="External"/><Relationship Id="rId7" Type="http://schemas.openxmlformats.org/officeDocument/2006/relationships/image" Target="../media/image26.jpeg"/><Relationship Id="rId6" Type="http://schemas.openxmlformats.org/officeDocument/2006/relationships/image" Target="../media/image12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71905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1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了解熊猫的生活习性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平台在线直播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4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马鞍山市秀山第一小学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454111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在线学习平台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817054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3.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可以从哪些方面了解大熊猫的生活习性？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pic>
        <p:nvPicPr>
          <p:cNvPr id="1073742852" name="图片 1073742851"/>
          <p:cNvPicPr>
            <a:picLocks noChangeAspect="1"/>
          </p:cNvPicPr>
          <p:nvPr/>
        </p:nvPicPr>
        <p:blipFill>
          <a:blip r:embed="rId7"/>
          <a:srcRect l="4666" t="10835" r="2834" b="3581"/>
          <a:stretch>
            <a:fillRect/>
          </a:stretch>
        </p:blipFill>
        <p:spPr>
          <a:xfrm>
            <a:off x="1291590" y="1551940"/>
            <a:ext cx="8619490" cy="4106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13899" y="50228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4.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大熊猫的生活习性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35725" y="4498975"/>
            <a:ext cx="3181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拍完小组大合照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后，与其他组分享一下体验后的收获。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73742851" name="图片 10737428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4465" y="937895"/>
            <a:ext cx="11711940" cy="4366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202690" y="3888740"/>
            <a:ext cx="97726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>
                <a:latin typeface="汉仪铸字烈焰体简" panose="00020600040101010101" charset="-122"/>
                <a:ea typeface="汉仪铸字烈焰体简" panose="00020600040101010101" charset="-122"/>
              </a:rPr>
              <a:t>黑白相间</a:t>
            </a:r>
            <a:endParaRPr lang="zh-CN" altLang="en-US" sz="1300">
              <a:latin typeface="汉仪铸字烈焰体简" panose="00020600040101010101" charset="-122"/>
              <a:ea typeface="汉仪铸字烈焰体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25550" y="4385310"/>
            <a:ext cx="97726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>
                <a:latin typeface="汉仪铸字烈焰体简" panose="00020600040101010101" charset="-122"/>
                <a:ea typeface="汉仪铸字烈焰体简" panose="00020600040101010101" charset="-122"/>
              </a:rPr>
              <a:t>又短又小</a:t>
            </a:r>
            <a:endParaRPr lang="zh-CN" altLang="en-US" sz="1300">
              <a:latin typeface="汉仪铸字烈焰体简" panose="00020600040101010101" charset="-122"/>
              <a:ea typeface="汉仪铸字烈焰体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335895" y="2408555"/>
            <a:ext cx="977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汉仪铸字烈焰体简" panose="00020600040101010101" charset="-122"/>
                <a:ea typeface="汉仪铸字烈焰体简" panose="00020600040101010101" charset="-122"/>
              </a:rPr>
              <a:t>竹</a:t>
            </a:r>
            <a:r>
              <a:rPr lang="en-US" altLang="zh-CN" sz="1600">
                <a:latin typeface="汉仪铸字烈焰体简" panose="00020600040101010101" charset="-122"/>
                <a:ea typeface="汉仪铸字烈焰体简" panose="00020600040101010101" charset="-122"/>
              </a:rPr>
              <a:t> </a:t>
            </a:r>
            <a:r>
              <a:rPr lang="zh-CN" altLang="en-US" sz="1600">
                <a:latin typeface="汉仪铸字烈焰体简" panose="00020600040101010101" charset="-122"/>
                <a:ea typeface="汉仪铸字烈焰体简" panose="00020600040101010101" charset="-122"/>
              </a:rPr>
              <a:t>子</a:t>
            </a:r>
            <a:endParaRPr lang="zh-CN" altLang="en-US" sz="1600">
              <a:latin typeface="汉仪铸字烈焰体简" panose="00020600040101010101" charset="-122"/>
              <a:ea typeface="汉仪铸字烈焰体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16515" y="2867025"/>
            <a:ext cx="97726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>
                <a:latin typeface="汉仪铸字烈焰体简" panose="00020600040101010101" charset="-122"/>
                <a:ea typeface="汉仪铸字烈焰体简" panose="00020600040101010101" charset="-122"/>
              </a:rPr>
              <a:t>超级喜欢</a:t>
            </a:r>
            <a:endParaRPr lang="zh-CN" altLang="en-US" sz="1300">
              <a:latin typeface="汉仪铸字烈焰体简" panose="00020600040101010101" charset="-122"/>
              <a:ea typeface="汉仪铸字烈焰体简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39250" y="3829050"/>
            <a:ext cx="977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汉仪铸字烈焰体简" panose="00020600040101010101" charset="-122"/>
                <a:ea typeface="汉仪铸字烈焰体简" panose="00020600040101010101" charset="-122"/>
              </a:rPr>
              <a:t>爬</a:t>
            </a:r>
            <a:r>
              <a:rPr lang="en-US" altLang="zh-CN" sz="1600">
                <a:latin typeface="汉仪铸字烈焰体简" panose="00020600040101010101" charset="-122"/>
                <a:ea typeface="汉仪铸字烈焰体简" panose="00020600040101010101" charset="-122"/>
              </a:rPr>
              <a:t> </a:t>
            </a:r>
            <a:r>
              <a:rPr lang="zh-CN" altLang="en-US" sz="1600">
                <a:latin typeface="汉仪铸字烈焰体简" panose="00020600040101010101" charset="-122"/>
                <a:ea typeface="汉仪铸字烈焰体简" panose="00020600040101010101" charset="-122"/>
              </a:rPr>
              <a:t>树</a:t>
            </a:r>
            <a:endParaRPr lang="zh-CN" altLang="en-US" sz="1600">
              <a:latin typeface="汉仪铸字烈焰体简" panose="00020600040101010101" charset="-122"/>
              <a:ea typeface="汉仪铸字烈焰体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374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在参与直播的过程中，有哪些注意事项？</a:t>
            </a:r>
            <a:endParaRPr lang="zh-CN" altLang="zh-CN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750569" y="1063625"/>
            <a:ext cx="7912663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．参与平台在线直播的文明行为有哪些？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3" name="Object 12"/>
          <p:cNvGraphicFramePr/>
          <p:nvPr/>
        </p:nvGraphicFramePr>
        <p:xfrm>
          <a:off x="3525997" y="2009458"/>
          <a:ext cx="9211945" cy="3756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Document" r:id="rId5" imgW="4838700" imgH="1971675" progId="Word.Document.8">
                  <p:embed/>
                </p:oleObj>
              </mc:Choice>
              <mc:Fallback>
                <p:oleObj name="Document" r:id="rId5" imgW="4838700" imgH="1971675" progId="Word.Document.8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5997" y="2009458"/>
                        <a:ext cx="9211945" cy="37566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椭圆形标注 6"/>
          <p:cNvSpPr/>
          <p:nvPr/>
        </p:nvSpPr>
        <p:spPr>
          <a:xfrm>
            <a:off x="945515" y="2988945"/>
            <a:ext cx="2585720" cy="1626235"/>
          </a:xfrm>
          <a:prstGeom prst="wedgeEllipseCallout">
            <a:avLst/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210569" y="3247783"/>
            <a:ext cx="21511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在直播平台中发表的言论合适吗？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 descr="4daaaebf9fe9d353f5d1f5b4851b643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109085"/>
            <a:ext cx="2433955" cy="24339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53599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在线交流熊猫生活习性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35725" y="4498975"/>
            <a:ext cx="3181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拍完小组大合照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后，与其他组分享一下体验后的收获。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39850" y="2421890"/>
            <a:ext cx="7117080" cy="2912745"/>
            <a:chOff x="2881" y="3819"/>
            <a:chExt cx="11208" cy="4587"/>
          </a:xfrm>
        </p:grpSpPr>
        <p:sp>
          <p:nvSpPr>
            <p:cNvPr id="8" name="矩形 7" descr="7b0a202020202262756c6c6574223a20227b5c2263617465676f727949645c223a5c225c222c5c2274656d706c61746549645c223a32303233313533377d220a7d0a"/>
            <p:cNvSpPr/>
            <p:nvPr/>
          </p:nvSpPr>
          <p:spPr>
            <a:xfrm>
              <a:off x="2881" y="3819"/>
              <a:ext cx="11208" cy="45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indent="0">
                <a:lnSpc>
                  <a:spcPts val="4400"/>
                </a:lnSpc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     </a:t>
              </a:r>
              <a:endParaRPr lang="en-US" altLang="zh-CN" sz="2400" dirty="0">
                <a:latin typeface="黑体" panose="02010609060101010101" charset="-122"/>
                <a:ea typeface="黑体" panose="02010609060101010101" charset="-122"/>
              </a:endParaRPr>
            </a:p>
            <a:p>
              <a:pPr indent="0">
                <a:lnSpc>
                  <a:spcPts val="4400"/>
                </a:lnSpc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      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在线直播屏幕上这么多弹幕是什么？</a:t>
              </a:r>
              <a:endParaRPr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  <a:p>
              <a:pPr indent="0">
                <a:lnSpc>
                  <a:spcPts val="4400"/>
                </a:lnSpc>
                <a:buNone/>
              </a:pPr>
              <a:endParaRPr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  <a:p>
              <a:pPr indent="0">
                <a:lnSpc>
                  <a:spcPts val="4400"/>
                </a:lnSpc>
                <a:buNone/>
              </a:pPr>
              <a:endParaRPr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  <a:p>
              <a:pPr indent="0">
                <a:lnSpc>
                  <a:spcPts val="4400"/>
                </a:lnSpc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      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你想在线讨论有关大熊猫的什么内容话题？</a:t>
              </a:r>
              <a:endParaRPr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6" name="图片 5" descr="7ad0dc6e2261bfdaa30df63c886a758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1" y="4228"/>
              <a:ext cx="1370" cy="1541"/>
            </a:xfrm>
            <a:prstGeom prst="rect">
              <a:avLst/>
            </a:prstGeom>
          </p:spPr>
        </p:pic>
        <p:pic>
          <p:nvPicPr>
            <p:cNvPr id="9" name="图片 8" descr="7ad0dc6e2261bfdaa30df63c886a758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1" y="6643"/>
              <a:ext cx="1370" cy="1541"/>
            </a:xfrm>
            <a:prstGeom prst="rect">
              <a:avLst/>
            </a:prstGeom>
          </p:spPr>
        </p:pic>
      </p:grpSp>
      <p:pic>
        <p:nvPicPr>
          <p:cNvPr id="13" name="图片 12" descr="9fb1c7a64c7d1df098aecc734b83a0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000" y="959485"/>
            <a:ext cx="4625975" cy="25793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还可以接受新的挑战吗？赶紧来试试。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550545" y="628650"/>
            <a:ext cx="705993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节假日期间，你还想云参观哪些内容？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3767"/>
          <a:stretch>
            <a:fillRect/>
          </a:stretch>
        </p:blipFill>
        <p:spPr>
          <a:xfrm>
            <a:off x="-61595" y="4666615"/>
            <a:ext cx="2720340" cy="2200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0000">
            <a:off x="908685" y="1710690"/>
            <a:ext cx="4225290" cy="2689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115" y="3522345"/>
            <a:ext cx="4316095" cy="2514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20000">
            <a:off x="7039610" y="1510030"/>
            <a:ext cx="4152900" cy="231965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28474" y="841264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97655" y="3046095"/>
            <a:ext cx="6637655" cy="255333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zh-CN" altLang="en-US" sz="4000" dirty="0">
                <a:solidFill>
                  <a:schemeClr val="accent4"/>
                </a:solidFill>
                <a:effectLst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课程到站</a:t>
            </a:r>
            <a:endParaRPr lang="zh-CN" altLang="en-US" sz="4000" dirty="0">
              <a:solidFill>
                <a:schemeClr val="accent4"/>
              </a:solidFill>
              <a:effectLst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l"/>
            <a:r>
              <a:rPr lang="zh-CN" altLang="en-US" sz="4000" dirty="0">
                <a:solidFill>
                  <a:schemeClr val="accent4"/>
                </a:solidFill>
                <a:effectLst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</a:t>
            </a:r>
            <a:r>
              <a:rPr lang="en-US" altLang="zh-CN" sz="4000" dirty="0">
                <a:solidFill>
                  <a:schemeClr val="accent4"/>
                </a:solidFill>
                <a:effectLst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</a:t>
            </a:r>
            <a:r>
              <a:rPr lang="zh-CN" altLang="en-US" sz="4000" dirty="0">
                <a:solidFill>
                  <a:schemeClr val="accent4"/>
                </a:solidFill>
                <a:effectLst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乐趣不断</a:t>
            </a:r>
            <a:endParaRPr lang="zh-CN" altLang="en-US" sz="4000" dirty="0">
              <a:solidFill>
                <a:schemeClr val="accent4"/>
              </a:solidFill>
              <a:effectLst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en-US" altLang="zh-CN" sz="4000" dirty="0">
                <a:solidFill>
                  <a:schemeClr val="accent4"/>
                </a:solidFill>
                <a:effectLst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         </a:t>
            </a:r>
            <a:r>
              <a:rPr lang="zh-CN" altLang="en-US" sz="4000" dirty="0">
                <a:solidFill>
                  <a:schemeClr val="accent4"/>
                </a:solidFill>
                <a:effectLst/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下次再约</a:t>
            </a:r>
            <a:endParaRPr lang="zh-CN" altLang="en-US" sz="4000" dirty="0">
              <a:solidFill>
                <a:schemeClr val="accent4"/>
              </a:solidFill>
              <a:effectLst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endParaRPr lang="zh-CN" altLang="en-US" sz="4000" dirty="0">
              <a:solidFill>
                <a:schemeClr val="accent4"/>
              </a:solidFill>
              <a:effectLst/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线学习平台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84956" y="185139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了解熊猫的生活习性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40530" y="1986915"/>
            <a:ext cx="7415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大熊猫真可爱，如何才能随时近距离观察它们，了解熊猫的生活习性，一睹熊猫的风采呢？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7652" y="51722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154170" y="1632585"/>
            <a:ext cx="7847330" cy="34321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6842403" y="4211062"/>
            <a:ext cx="24708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  <a:endParaRPr kumimoji="1"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7676515" y="3702685"/>
            <a:ext cx="3000375" cy="1678940"/>
          </a:xfrm>
          <a:prstGeom prst="cloudCallout">
            <a:avLst>
              <a:gd name="adj1" fmla="val 44158"/>
              <a:gd name="adj2" fmla="val 34678"/>
            </a:avLst>
          </a:prstGeom>
          <a:solidFill>
            <a:srgbClr val="5DA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890" y="45021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1500" y="4081145"/>
            <a:ext cx="2114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你知道使用哪种方式可以观察大熊猫吗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4daaaebf9fe9d353f5d1f5b4851b643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5" y="2148840"/>
            <a:ext cx="4131310" cy="41313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94067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359316" y="959871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Freeform 21"/>
          <p:cNvSpPr/>
          <p:nvPr>
            <p:custDataLst>
              <p:tags r:id="rId7"/>
            </p:custDataLst>
          </p:nvPr>
        </p:nvSpPr>
        <p:spPr bwMode="auto">
          <a:xfrm>
            <a:off x="509270" y="2804613"/>
            <a:ext cx="12192635" cy="187452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26" name="AutoShape 60"/>
          <p:cNvSpPr/>
          <p:nvPr>
            <p:custDataLst>
              <p:tags r:id="rId8"/>
            </p:custDataLst>
          </p:nvPr>
        </p:nvSpPr>
        <p:spPr bwMode="auto">
          <a:xfrm>
            <a:off x="6720296" y="3394528"/>
            <a:ext cx="347345" cy="347345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73" name="图片 7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3742055"/>
            <a:ext cx="1683385" cy="66548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66" y="4089218"/>
            <a:ext cx="1329690" cy="52578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46" y="3305628"/>
            <a:ext cx="1329690" cy="52578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161" y="3980633"/>
            <a:ext cx="1329690" cy="52578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979170" y="3043555"/>
            <a:ext cx="20256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选择观察方式</a:t>
            </a:r>
            <a:endParaRPr lang="zh-CN" altLang="zh-C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906020" y="4454068"/>
            <a:ext cx="3161574" cy="1701407"/>
            <a:chOff x="5723" y="6437"/>
            <a:chExt cx="2985" cy="3437"/>
          </a:xfrm>
        </p:grpSpPr>
        <p:sp>
          <p:nvSpPr>
            <p:cNvPr id="20" name="矩形 19"/>
            <p:cNvSpPr/>
            <p:nvPr>
              <p:custDataLst>
                <p:tags r:id="rId18"/>
              </p:custDataLst>
            </p:nvPr>
          </p:nvSpPr>
          <p:spPr>
            <a:xfrm>
              <a:off x="5723" y="6437"/>
              <a:ext cx="2985" cy="3058"/>
            </a:xfrm>
            <a:prstGeom prst="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9"/>
              </p:custDataLst>
            </p:nvPr>
          </p:nvSpPr>
          <p:spPr>
            <a:xfrm>
              <a:off x="5834" y="6892"/>
              <a:ext cx="2874" cy="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buClrTx/>
                <a:buSzTx/>
                <a:buFontTx/>
                <a:defRPr sz="2200"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rPr>
                <a:t>了解大熊猫直播平台</a:t>
              </a:r>
              <a:endPara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endParaRPr>
            </a:p>
            <a:p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rPr>
                <a:t>文明参与在线直播</a:t>
              </a:r>
              <a:endPara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endParaRPr>
            </a:p>
            <a:p>
              <a:endPara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6543040" y="1868170"/>
            <a:ext cx="42164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通过直播参与</a:t>
            </a:r>
            <a:endParaRPr 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r>
              <a:rPr 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了解大熊猫的生活习性</a:t>
            </a:r>
            <a:endParaRPr 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学会与同学分享大熊猫的生活习性</a:t>
            </a:r>
            <a:endParaRPr 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9682933" y="4506773"/>
            <a:ext cx="3328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分享直播活动对人们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生活和学习的影响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28474" y="982234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2528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264275" y="2865755"/>
            <a:ext cx="3954145" cy="170878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有哪些方式可以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观察大熊猫？</a:t>
            </a:r>
            <a:endParaRPr lang="en-US" altLang="en-US" sz="2400" dirty="0"/>
          </a:p>
        </p:txBody>
      </p:sp>
      <p:pic>
        <p:nvPicPr>
          <p:cNvPr id="7" name="图片 6" descr="ff10ddddf4b166e0a7616854054d3e0c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2710" y="3707130"/>
            <a:ext cx="4481830" cy="2801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1565275" y="947420"/>
            <a:ext cx="3366135" cy="223837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右箭头 17"/>
          <p:cNvSpPr/>
          <p:nvPr/>
        </p:nvSpPr>
        <p:spPr>
          <a:xfrm>
            <a:off x="5109210" y="1918335"/>
            <a:ext cx="1609725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920865" y="1193800"/>
            <a:ext cx="2809240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/>
              <a:t>‌成都大熊猫繁育研究基地‌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920865" y="2311400"/>
            <a:ext cx="2809240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/>
              <a:t>‌香港海洋公园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233035" y="1562100"/>
            <a:ext cx="15436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</a:rPr>
              <a:t>实地参观</a:t>
            </a:r>
            <a:endParaRPr lang="zh-CN" altLang="en-US" sz="200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1502410" y="3669665"/>
            <a:ext cx="3502025" cy="2210435"/>
          </a:xfrm>
          <a:prstGeom prst="rect">
            <a:avLst/>
          </a:prstGeom>
          <a:noFill/>
          <a:ln w="95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5" name="右箭头 24"/>
          <p:cNvSpPr/>
          <p:nvPr/>
        </p:nvSpPr>
        <p:spPr>
          <a:xfrm>
            <a:off x="5166995" y="4626610"/>
            <a:ext cx="1609725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290820" y="4270375"/>
            <a:ext cx="15436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</a:rPr>
              <a:t>在线参观</a:t>
            </a:r>
            <a:endParaRPr lang="zh-CN" altLang="en-US" sz="20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9280" y="4590415"/>
            <a:ext cx="2809240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/>
              <a:t>‌大熊猫在线直播平台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00050" y="795020"/>
            <a:ext cx="82010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   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实地参观和在线观察两种方式有什么不同？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2" t="68716" r="242" b="1021"/>
          <a:stretch>
            <a:fillRect/>
          </a:stretch>
        </p:blipFill>
        <p:spPr>
          <a:xfrm>
            <a:off x="10704779" y="4707429"/>
            <a:ext cx="1172940" cy="207548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t="70218" r="63598" b="3104"/>
          <a:stretch>
            <a:fillRect/>
          </a:stretch>
        </p:blipFill>
        <p:spPr>
          <a:xfrm>
            <a:off x="164970" y="4830214"/>
            <a:ext cx="1444503" cy="18296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590" y="1477645"/>
            <a:ext cx="9277985" cy="39033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28474" y="966994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54940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你知道有哪些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大熊猫在线直播平台？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ff10ddddf4b166e0a7616854054d3e0c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5855" y="3154680"/>
            <a:ext cx="5461000" cy="3413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大熊猫在线直播平台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15405" y="4037330"/>
            <a:ext cx="3357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观看在线直播。观察大熊猫的外貌、体态与动作，了解其生活习性</a:t>
            </a:r>
            <a:r>
              <a:rPr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27885" y="1939290"/>
            <a:ext cx="6096000" cy="39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/>
              <a:t>iPanda熊猫频道‌</a:t>
            </a:r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2127885" y="2878455"/>
            <a:ext cx="6096000" cy="39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/>
              <a:t>‌央视网熊猫频道‌</a:t>
            </a:r>
            <a:endParaRPr lang="zh-CN" altLang="en-US" sz="2000"/>
          </a:p>
        </p:txBody>
      </p:sp>
      <p:sp>
        <p:nvSpPr>
          <p:cNvPr id="14" name="文本框 13"/>
          <p:cNvSpPr txBox="1"/>
          <p:nvPr/>
        </p:nvSpPr>
        <p:spPr>
          <a:xfrm>
            <a:off x="2127885" y="3848100"/>
            <a:ext cx="6096000" cy="39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/>
              <a:t>学习强国‌</a:t>
            </a:r>
            <a:r>
              <a:rPr lang="en-US" altLang="zh-CN" sz="2000"/>
              <a:t>——</a:t>
            </a:r>
            <a:r>
              <a:rPr lang="zh-CN" altLang="en-US" sz="2000"/>
              <a:t>“百灵-熊猫”板块</a:t>
            </a:r>
            <a:endParaRPr lang="zh-CN" altLang="en-US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观看大熊猫在线直播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6350000" y="4295140"/>
            <a:ext cx="3534410" cy="1560195"/>
          </a:xfrm>
          <a:prstGeom prst="accentCallout1">
            <a:avLst>
              <a:gd name="adj1" fmla="val 51340"/>
              <a:gd name="adj2" fmla="val -8587"/>
              <a:gd name="adj3" fmla="val 94813"/>
              <a:gd name="adj4" fmla="val -30057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438900" y="4567555"/>
            <a:ext cx="3357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20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观看在线直播。观察大熊猫的外貌、体态与动作，了解其生活习性</a:t>
            </a:r>
            <a:r>
              <a:rPr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" y="1016000"/>
            <a:ext cx="4904740" cy="4826000"/>
          </a:xfrm>
          <a:prstGeom prst="rect">
            <a:avLst/>
          </a:prstGeom>
        </p:spPr>
      </p:pic>
      <p:pic>
        <p:nvPicPr>
          <p:cNvPr id="10" name="13课网购视频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0175" y="2193925"/>
            <a:ext cx="3993515" cy="2737485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文本框 12"/>
          <p:cNvSpPr txBox="1"/>
          <p:nvPr/>
        </p:nvSpPr>
        <p:spPr>
          <a:xfrm>
            <a:off x="6720205" y="895350"/>
            <a:ext cx="4121150" cy="3987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iPanda熊猫频道</a:t>
            </a:r>
            <a:r>
              <a:rPr lang="en-US" altLang="zh-CN" sz="20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www.ipanda.com</a:t>
            </a:r>
            <a:r>
              <a:rPr lang="zh-CN" altLang="en-US" sz="20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‌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20205" y="1647825"/>
            <a:ext cx="4121150" cy="3987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endParaRPr lang="en-US" sz="200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8625205" y="1265555"/>
            <a:ext cx="0" cy="3257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1795" y="1650365"/>
            <a:ext cx="1226820" cy="485775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8625205" y="2175510"/>
            <a:ext cx="0" cy="3257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1810" y="2541270"/>
            <a:ext cx="987425" cy="466725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>
            <a:off x="8625840" y="3007995"/>
            <a:ext cx="0" cy="3257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3175" y="3363595"/>
            <a:ext cx="2314575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8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DIAGRAM_VIRTUALLY_FRAME" val="{&quot;height&quot;:308.95,&quot;left&quot;:52,&quot;top&quot;:117.95,&quot;width&quot;:860.6}"/>
</p:tagLst>
</file>

<file path=ppt/tags/tag117.xml><?xml version="1.0" encoding="utf-8"?>
<p:tagLst xmlns:p="http://schemas.openxmlformats.org/presentationml/2006/main">
  <p:tag name="RESOURCE_RECORD_KEY" val="{&quot;29&quot;:[20405947]}"/>
</p:tagLst>
</file>

<file path=ppt/tags/tag118.xml><?xml version="1.0" encoding="utf-8"?>
<p:tagLst xmlns:p="http://schemas.openxmlformats.org/presentationml/2006/main">
  <p:tag name="KSO_WPP_MARK_KEY" val="caef83e2-3c4c-4eb3-984e-bd0dc799236d"/>
  <p:tag name="RESOURCE_RECORD_KEY" val="{&quot;13&quot;:[4705195,4563109],&quot;29&quot;:[20405947]}"/>
  <p:tag name="COMMONDATA" val="eyJoZGlkIjoiMzU1Y2FlZWMwMjZmYzAzODIyNDcyYTNjOTYyZWQxNTM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PLACING_PICTURE_USER_VIEWPORT" val="{&quot;height&quot;:10800,&quot;width&quot;:19194.582677165356}"/>
</p:tagLst>
</file>

<file path=ppt/tags/tag45.xml><?xml version="1.0" encoding="utf-8"?>
<p:tagLst xmlns:p="http://schemas.openxmlformats.org/presentationml/2006/main">
  <p:tag name="PA" val="v3.0.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  <p:tag name="KSO_WM_UNIT_PLACING_PICTURE_USER_VIEWPORT" val="{&quot;height&quot;:2749.091338582677,&quot;width&quot;:6362.182677165354}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1036</Words>
  <Application>WPS 演示</Application>
  <PresentationFormat>宽屏</PresentationFormat>
  <Paragraphs>204</Paragraphs>
  <Slides>17</Slides>
  <Notes>14</Notes>
  <HiddenSlides>0</HiddenSlides>
  <MMClips>1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4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楷体_GB2312</vt:lpstr>
      <vt:lpstr>阿里巴巴普惠体 M</vt:lpstr>
      <vt:lpstr>黑体</vt:lpstr>
      <vt:lpstr>华文新魏</vt:lpstr>
      <vt:lpstr>Source Sans Pro Light</vt:lpstr>
      <vt:lpstr>幼圆</vt:lpstr>
      <vt:lpstr>华文中宋</vt:lpstr>
      <vt:lpstr>Aa榴莲爸爸</vt:lpstr>
      <vt:lpstr>三极信黑简体</vt:lpstr>
      <vt:lpstr>华文楷体</vt:lpstr>
      <vt:lpstr>汉仪铸字烈焰体简</vt:lpstr>
      <vt:lpstr>华文隶书</vt:lpstr>
      <vt:lpstr>思源黑体</vt:lpstr>
      <vt:lpstr>Arial Unicode MS</vt:lpstr>
      <vt:lpstr>思源黑体 CN Medium</vt:lpstr>
      <vt:lpstr>Office 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清风1418120207</cp:lastModifiedBy>
  <cp:revision>91</cp:revision>
  <dcterms:created xsi:type="dcterms:W3CDTF">2023-07-25T11:34:00Z</dcterms:created>
  <dcterms:modified xsi:type="dcterms:W3CDTF">2025-02-09T00:45:29Z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89D1E271931F45B893252BED27FF05C4_13</vt:lpwstr>
  </property>
  <property fmtid="{D5CDD505-2E9C-101B-9397-08002B2CF9AE}" pid="3" name="KSOProductBuildVer">
    <vt:lpwstr>2052-12.1.0.19770</vt:lpwstr>
  </property>
</Properties>
</file>