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91" r:id="rId2"/>
    <p:sldId id="313" r:id="rId3"/>
    <p:sldId id="294" r:id="rId4"/>
    <p:sldId id="257" r:id="rId5"/>
    <p:sldId id="276" r:id="rId6"/>
    <p:sldId id="277" r:id="rId7"/>
    <p:sldId id="314" r:id="rId8"/>
    <p:sldId id="315" r:id="rId9"/>
    <p:sldId id="318" r:id="rId10"/>
    <p:sldId id="312" r:id="rId11"/>
    <p:sldId id="316" r:id="rId12"/>
    <p:sldId id="295" r:id="rId13"/>
    <p:sldId id="306" r:id="rId14"/>
    <p:sldId id="317" r:id="rId15"/>
    <p:sldId id="307" r:id="rId16"/>
    <p:sldId id="296" r:id="rId17"/>
    <p:sldId id="299" r:id="rId18"/>
    <p:sldId id="310" r:id="rId19"/>
    <p:sldId id="297" r:id="rId20"/>
    <p:sldId id="311" r:id="rId21"/>
    <p:sldId id="260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3032"/>
    <a:srgbClr val="113133"/>
    <a:srgbClr val="10383B"/>
    <a:srgbClr val="54C4F8"/>
    <a:srgbClr val="36B1EC"/>
    <a:srgbClr val="0432FF"/>
    <a:srgbClr val="D08F52"/>
    <a:srgbClr val="EACDB3"/>
    <a:srgbClr val="FFFFCC"/>
    <a:srgbClr val="ACC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14"/>
    <p:restoredTop sz="94646"/>
  </p:normalViewPr>
  <p:slideViewPr>
    <p:cSldViewPr snapToGrid="0">
      <p:cViewPr varScale="1">
        <p:scale>
          <a:sx n="84" d="100"/>
          <a:sy n="84" d="100"/>
        </p:scale>
        <p:origin x="10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99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&#21150;&#20844;\&#24037;&#20316;\&#25945;&#26448;&#36164;&#28304;\&#30005;&#23376;&#31038;\15&#35838;\&#21103;&#26412;2023&#23398;&#29983;&#20449;&#24687;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D:\&#21150;&#20844;\&#24037;&#20316;\&#25945;&#26448;&#36164;&#28304;\&#30005;&#23376;&#31038;\15&#35838;\&#21103;&#26412;2023&#23398;&#29983;&#20449;&#24687;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D:\&#21150;&#20844;\&#24037;&#20316;\&#25945;&#26448;&#36164;&#28304;\&#30005;&#23376;&#31038;\15&#35838;\&#21103;&#26412;2023&#23398;&#29983;&#20449;&#24687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四（</a:t>
            </a:r>
            <a:r>
              <a:rPr lang="en-US" altLang="zh-CN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1</a:t>
            </a:r>
            <a:r>
              <a:rPr lang="zh-CN" altLang="en-US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）班体重数据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11E-4A8D-8030-8A06BEFD3E4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11E-4A8D-8030-8A06BEFD3E4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11E-4A8D-8030-8A06BEFD3E4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11E-4A8D-8030-8A06BEFD3E4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11E-4A8D-8030-8A06BEFD3E4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11E-4A8D-8030-8A06BEFD3E4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11E-4A8D-8030-8A06BEFD3E4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11E-4A8D-8030-8A06BEFD3E4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11E-4A8D-8030-8A06BEFD3E4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311E-4A8D-8030-8A06BEFD3E4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311E-4A8D-8030-8A06BEFD3E4A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311E-4A8D-8030-8A06BEFD3E4A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311E-4A8D-8030-8A06BEFD3E4A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311E-4A8D-8030-8A06BEFD3E4A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311E-4A8D-8030-8A06BEFD3E4A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311E-4A8D-8030-8A06BEFD3E4A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311E-4A8D-8030-8A06BEFD3E4A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311E-4A8D-8030-8A06BEFD3E4A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311E-4A8D-8030-8A06BEFD3E4A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311E-4A8D-8030-8A06BEFD3E4A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311E-4A8D-8030-8A06BEFD3E4A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311E-4A8D-8030-8A06BEFD3E4A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311E-4A8D-8030-8A06BEFD3E4A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311E-4A8D-8030-8A06BEFD3E4A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311E-4A8D-8030-8A06BEFD3E4A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311E-4A8D-8030-8A06BEFD3E4A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311E-4A8D-8030-8A06BEFD3E4A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311E-4A8D-8030-8A06BEFD3E4A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311E-4A8D-8030-8A06BEFD3E4A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311E-4A8D-8030-8A06BEFD3E4A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D-311E-4A8D-8030-8A06BEFD3E4A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F-311E-4A8D-8030-8A06BEFD3E4A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1-311E-4A8D-8030-8A06BEFD3E4A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3-311E-4A8D-8030-8A06BEFD3E4A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5-311E-4A8D-8030-8A06BEFD3E4A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7-311E-4A8D-8030-8A06BEFD3E4A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9-311E-4A8D-8030-8A06BEFD3E4A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B-311E-4A8D-8030-8A06BEFD3E4A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D-311E-4A8D-8030-8A06BEFD3E4A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F-311E-4A8D-8030-8A06BEFD3E4A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1-311E-4A8D-8030-8A06BEFD3E4A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3-311E-4A8D-8030-8A06BEFD3E4A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5-311E-4A8D-8030-8A06BEFD3E4A}"/>
              </c:ext>
            </c:extLst>
          </c:dPt>
          <c:dPt>
            <c:idx val="43"/>
            <c:bubble3D val="0"/>
            <c:spPr>
              <a:solidFill>
                <a:schemeClr val="accent2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7-311E-4A8D-8030-8A06BEFD3E4A}"/>
              </c:ext>
            </c:extLst>
          </c:dPt>
          <c:dPt>
            <c:idx val="44"/>
            <c:bubble3D val="0"/>
            <c:spPr>
              <a:solidFill>
                <a:schemeClr val="accent3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9-311E-4A8D-8030-8A06BEFD3E4A}"/>
              </c:ext>
            </c:extLst>
          </c:dPt>
          <c:dPt>
            <c:idx val="45"/>
            <c:bubble3D val="0"/>
            <c:spPr>
              <a:solidFill>
                <a:schemeClr val="accent4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B-311E-4A8D-8030-8A06BEFD3E4A}"/>
              </c:ext>
            </c:extLst>
          </c:dPt>
          <c:dPt>
            <c:idx val="46"/>
            <c:bubble3D val="0"/>
            <c:spPr>
              <a:solidFill>
                <a:schemeClr val="accent5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D-311E-4A8D-8030-8A06BEFD3E4A}"/>
              </c:ext>
            </c:extLst>
          </c:dPt>
          <c:dPt>
            <c:idx val="47"/>
            <c:bubble3D val="0"/>
            <c:spPr>
              <a:solidFill>
                <a:schemeClr val="accent6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F-311E-4A8D-8030-8A06BEFD3E4A}"/>
              </c:ext>
            </c:extLst>
          </c:dPt>
          <c:dPt>
            <c:idx val="48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1-311E-4A8D-8030-8A06BEFD3E4A}"/>
              </c:ext>
            </c:extLst>
          </c:dPt>
          <c:dPt>
            <c:idx val="49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3-311E-4A8D-8030-8A06BEFD3E4A}"/>
              </c:ext>
            </c:extLst>
          </c:dPt>
          <c:dPt>
            <c:idx val="50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5-311E-4A8D-8030-8A06BEFD3E4A}"/>
              </c:ext>
            </c:extLst>
          </c:dPt>
          <c:dPt>
            <c:idx val="51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7-311E-4A8D-8030-8A06BEFD3E4A}"/>
              </c:ext>
            </c:extLst>
          </c:dPt>
          <c:dPt>
            <c:idx val="52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9-311E-4A8D-8030-8A06BEFD3E4A}"/>
              </c:ext>
            </c:extLst>
          </c:dPt>
          <c:dPt>
            <c:idx val="53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B-311E-4A8D-8030-8A06BEFD3E4A}"/>
              </c:ext>
            </c:extLst>
          </c:dPt>
          <c:dPt>
            <c:idx val="54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D-311E-4A8D-8030-8A06BEFD3E4A}"/>
              </c:ext>
            </c:extLst>
          </c:dPt>
          <c:dPt>
            <c:idx val="55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F-311E-4A8D-8030-8A06BEFD3E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[副本2023学生信息.xls]sheet1!$AB$3:$AE$3</c:f>
              <c:strCache>
                <c:ptCount val="4"/>
                <c:pt idx="0">
                  <c:v>正常</c:v>
                </c:pt>
                <c:pt idx="1">
                  <c:v>超重</c:v>
                </c:pt>
                <c:pt idx="2">
                  <c:v>肥胖</c:v>
                </c:pt>
                <c:pt idx="3">
                  <c:v>低体重</c:v>
                </c:pt>
              </c:strCache>
            </c:strRef>
          </c:cat>
          <c:val>
            <c:numRef>
              <c:f>[副本2023学生信息.xls]sheet1!$AB$4:$AE$4</c:f>
              <c:numCache>
                <c:formatCode>General</c:formatCode>
                <c:ptCount val="4"/>
                <c:pt idx="0">
                  <c:v>36</c:v>
                </c:pt>
                <c:pt idx="1">
                  <c:v>0</c:v>
                </c:pt>
                <c:pt idx="2">
                  <c:v>10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0-311E-4A8D-8030-8A06BEFD3E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四（</a:t>
            </a:r>
            <a:r>
              <a:rPr lang="en-US" altLang="zh-CN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1</a:t>
            </a:r>
            <a:r>
              <a:rPr lang="zh-CN" altLang="en-US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）班</a:t>
            </a:r>
            <a:r>
              <a:rPr lang="en-US" altLang="zh-CN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50</a:t>
            </a:r>
            <a:r>
              <a:rPr lang="zh-CN" altLang="en-US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米跑数据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1A1-4E0E-9B7D-51525DC8A0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1A1-4E0E-9B7D-51525DC8A0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1A1-4E0E-9B7D-51525DC8A0E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1A1-4E0E-9B7D-51525DC8A0E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1A1-4E0E-9B7D-51525DC8A0E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1A1-4E0E-9B7D-51525DC8A0E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1A1-4E0E-9B7D-51525DC8A0E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1A1-4E0E-9B7D-51525DC8A0E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71A1-4E0E-9B7D-51525DC8A0EF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71A1-4E0E-9B7D-51525DC8A0EF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71A1-4E0E-9B7D-51525DC8A0E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71A1-4E0E-9B7D-51525DC8A0EF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71A1-4E0E-9B7D-51525DC8A0EF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71A1-4E0E-9B7D-51525DC8A0EF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71A1-4E0E-9B7D-51525DC8A0EF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71A1-4E0E-9B7D-51525DC8A0EF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71A1-4E0E-9B7D-51525DC8A0EF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71A1-4E0E-9B7D-51525DC8A0EF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71A1-4E0E-9B7D-51525DC8A0EF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71A1-4E0E-9B7D-51525DC8A0EF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71A1-4E0E-9B7D-51525DC8A0EF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71A1-4E0E-9B7D-51525DC8A0EF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71A1-4E0E-9B7D-51525DC8A0EF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71A1-4E0E-9B7D-51525DC8A0EF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71A1-4E0E-9B7D-51525DC8A0EF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71A1-4E0E-9B7D-51525DC8A0EF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71A1-4E0E-9B7D-51525DC8A0EF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71A1-4E0E-9B7D-51525DC8A0EF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71A1-4E0E-9B7D-51525DC8A0EF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71A1-4E0E-9B7D-51525DC8A0EF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D-71A1-4E0E-9B7D-51525DC8A0EF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F-71A1-4E0E-9B7D-51525DC8A0EF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1-71A1-4E0E-9B7D-51525DC8A0EF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3-71A1-4E0E-9B7D-51525DC8A0EF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5-71A1-4E0E-9B7D-51525DC8A0EF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7-71A1-4E0E-9B7D-51525DC8A0EF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9-71A1-4E0E-9B7D-51525DC8A0EF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B-71A1-4E0E-9B7D-51525DC8A0EF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D-71A1-4E0E-9B7D-51525DC8A0EF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F-71A1-4E0E-9B7D-51525DC8A0EF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1-71A1-4E0E-9B7D-51525DC8A0EF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3-71A1-4E0E-9B7D-51525DC8A0EF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5-71A1-4E0E-9B7D-51525DC8A0EF}"/>
              </c:ext>
            </c:extLst>
          </c:dPt>
          <c:dPt>
            <c:idx val="43"/>
            <c:bubble3D val="0"/>
            <c:spPr>
              <a:solidFill>
                <a:schemeClr val="accent2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7-71A1-4E0E-9B7D-51525DC8A0EF}"/>
              </c:ext>
            </c:extLst>
          </c:dPt>
          <c:dPt>
            <c:idx val="44"/>
            <c:bubble3D val="0"/>
            <c:spPr>
              <a:solidFill>
                <a:schemeClr val="accent3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9-71A1-4E0E-9B7D-51525DC8A0EF}"/>
              </c:ext>
            </c:extLst>
          </c:dPt>
          <c:dPt>
            <c:idx val="45"/>
            <c:bubble3D val="0"/>
            <c:spPr>
              <a:solidFill>
                <a:schemeClr val="accent4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B-71A1-4E0E-9B7D-51525DC8A0EF}"/>
              </c:ext>
            </c:extLst>
          </c:dPt>
          <c:dPt>
            <c:idx val="46"/>
            <c:bubble3D val="0"/>
            <c:spPr>
              <a:solidFill>
                <a:schemeClr val="accent5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D-71A1-4E0E-9B7D-51525DC8A0EF}"/>
              </c:ext>
            </c:extLst>
          </c:dPt>
          <c:dPt>
            <c:idx val="47"/>
            <c:bubble3D val="0"/>
            <c:spPr>
              <a:solidFill>
                <a:schemeClr val="accent6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F-71A1-4E0E-9B7D-51525DC8A0EF}"/>
              </c:ext>
            </c:extLst>
          </c:dPt>
          <c:dPt>
            <c:idx val="48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1-71A1-4E0E-9B7D-51525DC8A0EF}"/>
              </c:ext>
            </c:extLst>
          </c:dPt>
          <c:dPt>
            <c:idx val="49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3-71A1-4E0E-9B7D-51525DC8A0EF}"/>
              </c:ext>
            </c:extLst>
          </c:dPt>
          <c:dPt>
            <c:idx val="50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5-71A1-4E0E-9B7D-51525DC8A0EF}"/>
              </c:ext>
            </c:extLst>
          </c:dPt>
          <c:dPt>
            <c:idx val="51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7-71A1-4E0E-9B7D-51525DC8A0EF}"/>
              </c:ext>
            </c:extLst>
          </c:dPt>
          <c:dPt>
            <c:idx val="52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9-71A1-4E0E-9B7D-51525DC8A0EF}"/>
              </c:ext>
            </c:extLst>
          </c:dPt>
          <c:dPt>
            <c:idx val="53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B-71A1-4E0E-9B7D-51525DC8A0EF}"/>
              </c:ext>
            </c:extLst>
          </c:dPt>
          <c:dPt>
            <c:idx val="54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D-71A1-4E0E-9B7D-51525DC8A0EF}"/>
              </c:ext>
            </c:extLst>
          </c:dPt>
          <c:dPt>
            <c:idx val="55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F-71A1-4E0E-9B7D-51525DC8A0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[副本2023学生信息.xls]sheet1!$AB$38:$AE$38</c:f>
              <c:strCache>
                <c:ptCount val="4"/>
                <c:pt idx="0">
                  <c:v>优秀</c:v>
                </c:pt>
                <c:pt idx="1">
                  <c:v>良好</c:v>
                </c:pt>
                <c:pt idx="2">
                  <c:v>及格</c:v>
                </c:pt>
                <c:pt idx="3">
                  <c:v>不及格</c:v>
                </c:pt>
              </c:strCache>
            </c:strRef>
          </c:cat>
          <c:val>
            <c:numRef>
              <c:f>[副本2023学生信息.xls]sheet1!$AB$39:$AE$39</c:f>
              <c:numCache>
                <c:formatCode>General</c:formatCode>
                <c:ptCount val="4"/>
                <c:pt idx="0">
                  <c:v>7</c:v>
                </c:pt>
                <c:pt idx="1">
                  <c:v>10</c:v>
                </c:pt>
                <c:pt idx="2">
                  <c:v>28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0-71A1-4E0E-9B7D-51525DC8A0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0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四（</a:t>
            </a:r>
            <a:r>
              <a:rPr lang="en-US" altLang="zh-CN" sz="10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1</a:t>
            </a:r>
            <a:r>
              <a:rPr lang="zh-CN" altLang="en-US" sz="10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）班体重数据</a:t>
            </a:r>
          </a:p>
        </c:rich>
      </c:tx>
      <c:layout>
        <c:manualLayout>
          <c:xMode val="edge"/>
          <c:yMode val="edge"/>
          <c:x val="0.20913371944975157"/>
          <c:y val="4.3573395868590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FC5-410B-9EA2-CE623C7C6C7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FC5-410B-9EA2-CE623C7C6C7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FC5-410B-9EA2-CE623C7C6C7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FC5-410B-9EA2-CE623C7C6C7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FC5-410B-9EA2-CE623C7C6C7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FC5-410B-9EA2-CE623C7C6C7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FC5-410B-9EA2-CE623C7C6C7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FC5-410B-9EA2-CE623C7C6C75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FC5-410B-9EA2-CE623C7C6C75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FC5-410B-9EA2-CE623C7C6C75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5FC5-410B-9EA2-CE623C7C6C75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5FC5-410B-9EA2-CE623C7C6C75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5FC5-410B-9EA2-CE623C7C6C75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5FC5-410B-9EA2-CE623C7C6C75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5FC5-410B-9EA2-CE623C7C6C75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5FC5-410B-9EA2-CE623C7C6C75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5FC5-410B-9EA2-CE623C7C6C75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5FC5-410B-9EA2-CE623C7C6C75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5FC5-410B-9EA2-CE623C7C6C75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5FC5-410B-9EA2-CE623C7C6C75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5FC5-410B-9EA2-CE623C7C6C75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5FC5-410B-9EA2-CE623C7C6C75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5FC5-410B-9EA2-CE623C7C6C75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5FC5-410B-9EA2-CE623C7C6C75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5FC5-410B-9EA2-CE623C7C6C75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5FC5-410B-9EA2-CE623C7C6C75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5FC5-410B-9EA2-CE623C7C6C75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5FC5-410B-9EA2-CE623C7C6C75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5FC5-410B-9EA2-CE623C7C6C75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5FC5-410B-9EA2-CE623C7C6C75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D-5FC5-410B-9EA2-CE623C7C6C75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F-5FC5-410B-9EA2-CE623C7C6C75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1-5FC5-410B-9EA2-CE623C7C6C75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3-5FC5-410B-9EA2-CE623C7C6C75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5-5FC5-410B-9EA2-CE623C7C6C75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7-5FC5-410B-9EA2-CE623C7C6C75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9-5FC5-410B-9EA2-CE623C7C6C75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B-5FC5-410B-9EA2-CE623C7C6C75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D-5FC5-410B-9EA2-CE623C7C6C75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F-5FC5-410B-9EA2-CE623C7C6C75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1-5FC5-410B-9EA2-CE623C7C6C75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3-5FC5-410B-9EA2-CE623C7C6C75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5-5FC5-410B-9EA2-CE623C7C6C75}"/>
              </c:ext>
            </c:extLst>
          </c:dPt>
          <c:dPt>
            <c:idx val="43"/>
            <c:bubble3D val="0"/>
            <c:spPr>
              <a:solidFill>
                <a:schemeClr val="accent2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7-5FC5-410B-9EA2-CE623C7C6C75}"/>
              </c:ext>
            </c:extLst>
          </c:dPt>
          <c:dPt>
            <c:idx val="44"/>
            <c:bubble3D val="0"/>
            <c:spPr>
              <a:solidFill>
                <a:schemeClr val="accent3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9-5FC5-410B-9EA2-CE623C7C6C75}"/>
              </c:ext>
            </c:extLst>
          </c:dPt>
          <c:dPt>
            <c:idx val="45"/>
            <c:bubble3D val="0"/>
            <c:spPr>
              <a:solidFill>
                <a:schemeClr val="accent4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B-5FC5-410B-9EA2-CE623C7C6C75}"/>
              </c:ext>
            </c:extLst>
          </c:dPt>
          <c:dPt>
            <c:idx val="46"/>
            <c:bubble3D val="0"/>
            <c:spPr>
              <a:solidFill>
                <a:schemeClr val="accent5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D-5FC5-410B-9EA2-CE623C7C6C75}"/>
              </c:ext>
            </c:extLst>
          </c:dPt>
          <c:dPt>
            <c:idx val="47"/>
            <c:bubble3D val="0"/>
            <c:spPr>
              <a:solidFill>
                <a:schemeClr val="accent6">
                  <a:lumMod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F-5FC5-410B-9EA2-CE623C7C6C75}"/>
              </c:ext>
            </c:extLst>
          </c:dPt>
          <c:dPt>
            <c:idx val="48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1-5FC5-410B-9EA2-CE623C7C6C75}"/>
              </c:ext>
            </c:extLst>
          </c:dPt>
          <c:dPt>
            <c:idx val="49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3-5FC5-410B-9EA2-CE623C7C6C75}"/>
              </c:ext>
            </c:extLst>
          </c:dPt>
          <c:dPt>
            <c:idx val="50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5-5FC5-410B-9EA2-CE623C7C6C75}"/>
              </c:ext>
            </c:extLst>
          </c:dPt>
          <c:dPt>
            <c:idx val="51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7-5FC5-410B-9EA2-CE623C7C6C75}"/>
              </c:ext>
            </c:extLst>
          </c:dPt>
          <c:dPt>
            <c:idx val="52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9-5FC5-410B-9EA2-CE623C7C6C75}"/>
              </c:ext>
            </c:extLst>
          </c:dPt>
          <c:dPt>
            <c:idx val="53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B-5FC5-410B-9EA2-CE623C7C6C75}"/>
              </c:ext>
            </c:extLst>
          </c:dPt>
          <c:dPt>
            <c:idx val="54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D-5FC5-410B-9EA2-CE623C7C6C75}"/>
              </c:ext>
            </c:extLst>
          </c:dPt>
          <c:dPt>
            <c:idx val="55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F-5FC5-410B-9EA2-CE623C7C6C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[副本2023学生信息.xls]sheet1!$AB$3:$AE$3</c:f>
              <c:strCache>
                <c:ptCount val="4"/>
                <c:pt idx="0">
                  <c:v>正常</c:v>
                </c:pt>
                <c:pt idx="1">
                  <c:v>超重</c:v>
                </c:pt>
                <c:pt idx="2">
                  <c:v>肥胖</c:v>
                </c:pt>
                <c:pt idx="3">
                  <c:v>低体重</c:v>
                </c:pt>
              </c:strCache>
            </c:strRef>
          </c:cat>
          <c:val>
            <c:numRef>
              <c:f>[副本2023学生信息.xls]sheet1!$AB$4:$AE$4</c:f>
              <c:numCache>
                <c:formatCode>General</c:formatCode>
                <c:ptCount val="4"/>
                <c:pt idx="0">
                  <c:v>36</c:v>
                </c:pt>
                <c:pt idx="1">
                  <c:v>0</c:v>
                </c:pt>
                <c:pt idx="2">
                  <c:v>10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0-5FC5-410B-9EA2-CE623C7C6C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42EB0-3FA9-40D2-B9A4-A693BA5FE6F3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50BD-DE39-46E4-9A5B-5B0167DD94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300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24E71-B5DB-4DD7-83B1-DC6232801B4B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A483A-7CAF-41C1-B819-0D4319139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8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0432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650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993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554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26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683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577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092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216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435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501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757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9.xml"/><Relationship Id="rId5" Type="http://schemas.openxmlformats.org/officeDocument/2006/relationships/slide" Target="../slides/slide16.xml"/><Relationship Id="rId4" Type="http://schemas.openxmlformats.org/officeDocument/2006/relationships/slide" Target="../slides/slide1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../slides/slide19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6.xml"/><Relationship Id="rId5" Type="http://schemas.openxmlformats.org/officeDocument/2006/relationships/slide" Target="../slides/slide12.xml"/><Relationship Id="rId4" Type="http://schemas.openxmlformats.org/officeDocument/2006/relationships/slide" Target="../slides/slide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../slides/slide19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6.xml"/><Relationship Id="rId5" Type="http://schemas.openxmlformats.org/officeDocument/2006/relationships/slide" Target="../slides/slide12.xml"/><Relationship Id="rId4" Type="http://schemas.openxmlformats.org/officeDocument/2006/relationships/slide" Target="../slides/slide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../slides/slide19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6.xml"/><Relationship Id="rId5" Type="http://schemas.openxmlformats.org/officeDocument/2006/relationships/slide" Target="../slides/slide12.xml"/><Relationship Id="rId4" Type="http://schemas.openxmlformats.org/officeDocument/2006/relationships/slide" Target="../slides/slide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B5C7A475-4C5E-4170-987E-40B2A054D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20613" y="-2180947"/>
            <a:ext cx="6160295" cy="11166483"/>
          </a:xfrm>
          <a:prstGeom prst="rect">
            <a:avLst/>
          </a:prstGeom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" y="1656624"/>
            <a:ext cx="12193702" cy="52013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C8995D0-6C61-E4A5-417C-75B92E3D3B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70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3585C52-C697-4AA1-90E9-F2B174298D9F}"/>
              </a:ext>
            </a:extLst>
          </p:cNvPr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F43F2A4-A33B-40C4-876C-5CF894B32869}"/>
              </a:ext>
            </a:extLst>
          </p:cNvPr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A16F41-3B82-654C-A4F6-6CFC07F68D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编写体质分析报告</a:t>
            </a:r>
          </a:p>
        </p:txBody>
      </p:sp>
    </p:spTree>
    <p:extLst>
      <p:ext uri="{BB962C8B-B14F-4D97-AF65-F5344CB8AC3E}">
        <p14:creationId xmlns:p14="http://schemas.microsoft.com/office/powerpoint/2010/main" val="433154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3585C52-C697-4AA1-90E9-F2B174298D9F}"/>
              </a:ext>
            </a:extLst>
          </p:cNvPr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F43F2A4-A33B-40C4-876C-5CF894B32869}"/>
              </a:ext>
            </a:extLst>
          </p:cNvPr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38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58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2C1E2F20-989F-45F2-ADC3-EE568F2F2541}"/>
              </a:ext>
            </a:extLst>
          </p:cNvPr>
          <p:cNvSpPr/>
          <p:nvPr userDrawn="1"/>
        </p:nvSpPr>
        <p:spPr>
          <a:xfrm>
            <a:off x="203200" y="210126"/>
            <a:ext cx="11785600" cy="64331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5000563-0974-43BB-B124-05B4049791F7}"/>
              </a:ext>
            </a:extLst>
          </p:cNvPr>
          <p:cNvSpPr/>
          <p:nvPr userDrawn="1"/>
        </p:nvSpPr>
        <p:spPr>
          <a:xfrm>
            <a:off x="323273" y="341745"/>
            <a:ext cx="11536218" cy="6169891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57D497E-37CB-089A-177E-6539ADF331EC}"/>
              </a:ext>
            </a:extLst>
          </p:cNvPr>
          <p:cNvSpPr txBox="1"/>
          <p:nvPr userDrawn="1"/>
        </p:nvSpPr>
        <p:spPr>
          <a:xfrm>
            <a:off x="971535" y="6008540"/>
            <a:ext cx="311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规划合理作息时间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5A4C6AA-6A6A-F7A2-78C4-C590F9B90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0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BC29AD9-B5DA-4D2B-A40C-12752BD7BFF3}"/>
              </a:ext>
            </a:extLst>
          </p:cNvPr>
          <p:cNvSpPr/>
          <p:nvPr userDrawn="1"/>
        </p:nvSpPr>
        <p:spPr>
          <a:xfrm>
            <a:off x="308678" y="314037"/>
            <a:ext cx="11574644" cy="5486400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12752FC-E1EE-46EC-A703-3FB98898CA94}"/>
              </a:ext>
            </a:extLst>
          </p:cNvPr>
          <p:cNvSpPr/>
          <p:nvPr userDrawn="1"/>
        </p:nvSpPr>
        <p:spPr>
          <a:xfrm>
            <a:off x="494271" y="529594"/>
            <a:ext cx="11215188" cy="50721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905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C09C078-F26F-4537-5200-B31AF0D975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18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92F090-D920-4F94-BF8C-1EAECA464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5DA9-F5D1-4586-92A3-D566121D341F}" type="datetimeFigureOut">
              <a:rPr lang="zh-CN" altLang="en-US" smtClean="0"/>
              <a:t>2024/8/16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EC21AA4-13DB-4E1A-8A03-D77636733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38A6F0-2830-48DF-83EE-AD83989D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15D34CF-8A1B-7217-4AF5-32DC63520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65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EDD1D60-733E-7083-3467-7FA5FF30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编写体质分析报告</a:t>
            </a:r>
          </a:p>
        </p:txBody>
      </p:sp>
    </p:spTree>
    <p:extLst>
      <p:ext uri="{BB962C8B-B14F-4D97-AF65-F5344CB8AC3E}">
        <p14:creationId xmlns:p14="http://schemas.microsoft.com/office/powerpoint/2010/main" val="412556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CD29443-6CE2-4E61-181C-90C1BCE11E3F}"/>
              </a:ext>
            </a:extLst>
          </p:cNvPr>
          <p:cNvSpPr txBox="1"/>
          <p:nvPr userDrawn="1"/>
        </p:nvSpPr>
        <p:spPr>
          <a:xfrm>
            <a:off x="8915400" y="6336307"/>
            <a:ext cx="292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 制订体质提升方案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10CFCAF-CCC9-67E2-40B1-486AE87E66A0}"/>
              </a:ext>
            </a:extLst>
          </p:cNvPr>
          <p:cNvSpPr txBox="1"/>
          <p:nvPr userDrawn="1"/>
        </p:nvSpPr>
        <p:spPr>
          <a:xfrm>
            <a:off x="506150" y="6336307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规划合理作息时间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" y="4809067"/>
            <a:ext cx="12177620" cy="204893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1E6D0D4-E5CD-41D4-4117-306BA0E001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18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B146F9-49A3-5BEF-5C99-5ED306C14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编写体质分析报告</a:t>
            </a:r>
          </a:p>
        </p:txBody>
      </p:sp>
    </p:spTree>
    <p:extLst>
      <p:ext uri="{BB962C8B-B14F-4D97-AF65-F5344CB8AC3E}">
        <p14:creationId xmlns:p14="http://schemas.microsoft.com/office/powerpoint/2010/main" val="303816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准备间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B146F9-49A3-5BEF-5C99-5ED306C14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编写体质分析报告</a:t>
            </a: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5426CE58-FC02-386F-5740-0109FA6C93C4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7" name="圆角矩形 6">
            <a:hlinkClick r:id="rId4" action="ppaction://hlinksldjump"/>
            <a:extLst>
              <a:ext uri="{FF2B5EF4-FFF2-40B4-BE49-F238E27FC236}">
                <a16:creationId xmlns:a16="http://schemas.microsoft.com/office/drawing/2014/main" id="{FAAFA158-4D98-0B51-3652-AC0069189519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8">
            <a:hlinkClick r:id="rId5" action="ppaction://hlinksldjump"/>
            <a:extLst>
              <a:ext uri="{FF2B5EF4-FFF2-40B4-BE49-F238E27FC236}">
                <a16:creationId xmlns:a16="http://schemas.microsoft.com/office/drawing/2014/main" id="{BE1730FE-317D-2BA7-5E44-2D22E7ECC1C1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9">
            <a:hlinkClick r:id="rId6" action="ppaction://hlinksldjump"/>
            <a:extLst>
              <a:ext uri="{FF2B5EF4-FFF2-40B4-BE49-F238E27FC236}">
                <a16:creationId xmlns:a16="http://schemas.microsoft.com/office/drawing/2014/main" id="{40FEDE30-AA3E-528C-385F-879277365920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1959837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活动室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B146F9-49A3-5BEF-5C99-5ED306C14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编写体质分析报告</a:t>
            </a:r>
          </a:p>
        </p:txBody>
      </p:sp>
      <p:sp>
        <p:nvSpPr>
          <p:cNvPr id="5" name="圆角矩形 4">
            <a:hlinkClick r:id="rId4" action="ppaction://hlinksldjump"/>
            <a:extLst>
              <a:ext uri="{FF2B5EF4-FFF2-40B4-BE49-F238E27FC236}">
                <a16:creationId xmlns:a16="http://schemas.microsoft.com/office/drawing/2014/main" id="{2DBA4425-18D2-B654-495C-D77619C31AAB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7" name="圆角矩形 6">
            <a:hlinkClick r:id="rId5" action="ppaction://hlinksldjump"/>
            <a:extLst>
              <a:ext uri="{FF2B5EF4-FFF2-40B4-BE49-F238E27FC236}">
                <a16:creationId xmlns:a16="http://schemas.microsoft.com/office/drawing/2014/main" id="{99B477E4-D3C5-F048-6A3D-C322C10BA797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8">
            <a:hlinkClick r:id="rId6" action="ppaction://hlinksldjump"/>
            <a:extLst>
              <a:ext uri="{FF2B5EF4-FFF2-40B4-BE49-F238E27FC236}">
                <a16:creationId xmlns:a16="http://schemas.microsoft.com/office/drawing/2014/main" id="{E8FD3B7B-FA6F-46B2-EF23-33A7A56F1970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9">
            <a:hlinkClick r:id="rId7" action="ppaction://hlinksldjump"/>
            <a:extLst>
              <a:ext uri="{FF2B5EF4-FFF2-40B4-BE49-F238E27FC236}">
                <a16:creationId xmlns:a16="http://schemas.microsoft.com/office/drawing/2014/main" id="{474EBA00-E594-5B4F-9BBC-5513A6FEB63B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4253136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收获园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B146F9-49A3-5BEF-5C99-5ED306C14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编写体质分析报告</a:t>
            </a:r>
          </a:p>
        </p:txBody>
      </p:sp>
      <p:sp>
        <p:nvSpPr>
          <p:cNvPr id="5" name="圆角矩形 4">
            <a:hlinkClick r:id="rId4" action="ppaction://hlinksldjump"/>
            <a:extLst>
              <a:ext uri="{FF2B5EF4-FFF2-40B4-BE49-F238E27FC236}">
                <a16:creationId xmlns:a16="http://schemas.microsoft.com/office/drawing/2014/main" id="{B540FB84-6469-CC12-2AAC-00ED608F821F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7" name="圆角矩形 6">
            <a:hlinkClick r:id="rId5" action="ppaction://hlinksldjump"/>
            <a:extLst>
              <a:ext uri="{FF2B5EF4-FFF2-40B4-BE49-F238E27FC236}">
                <a16:creationId xmlns:a16="http://schemas.microsoft.com/office/drawing/2014/main" id="{92EB2B26-5D13-2DB4-D8EE-E0E55FAF023F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8">
            <a:hlinkClick r:id="rId6" action="ppaction://hlinksldjump"/>
            <a:extLst>
              <a:ext uri="{FF2B5EF4-FFF2-40B4-BE49-F238E27FC236}">
                <a16:creationId xmlns:a16="http://schemas.microsoft.com/office/drawing/2014/main" id="{1A32DC91-15BE-5031-8CA5-30EBEA1A6E3C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9">
            <a:hlinkClick r:id="rId7" action="ppaction://hlinksldjump"/>
            <a:extLst>
              <a:ext uri="{FF2B5EF4-FFF2-40B4-BE49-F238E27FC236}">
                <a16:creationId xmlns:a16="http://schemas.microsoft.com/office/drawing/2014/main" id="{14774BD2-48FA-AE32-50C3-9A22DD9A84A4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1480121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挑战台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B146F9-49A3-5BEF-5C99-5ED306C14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编写体质分析报告</a:t>
            </a:r>
          </a:p>
        </p:txBody>
      </p:sp>
      <p:sp>
        <p:nvSpPr>
          <p:cNvPr id="5" name="圆角矩形 4">
            <a:hlinkClick r:id="rId4" action="ppaction://hlinksldjump"/>
            <a:extLst>
              <a:ext uri="{FF2B5EF4-FFF2-40B4-BE49-F238E27FC236}">
                <a16:creationId xmlns:a16="http://schemas.microsoft.com/office/drawing/2014/main" id="{7ADC60A6-200E-C1E2-38FF-72DFC8B9E2CD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7" name="圆角矩形 6">
            <a:hlinkClick r:id="rId5" action="ppaction://hlinksldjump"/>
            <a:extLst>
              <a:ext uri="{FF2B5EF4-FFF2-40B4-BE49-F238E27FC236}">
                <a16:creationId xmlns:a16="http://schemas.microsoft.com/office/drawing/2014/main" id="{4C273EB3-2C8F-DC92-5C5F-F95132AB34A5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8">
            <a:hlinkClick r:id="rId6" action="ppaction://hlinksldjump"/>
            <a:extLst>
              <a:ext uri="{FF2B5EF4-FFF2-40B4-BE49-F238E27FC236}">
                <a16:creationId xmlns:a16="http://schemas.microsoft.com/office/drawing/2014/main" id="{1586AA3D-802F-100C-2AC7-E12B66CEFD3A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9">
            <a:hlinkClick r:id="rId7" action="ppaction://hlinksldjump"/>
            <a:extLst>
              <a:ext uri="{FF2B5EF4-FFF2-40B4-BE49-F238E27FC236}">
                <a16:creationId xmlns:a16="http://schemas.microsoft.com/office/drawing/2014/main" id="{86169B49-5434-D733-2033-DF496BBCDA9D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87617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223">
            <a:off x="9744814" y="4480916"/>
            <a:ext cx="2474265" cy="247426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CA16F41-3B82-654C-A4F6-6CFC07F68D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编写体质分析报告</a:t>
            </a:r>
          </a:p>
        </p:txBody>
      </p:sp>
    </p:spTree>
    <p:extLst>
      <p:ext uri="{BB962C8B-B14F-4D97-AF65-F5344CB8AC3E}">
        <p14:creationId xmlns:p14="http://schemas.microsoft.com/office/powerpoint/2010/main" val="99339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BC7B384-D0A9-4A3E-B82E-077F105B7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849284-3658-45CD-BF30-8EAD1DBAE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22F3AF-091B-4156-B56F-3DCE4D4E1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5DA9-F5D1-4586-92A3-D566121D341F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3584E4-5855-43CF-9837-F80656EC1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0FE4E5-56D8-47EF-B089-AE5DCD1B3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9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50" r:id="rId3"/>
    <p:sldLayoutId id="2147483671" r:id="rId4"/>
    <p:sldLayoutId id="2147483674" r:id="rId5"/>
    <p:sldLayoutId id="2147483678" r:id="rId6"/>
    <p:sldLayoutId id="2147483677" r:id="rId7"/>
    <p:sldLayoutId id="2147483676" r:id="rId8"/>
    <p:sldLayoutId id="2147483672" r:id="rId9"/>
    <p:sldLayoutId id="2147483651" r:id="rId10"/>
    <p:sldLayoutId id="2147483675" r:id="rId11"/>
    <p:sldLayoutId id="2147483673" r:id="rId12"/>
    <p:sldLayoutId id="2147483661" r:id="rId13"/>
    <p:sldLayoutId id="2147483653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chart" Target="../charts/chart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chart" Target="../charts/chart2.xml"/><Relationship Id="rId10" Type="http://schemas.openxmlformats.org/officeDocument/2006/relationships/image" Target="../media/image23.png"/><Relationship Id="rId4" Type="http://schemas.openxmlformats.org/officeDocument/2006/relationships/chart" Target="../charts/chart1.xml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slide" Target="slide19.xml"/><Relationship Id="rId4" Type="http://schemas.openxmlformats.org/officeDocument/2006/relationships/slide" Target="slide5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D7E93CD-BE16-4A6D-97C8-96683F7E3B6C}"/>
              </a:ext>
            </a:extLst>
          </p:cNvPr>
          <p:cNvSpPr txBox="1"/>
          <p:nvPr/>
        </p:nvSpPr>
        <p:spPr>
          <a:xfrm>
            <a:off x="4233625" y="5186360"/>
            <a:ext cx="424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合肥市六安路小学荣城花园分校  张彬彬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256871-DA13-F4A6-8D33-BC9952723CDC}"/>
              </a:ext>
            </a:extLst>
          </p:cNvPr>
          <p:cNvSpPr txBox="1"/>
          <p:nvPr/>
        </p:nvSpPr>
        <p:spPr>
          <a:xfrm>
            <a:off x="6356962" y="3446585"/>
            <a:ext cx="439501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600" b="1" dirty="0">
                <a:solidFill>
                  <a:schemeClr val="bg2">
                    <a:lumMod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用数据证明观点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D9C11C-A0CC-6CA5-FB1E-816906ED27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E8F0753-78DC-91B5-73EF-3720F6ADB715}"/>
              </a:ext>
            </a:extLst>
          </p:cNvPr>
          <p:cNvSpPr txBox="1"/>
          <p:nvPr/>
        </p:nvSpPr>
        <p:spPr>
          <a:xfrm>
            <a:off x="7213642" y="1149966"/>
            <a:ext cx="349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4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制订体质提升方案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46CBA26-BC71-4034-E87C-740604474F43}"/>
              </a:ext>
            </a:extLst>
          </p:cNvPr>
          <p:cNvSpPr txBox="1"/>
          <p:nvPr/>
        </p:nvSpPr>
        <p:spPr>
          <a:xfrm>
            <a:off x="1280760" y="1149966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四年级上册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260" y="3951764"/>
            <a:ext cx="2474265" cy="24742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9C86751-72B1-0B1B-6680-119E1B8975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85"/>
          <a:stretch/>
        </p:blipFill>
        <p:spPr>
          <a:xfrm>
            <a:off x="1800963" y="2297465"/>
            <a:ext cx="8908559" cy="106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02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9183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3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．规划班级体质分析报告</a:t>
            </a:r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——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确定分析报告形式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10012" r="23771"/>
          <a:stretch/>
        </p:blipFill>
        <p:spPr>
          <a:xfrm>
            <a:off x="9910354" y="4610510"/>
            <a:ext cx="1332411" cy="13487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0FF2009-4099-882C-F235-A91F2E303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201" y="1867611"/>
            <a:ext cx="6447597" cy="293129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142FEA0-BF15-3B18-47BB-A9459DBBAE1E}"/>
              </a:ext>
            </a:extLst>
          </p:cNvPr>
          <p:cNvSpPr txBox="1"/>
          <p:nvPr/>
        </p:nvSpPr>
        <p:spPr>
          <a:xfrm>
            <a:off x="2733442" y="5091290"/>
            <a:ext cx="714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我选择：</a:t>
            </a:r>
            <a:r>
              <a:rPr kumimoji="1" lang="en-US" altLang="zh-CN" sz="2400" dirty="0"/>
              <a:t>_____________</a:t>
            </a:r>
            <a:r>
              <a:rPr kumimoji="1" lang="zh-CN" altLang="en-US" sz="2400" dirty="0"/>
              <a:t>，我的理由是：</a:t>
            </a:r>
            <a:r>
              <a:rPr kumimoji="1" lang="en-US" altLang="zh-CN" sz="2400" dirty="0"/>
              <a:t>___________</a:t>
            </a:r>
            <a:r>
              <a:rPr kumimoji="1" lang="zh-CN" altLang="en-US" sz="2400" dirty="0"/>
              <a:t>。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C406921-727F-A71A-2F5E-264C024B5C88}"/>
              </a:ext>
            </a:extLst>
          </p:cNvPr>
          <p:cNvGrpSpPr/>
          <p:nvPr/>
        </p:nvGrpSpPr>
        <p:grpSpPr>
          <a:xfrm>
            <a:off x="1867267" y="1219611"/>
            <a:ext cx="1471282" cy="1296000"/>
            <a:chOff x="1708816" y="1826711"/>
            <a:chExt cx="1471282" cy="1296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A51D838-D3A8-E8D5-EA94-763546134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C508EAB-6FC7-C37C-3898-2018E978C277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选一选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3430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10012" r="23771"/>
          <a:stretch/>
        </p:blipFill>
        <p:spPr>
          <a:xfrm>
            <a:off x="9910354" y="4610510"/>
            <a:ext cx="1332411" cy="134872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8B1873B-174F-6F2E-4EC6-A97BC4202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611" y="2504661"/>
            <a:ext cx="4553390" cy="23665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4E04098-D627-B20E-E922-46F92C597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001" y="2573729"/>
            <a:ext cx="3953911" cy="222838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5D6F623-66C0-A0ED-852F-AC5D1CCB7987}"/>
              </a:ext>
            </a:extLst>
          </p:cNvPr>
          <p:cNvGrpSpPr/>
          <p:nvPr/>
        </p:nvGrpSpPr>
        <p:grpSpPr>
          <a:xfrm>
            <a:off x="3379305" y="1912231"/>
            <a:ext cx="1759227" cy="461665"/>
            <a:chOff x="2733261" y="1922949"/>
            <a:chExt cx="1759227" cy="461665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FF5D5B91-D774-8963-DF2E-389904E886E8}"/>
                </a:ext>
              </a:extLst>
            </p:cNvPr>
            <p:cNvSpPr/>
            <p:nvPr/>
          </p:nvSpPr>
          <p:spPr>
            <a:xfrm>
              <a:off x="2733261" y="1922949"/>
              <a:ext cx="1580322" cy="46166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F520216-E9DE-BAD2-BEE8-5A50F7761C15}"/>
                </a:ext>
              </a:extLst>
            </p:cNvPr>
            <p:cNvSpPr txBox="1"/>
            <p:nvPr/>
          </p:nvSpPr>
          <p:spPr>
            <a:xfrm>
              <a:off x="2838004" y="1922949"/>
              <a:ext cx="16544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/>
                <a:t>规划结构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87B32F5-1F7A-05E4-3DEB-36F578D4F894}"/>
              </a:ext>
            </a:extLst>
          </p:cNvPr>
          <p:cNvGrpSpPr/>
          <p:nvPr/>
        </p:nvGrpSpPr>
        <p:grpSpPr>
          <a:xfrm>
            <a:off x="7455110" y="1912231"/>
            <a:ext cx="1778342" cy="461666"/>
            <a:chOff x="7266267" y="1922948"/>
            <a:chExt cx="1778342" cy="461666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8D79CA0A-2D4A-428E-3B73-2699BF3CAC49}"/>
                </a:ext>
              </a:extLst>
            </p:cNvPr>
            <p:cNvSpPr/>
            <p:nvPr/>
          </p:nvSpPr>
          <p:spPr>
            <a:xfrm>
              <a:off x="7266267" y="1922948"/>
              <a:ext cx="1580322" cy="46166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4261F80-D551-E2EC-B3A9-3FF32C9F38C8}"/>
                </a:ext>
              </a:extLst>
            </p:cNvPr>
            <p:cNvSpPr txBox="1"/>
            <p:nvPr/>
          </p:nvSpPr>
          <p:spPr>
            <a:xfrm>
              <a:off x="7390125" y="1922949"/>
              <a:ext cx="16544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/>
                <a:t>规划内容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FD13845-4CE1-7C5B-779A-C54419F74A10}"/>
              </a:ext>
            </a:extLst>
          </p:cNvPr>
          <p:cNvGrpSpPr/>
          <p:nvPr/>
        </p:nvGrpSpPr>
        <p:grpSpPr>
          <a:xfrm>
            <a:off x="1908023" y="1208661"/>
            <a:ext cx="1471282" cy="1296000"/>
            <a:chOff x="1708816" y="1826711"/>
            <a:chExt cx="1471282" cy="1296000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C26E6B2-A5D6-85BA-114B-10F7D69A1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6BF5597B-0F46-3ECB-2F07-8783E9305DD7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写一写</a:t>
              </a: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E39A7CAB-5B35-7CB6-8739-8FB14195830A}"/>
              </a:ext>
            </a:extLst>
          </p:cNvPr>
          <p:cNvSpPr txBox="1"/>
          <p:nvPr/>
        </p:nvSpPr>
        <p:spPr>
          <a:xfrm>
            <a:off x="1012673" y="990449"/>
            <a:ext cx="8347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3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．规划班级体质分析报告</a:t>
            </a:r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——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规划作品结构</a:t>
            </a:r>
          </a:p>
        </p:txBody>
      </p:sp>
    </p:spTree>
    <p:extLst>
      <p:ext uri="{BB962C8B-B14F-4D97-AF65-F5344CB8AC3E}">
        <p14:creationId xmlns:p14="http://schemas.microsoft.com/office/powerpoint/2010/main" val="3162373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7CDBC72-6871-61FA-B12B-FA4E65947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485900"/>
            <a:ext cx="4914900" cy="19431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C6F277D-CA38-FE3F-4BCB-A4F25BC0B385}"/>
              </a:ext>
            </a:extLst>
          </p:cNvPr>
          <p:cNvGrpSpPr/>
          <p:nvPr/>
        </p:nvGrpSpPr>
        <p:grpSpPr>
          <a:xfrm>
            <a:off x="4632391" y="3546438"/>
            <a:ext cx="4651429" cy="461665"/>
            <a:chOff x="2953352" y="3632202"/>
            <a:chExt cx="4651429" cy="4616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C0FC19E-5138-753E-ACFF-813D0DB72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E5C0F2A6-BC83-7F32-3033-0FB64EB68D3D}"/>
                </a:ext>
              </a:extLst>
            </p:cNvPr>
            <p:cNvSpPr txBox="1"/>
            <p:nvPr/>
          </p:nvSpPr>
          <p:spPr>
            <a:xfrm>
              <a:off x="3168951" y="3632202"/>
              <a:ext cx="44358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1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</a:t>
              </a:r>
              <a:r>
                <a:rPr lang="zh-CN" altLang="en-US" sz="2400" b="1" dirty="0">
                  <a:solidFill>
                    <a:srgbClr val="0C2C2E"/>
                  </a:solidFill>
                  <a:latin typeface="楷体_GB2312" panose="02010609030101010101" charset="-122"/>
                  <a:ea typeface="楷体_GB2312" panose="02010609030101010101" charset="-122"/>
                </a:rPr>
                <a:t>制作班级体质分析报告主体</a:t>
              </a:r>
              <a:endPara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A59D093-BE87-6354-E994-CE207B21BD30}"/>
              </a:ext>
            </a:extLst>
          </p:cNvPr>
          <p:cNvGrpSpPr/>
          <p:nvPr/>
        </p:nvGrpSpPr>
        <p:grpSpPr>
          <a:xfrm>
            <a:off x="4632391" y="4128751"/>
            <a:ext cx="4818141" cy="461665"/>
            <a:chOff x="2953352" y="3632202"/>
            <a:chExt cx="4818141" cy="46166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939B919-48DB-97A0-6297-FB18C4C30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75A86B4-4AEC-60F6-A6CC-7A4C9B524FF1}"/>
                </a:ext>
              </a:extLst>
            </p:cNvPr>
            <p:cNvSpPr txBox="1"/>
            <p:nvPr/>
          </p:nvSpPr>
          <p:spPr>
            <a:xfrm>
              <a:off x="3168951" y="3632202"/>
              <a:ext cx="46025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2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</a:t>
              </a:r>
              <a:r>
                <a:rPr lang="zh-CN" altLang="en-US" sz="2400" b="1" dirty="0">
                  <a:solidFill>
                    <a:srgbClr val="0C2C2E"/>
                  </a:solidFill>
                  <a:latin typeface="楷体_GB2312" panose="02010609030101010101" charset="-122"/>
                  <a:ea typeface="楷体_GB2312" panose="02010609030101010101" charset="-122"/>
                </a:rPr>
                <a:t>完善班级同学体质分析报告</a:t>
              </a:r>
              <a:endPara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634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6066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．制作班级体质分析报告主体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539C540-E181-C229-0AD1-7F76EA06A9BC}"/>
              </a:ext>
            </a:extLst>
          </p:cNvPr>
          <p:cNvSpPr txBox="1"/>
          <p:nvPr/>
        </p:nvSpPr>
        <p:spPr>
          <a:xfrm>
            <a:off x="2525719" y="1836249"/>
            <a:ext cx="7481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        打开“四（</a:t>
            </a:r>
            <a:r>
              <a:rPr kumimoji="1" lang="en-US" altLang="zh-CN" sz="2400" dirty="0"/>
              <a:t>1</a:t>
            </a:r>
            <a:r>
              <a:rPr kumimoji="1" lang="zh-CN" altLang="en-US" sz="2400" dirty="0"/>
              <a:t>）班体质分析报告”课例作品，完成各部分主体结构。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0B06EA4-912D-4710-5BD0-EF44710A22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5848"/>
          <a:stretch/>
        </p:blipFill>
        <p:spPr>
          <a:xfrm>
            <a:off x="9806261" y="3916016"/>
            <a:ext cx="1358673" cy="20999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C869751-68E9-D766-0DD4-BD6119075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234" y="3361083"/>
            <a:ext cx="1285875" cy="16764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E18FDF-C56D-D894-F04D-5B0E09A91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493" y="3634541"/>
            <a:ext cx="1555919" cy="88106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1C9E1F6-9C4C-581D-BCF3-42F45770C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362" y="2710362"/>
            <a:ext cx="1543050" cy="881063"/>
          </a:xfrm>
          <a:prstGeom prst="rect">
            <a:avLst/>
          </a:prstGeom>
        </p:spPr>
      </p:pic>
      <p:sp>
        <p:nvSpPr>
          <p:cNvPr id="23" name="左大括号 22">
            <a:extLst>
              <a:ext uri="{FF2B5EF4-FFF2-40B4-BE49-F238E27FC236}">
                <a16:creationId xmlns:a16="http://schemas.microsoft.com/office/drawing/2014/main" id="{03630104-3EE9-7CD7-0C4E-F405134171D6}"/>
              </a:ext>
            </a:extLst>
          </p:cNvPr>
          <p:cNvSpPr/>
          <p:nvPr/>
        </p:nvSpPr>
        <p:spPr>
          <a:xfrm>
            <a:off x="5486400" y="3021496"/>
            <a:ext cx="298174" cy="235557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7793C24-682A-DBA2-FB3C-6AAC41759056}"/>
              </a:ext>
            </a:extLst>
          </p:cNvPr>
          <p:cNvSpPr txBox="1"/>
          <p:nvPr/>
        </p:nvSpPr>
        <p:spPr>
          <a:xfrm>
            <a:off x="6266597" y="4673605"/>
            <a:ext cx="111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32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……</a:t>
            </a:r>
            <a:endParaRPr lang="zh-CN" altLang="en-US" sz="32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66DFD85-727A-6A78-C326-0A876B51CFD2}"/>
              </a:ext>
            </a:extLst>
          </p:cNvPr>
          <p:cNvGrpSpPr/>
          <p:nvPr/>
        </p:nvGrpSpPr>
        <p:grpSpPr>
          <a:xfrm>
            <a:off x="1688363" y="1274143"/>
            <a:ext cx="1471282" cy="1296000"/>
            <a:chOff x="1708816" y="1826711"/>
            <a:chExt cx="1471282" cy="1296000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CBEAEB5-A0AE-D765-9D97-A19F88A8E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08A0CBF-082E-0925-6B61-4A5399DF1A87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做一做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566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9183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．完善班级同学体质分析报告</a:t>
            </a:r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——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添加图表数据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0B06EA4-912D-4710-5BD0-EF44710A22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5848"/>
          <a:stretch/>
        </p:blipFill>
        <p:spPr>
          <a:xfrm>
            <a:off x="10231139" y="3906078"/>
            <a:ext cx="1196098" cy="184868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DAE7BE76-509B-E4C3-7CFA-3C518E1913EE}"/>
              </a:ext>
            </a:extLst>
          </p:cNvPr>
          <p:cNvGrpSpPr/>
          <p:nvPr/>
        </p:nvGrpSpPr>
        <p:grpSpPr>
          <a:xfrm>
            <a:off x="1201099" y="1985677"/>
            <a:ext cx="4682986" cy="3922427"/>
            <a:chOff x="417081" y="1795322"/>
            <a:chExt cx="4682986" cy="392242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B35FC2C-567B-5297-4A1D-89DF4E9B3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1"/>
            <a:stretch/>
          </p:blipFill>
          <p:spPr>
            <a:xfrm>
              <a:off x="1032387" y="1795322"/>
              <a:ext cx="3749255" cy="2448690"/>
            </a:xfrm>
            <a:prstGeom prst="rect">
              <a:avLst/>
            </a:prstGeom>
            <a:ln w="19050">
              <a:solidFill>
                <a:srgbClr val="54C4F8"/>
              </a:solidFill>
              <a:prstDash val="lgDash"/>
            </a:ln>
          </p:spPr>
        </p:pic>
        <p:graphicFrame>
          <p:nvGraphicFramePr>
            <p:cNvPr id="3" name="图表 2">
              <a:extLst>
                <a:ext uri="{FF2B5EF4-FFF2-40B4-BE49-F238E27FC236}">
                  <a16:creationId xmlns:a16="http://schemas.microsoft.com/office/drawing/2014/main" id="{AE281629-76DA-05C3-83BB-912279E4419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67740148"/>
                </p:ext>
              </p:extLst>
            </p:nvPr>
          </p:nvGraphicFramePr>
          <p:xfrm>
            <a:off x="417081" y="4185490"/>
            <a:ext cx="2822713" cy="15322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5" name="图表 4">
              <a:extLst>
                <a:ext uri="{FF2B5EF4-FFF2-40B4-BE49-F238E27FC236}">
                  <a16:creationId xmlns:a16="http://schemas.microsoft.com/office/drawing/2014/main" id="{3D80299C-7DC5-ABE6-996E-3930BD89B4A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0695679"/>
                </p:ext>
              </p:extLst>
            </p:nvPr>
          </p:nvGraphicFramePr>
          <p:xfrm>
            <a:off x="2610133" y="4185489"/>
            <a:ext cx="2489934" cy="15322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7859A7A-C94F-607E-AD53-A6C77932E34F}"/>
              </a:ext>
            </a:extLst>
          </p:cNvPr>
          <p:cNvGrpSpPr/>
          <p:nvPr/>
        </p:nvGrpSpPr>
        <p:grpSpPr>
          <a:xfrm>
            <a:off x="6018479" y="1946810"/>
            <a:ext cx="4531085" cy="2587195"/>
            <a:chOff x="5733530" y="2053735"/>
            <a:chExt cx="4531085" cy="258719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FE09983-808F-8E5A-71DA-2CF555427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3530" y="2053735"/>
              <a:ext cx="4531085" cy="2587195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6747D97-61E3-7ABE-ED4D-8C228D0A3E3F}"/>
                </a:ext>
              </a:extLst>
            </p:cNvPr>
            <p:cNvSpPr/>
            <p:nvPr/>
          </p:nvSpPr>
          <p:spPr>
            <a:xfrm>
              <a:off x="5901339" y="2273907"/>
              <a:ext cx="4214191" cy="2166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aphicFrame>
          <p:nvGraphicFramePr>
            <p:cNvPr id="13" name="图表 12">
              <a:extLst>
                <a:ext uri="{FF2B5EF4-FFF2-40B4-BE49-F238E27FC236}">
                  <a16:creationId xmlns:a16="http://schemas.microsoft.com/office/drawing/2014/main" id="{BBF9590C-B50C-14A1-7555-094020B6DE7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46972757"/>
                </p:ext>
              </p:extLst>
            </p:nvPr>
          </p:nvGraphicFramePr>
          <p:xfrm>
            <a:off x="7164219" y="2687458"/>
            <a:ext cx="1998879" cy="14830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24DCA01-7A61-8A2B-9050-D7F389128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77390" y="2979127"/>
              <a:ext cx="461923" cy="899746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E29344E-E804-6E79-CB83-E65C9197A120}"/>
                </a:ext>
              </a:extLst>
            </p:cNvPr>
            <p:cNvSpPr txBox="1"/>
            <p:nvPr/>
          </p:nvSpPr>
          <p:spPr>
            <a:xfrm>
              <a:off x="6211787" y="2745132"/>
              <a:ext cx="115781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sz="12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体重指数数据</a:t>
              </a:r>
              <a:endParaRPr lang="zh-CN" altLang="en-US" sz="12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49FB5366-13A9-2C00-8A5E-C503C943A00A}"/>
                </a:ext>
              </a:extLst>
            </p:cNvPr>
            <p:cNvSpPr txBox="1"/>
            <p:nvPr/>
          </p:nvSpPr>
          <p:spPr>
            <a:xfrm>
              <a:off x="6211787" y="3079805"/>
              <a:ext cx="115781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sz="12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身体形态问题</a:t>
              </a:r>
              <a:endParaRPr lang="zh-CN" altLang="en-US" sz="12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65B00551-8EAA-6745-5DF3-EA379B8D97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" t="28642" r="3672" b="22174"/>
          <a:stretch/>
        </p:blipFill>
        <p:spPr>
          <a:xfrm rot="19943730">
            <a:off x="4536576" y="2870653"/>
            <a:ext cx="1420760" cy="739511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3D89E558-3EBE-F9E6-3C55-32E46F7602B7}"/>
              </a:ext>
            </a:extLst>
          </p:cNvPr>
          <p:cNvSpPr txBox="1"/>
          <p:nvPr/>
        </p:nvSpPr>
        <p:spPr>
          <a:xfrm>
            <a:off x="5936459" y="4608446"/>
            <a:ext cx="46131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1800" dirty="0"/>
              <a:t>从表中选择合适的数据制作图表并粘贴到报告中。</a:t>
            </a:r>
            <a:endParaRPr lang="zh-CN" altLang="en-US" dirty="0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6FA3499-7B77-35B5-C99F-545B508B0B44}"/>
              </a:ext>
            </a:extLst>
          </p:cNvPr>
          <p:cNvGrpSpPr/>
          <p:nvPr/>
        </p:nvGrpSpPr>
        <p:grpSpPr>
          <a:xfrm>
            <a:off x="1066472" y="1236761"/>
            <a:ext cx="1471282" cy="1296000"/>
            <a:chOff x="1708816" y="1826711"/>
            <a:chExt cx="1471282" cy="1296000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236337F1-102B-14B8-6526-9BA6103421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6EEDF7F0-FB66-12B5-F5B8-96EF42C4DD34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做一做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7885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C64B70B1-3825-7BC1-D468-AA959C961F0C}"/>
              </a:ext>
            </a:extLst>
          </p:cNvPr>
          <p:cNvSpPr/>
          <p:nvPr/>
        </p:nvSpPr>
        <p:spPr>
          <a:xfrm>
            <a:off x="2713383" y="2338223"/>
            <a:ext cx="6689121" cy="125611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5AA1B71-0466-D93E-7E92-6F2A813F155D}"/>
              </a:ext>
            </a:extLst>
          </p:cNvPr>
          <p:cNvSpPr txBox="1"/>
          <p:nvPr/>
        </p:nvSpPr>
        <p:spPr>
          <a:xfrm>
            <a:off x="2729863" y="4138553"/>
            <a:ext cx="69498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小提示：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数据分析报告中如果使用了他人的研究成果或资料、图片等， 应说明来源，尊重知识产权。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1CD5A88-9E3A-DD27-84AB-27E57ACB2121}"/>
              </a:ext>
            </a:extLst>
          </p:cNvPr>
          <p:cNvSpPr txBox="1"/>
          <p:nvPr/>
        </p:nvSpPr>
        <p:spPr>
          <a:xfrm>
            <a:off x="2729863" y="2500660"/>
            <a:ext cx="6613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lang="zh-CN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对作品中文字、图片、图表等内容进行属性设置，美化完善作品</a:t>
            </a:r>
            <a:r>
              <a:rPr lang="zh-CN" alt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28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65493E2-3510-572D-949E-B212659E05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10012" r="23771"/>
          <a:stretch/>
        </p:blipFill>
        <p:spPr>
          <a:xfrm>
            <a:off x="9804310" y="4523273"/>
            <a:ext cx="1332411" cy="134872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6C70DFDB-35C8-10D6-82A8-5A7BDAD4097D}"/>
              </a:ext>
            </a:extLst>
          </p:cNvPr>
          <p:cNvGrpSpPr/>
          <p:nvPr/>
        </p:nvGrpSpPr>
        <p:grpSpPr>
          <a:xfrm>
            <a:off x="1688363" y="1516943"/>
            <a:ext cx="1471282" cy="1296000"/>
            <a:chOff x="1708816" y="1826711"/>
            <a:chExt cx="1471282" cy="12960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466676-8020-FF57-5D49-A96E5DF7AE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D6487C6B-DBB2-F87F-461C-6E2AC0536BEB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做一做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3637CA07-BF80-E786-B34C-1D408F58C5B5}"/>
              </a:ext>
            </a:extLst>
          </p:cNvPr>
          <p:cNvSpPr txBox="1"/>
          <p:nvPr/>
        </p:nvSpPr>
        <p:spPr>
          <a:xfrm>
            <a:off x="1012673" y="990449"/>
            <a:ext cx="91999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．完善班级同学体质分析报告</a:t>
            </a:r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——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添加装饰图片</a:t>
            </a:r>
          </a:p>
        </p:txBody>
      </p:sp>
    </p:spTree>
    <p:extLst>
      <p:ext uri="{BB962C8B-B14F-4D97-AF65-F5344CB8AC3E}">
        <p14:creationId xmlns:p14="http://schemas.microsoft.com/office/powerpoint/2010/main" val="3514620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CA3D967-600A-ECA6-7396-0310A9C9D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485900"/>
            <a:ext cx="4914900" cy="19431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263C632-4003-6D00-3DD6-5C2E0706E4CD}"/>
              </a:ext>
            </a:extLst>
          </p:cNvPr>
          <p:cNvGrpSpPr/>
          <p:nvPr/>
        </p:nvGrpSpPr>
        <p:grpSpPr>
          <a:xfrm>
            <a:off x="4425914" y="3607777"/>
            <a:ext cx="2759885" cy="461665"/>
            <a:chOff x="2953352" y="3632202"/>
            <a:chExt cx="2759885" cy="4616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A04FF35-A444-A407-41DA-21175BE36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5E9F3F05-F544-B41F-48BE-14B1DA36EC0A}"/>
                </a:ext>
              </a:extLst>
            </p:cNvPr>
            <p:cNvSpPr txBox="1"/>
            <p:nvPr/>
          </p:nvSpPr>
          <p:spPr>
            <a:xfrm>
              <a:off x="3168951" y="3632202"/>
              <a:ext cx="25442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1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</a:t>
              </a:r>
              <a:r>
                <a:rPr lang="zh-CN" altLang="en-US" sz="2400" b="1" dirty="0">
                  <a:solidFill>
                    <a:srgbClr val="0C2C2E"/>
                  </a:solidFill>
                  <a:latin typeface="楷体_GB2312" panose="02010609030101010101" charset="-122"/>
                  <a:ea typeface="楷体_GB2312" panose="02010609030101010101" charset="-122"/>
                </a:rPr>
                <a:t>数据分析报告</a:t>
              </a:r>
              <a:endPara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E3155F82-0E39-6002-6C67-F5317463818D}"/>
              </a:ext>
            </a:extLst>
          </p:cNvPr>
          <p:cNvGrpSpPr/>
          <p:nvPr/>
        </p:nvGrpSpPr>
        <p:grpSpPr>
          <a:xfrm>
            <a:off x="4425914" y="4248219"/>
            <a:ext cx="3340172" cy="461665"/>
            <a:chOff x="2953352" y="3632202"/>
            <a:chExt cx="3340172" cy="46166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E4D98A9-4761-3336-88A7-C1BE96125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CD73DA0-3A62-19B7-339C-FE38CCDD6517}"/>
                </a:ext>
              </a:extLst>
            </p:cNvPr>
            <p:cNvSpPr txBox="1"/>
            <p:nvPr/>
          </p:nvSpPr>
          <p:spPr>
            <a:xfrm>
              <a:off x="3168951" y="3632202"/>
              <a:ext cx="31245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2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</a:t>
              </a:r>
              <a:r>
                <a:rPr lang="zh-CN" altLang="en-US" sz="2400" b="1" dirty="0">
                  <a:solidFill>
                    <a:srgbClr val="0C2C2E"/>
                  </a:solidFill>
                  <a:latin typeface="楷体_GB2312" panose="02010609030101010101" charset="-122"/>
                  <a:ea typeface="楷体_GB2312" panose="02010609030101010101" charset="-122"/>
                </a:rPr>
                <a:t>数据分析助力生活</a:t>
              </a:r>
              <a:endPara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6203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3275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．数据分析报告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B31B09F-4C7E-2DDD-227A-BA90A849C2DA}"/>
              </a:ext>
            </a:extLst>
          </p:cNvPr>
          <p:cNvSpPr txBox="1"/>
          <p:nvPr/>
        </p:nvSpPr>
        <p:spPr>
          <a:xfrm>
            <a:off x="3072138" y="2171354"/>
            <a:ext cx="545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撰写数据分析报告要注意哪些方面呢？</a:t>
            </a:r>
            <a:endParaRPr kumimoji="1" lang="zh-CN" altLang="en-US" sz="240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92F4EFE-9548-5261-68B4-108E457175C7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569BC40-427F-D1E3-F187-38F33D519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FB4DAFA-CEED-2FBE-D684-DF3A84C6936C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填一填</a:t>
              </a: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A407B38C-252D-91F7-4F60-816B91AFB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157" y="2767485"/>
            <a:ext cx="6133686" cy="252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78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4099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．数据分析助力生活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B31B09F-4C7E-2DDD-227A-BA90A849C2DA}"/>
              </a:ext>
            </a:extLst>
          </p:cNvPr>
          <p:cNvSpPr txBox="1"/>
          <p:nvPr/>
        </p:nvSpPr>
        <p:spPr>
          <a:xfrm>
            <a:off x="2279939" y="2074984"/>
            <a:ext cx="4859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        分析图中数据，你有怎样的观点？该怎样改进目前生活方式？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92F4EFE-9548-5261-68B4-108E457175C7}"/>
              </a:ext>
            </a:extLst>
          </p:cNvPr>
          <p:cNvGrpSpPr/>
          <p:nvPr/>
        </p:nvGrpSpPr>
        <p:grpSpPr>
          <a:xfrm>
            <a:off x="1641784" y="1426984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569BC40-427F-D1E3-F187-38F33D519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FB4DAFA-CEED-2FBE-D684-DF3A84C6936C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说一说</a:t>
              </a: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51E8565B-8CBE-752D-984E-88DD429792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12502"/>
          <a:stretch/>
        </p:blipFill>
        <p:spPr>
          <a:xfrm flipH="1">
            <a:off x="1094585" y="3742244"/>
            <a:ext cx="1122226" cy="2125307"/>
          </a:xfrm>
          <a:prstGeom prst="rect">
            <a:avLst/>
          </a:prstGeom>
        </p:spPr>
      </p:pic>
      <p:sp>
        <p:nvSpPr>
          <p:cNvPr id="27" name="圆角矩形标注 26">
            <a:extLst>
              <a:ext uri="{FF2B5EF4-FFF2-40B4-BE49-F238E27FC236}">
                <a16:creationId xmlns:a16="http://schemas.microsoft.com/office/drawing/2014/main" id="{5B89360A-AD3A-692F-6AD2-D97C6A15D4BF}"/>
              </a:ext>
            </a:extLst>
          </p:cNvPr>
          <p:cNvSpPr/>
          <p:nvPr/>
        </p:nvSpPr>
        <p:spPr>
          <a:xfrm>
            <a:off x="2619956" y="3178944"/>
            <a:ext cx="3920838" cy="1702803"/>
          </a:xfrm>
          <a:prstGeom prst="wedgeRoundRectCallout">
            <a:avLst>
              <a:gd name="adj1" fmla="val -68664"/>
              <a:gd name="adj2" fmla="val -8289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37647B5-AC6D-9ABD-0740-00499FBCD4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1"/>
          <a:stretch/>
        </p:blipFill>
        <p:spPr>
          <a:xfrm>
            <a:off x="7444773" y="1802021"/>
            <a:ext cx="2874495" cy="36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18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9D791B2-B447-820A-700E-75BD94B38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2457450"/>
            <a:ext cx="49149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95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EE285C1-56DB-CA62-319A-6105ECC0E3B8}"/>
              </a:ext>
            </a:extLst>
          </p:cNvPr>
          <p:cNvSpPr txBox="1"/>
          <p:nvPr/>
        </p:nvSpPr>
        <p:spPr>
          <a:xfrm>
            <a:off x="6647145" y="2285849"/>
            <a:ext cx="4677144" cy="2405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kumimoji="1" lang="zh-CN" altLang="en-US" sz="20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    打开“班级体质健康数据统计表”，分析其中的数据，你有什么发现？</a:t>
            </a:r>
            <a:endParaRPr kumimoji="1" lang="en-US" altLang="zh-CN" sz="20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0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    针对数据中反映出的健康问题，我们可以制作一份体质数据分析报告，倡导绿色健康生活。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ACD83D5-5E9D-CC74-1D2E-3587DBC80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"/>
          <a:stretch/>
        </p:blipFill>
        <p:spPr>
          <a:xfrm>
            <a:off x="1278193" y="2043385"/>
            <a:ext cx="5063613" cy="3307115"/>
          </a:xfrm>
          <a:prstGeom prst="rect">
            <a:avLst/>
          </a:prstGeom>
          <a:ln w="19050">
            <a:solidFill>
              <a:srgbClr val="54C4F8"/>
            </a:solidFill>
            <a:prstDash val="lgDash"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A205928-8C9C-EB47-751D-D1AF109E6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138" y="3787544"/>
            <a:ext cx="1566862" cy="1766887"/>
          </a:xfrm>
          <a:prstGeom prst="rect">
            <a:avLst/>
          </a:prstGeom>
          <a:ln w="19050">
            <a:solidFill>
              <a:srgbClr val="54C4F8"/>
            </a:solidFill>
            <a:prstDash val="lgDash"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17819F4-8B70-6A51-AD7C-85A144F8A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769" y="4718355"/>
            <a:ext cx="13620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140EFFD-145E-6963-6089-CDD2735891EC}"/>
              </a:ext>
            </a:extLst>
          </p:cNvPr>
          <p:cNvGrpSpPr/>
          <p:nvPr/>
        </p:nvGrpSpPr>
        <p:grpSpPr>
          <a:xfrm rot="19957694">
            <a:off x="906213" y="1372305"/>
            <a:ext cx="1974587" cy="666836"/>
            <a:chOff x="8634612" y="940575"/>
            <a:chExt cx="1974587" cy="666836"/>
          </a:xfrm>
        </p:grpSpPr>
        <p:sp>
          <p:nvSpPr>
            <p:cNvPr id="4" name="稻壳儿原创设计师【幻雨工作室】_3">
              <a:extLst>
                <a:ext uri="{FF2B5EF4-FFF2-40B4-BE49-F238E27FC236}">
                  <a16:creationId xmlns:a16="http://schemas.microsoft.com/office/drawing/2014/main" id="{E35ACFCB-BB44-B55D-DFE9-0EB3CE3EFD14}"/>
                </a:ext>
              </a:extLst>
            </p:cNvPr>
            <p:cNvSpPr/>
            <p:nvPr/>
          </p:nvSpPr>
          <p:spPr>
            <a:xfrm rot="797281">
              <a:off x="8634612" y="940575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158CBAE4-0761-3351-012D-2DAD44C9044D}"/>
                </a:ext>
              </a:extLst>
            </p:cNvPr>
            <p:cNvSpPr txBox="1"/>
            <p:nvPr/>
          </p:nvSpPr>
          <p:spPr>
            <a:xfrm rot="794881">
              <a:off x="8819482" y="1085809"/>
              <a:ext cx="17897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发现问题</a:t>
              </a:r>
              <a:endPara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A74D0C81-95E3-121F-D3DB-E78C9F1B0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5276">
            <a:off x="766978" y="1213663"/>
            <a:ext cx="660847" cy="66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55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51E8565B-8CBE-752D-984E-88DD429792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12502"/>
          <a:stretch/>
        </p:blipFill>
        <p:spPr>
          <a:xfrm>
            <a:off x="10020088" y="3923070"/>
            <a:ext cx="1105115" cy="209290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225891" y="2074783"/>
            <a:ext cx="100258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pc="500" dirty="0">
                <a:solidFill>
                  <a:srgbClr val="0C2C2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1.</a:t>
            </a:r>
            <a:r>
              <a:rPr lang="zh-CN" altLang="en-US" sz="2800" spc="500" dirty="0">
                <a:solidFill>
                  <a:srgbClr val="0C2C2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请和父母一起查看父母近</a:t>
            </a:r>
            <a:r>
              <a:rPr lang="en-US" altLang="zh-CN" sz="2800" spc="500" dirty="0">
                <a:solidFill>
                  <a:srgbClr val="0C2C2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800" spc="500" dirty="0">
                <a:solidFill>
                  <a:srgbClr val="0C2C2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年在各平台的消费数据，找出消费规律、消费习惯，给父母提出消费建议。</a:t>
            </a:r>
            <a:endParaRPr lang="en-US" altLang="zh-CN" sz="2800" spc="500" dirty="0">
              <a:solidFill>
                <a:srgbClr val="0C2C2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spc="500" dirty="0">
                <a:solidFill>
                  <a:srgbClr val="0C2C2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2.</a:t>
            </a:r>
            <a:r>
              <a:rPr lang="zh-CN" altLang="en-US" sz="2800" spc="500" dirty="0">
                <a:solidFill>
                  <a:srgbClr val="0C2C2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寒假即将到来，请与同伴合作，设计针对假期生活的数据统计，并撰写数据分析报告。</a:t>
            </a:r>
          </a:p>
        </p:txBody>
      </p:sp>
    </p:spTree>
    <p:extLst>
      <p:ext uri="{BB962C8B-B14F-4D97-AF65-F5344CB8AC3E}">
        <p14:creationId xmlns:p14="http://schemas.microsoft.com/office/powerpoint/2010/main" val="1680100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4CD1E22-A023-4817-A4E5-FF39DFCB96A7}"/>
              </a:ext>
            </a:extLst>
          </p:cNvPr>
          <p:cNvCxnSpPr>
            <a:cxnSpLocks/>
          </p:cNvCxnSpPr>
          <p:nvPr/>
        </p:nvCxnSpPr>
        <p:spPr>
          <a:xfrm>
            <a:off x="3286060" y="9427016"/>
            <a:ext cx="5040000" cy="0"/>
          </a:xfrm>
          <a:prstGeom prst="line">
            <a:avLst/>
          </a:prstGeom>
          <a:ln>
            <a:solidFill>
              <a:srgbClr val="A5B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89106B05-724C-1C37-6495-26F8E2C5AB0D}"/>
              </a:ext>
            </a:extLst>
          </p:cNvPr>
          <p:cNvSpPr txBox="1"/>
          <p:nvPr/>
        </p:nvSpPr>
        <p:spPr>
          <a:xfrm>
            <a:off x="3828080" y="2021608"/>
            <a:ext cx="469042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编写体质分析报告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4581C3D-80F1-690A-31A1-A9D24967D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815136"/>
            <a:ext cx="584041" cy="46982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DB7F9AF-B7F6-0DCB-A396-E01F2EE0949B}"/>
              </a:ext>
            </a:extLst>
          </p:cNvPr>
          <p:cNvSpPr txBox="1"/>
          <p:nvPr/>
        </p:nvSpPr>
        <p:spPr>
          <a:xfrm>
            <a:off x="5663881" y="900593"/>
            <a:ext cx="349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4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制订体质提升方案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2ED306E-2BDF-6ADA-0EFB-4A6CEC15E03A}"/>
              </a:ext>
            </a:extLst>
          </p:cNvPr>
          <p:cNvSpPr txBox="1"/>
          <p:nvPr/>
        </p:nvSpPr>
        <p:spPr>
          <a:xfrm>
            <a:off x="1280760" y="900593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四年级上册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CF81A81-3E8D-DFCD-EC98-548BF69212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396" y="2952712"/>
            <a:ext cx="3708684" cy="370868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DBA90A3-269D-C3DC-3E3F-058BCE598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697" y="2952712"/>
            <a:ext cx="8767241" cy="106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88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EE285C1-56DB-CA62-319A-6105ECC0E3B8}"/>
              </a:ext>
            </a:extLst>
          </p:cNvPr>
          <p:cNvSpPr txBox="1"/>
          <p:nvPr/>
        </p:nvSpPr>
        <p:spPr>
          <a:xfrm>
            <a:off x="3267586" y="2654272"/>
            <a:ext cx="6141885" cy="90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撰写体质数据分析报告，展示体质提升方案的制订过程，倡导健康生活。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DFC9D5E-28AA-1ECC-37A3-D8E1CB706597}"/>
              </a:ext>
            </a:extLst>
          </p:cNvPr>
          <p:cNvGrpSpPr/>
          <p:nvPr/>
        </p:nvGrpSpPr>
        <p:grpSpPr>
          <a:xfrm>
            <a:off x="2681579" y="2523158"/>
            <a:ext cx="571734" cy="623044"/>
            <a:chOff x="3931834" y="2087652"/>
            <a:chExt cx="571734" cy="623044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E85F26D-38E4-9F97-DDF3-57D4AF2F22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31834" y="2321216"/>
              <a:ext cx="324000" cy="324000"/>
            </a:xfrm>
            <a:prstGeom prst="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2979005-BECF-30DA-9CD5-1C589D6EB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07" y="2087652"/>
              <a:ext cx="557461" cy="623044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5602C2E-C63B-ED6F-B542-942D88762662}"/>
              </a:ext>
            </a:extLst>
          </p:cNvPr>
          <p:cNvGrpSpPr/>
          <p:nvPr/>
        </p:nvGrpSpPr>
        <p:grpSpPr>
          <a:xfrm>
            <a:off x="2681579" y="3541015"/>
            <a:ext cx="571734" cy="623044"/>
            <a:chOff x="3931834" y="2087652"/>
            <a:chExt cx="571734" cy="623044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DDDBB63-3C1B-8E48-445D-6C4C2A72E1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31834" y="2321216"/>
              <a:ext cx="324000" cy="324000"/>
            </a:xfrm>
            <a:prstGeom prst="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82DD57E-F3BB-B51F-2AE1-626A21D8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07" y="2087652"/>
              <a:ext cx="557461" cy="623044"/>
            </a:xfrm>
            <a:prstGeom prst="rect">
              <a:avLst/>
            </a:prstGeom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45CB51BB-F92D-93F4-E053-8ACEE37D9309}"/>
              </a:ext>
            </a:extLst>
          </p:cNvPr>
          <p:cNvSpPr txBox="1"/>
          <p:nvPr/>
        </p:nvSpPr>
        <p:spPr>
          <a:xfrm>
            <a:off x="3253313" y="3672129"/>
            <a:ext cx="716788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学会用数据记录和描述事物，以支撑自己的观点，并能使用数字化工具展示数据分析结果。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D2EAF7F-15AB-3A07-7C82-6E3FD99C7D07}"/>
              </a:ext>
            </a:extLst>
          </p:cNvPr>
          <p:cNvGrpSpPr/>
          <p:nvPr/>
        </p:nvGrpSpPr>
        <p:grpSpPr>
          <a:xfrm rot="19957694">
            <a:off x="906213" y="1372305"/>
            <a:ext cx="1974587" cy="666836"/>
            <a:chOff x="8634612" y="940575"/>
            <a:chExt cx="1974587" cy="666836"/>
          </a:xfrm>
        </p:grpSpPr>
        <p:sp>
          <p:nvSpPr>
            <p:cNvPr id="3" name="稻壳儿原创设计师【幻雨工作室】_3">
              <a:extLst>
                <a:ext uri="{FF2B5EF4-FFF2-40B4-BE49-F238E27FC236}">
                  <a16:creationId xmlns:a16="http://schemas.microsoft.com/office/drawing/2014/main" id="{795A5A60-21DE-BB27-7B7A-6F1EE6801E17}"/>
                </a:ext>
              </a:extLst>
            </p:cNvPr>
            <p:cNvSpPr/>
            <p:nvPr/>
          </p:nvSpPr>
          <p:spPr>
            <a:xfrm rot="797281">
              <a:off x="8634612" y="940575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98B2DBBD-303B-FDE9-6196-C96ED44C8469}"/>
                </a:ext>
              </a:extLst>
            </p:cNvPr>
            <p:cNvSpPr txBox="1"/>
            <p:nvPr/>
          </p:nvSpPr>
          <p:spPr>
            <a:xfrm rot="794881">
              <a:off x="8819482" y="1085809"/>
              <a:ext cx="17897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明确目标</a:t>
              </a:r>
              <a:endPara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FD4DD61B-CEA1-299F-D8F2-80D85BFB6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15" t="34563" r="28604" b="38834"/>
          <a:stretch/>
        </p:blipFill>
        <p:spPr>
          <a:xfrm>
            <a:off x="716885" y="1258883"/>
            <a:ext cx="741168" cy="58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79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1">
            <a:extLst>
              <a:ext uri="{FF2B5EF4-FFF2-40B4-BE49-F238E27FC236}">
                <a16:creationId xmlns:a16="http://schemas.microsoft.com/office/drawing/2014/main" id="{DA31E1DA-029D-70E1-799B-6E6525E12CE3}"/>
              </a:ext>
            </a:extLst>
          </p:cNvPr>
          <p:cNvSpPr/>
          <p:nvPr/>
        </p:nvSpPr>
        <p:spPr bwMode="auto">
          <a:xfrm>
            <a:off x="1253148" y="1878753"/>
            <a:ext cx="9580165" cy="2120450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  <a:gd name="connsiteX0" fmla="*/ 0 w 10000"/>
              <a:gd name="connsiteY0" fmla="*/ 8295 h 8580"/>
              <a:gd name="connsiteX1" fmla="*/ 2348 w 10000"/>
              <a:gd name="connsiteY1" fmla="*/ 3545 h 8580"/>
              <a:gd name="connsiteX2" fmla="*/ 4356 w 10000"/>
              <a:gd name="connsiteY2" fmla="*/ 6977 h 8580"/>
              <a:gd name="connsiteX3" fmla="*/ 6266 w 10000"/>
              <a:gd name="connsiteY3" fmla="*/ 3101 h 8580"/>
              <a:gd name="connsiteX4" fmla="*/ 8186 w 10000"/>
              <a:gd name="connsiteY4" fmla="*/ 4641 h 8580"/>
              <a:gd name="connsiteX5" fmla="*/ 10000 w 10000"/>
              <a:gd name="connsiteY5" fmla="*/ 0 h 8580"/>
              <a:gd name="connsiteX0-1" fmla="*/ 0 w 10000"/>
              <a:gd name="connsiteY0-2" fmla="*/ 9668 h 10374"/>
              <a:gd name="connsiteX1-3" fmla="*/ 2348 w 10000"/>
              <a:gd name="connsiteY1-4" fmla="*/ 4132 h 10374"/>
              <a:gd name="connsiteX2-5" fmla="*/ 4356 w 10000"/>
              <a:gd name="connsiteY2-6" fmla="*/ 10374 h 10374"/>
              <a:gd name="connsiteX3-7" fmla="*/ 6266 w 10000"/>
              <a:gd name="connsiteY3-8" fmla="*/ 3614 h 10374"/>
              <a:gd name="connsiteX4-9" fmla="*/ 8186 w 10000"/>
              <a:gd name="connsiteY4-10" fmla="*/ 5409 h 10374"/>
              <a:gd name="connsiteX5-11" fmla="*/ 10000 w 10000"/>
              <a:gd name="connsiteY5-12" fmla="*/ 0 h 10374"/>
              <a:gd name="connsiteX0-13" fmla="*/ 0 w 10000"/>
              <a:gd name="connsiteY0-14" fmla="*/ 9668 h 10376"/>
              <a:gd name="connsiteX1-15" fmla="*/ 2348 w 10000"/>
              <a:gd name="connsiteY1-16" fmla="*/ 4132 h 10376"/>
              <a:gd name="connsiteX2-17" fmla="*/ 4356 w 10000"/>
              <a:gd name="connsiteY2-18" fmla="*/ 10374 h 10376"/>
              <a:gd name="connsiteX3-19" fmla="*/ 5821 w 10000"/>
              <a:gd name="connsiteY3-20" fmla="*/ 3248 h 10376"/>
              <a:gd name="connsiteX4-21" fmla="*/ 8186 w 10000"/>
              <a:gd name="connsiteY4-22" fmla="*/ 5409 h 10376"/>
              <a:gd name="connsiteX5-23" fmla="*/ 10000 w 10000"/>
              <a:gd name="connsiteY5-24" fmla="*/ 0 h 10376"/>
              <a:gd name="connsiteX0-25" fmla="*/ 0 w 10000"/>
              <a:gd name="connsiteY0-26" fmla="*/ 9668 h 10376"/>
              <a:gd name="connsiteX1-27" fmla="*/ 2348 w 10000"/>
              <a:gd name="connsiteY1-28" fmla="*/ 4132 h 10376"/>
              <a:gd name="connsiteX2-29" fmla="*/ 4356 w 10000"/>
              <a:gd name="connsiteY2-30" fmla="*/ 10374 h 10376"/>
              <a:gd name="connsiteX3-31" fmla="*/ 5821 w 10000"/>
              <a:gd name="connsiteY3-32" fmla="*/ 3248 h 10376"/>
              <a:gd name="connsiteX4-33" fmla="*/ 8186 w 10000"/>
              <a:gd name="connsiteY4-34" fmla="*/ 5409 h 10376"/>
              <a:gd name="connsiteX5-35" fmla="*/ 10000 w 10000"/>
              <a:gd name="connsiteY5-36" fmla="*/ 0 h 10376"/>
              <a:gd name="connsiteX0-37" fmla="*/ 0 w 10000"/>
              <a:gd name="connsiteY0-38" fmla="*/ 9668 h 10376"/>
              <a:gd name="connsiteX1-39" fmla="*/ 2348 w 10000"/>
              <a:gd name="connsiteY1-40" fmla="*/ 4132 h 10376"/>
              <a:gd name="connsiteX2-41" fmla="*/ 4356 w 10000"/>
              <a:gd name="connsiteY2-42" fmla="*/ 10374 h 10376"/>
              <a:gd name="connsiteX3-43" fmla="*/ 5821 w 10000"/>
              <a:gd name="connsiteY3-44" fmla="*/ 3248 h 10376"/>
              <a:gd name="connsiteX4-45" fmla="*/ 8631 w 10000"/>
              <a:gd name="connsiteY4-46" fmla="*/ 7651 h 10376"/>
              <a:gd name="connsiteX5-47" fmla="*/ 10000 w 10000"/>
              <a:gd name="connsiteY5-48" fmla="*/ 0 h 10376"/>
              <a:gd name="connsiteX0-49" fmla="*/ 0 w 10000"/>
              <a:gd name="connsiteY0-50" fmla="*/ 9668 h 10376"/>
              <a:gd name="connsiteX1-51" fmla="*/ 2348 w 10000"/>
              <a:gd name="connsiteY1-52" fmla="*/ 4132 h 10376"/>
              <a:gd name="connsiteX2-53" fmla="*/ 4356 w 10000"/>
              <a:gd name="connsiteY2-54" fmla="*/ 10374 h 10376"/>
              <a:gd name="connsiteX3-55" fmla="*/ 5821 w 10000"/>
              <a:gd name="connsiteY3-56" fmla="*/ 3248 h 10376"/>
              <a:gd name="connsiteX4-57" fmla="*/ 8631 w 10000"/>
              <a:gd name="connsiteY4-58" fmla="*/ 7651 h 10376"/>
              <a:gd name="connsiteX5-59" fmla="*/ 10000 w 10000"/>
              <a:gd name="connsiteY5-60" fmla="*/ 0 h 10376"/>
              <a:gd name="connsiteX0-61" fmla="*/ 0 w 10000"/>
              <a:gd name="connsiteY0-62" fmla="*/ 9668 h 10395"/>
              <a:gd name="connsiteX1-63" fmla="*/ 2363 w 10000"/>
              <a:gd name="connsiteY1-64" fmla="*/ 5595 h 10395"/>
              <a:gd name="connsiteX2-65" fmla="*/ 4356 w 10000"/>
              <a:gd name="connsiteY2-66" fmla="*/ 10374 h 10395"/>
              <a:gd name="connsiteX3-67" fmla="*/ 5821 w 10000"/>
              <a:gd name="connsiteY3-68" fmla="*/ 3248 h 10395"/>
              <a:gd name="connsiteX4-69" fmla="*/ 8631 w 10000"/>
              <a:gd name="connsiteY4-70" fmla="*/ 7651 h 10395"/>
              <a:gd name="connsiteX5-71" fmla="*/ 10000 w 10000"/>
              <a:gd name="connsiteY5-72" fmla="*/ 0 h 10395"/>
              <a:gd name="connsiteX0-73" fmla="*/ 0 w 9911"/>
              <a:gd name="connsiteY0-74" fmla="*/ 6552 h 10397"/>
              <a:gd name="connsiteX1-75" fmla="*/ 2274 w 9911"/>
              <a:gd name="connsiteY1-76" fmla="*/ 5595 h 10397"/>
              <a:gd name="connsiteX2-77" fmla="*/ 4267 w 9911"/>
              <a:gd name="connsiteY2-78" fmla="*/ 10374 h 10397"/>
              <a:gd name="connsiteX3-79" fmla="*/ 5732 w 9911"/>
              <a:gd name="connsiteY3-80" fmla="*/ 3248 h 10397"/>
              <a:gd name="connsiteX4-81" fmla="*/ 8542 w 9911"/>
              <a:gd name="connsiteY4-82" fmla="*/ 7651 h 10397"/>
              <a:gd name="connsiteX5-83" fmla="*/ 9911 w 9911"/>
              <a:gd name="connsiteY5-84" fmla="*/ 0 h 10397"/>
              <a:gd name="connsiteX0-85" fmla="*/ 0 w 10000"/>
              <a:gd name="connsiteY0-86" fmla="*/ 6302 h 9983"/>
              <a:gd name="connsiteX1-87" fmla="*/ 2294 w 10000"/>
              <a:gd name="connsiteY1-88" fmla="*/ 5381 h 9983"/>
              <a:gd name="connsiteX2-89" fmla="*/ 4305 w 10000"/>
              <a:gd name="connsiteY2-90" fmla="*/ 9978 h 9983"/>
              <a:gd name="connsiteX3-91" fmla="*/ 6172 w 10000"/>
              <a:gd name="connsiteY3-92" fmla="*/ 4304 h 9983"/>
              <a:gd name="connsiteX4-93" fmla="*/ 8619 w 10000"/>
              <a:gd name="connsiteY4-94" fmla="*/ 7359 h 9983"/>
              <a:gd name="connsiteX5-95" fmla="*/ 10000 w 10000"/>
              <a:gd name="connsiteY5-96" fmla="*/ 0 h 9983"/>
              <a:gd name="connsiteX0-97" fmla="*/ 0 w 10000"/>
              <a:gd name="connsiteY0-98" fmla="*/ 6313 h 10000"/>
              <a:gd name="connsiteX1-99" fmla="*/ 2294 w 10000"/>
              <a:gd name="connsiteY1-100" fmla="*/ 5390 h 10000"/>
              <a:gd name="connsiteX2-101" fmla="*/ 4305 w 10000"/>
              <a:gd name="connsiteY2-102" fmla="*/ 9995 h 10000"/>
              <a:gd name="connsiteX3-103" fmla="*/ 6172 w 10000"/>
              <a:gd name="connsiteY3-104" fmla="*/ 4311 h 10000"/>
              <a:gd name="connsiteX4-105" fmla="*/ 8619 w 10000"/>
              <a:gd name="connsiteY4-106" fmla="*/ 7372 h 10000"/>
              <a:gd name="connsiteX5-107" fmla="*/ 10000 w 10000"/>
              <a:gd name="connsiteY5-108" fmla="*/ 0 h 10000"/>
              <a:gd name="connsiteX0-109" fmla="*/ 0 w 10000"/>
              <a:gd name="connsiteY0-110" fmla="*/ 6313 h 10000"/>
              <a:gd name="connsiteX1-111" fmla="*/ 2294 w 10000"/>
              <a:gd name="connsiteY1-112" fmla="*/ 5390 h 10000"/>
              <a:gd name="connsiteX2-113" fmla="*/ 4305 w 10000"/>
              <a:gd name="connsiteY2-114" fmla="*/ 9995 h 10000"/>
              <a:gd name="connsiteX3-115" fmla="*/ 6172 w 10000"/>
              <a:gd name="connsiteY3-116" fmla="*/ 4311 h 10000"/>
              <a:gd name="connsiteX4-117" fmla="*/ 9038 w 10000"/>
              <a:gd name="connsiteY4-118" fmla="*/ 7690 h 10000"/>
              <a:gd name="connsiteX5-119" fmla="*/ 10000 w 10000"/>
              <a:gd name="connsiteY5-120" fmla="*/ 0 h 10000"/>
              <a:gd name="connsiteX0-121" fmla="*/ 0 w 10000"/>
              <a:gd name="connsiteY0-122" fmla="*/ 6313 h 10000"/>
              <a:gd name="connsiteX1-123" fmla="*/ 2294 w 10000"/>
              <a:gd name="connsiteY1-124" fmla="*/ 5390 h 10000"/>
              <a:gd name="connsiteX2-125" fmla="*/ 4305 w 10000"/>
              <a:gd name="connsiteY2-126" fmla="*/ 9995 h 10000"/>
              <a:gd name="connsiteX3-127" fmla="*/ 6172 w 10000"/>
              <a:gd name="connsiteY3-128" fmla="*/ 4311 h 10000"/>
              <a:gd name="connsiteX4-129" fmla="*/ 9038 w 10000"/>
              <a:gd name="connsiteY4-130" fmla="*/ 7690 h 10000"/>
              <a:gd name="connsiteX5-131" fmla="*/ 10000 w 10000"/>
              <a:gd name="connsiteY5-132" fmla="*/ 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00">
                <a:moveTo>
                  <a:pt x="0" y="6313"/>
                </a:moveTo>
                <a:cubicBezTo>
                  <a:pt x="1498" y="8227"/>
                  <a:pt x="1577" y="4777"/>
                  <a:pt x="2294" y="5390"/>
                </a:cubicBezTo>
                <a:cubicBezTo>
                  <a:pt x="3012" y="6004"/>
                  <a:pt x="3659" y="10174"/>
                  <a:pt x="4305" y="9995"/>
                </a:cubicBezTo>
                <a:cubicBezTo>
                  <a:pt x="4951" y="9816"/>
                  <a:pt x="5383" y="4695"/>
                  <a:pt x="6172" y="4311"/>
                </a:cubicBezTo>
                <a:cubicBezTo>
                  <a:pt x="6961" y="3927"/>
                  <a:pt x="7900" y="9595"/>
                  <a:pt x="9038" y="7690"/>
                </a:cubicBezTo>
                <a:cubicBezTo>
                  <a:pt x="9937" y="7559"/>
                  <a:pt x="8623" y="1047"/>
                  <a:pt x="10000" y="0"/>
                </a:cubicBezTo>
              </a:path>
            </a:pathLst>
          </a:custGeom>
          <a:noFill/>
          <a:ln w="15875" cap="flat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2700" b="0">
              <a:solidFill>
                <a:srgbClr val="97999B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4BE56883-276E-1953-E753-6B8C6CCDAB4B}"/>
              </a:ext>
            </a:extLst>
          </p:cNvPr>
          <p:cNvSpPr txBox="1"/>
          <p:nvPr/>
        </p:nvSpPr>
        <p:spPr>
          <a:xfrm>
            <a:off x="1378435" y="1633869"/>
            <a:ext cx="2949629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zh-CN" alt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认识数据分析报告</a:t>
            </a:r>
            <a:endParaRPr lang="en-US" altLang="zh-CN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制订班级体质提升方案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3. </a:t>
            </a:r>
            <a:r>
              <a:rPr lang="zh-CN" alt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规划班级体质分析报告</a:t>
            </a:r>
            <a:endParaRPr lang="id-ID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AutoShape 60">
            <a:extLst>
              <a:ext uri="{FF2B5EF4-FFF2-40B4-BE49-F238E27FC236}">
                <a16:creationId xmlns:a16="http://schemas.microsoft.com/office/drawing/2014/main" id="{A986559D-E04C-A83D-1E03-06947E115018}"/>
              </a:ext>
            </a:extLst>
          </p:cNvPr>
          <p:cNvSpPr/>
          <p:nvPr/>
        </p:nvSpPr>
        <p:spPr bwMode="auto">
          <a:xfrm>
            <a:off x="6659957" y="2778395"/>
            <a:ext cx="347119" cy="347116"/>
          </a:xfrm>
          <a:custGeom>
            <a:avLst/>
            <a:gdLst>
              <a:gd name="T0" fmla="*/ 197644 w 21600"/>
              <a:gd name="T1" fmla="*/ 197644 h 21592"/>
              <a:gd name="T2" fmla="*/ 197644 w 21600"/>
              <a:gd name="T3" fmla="*/ 197644 h 21592"/>
              <a:gd name="T4" fmla="*/ 197644 w 21600"/>
              <a:gd name="T5" fmla="*/ 197644 h 21592"/>
              <a:gd name="T6" fmla="*/ 197644 w 21600"/>
              <a:gd name="T7" fmla="*/ 197644 h 2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100" tIns="38100" rIns="38100" bIns="38100" anchor="ctr"/>
          <a:lstStyle/>
          <a:p>
            <a:endParaRPr lang="en-US" sz="2700" b="0">
              <a:solidFill>
                <a:srgbClr val="97999B"/>
              </a:solidFill>
            </a:endParaRP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54E24FF7-9A98-5332-16C4-E5B9B31CCD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562" y="1480699"/>
            <a:ext cx="1471254" cy="1471254"/>
          </a:xfrm>
          <a:prstGeom prst="rect">
            <a:avLst/>
          </a:prstGeom>
        </p:spPr>
      </p:pic>
      <p:sp>
        <p:nvSpPr>
          <p:cNvPr id="70" name="TextBox 8">
            <a:extLst>
              <a:ext uri="{FF2B5EF4-FFF2-40B4-BE49-F238E27FC236}">
                <a16:creationId xmlns:a16="http://schemas.microsoft.com/office/drawing/2014/main" id="{D747BF18-645D-A0CF-9B26-550947CF41A7}"/>
              </a:ext>
            </a:extLst>
          </p:cNvPr>
          <p:cNvSpPr txBox="1"/>
          <p:nvPr/>
        </p:nvSpPr>
        <p:spPr>
          <a:xfrm>
            <a:off x="4516678" y="4206356"/>
            <a:ext cx="3387973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zh-CN" alt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制作班级提示分析报告主体</a:t>
            </a:r>
            <a:endParaRPr lang="en-US" altLang="zh-CN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完善班级同学体质分析报告</a:t>
            </a:r>
            <a:endParaRPr lang="en-US" altLang="zh-CN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" name="TextBox 8">
            <a:extLst>
              <a:ext uri="{FF2B5EF4-FFF2-40B4-BE49-F238E27FC236}">
                <a16:creationId xmlns:a16="http://schemas.microsoft.com/office/drawing/2014/main" id="{3406448A-A281-9A3C-8CC6-D0C19BC0538B}"/>
              </a:ext>
            </a:extLst>
          </p:cNvPr>
          <p:cNvSpPr txBox="1"/>
          <p:nvPr/>
        </p:nvSpPr>
        <p:spPr>
          <a:xfrm>
            <a:off x="6169974" y="1751740"/>
            <a:ext cx="2788299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zh-CN" alt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数据分析报告</a:t>
            </a:r>
            <a:endParaRPr lang="en-US" altLang="zh-CN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数据分析助力生活</a:t>
            </a:r>
            <a:endParaRPr lang="id-ID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3" name="图片 72">
            <a:hlinkClick r:id="rId4" action="ppaction://hlinksldjump"/>
            <a:extLst>
              <a:ext uri="{FF2B5EF4-FFF2-40B4-BE49-F238E27FC236}">
                <a16:creationId xmlns:a16="http://schemas.microsoft.com/office/drawing/2014/main" id="{2C2B4FA6-BA1A-1C44-2483-5E1F33E365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324" y="2989491"/>
            <a:ext cx="1330405" cy="525974"/>
          </a:xfrm>
          <a:prstGeom prst="rect">
            <a:avLst/>
          </a:prstGeom>
        </p:spPr>
      </p:pic>
      <p:pic>
        <p:nvPicPr>
          <p:cNvPr id="75" name="图片 74">
            <a:hlinkClick r:id="rId6" action="ppaction://hlinksldjump"/>
            <a:extLst>
              <a:ext uri="{FF2B5EF4-FFF2-40B4-BE49-F238E27FC236}">
                <a16:creationId xmlns:a16="http://schemas.microsoft.com/office/drawing/2014/main" id="{24F0CFA8-F380-EF61-FE0B-0EAB8C3709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73" y="3680756"/>
            <a:ext cx="1329457" cy="525600"/>
          </a:xfrm>
          <a:prstGeom prst="rect">
            <a:avLst/>
          </a:prstGeom>
        </p:spPr>
      </p:pic>
      <p:pic>
        <p:nvPicPr>
          <p:cNvPr id="79" name="图片 78">
            <a:hlinkClick r:id="rId8" action="ppaction://hlinksldjump"/>
            <a:extLst>
              <a:ext uri="{FF2B5EF4-FFF2-40B4-BE49-F238E27FC236}">
                <a16:creationId xmlns:a16="http://schemas.microsoft.com/office/drawing/2014/main" id="{4F8EF44E-F36F-BE71-79C1-FF71891B54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193" y="2689153"/>
            <a:ext cx="1329459" cy="525600"/>
          </a:xfrm>
          <a:prstGeom prst="rect">
            <a:avLst/>
          </a:prstGeom>
        </p:spPr>
      </p:pic>
      <p:pic>
        <p:nvPicPr>
          <p:cNvPr id="81" name="图片 80">
            <a:hlinkClick r:id="rId10" action="ppaction://hlinksldjump"/>
            <a:extLst>
              <a:ext uri="{FF2B5EF4-FFF2-40B4-BE49-F238E27FC236}">
                <a16:creationId xmlns:a16="http://schemas.microsoft.com/office/drawing/2014/main" id="{DB445782-A2E9-CFCE-B8F0-966885752F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666" y="3277438"/>
            <a:ext cx="1329459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25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F60230FB-AE90-F201-B38E-CB85D0871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64" y="1468274"/>
            <a:ext cx="4914900" cy="19431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51F3C19-D4C2-5818-2A8B-77C80EFF49B7}"/>
              </a:ext>
            </a:extLst>
          </p:cNvPr>
          <p:cNvGrpSpPr/>
          <p:nvPr/>
        </p:nvGrpSpPr>
        <p:grpSpPr>
          <a:xfrm>
            <a:off x="4425914" y="3536606"/>
            <a:ext cx="3388262" cy="461665"/>
            <a:chOff x="2953352" y="3632202"/>
            <a:chExt cx="3388262" cy="4616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195FAD0-ECBD-FF4C-19F1-6B5DB0B7E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F35D9CD2-32DF-0520-C2A8-5224A90ADD34}"/>
                </a:ext>
              </a:extLst>
            </p:cNvPr>
            <p:cNvSpPr txBox="1"/>
            <p:nvPr/>
          </p:nvSpPr>
          <p:spPr>
            <a:xfrm>
              <a:off x="3168951" y="3632202"/>
              <a:ext cx="31726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103032"/>
                  </a:solidFill>
                  <a:latin typeface="楷体_GB2312" panose="02010609030101010101" charset="-122"/>
                  <a:ea typeface="楷体_GB2312" panose="02010609030101010101" charset="-122"/>
                </a:rPr>
                <a:t>1</a:t>
              </a:r>
              <a:r>
                <a:rPr lang="zh-CN" altLang="en-US" sz="2400" b="1" dirty="0">
                  <a:solidFill>
                    <a:srgbClr val="103032"/>
                  </a:solidFill>
                  <a:latin typeface="楷体_GB2312" panose="02010609030101010101" charset="-122"/>
                  <a:ea typeface="楷体_GB2312" panose="02010609030101010101" charset="-122"/>
                </a:rPr>
                <a:t>．认识数据分析报告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C275A421-3C81-2B18-C4DA-F97298EDF7E7}"/>
              </a:ext>
            </a:extLst>
          </p:cNvPr>
          <p:cNvGrpSpPr/>
          <p:nvPr/>
        </p:nvGrpSpPr>
        <p:grpSpPr>
          <a:xfrm>
            <a:off x="4425914" y="4118919"/>
            <a:ext cx="4016640" cy="461665"/>
            <a:chOff x="2953352" y="3632202"/>
            <a:chExt cx="4016640" cy="46166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BE2C7C4-923D-F356-07AD-6A5D84DDD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EAA0BBA-0C7D-895F-9CC8-445A1BF65537}"/>
                </a:ext>
              </a:extLst>
            </p:cNvPr>
            <p:cNvSpPr txBox="1"/>
            <p:nvPr/>
          </p:nvSpPr>
          <p:spPr>
            <a:xfrm>
              <a:off x="3168951" y="3632202"/>
              <a:ext cx="38010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2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</a:t>
              </a:r>
              <a:r>
                <a:rPr lang="zh-CN" altLang="en-US" sz="2400" b="1" dirty="0">
                  <a:solidFill>
                    <a:srgbClr val="0C2C2E"/>
                  </a:solidFill>
                  <a:latin typeface="楷体_GB2312" panose="02010609030101010101" charset="-122"/>
                  <a:ea typeface="楷体_GB2312" panose="02010609030101010101" charset="-122"/>
                </a:rPr>
                <a:t>制订班级体质提升方案</a:t>
              </a:r>
              <a:endPara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7CD090A-0880-306C-1A16-0B6CB618ACE2}"/>
              </a:ext>
            </a:extLst>
          </p:cNvPr>
          <p:cNvGrpSpPr/>
          <p:nvPr/>
        </p:nvGrpSpPr>
        <p:grpSpPr>
          <a:xfrm>
            <a:off x="4425914" y="4672737"/>
            <a:ext cx="4016640" cy="461665"/>
            <a:chOff x="2953352" y="3632202"/>
            <a:chExt cx="4016640" cy="46166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46AEB04-277B-FAC9-E125-E47798046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D8A4FDB-0ECA-D19B-CF52-7D587E66FC45}"/>
                </a:ext>
              </a:extLst>
            </p:cNvPr>
            <p:cNvSpPr txBox="1"/>
            <p:nvPr/>
          </p:nvSpPr>
          <p:spPr>
            <a:xfrm>
              <a:off x="3168951" y="3632202"/>
              <a:ext cx="38010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3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</a:t>
              </a:r>
              <a:r>
                <a:rPr lang="zh-CN" altLang="en-US" sz="2400" b="1" dirty="0">
                  <a:solidFill>
                    <a:srgbClr val="0C2C2E"/>
                  </a:solidFill>
                  <a:latin typeface="楷体_GB2312" panose="02010609030101010101" charset="-122"/>
                  <a:ea typeface="楷体_GB2312" panose="02010609030101010101" charset="-122"/>
                </a:rPr>
                <a:t>规划班级体质分析报告</a:t>
              </a:r>
              <a:endPara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843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4099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．认识数据分析报告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10012" r="23771"/>
          <a:stretch/>
        </p:blipFill>
        <p:spPr>
          <a:xfrm>
            <a:off x="9910354" y="4610510"/>
            <a:ext cx="1332411" cy="1348722"/>
          </a:xfrm>
          <a:prstGeom prst="rect">
            <a:avLst/>
          </a:prstGeom>
        </p:spPr>
      </p:pic>
      <p:pic>
        <p:nvPicPr>
          <p:cNvPr id="14" name="数据分析报告">
            <a:hlinkClick r:id="" action="ppaction://media"/>
            <a:extLst>
              <a:ext uri="{FF2B5EF4-FFF2-40B4-BE49-F238E27FC236}">
                <a16:creationId xmlns:a16="http://schemas.microsoft.com/office/drawing/2014/main" id="{E653C948-0F96-50F0-95B3-75D4F336D8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6812" y="1812866"/>
            <a:ext cx="6784258" cy="3816146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76E2855-989B-AD58-884F-E47E9BEF001C}"/>
              </a:ext>
            </a:extLst>
          </p:cNvPr>
          <p:cNvGrpSpPr/>
          <p:nvPr/>
        </p:nvGrpSpPr>
        <p:grpSpPr>
          <a:xfrm>
            <a:off x="1536246" y="1282836"/>
            <a:ext cx="1471282" cy="1296000"/>
            <a:chOff x="1708816" y="1826711"/>
            <a:chExt cx="1471282" cy="12960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A409A7B-9AB6-B4B6-E8E6-B7DD174E6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62916816-CA5B-C71B-6595-A8B8F707AEB5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学一学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891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5AC585F6-DD5A-7D46-F81C-B10F66671EC4}"/>
              </a:ext>
            </a:extLst>
          </p:cNvPr>
          <p:cNvGrpSpPr/>
          <p:nvPr/>
        </p:nvGrpSpPr>
        <p:grpSpPr>
          <a:xfrm>
            <a:off x="4918580" y="1234289"/>
            <a:ext cx="1471282" cy="1296000"/>
            <a:chOff x="1708816" y="1826711"/>
            <a:chExt cx="1471282" cy="1296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432C2AB-DFCC-99F3-7228-A7961BCE0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F8972A80-8368-73B2-3979-58168271B338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说一说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4099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．认识数据分析报告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EB4EBC4-D55F-F732-BB3C-B8D520EBE271}"/>
              </a:ext>
            </a:extLst>
          </p:cNvPr>
          <p:cNvSpPr txBox="1"/>
          <p:nvPr/>
        </p:nvSpPr>
        <p:spPr>
          <a:xfrm>
            <a:off x="5491751" y="1875776"/>
            <a:ext cx="5127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        结合国家统计局官网说一说：数据分析报告的组成。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10012" r="23771"/>
          <a:stretch/>
        </p:blipFill>
        <p:spPr>
          <a:xfrm>
            <a:off x="9910354" y="4610510"/>
            <a:ext cx="1332411" cy="13487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FC5D6C3-2D5C-FEA4-4779-260D3C9E4978}"/>
              </a:ext>
            </a:extLst>
          </p:cNvPr>
          <p:cNvGrpSpPr/>
          <p:nvPr/>
        </p:nvGrpSpPr>
        <p:grpSpPr>
          <a:xfrm>
            <a:off x="1663264" y="1601760"/>
            <a:ext cx="3107948" cy="4124272"/>
            <a:chOff x="1572684" y="1743279"/>
            <a:chExt cx="3107948" cy="412427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10ED029-BA2E-C562-000C-3ECC22659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7717"/>
            <a:stretch/>
          </p:blipFill>
          <p:spPr>
            <a:xfrm>
              <a:off x="1572684" y="1743279"/>
              <a:ext cx="3107948" cy="85243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BE6F04F-18B5-FBD4-3C9D-7F7FBA923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383" r="18555" b="5799"/>
            <a:stretch/>
          </p:blipFill>
          <p:spPr>
            <a:xfrm>
              <a:off x="1572684" y="2580526"/>
              <a:ext cx="3107948" cy="3287025"/>
            </a:xfrm>
            <a:prstGeom prst="rect">
              <a:avLst/>
            </a:prstGeom>
          </p:spPr>
        </p:pic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5C21EB44-12C6-23CD-B8C7-BBB702BC1F4E}"/>
              </a:ext>
            </a:extLst>
          </p:cNvPr>
          <p:cNvSpPr txBox="1"/>
          <p:nvPr/>
        </p:nvSpPr>
        <p:spPr>
          <a:xfrm>
            <a:off x="5491752" y="2568273"/>
            <a:ext cx="3670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/>
              <a:t>www.stats.gov.cn/sj/tjgb/ndtjgb</a:t>
            </a:r>
            <a:endParaRPr lang="zh-CN" altLang="en-US" dirty="0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71C99154-CEFB-87D6-B398-8C31D0CA1540}"/>
              </a:ext>
            </a:extLst>
          </p:cNvPr>
          <p:cNvCxnSpPr>
            <a:cxnSpLocks/>
          </p:cNvCxnSpPr>
          <p:nvPr/>
        </p:nvCxnSpPr>
        <p:spPr>
          <a:xfrm>
            <a:off x="5570222" y="2644241"/>
            <a:ext cx="50436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图片 1">
            <a:extLst>
              <a:ext uri="{FF2B5EF4-FFF2-40B4-BE49-F238E27FC236}">
                <a16:creationId xmlns:a16="http://schemas.microsoft.com/office/drawing/2014/main" id="{817A9F05-C156-DE66-0BCA-01EC0549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221" y="3399270"/>
            <a:ext cx="4802623" cy="125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494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4099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．认识数据分析报告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EB4EBC4-D55F-F732-BB3C-B8D520EBE271}"/>
              </a:ext>
            </a:extLst>
          </p:cNvPr>
          <p:cNvSpPr txBox="1"/>
          <p:nvPr/>
        </p:nvSpPr>
        <p:spPr>
          <a:xfrm>
            <a:off x="5491751" y="1875776"/>
            <a:ext cx="5127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        结合国家统计局官网说一说：数据分析报告的特点。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10012" r="23771"/>
          <a:stretch/>
        </p:blipFill>
        <p:spPr>
          <a:xfrm>
            <a:off x="9910354" y="4610510"/>
            <a:ext cx="1332411" cy="13487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0ED029-BA2E-C562-000C-3ECC226594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717"/>
          <a:stretch/>
        </p:blipFill>
        <p:spPr>
          <a:xfrm>
            <a:off x="1572684" y="1743279"/>
            <a:ext cx="3107948" cy="8524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BE6F04F-18B5-FBD4-3C9D-7F7FBA923A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83" r="18555" b="5799"/>
          <a:stretch/>
        </p:blipFill>
        <p:spPr>
          <a:xfrm>
            <a:off x="1572684" y="2580526"/>
            <a:ext cx="3107948" cy="328702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5C21EB44-12C6-23CD-B8C7-BBB702BC1F4E}"/>
              </a:ext>
            </a:extLst>
          </p:cNvPr>
          <p:cNvSpPr txBox="1"/>
          <p:nvPr/>
        </p:nvSpPr>
        <p:spPr>
          <a:xfrm>
            <a:off x="5491752" y="2568273"/>
            <a:ext cx="3670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/>
              <a:t>www.stats.gov.cn/sj/tjgb/ndtjgb</a:t>
            </a:r>
            <a:endParaRPr lang="zh-CN" altLang="en-US" dirty="0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71C99154-CEFB-87D6-B398-8C31D0CA1540}"/>
              </a:ext>
            </a:extLst>
          </p:cNvPr>
          <p:cNvCxnSpPr>
            <a:cxnSpLocks/>
          </p:cNvCxnSpPr>
          <p:nvPr/>
        </p:nvCxnSpPr>
        <p:spPr>
          <a:xfrm>
            <a:off x="5570222" y="2644241"/>
            <a:ext cx="50436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D3F420A6-D2D8-5F74-C300-5B297782F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29442"/>
              </p:ext>
            </p:extLst>
          </p:nvPr>
        </p:nvGraphicFramePr>
        <p:xfrm>
          <a:off x="6286064" y="3385873"/>
          <a:ext cx="328531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463">
                  <a:extLst>
                    <a:ext uri="{9D8B030D-6E8A-4147-A177-3AD203B41FA5}">
                      <a16:colId xmlns:a16="http://schemas.microsoft.com/office/drawing/2014/main" val="1964758291"/>
                    </a:ext>
                  </a:extLst>
                </a:gridCol>
                <a:gridCol w="2734856">
                  <a:extLst>
                    <a:ext uri="{9D8B030D-6E8A-4147-A177-3AD203B41FA5}">
                      <a16:colId xmlns:a16="http://schemas.microsoft.com/office/drawing/2014/main" val="933444093"/>
                    </a:ext>
                  </a:extLst>
                </a:gridCol>
              </a:tblGrid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zh-CN" altLang="en-US" sz="2400" b="0" dirty="0"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特点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>
                          <a:solidFill>
                            <a:schemeClr val="tx1"/>
                          </a:solidFill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表述流畅、条理清晰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38137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0" dirty="0">
                          <a:solidFill>
                            <a:schemeClr val="tx1"/>
                          </a:solidFill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客观真实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80177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ts val="1800"/>
                        </a:lnSpc>
                      </a:pP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latin typeface="楷体_GB2312" panose="02010609030101010101" pitchFamily="49" charset="-122"/>
                          <a:ea typeface="楷体_GB2312" panose="02010609030101010101" pitchFamily="49" charset="-122"/>
                          <a:cs typeface="+mn-cs"/>
                        </a:rPr>
                        <a:t>引用资料来源可靠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96361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ts val="1800"/>
                        </a:lnSpc>
                      </a:pP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latin typeface="楷体_GB2312" panose="02010609030101010101" pitchFamily="49" charset="-122"/>
                          <a:ea typeface="楷体_GB2312" panose="02010609030101010101" pitchFamily="49" charset="-122"/>
                          <a:cs typeface="+mn-cs"/>
                        </a:rPr>
                        <a:t>可读性强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543123"/>
                  </a:ext>
                </a:extLst>
              </a:tr>
            </a:tbl>
          </a:graphicData>
        </a:graphic>
      </p:graphicFrame>
      <p:grpSp>
        <p:nvGrpSpPr>
          <p:cNvPr id="10" name="组合 9">
            <a:extLst>
              <a:ext uri="{FF2B5EF4-FFF2-40B4-BE49-F238E27FC236}">
                <a16:creationId xmlns:a16="http://schemas.microsoft.com/office/drawing/2014/main" id="{0AE2BBDF-3C26-F8B7-F194-25414D46F1FB}"/>
              </a:ext>
            </a:extLst>
          </p:cNvPr>
          <p:cNvGrpSpPr/>
          <p:nvPr/>
        </p:nvGrpSpPr>
        <p:grpSpPr>
          <a:xfrm>
            <a:off x="4918580" y="1234289"/>
            <a:ext cx="1471282" cy="1296000"/>
            <a:chOff x="1708816" y="1826711"/>
            <a:chExt cx="1471282" cy="129600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96A53C6-9834-E9F9-9A31-AE183AFC8F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AB33E36C-B058-086A-1383-B505BAAE7F7E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说一说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5679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5000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．制订班级体质提升方案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10012" r="23771"/>
          <a:stretch/>
        </p:blipFill>
        <p:spPr>
          <a:xfrm>
            <a:off x="9910354" y="4610510"/>
            <a:ext cx="1332411" cy="134872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142FEA0-BF15-3B18-47BB-A9459DBBAE1E}"/>
              </a:ext>
            </a:extLst>
          </p:cNvPr>
          <p:cNvSpPr txBox="1"/>
          <p:nvPr/>
        </p:nvSpPr>
        <p:spPr>
          <a:xfrm>
            <a:off x="3230589" y="1970717"/>
            <a:ext cx="714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你有什么提升体质健康的建议吗？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C406921-727F-A71A-2F5E-264C024B5C88}"/>
              </a:ext>
            </a:extLst>
          </p:cNvPr>
          <p:cNvGrpSpPr/>
          <p:nvPr/>
        </p:nvGrpSpPr>
        <p:grpSpPr>
          <a:xfrm>
            <a:off x="1867267" y="1219611"/>
            <a:ext cx="1471282" cy="1296000"/>
            <a:chOff x="1708816" y="1826711"/>
            <a:chExt cx="1471282" cy="1296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A51D838-D3A8-E8D5-EA94-763546134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C508EAB-6FC7-C37C-3898-2018E978C277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写一写</a:t>
              </a:r>
            </a:p>
          </p:txBody>
        </p:sp>
      </p:grpSp>
      <p:sp>
        <p:nvSpPr>
          <p:cNvPr id="4" name="圆角矩形 3">
            <a:extLst>
              <a:ext uri="{FF2B5EF4-FFF2-40B4-BE49-F238E27FC236}">
                <a16:creationId xmlns:a16="http://schemas.microsoft.com/office/drawing/2014/main" id="{5E903D5A-AC53-3481-87FA-52473582BB7A}"/>
              </a:ext>
            </a:extLst>
          </p:cNvPr>
          <p:cNvSpPr/>
          <p:nvPr/>
        </p:nvSpPr>
        <p:spPr>
          <a:xfrm>
            <a:off x="2346960" y="2865120"/>
            <a:ext cx="7254240" cy="289560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06264B3-E75C-B2EA-67AE-EC993506922D}"/>
              </a:ext>
            </a:extLst>
          </p:cNvPr>
          <p:cNvSpPr txBox="1"/>
          <p:nvPr/>
        </p:nvSpPr>
        <p:spPr>
          <a:xfrm>
            <a:off x="2602908" y="3139440"/>
            <a:ext cx="181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我的建议：</a:t>
            </a:r>
          </a:p>
        </p:txBody>
      </p:sp>
    </p:spTree>
    <p:extLst>
      <p:ext uri="{BB962C8B-B14F-4D97-AF65-F5344CB8AC3E}">
        <p14:creationId xmlns:p14="http://schemas.microsoft.com/office/powerpoint/2010/main" val="406552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自定义 6">
    <a:majorFont>
      <a:latin typeface="Arial"/>
      <a:ea typeface="微软雅黑"/>
      <a:cs typeface=""/>
    </a:majorFont>
    <a:minorFont>
      <a:latin typeface="Arial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自定义 6">
    <a:majorFont>
      <a:latin typeface="Arial"/>
      <a:ea typeface="微软雅黑"/>
      <a:cs typeface=""/>
    </a:majorFont>
    <a:minorFont>
      <a:latin typeface="Arial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自定义 6">
    <a:majorFont>
      <a:latin typeface="Arial"/>
      <a:ea typeface="微软雅黑"/>
      <a:cs typeface=""/>
    </a:majorFont>
    <a:minorFont>
      <a:latin typeface="Arial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3184</TotalTime>
  <Words>660</Words>
  <Application>Microsoft Macintosh PowerPoint</Application>
  <PresentationFormat>宽屏</PresentationFormat>
  <Paragraphs>88</Paragraphs>
  <Slides>21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等线</vt:lpstr>
      <vt:lpstr>等线 Light</vt:lpstr>
      <vt:lpstr>华文中宋</vt:lpstr>
      <vt:lpstr>楷体</vt:lpstr>
      <vt:lpstr>楷体_GB2312</vt:lpstr>
      <vt:lpstr>宋体</vt:lpstr>
      <vt:lpstr>微软雅黑</vt:lpstr>
      <vt:lpstr>微软雅黑</vt:lpstr>
      <vt:lpstr>Arial</vt:lpstr>
      <vt:lpstr>Calibri</vt:lpstr>
      <vt:lpstr>Source Sans Pro Light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姜 方琴</dc:creator>
  <cp:lastModifiedBy>Microsoft Office User</cp:lastModifiedBy>
  <cp:revision>169</cp:revision>
  <dcterms:created xsi:type="dcterms:W3CDTF">2021-01-10T05:35:40Z</dcterms:created>
  <dcterms:modified xsi:type="dcterms:W3CDTF">2024-08-16T06:44:52Z</dcterms:modified>
</cp:coreProperties>
</file>