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3" r:id="rId3"/>
    <p:sldId id="294" r:id="rId4"/>
    <p:sldId id="257" r:id="rId5"/>
    <p:sldId id="276" r:id="rId6"/>
    <p:sldId id="277" r:id="rId7"/>
    <p:sldId id="300" r:id="rId8"/>
    <p:sldId id="301" r:id="rId9"/>
    <p:sldId id="303" r:id="rId10"/>
    <p:sldId id="302" r:id="rId11"/>
    <p:sldId id="304" r:id="rId12"/>
    <p:sldId id="305" r:id="rId13"/>
    <p:sldId id="295" r:id="rId14"/>
    <p:sldId id="306" r:id="rId15"/>
    <p:sldId id="298" r:id="rId16"/>
    <p:sldId id="308" r:id="rId17"/>
    <p:sldId id="307" r:id="rId18"/>
    <p:sldId id="309" r:id="rId19"/>
    <p:sldId id="296" r:id="rId20"/>
    <p:sldId id="299" r:id="rId21"/>
    <p:sldId id="310" r:id="rId22"/>
    <p:sldId id="297" r:id="rId23"/>
    <p:sldId id="311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93C"/>
    <a:srgbClr val="0F383B"/>
    <a:srgbClr val="0432FF"/>
    <a:srgbClr val="54C4F8"/>
    <a:srgbClr val="36B1EC"/>
    <a:srgbClr val="D08F52"/>
    <a:srgbClr val="EACDB3"/>
    <a:srgbClr val="FFFFCC"/>
    <a:srgbClr val="ACCCC4"/>
    <a:srgbClr val="103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46"/>
  </p:normalViewPr>
  <p:slideViewPr>
    <p:cSldViewPr snapToGrid="0">
      <p:cViewPr varScale="1">
        <p:scale>
          <a:sx n="84" d="100"/>
          <a:sy n="84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8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4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9.xml"/><Relationship Id="rId4" Type="http://schemas.openxmlformats.org/officeDocument/2006/relationships/slide" Target="../slides/slide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2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3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D497E-37CB-089A-177E-6539ADF331EC}"/>
              </a:ext>
            </a:extLst>
          </p:cNvPr>
          <p:cNvSpPr txBox="1"/>
          <p:nvPr userDrawn="1"/>
        </p:nvSpPr>
        <p:spPr>
          <a:xfrm>
            <a:off x="971535" y="6008540"/>
            <a:ext cx="31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D7F87668-3C6A-39B0-E5F6-6C6B93A004B4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4" action="ppaction://hlinksldjump"/>
            <a:extLst>
              <a:ext uri="{FF2B5EF4-FFF2-40B4-BE49-F238E27FC236}">
                <a16:creationId xmlns:a16="http://schemas.microsoft.com/office/drawing/2014/main" id="{0D734AB4-7317-B3BC-AA2A-B49452F7992C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3B0129DB-15A2-152B-996E-47EF6E162CCC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EEF169BA-7E0A-77E5-3CD1-2D123FE8B49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2E6067CC-1B17-379F-6D9D-63FE0D425C49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F24FABD6-4DD2-AFAD-0F9D-3A285A4B3AA4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64A408F7-1B51-BB26-15DC-BF4F5B518AD6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CCABEA92-FF4C-B759-E0B4-89B527664D49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2438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82AFF545-333B-A40D-EBFE-F6ED8503860B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B3D98256-0E87-04F2-6B54-E736913B870D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BF9BF612-2444-D8B2-295C-219FFCF72452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DEA11EBA-63AD-80F7-D2EB-B0EB078F082E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68169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F68F3CAF-105E-0566-2B2E-9A2D72290CBB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58E2C480-5DAC-FB2B-FFF6-8DD042669026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8F94DE86-F1B6-7A7F-57D4-D4C50AFEB5D2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C41A38A6-4DCF-B575-8174-ECDB36830DF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99261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合理规划作息时间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8" r:id="rId6"/>
    <p:sldLayoutId id="2147483677" r:id="rId7"/>
    <p:sldLayoutId id="2147483676" r:id="rId8"/>
    <p:sldLayoutId id="2147483672" r:id="rId9"/>
    <p:sldLayoutId id="2147483651" r:id="rId10"/>
    <p:sldLayoutId id="2147483675" r:id="rId11"/>
    <p:sldLayoutId id="2147483673" r:id="rId12"/>
    <p:sldLayoutId id="2147483661" r:id="rId13"/>
    <p:sldLayoutId id="2147483653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Roaming\Tencent\Users\13692400\QQ\WinTemp\RichOle\B)LG1_2$)%7d4F$20UC%60QV4VL.pn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file:///C:\Users\Administrator\AppData\Roaming\Tencent\Users\13692400\QQ\WinTemp\RichOle\K$VCUQNI44FK9S%7dF%5b$%5bD%7d~P.png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4577754" y="5188896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宿州市第十一中学  李东亚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7087278" y="3472055"/>
            <a:ext cx="35253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图表化数据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213642" y="1149966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制订体质提升方案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2BE6A2-F5D1-E937-F678-3F60F749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76" y="2258123"/>
            <a:ext cx="880904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5800AB5-3977-9B19-3643-D7B881857E24}"/>
              </a:ext>
            </a:extLst>
          </p:cNvPr>
          <p:cNvSpPr txBox="1"/>
          <p:nvPr/>
        </p:nvSpPr>
        <p:spPr>
          <a:xfrm>
            <a:off x="2719581" y="2150620"/>
            <a:ext cx="71397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altLang="en-US" sz="24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有助于快速、有效地表达数据关系。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选择合适的图表呈现数据，能够帮助人们准确、清晰地查看数据的差异、证明观点等。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" y="725793"/>
            <a:ext cx="1532138" cy="15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798C02-6587-1606-27B8-75A41394C3B2}"/>
              </a:ext>
            </a:extLst>
          </p:cNvPr>
          <p:cNvSpPr txBox="1"/>
          <p:nvPr/>
        </p:nvSpPr>
        <p:spPr>
          <a:xfrm>
            <a:off x="1012673" y="990449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．分析班级内同学的作息时间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2171354"/>
            <a:ext cx="831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请打开“四（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）班作息时间统计表”，计算各项时间的平均值。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算一算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8836FB4-0A15-049B-C2A3-B7059147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0" y="4194725"/>
            <a:ext cx="2192852" cy="154811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E8B722-2057-5882-5E7F-D5E432A81B1A}"/>
              </a:ext>
            </a:extLst>
          </p:cNvPr>
          <p:cNvGrpSpPr/>
          <p:nvPr/>
        </p:nvGrpSpPr>
        <p:grpSpPr>
          <a:xfrm>
            <a:off x="2913202" y="3005443"/>
            <a:ext cx="7253733" cy="2566593"/>
            <a:chOff x="2913202" y="3005443"/>
            <a:chExt cx="7253733" cy="256659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E01727F-648D-3ADE-024A-30564C70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202" y="3005443"/>
              <a:ext cx="7253733" cy="256659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69E4692-D030-9E68-4FD2-870F47342372}"/>
                </a:ext>
              </a:extLst>
            </p:cNvPr>
            <p:cNvSpPr/>
            <p:nvPr/>
          </p:nvSpPr>
          <p:spPr>
            <a:xfrm>
              <a:off x="4031673" y="5361709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8880A85-ED07-FD20-1CA5-DE809783483E}"/>
                </a:ext>
              </a:extLst>
            </p:cNvPr>
            <p:cNvSpPr/>
            <p:nvPr/>
          </p:nvSpPr>
          <p:spPr>
            <a:xfrm>
              <a:off x="5126183" y="5361706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9CF295F-3096-C37F-53F4-78483EB05145}"/>
                </a:ext>
              </a:extLst>
            </p:cNvPr>
            <p:cNvSpPr/>
            <p:nvPr/>
          </p:nvSpPr>
          <p:spPr>
            <a:xfrm>
              <a:off x="6248403" y="5347853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337BA52-7079-17B8-E078-582A0CF25ABF}"/>
                </a:ext>
              </a:extLst>
            </p:cNvPr>
            <p:cNvSpPr/>
            <p:nvPr/>
          </p:nvSpPr>
          <p:spPr>
            <a:xfrm>
              <a:off x="6968837" y="5333994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DFB2C20-1874-F3B5-4F3F-85375EB36BAC}"/>
                </a:ext>
              </a:extLst>
            </p:cNvPr>
            <p:cNvSpPr/>
            <p:nvPr/>
          </p:nvSpPr>
          <p:spPr>
            <a:xfrm>
              <a:off x="7592293" y="5347849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1AD2758-F7B2-FCE2-0D6E-87A6FFA575FD}"/>
                </a:ext>
              </a:extLst>
            </p:cNvPr>
            <p:cNvSpPr/>
            <p:nvPr/>
          </p:nvSpPr>
          <p:spPr>
            <a:xfrm>
              <a:off x="8312728" y="5347849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E513EA4-AD5C-271D-5BF9-FDAA047DB4BA}"/>
                </a:ext>
              </a:extLst>
            </p:cNvPr>
            <p:cNvSpPr/>
            <p:nvPr/>
          </p:nvSpPr>
          <p:spPr>
            <a:xfrm>
              <a:off x="9033163" y="5347849"/>
              <a:ext cx="387927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9739259-637E-C94F-4AFE-0C31D928B1D9}"/>
                </a:ext>
              </a:extLst>
            </p:cNvPr>
            <p:cNvSpPr/>
            <p:nvPr/>
          </p:nvSpPr>
          <p:spPr>
            <a:xfrm>
              <a:off x="9642762" y="5347849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7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2171354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班级同学的运动和睡眠时间符合国家标准吗？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429B1-271B-BBE7-2FAA-4506500D702B}"/>
              </a:ext>
            </a:extLst>
          </p:cNvPr>
          <p:cNvSpPr txBox="1"/>
          <p:nvPr/>
        </p:nvSpPr>
        <p:spPr>
          <a:xfrm>
            <a:off x="2284273" y="3131072"/>
            <a:ext cx="7303086" cy="14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班级同学的平均运动时间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小时，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于国家标准；平均睡眠时间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小时，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于国家标准。</a:t>
            </a:r>
            <a:endParaRPr kumimoji="1"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KaiTi_GB2312" panose="02010609030101010101" pitchFamily="49" charset="-122"/>
              <a:ea typeface="KaiTi_GB2312" panose="0201060903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798C02-6587-1606-27B8-75A41394C3B2}"/>
              </a:ext>
            </a:extLst>
          </p:cNvPr>
          <p:cNvSpPr txBox="1"/>
          <p:nvPr/>
        </p:nvSpPr>
        <p:spPr>
          <a:xfrm>
            <a:off x="1012673" y="990449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．分析班级内同学的作息时间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/>
        </p:blipFill>
        <p:spPr>
          <a:xfrm>
            <a:off x="9066507" y="4613209"/>
            <a:ext cx="2264049" cy="13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AC8126-2C2D-A63A-E815-64F8C5F9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1365250"/>
            <a:ext cx="4914900" cy="19431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8FA8F1C-AC00-5399-6D25-B97BDBCD7DC0}"/>
              </a:ext>
            </a:extLst>
          </p:cNvPr>
          <p:cNvGrpSpPr/>
          <p:nvPr/>
        </p:nvGrpSpPr>
        <p:grpSpPr>
          <a:xfrm>
            <a:off x="3636164" y="3644761"/>
            <a:ext cx="4330828" cy="461665"/>
            <a:chOff x="2953352" y="3632202"/>
            <a:chExt cx="4330828" cy="46166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D5B79D-E619-E625-B082-03C3C3AE1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2881039-837B-D9E1-78D8-B0D3B1F6A851}"/>
                </a:ext>
              </a:extLst>
            </p:cNvPr>
            <p:cNvSpPr txBox="1"/>
            <p:nvPr/>
          </p:nvSpPr>
          <p:spPr>
            <a:xfrm>
              <a:off x="3168951" y="3632202"/>
              <a:ext cx="4115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．了解每天的时间分配情况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0553B7-C992-95B2-3B56-781848CC96A7}"/>
              </a:ext>
            </a:extLst>
          </p:cNvPr>
          <p:cNvGrpSpPr/>
          <p:nvPr/>
        </p:nvGrpSpPr>
        <p:grpSpPr>
          <a:xfrm>
            <a:off x="3636164" y="4227074"/>
            <a:ext cx="4016640" cy="461665"/>
            <a:chOff x="2953352" y="3632202"/>
            <a:chExt cx="4016640" cy="461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4BD4ADB-FFA0-58BE-3185-EF3326A95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08B7A03-1643-FE6A-22D5-562D49375F2C}"/>
                </a:ext>
              </a:extLst>
            </p:cNvPr>
            <p:cNvSpPr txBox="1"/>
            <p:nvPr/>
          </p:nvSpPr>
          <p:spPr>
            <a:xfrm>
              <a:off x="3168951" y="3632202"/>
              <a:ext cx="3801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．规划并制作作息时间表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．了解每天的时间分配情况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哪种图表适合呈现一天</a:t>
            </a:r>
            <a:r>
              <a:rPr kumimoji="1" lang="en-US" altLang="zh-CN" sz="2400" dirty="0"/>
              <a:t>24</a:t>
            </a:r>
            <a:r>
              <a:rPr kumimoji="1" lang="zh-CN" altLang="en-US" sz="2400" dirty="0"/>
              <a:t>小时的时间分配情况呢？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选一选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298568B-3AF4-7749-C8D6-6F2A71660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50" y="2865902"/>
            <a:ext cx="1687548" cy="16875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C141DE6-381F-6878-9FAA-5ECBA33EF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2" y="3107335"/>
            <a:ext cx="1076593" cy="10765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9355595" y="3219470"/>
            <a:ext cx="1809339" cy="279650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4D47CA6-82DE-C02C-991E-5C9F3F4D0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7"/>
          <a:stretch/>
        </p:blipFill>
        <p:spPr>
          <a:xfrm>
            <a:off x="4817455" y="3195054"/>
            <a:ext cx="2004385" cy="969545"/>
          </a:xfrm>
          <a:prstGeom prst="rect">
            <a:avLst/>
          </a:prstGeom>
        </p:spPr>
      </p:pic>
      <p:sp>
        <p:nvSpPr>
          <p:cNvPr id="20" name="圆角矩形 19">
            <a:extLst>
              <a:ext uri="{FF2B5EF4-FFF2-40B4-BE49-F238E27FC236}">
                <a16:creationId xmlns:a16="http://schemas.microsoft.com/office/drawing/2014/main" id="{3C596A72-6A92-C8C6-2AD9-009741E6D319}"/>
              </a:ext>
            </a:extLst>
          </p:cNvPr>
          <p:cNvSpPr/>
          <p:nvPr/>
        </p:nvSpPr>
        <p:spPr>
          <a:xfrm>
            <a:off x="3319496" y="4299065"/>
            <a:ext cx="318655" cy="3186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A785A3B7-D7C3-ED4D-F23F-AA01565567A6}"/>
              </a:ext>
            </a:extLst>
          </p:cNvPr>
          <p:cNvSpPr/>
          <p:nvPr/>
        </p:nvSpPr>
        <p:spPr>
          <a:xfrm>
            <a:off x="5746841" y="4299065"/>
            <a:ext cx="318655" cy="3186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D1E1E70-801A-A3BA-7476-105252A9DB89}"/>
              </a:ext>
            </a:extLst>
          </p:cNvPr>
          <p:cNvSpPr/>
          <p:nvPr/>
        </p:nvSpPr>
        <p:spPr>
          <a:xfrm>
            <a:off x="7681970" y="4299066"/>
            <a:ext cx="318655" cy="3186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6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请你制作班级作息时间分配图表。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984B862-52A6-43BC-6227-D1D1C9D71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01" y="3059872"/>
            <a:ext cx="3992575" cy="24008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F27B873-29DF-E32A-DFA0-58B229838868}"/>
              </a:ext>
            </a:extLst>
          </p:cNvPr>
          <p:cNvSpPr/>
          <p:nvPr/>
        </p:nvSpPr>
        <p:spPr>
          <a:xfrm>
            <a:off x="6303805" y="3046017"/>
            <a:ext cx="4073236" cy="24008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1C06379-D27C-6B7E-9A28-395D13080454}"/>
              </a:ext>
            </a:extLst>
          </p:cNvPr>
          <p:cNvSpPr txBox="1"/>
          <p:nvPr/>
        </p:nvSpPr>
        <p:spPr>
          <a:xfrm>
            <a:off x="7147101" y="4061765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．了解每天的时间分配情况</a:t>
            </a:r>
          </a:p>
        </p:txBody>
      </p:sp>
    </p:spTree>
    <p:extLst>
      <p:ext uri="{BB962C8B-B14F-4D97-AF65-F5344CB8AC3E}">
        <p14:creationId xmlns:p14="http://schemas.microsoft.com/office/powerpoint/2010/main" val="174838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E66CB7C-1F27-B0DA-A714-ECCF9FDD2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8446" y="1729290"/>
            <a:ext cx="3173416" cy="510310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为了保障运动和睡眠时间，你认为应该如何调整时间分配呢？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9853B52-8F25-144F-4154-D8EC10F48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76" y="3458592"/>
            <a:ext cx="3153333" cy="2408959"/>
          </a:xfrm>
          <a:prstGeom prst="rect">
            <a:avLst/>
          </a:prstGeom>
        </p:spPr>
      </p:pic>
      <p:sp>
        <p:nvSpPr>
          <p:cNvPr id="9" name="椭圆形标注 8">
            <a:extLst>
              <a:ext uri="{FF2B5EF4-FFF2-40B4-BE49-F238E27FC236}">
                <a16:creationId xmlns:a16="http://schemas.microsoft.com/office/drawing/2014/main" id="{61BEE0FE-2836-93FA-1891-BB82175E0CC5}"/>
              </a:ext>
            </a:extLst>
          </p:cNvPr>
          <p:cNvSpPr/>
          <p:nvPr/>
        </p:nvSpPr>
        <p:spPr>
          <a:xfrm>
            <a:off x="2444457" y="3290704"/>
            <a:ext cx="1771551" cy="732330"/>
          </a:xfrm>
          <a:prstGeom prst="wedgeEllipseCallout">
            <a:avLst>
              <a:gd name="adj1" fmla="val 37039"/>
              <a:gd name="adj2" fmla="val 6194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ADA6C2-26B8-2E52-0C0A-1A5A5205EC16}"/>
              </a:ext>
            </a:extLst>
          </p:cNvPr>
          <p:cNvSpPr txBox="1"/>
          <p:nvPr/>
        </p:nvSpPr>
        <p:spPr>
          <a:xfrm>
            <a:off x="2615474" y="3425839"/>
            <a:ext cx="155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“其他”占用的时间较多</a:t>
            </a:r>
            <a:r>
              <a:rPr kumimoji="1" lang="en-US" altLang="zh-CN" sz="14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kumimoji="1" lang="zh-CN" altLang="en-US" sz="1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BA105D-2EA3-A32A-B586-34E8F9F8BF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9194" r="25577" b="7484"/>
          <a:stretch/>
        </p:blipFill>
        <p:spPr>
          <a:xfrm rot="11629476">
            <a:off x="10055562" y="4941714"/>
            <a:ext cx="472161" cy="8062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87F43F5-9033-80CB-21C6-DFDDEE3E5FED}"/>
              </a:ext>
            </a:extLst>
          </p:cNvPr>
          <p:cNvSpPr txBox="1"/>
          <p:nvPr/>
        </p:nvSpPr>
        <p:spPr>
          <a:xfrm>
            <a:off x="6268210" y="317956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_GB2312" panose="02010609030101010101" pitchFamily="49" charset="-122"/>
                <a:ea typeface="KaiTi_GB2312" panose="02010609030101010101" pitchFamily="49" charset="-122"/>
              </a:rPr>
              <a:t>你的建议：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．了解每天的时间分配情况</a:t>
            </a:r>
          </a:p>
        </p:txBody>
      </p:sp>
    </p:spTree>
    <p:extLst>
      <p:ext uri="{BB962C8B-B14F-4D97-AF65-F5344CB8AC3E}">
        <p14:creationId xmlns:p14="http://schemas.microsoft.com/office/powerpoint/2010/main" val="311377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．规划并制作作息时间表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55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请你列出需要调整的项目和规划的时长。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9" y="2520613"/>
            <a:ext cx="5812465" cy="334239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3429475" y="3232350"/>
            <a:ext cx="4179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睡眠：午睡</a:t>
            </a:r>
            <a:r>
              <a:rPr kumimoji="1" lang="zh-CN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小时，夜间</a:t>
            </a:r>
            <a:r>
              <a:rPr kumimoji="1" lang="zh-CN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小时。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运动：晨练</a:t>
            </a:r>
            <a:r>
              <a:rPr kumimoji="1" lang="zh-CN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小时，晚间</a:t>
            </a:r>
            <a:r>
              <a:rPr kumimoji="1" lang="zh-CN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小时。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作业：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阅读：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1" lang="zh-CN" alt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3CCF0F0-59C7-5147-CD80-75CA517E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36" y="3443097"/>
            <a:ext cx="728675" cy="7577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C89A3F0-FD50-A3E1-4674-AFC344EA9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0" t="18547" r="8945" b="14851"/>
          <a:stretch/>
        </p:blipFill>
        <p:spPr>
          <a:xfrm>
            <a:off x="9721211" y="3993004"/>
            <a:ext cx="1167376" cy="19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61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请你制作一份作息时间表，推荐给同学们。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60785DF-EB21-2CC2-ED68-F689A1AD4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38" y="2676399"/>
            <a:ext cx="2248008" cy="32336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146DF0-C342-8684-BA34-8AF4D9A98AFE}"/>
              </a:ext>
            </a:extLst>
          </p:cNvPr>
          <p:cNvSpPr/>
          <p:nvPr/>
        </p:nvSpPr>
        <p:spPr>
          <a:xfrm>
            <a:off x="6095980" y="2676399"/>
            <a:ext cx="3600351" cy="32336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46EE56-4199-2246-88CB-570A0A14BD65}"/>
              </a:ext>
            </a:extLst>
          </p:cNvPr>
          <p:cNvSpPr txBox="1"/>
          <p:nvPr/>
        </p:nvSpPr>
        <p:spPr>
          <a:xfrm>
            <a:off x="6717603" y="4108547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．规划并制作作息时间表</a:t>
            </a:r>
          </a:p>
        </p:txBody>
      </p:sp>
    </p:spTree>
    <p:extLst>
      <p:ext uri="{BB962C8B-B14F-4D97-AF65-F5344CB8AC3E}">
        <p14:creationId xmlns:p14="http://schemas.microsoft.com/office/powerpoint/2010/main" val="231192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21165A-21CD-BC83-D809-90C5453E1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8" y="1357092"/>
            <a:ext cx="4914900" cy="19431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80D013C-7B17-6114-FDD1-A0991B1E7114}"/>
              </a:ext>
            </a:extLst>
          </p:cNvPr>
          <p:cNvGrpSpPr/>
          <p:nvPr/>
        </p:nvGrpSpPr>
        <p:grpSpPr>
          <a:xfrm>
            <a:off x="3636164" y="3644761"/>
            <a:ext cx="2445697" cy="461665"/>
            <a:chOff x="2953352" y="3632202"/>
            <a:chExt cx="2445697" cy="4616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C890DAB-83AB-A5F6-13CB-7947B1F8E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76FAD98-A9D7-51D4-7774-5AF2C5E5D499}"/>
                </a:ext>
              </a:extLst>
            </p:cNvPr>
            <p:cNvSpPr txBox="1"/>
            <p:nvPr/>
          </p:nvSpPr>
          <p:spPr>
            <a:xfrm>
              <a:off x="3168951" y="3632202"/>
              <a:ext cx="2230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．图表的形式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FEAADF-6995-214A-A857-B65BC6378583}"/>
              </a:ext>
            </a:extLst>
          </p:cNvPr>
          <p:cNvGrpSpPr/>
          <p:nvPr/>
        </p:nvGrpSpPr>
        <p:grpSpPr>
          <a:xfrm>
            <a:off x="3636164" y="4227074"/>
            <a:ext cx="3080486" cy="461665"/>
            <a:chOff x="2953352" y="3632202"/>
            <a:chExt cx="3080486" cy="461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FCDEADD-66F3-C8DF-D157-4B75837E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B9B0E48-AD98-7A6F-795C-A1FEBCE6E6A0}"/>
                </a:ext>
              </a:extLst>
            </p:cNvPr>
            <p:cNvSpPr txBox="1"/>
            <p:nvPr/>
          </p:nvSpPr>
          <p:spPr>
            <a:xfrm>
              <a:off x="3168951" y="3632202"/>
              <a:ext cx="2864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．图表呈现的信息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4848401" y="1457001"/>
            <a:ext cx="619415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 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四（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）班的大课间活动时间，有些同学精力充沛，有些同学昏昏欲睡。你身边是不是也有这种现象呢？</a:t>
            </a:r>
            <a:endParaRPr lang="en-US" altLang="zh-CN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9750">
              <a:lnSpc>
                <a:spcPct val="150000"/>
              </a:lnSpc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合理的运动和充足的睡眠，能够帮助改善青少年超重和近视等健康问题。四（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）班同学的运动和睡眠时间符合健康标准吗？请帮助他们对作息时间做出合理规划吧！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发现问题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2508069"/>
            <a:ext cx="4238386" cy="32354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927829">
            <a:off x="3644841" y="2889465"/>
            <a:ext cx="111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走，踢球去！</a:t>
            </a:r>
          </a:p>
        </p:txBody>
      </p:sp>
      <p:sp>
        <p:nvSpPr>
          <p:cNvPr id="11" name="文本框 10"/>
          <p:cNvSpPr txBox="1"/>
          <p:nvPr/>
        </p:nvSpPr>
        <p:spPr>
          <a:xfrm rot="19789239">
            <a:off x="666954" y="3255711"/>
            <a:ext cx="111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我太困了！</a:t>
            </a:r>
          </a:p>
        </p:txBody>
      </p:sp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．图表的形式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8" y="2171354"/>
            <a:ext cx="805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请将图表与名称连线，并说一说它们分别用于显示什么样的数据。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连一连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D01F9C1-1FA9-3E7A-8930-D7F819497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8" y="3304133"/>
            <a:ext cx="1441575" cy="11030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D132C4-DD47-0B9E-8FA3-D6999556F5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9278" b="10422"/>
          <a:stretch/>
        </p:blipFill>
        <p:spPr bwMode="auto">
          <a:xfrm>
            <a:off x="5614498" y="3376029"/>
            <a:ext cx="1306802" cy="1031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6F5C89-A411-A8B3-19F4-566A5B1BF0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26766" r="16459" b="18273"/>
          <a:stretch/>
        </p:blipFill>
        <p:spPr bwMode="auto">
          <a:xfrm>
            <a:off x="3787041" y="3311792"/>
            <a:ext cx="1490980" cy="1087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84C9CF-FC76-9C73-E805-426E533388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77" y="3268349"/>
            <a:ext cx="1138818" cy="1138818"/>
          </a:xfrm>
          <a:prstGeom prst="rect">
            <a:avLst/>
          </a:prstGeom>
          <a:noFill/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C710EE-A115-6658-0144-5C7071BC6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3072" y="3233183"/>
            <a:ext cx="1711057" cy="119559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0F623D4-FBB9-4DA6-A9BB-EA7B2B642D59}"/>
              </a:ext>
            </a:extLst>
          </p:cNvPr>
          <p:cNvSpPr txBox="1"/>
          <p:nvPr/>
        </p:nvSpPr>
        <p:spPr>
          <a:xfrm>
            <a:off x="2475206" y="5090393"/>
            <a:ext cx="66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饼图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A543EE-0203-E08E-B109-8A04C4A33B4A}"/>
              </a:ext>
            </a:extLst>
          </p:cNvPr>
          <p:cNvSpPr txBox="1"/>
          <p:nvPr/>
        </p:nvSpPr>
        <p:spPr>
          <a:xfrm>
            <a:off x="4089417" y="5090393"/>
            <a:ext cx="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散点图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6DF846-D318-A4EA-97F9-675427E29520}"/>
              </a:ext>
            </a:extLst>
          </p:cNvPr>
          <p:cNvSpPr txBox="1"/>
          <p:nvPr/>
        </p:nvSpPr>
        <p:spPr>
          <a:xfrm>
            <a:off x="5844835" y="5100720"/>
            <a:ext cx="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柱形图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FC857BD-0323-322C-6319-8E7EEAD37024}"/>
              </a:ext>
            </a:extLst>
          </p:cNvPr>
          <p:cNvSpPr txBox="1"/>
          <p:nvPr/>
        </p:nvSpPr>
        <p:spPr>
          <a:xfrm>
            <a:off x="7425637" y="5100720"/>
            <a:ext cx="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折线图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3DBB05-969A-5B66-8EBF-6201B0CC6149}"/>
              </a:ext>
            </a:extLst>
          </p:cNvPr>
          <p:cNvSpPr txBox="1"/>
          <p:nvPr/>
        </p:nvSpPr>
        <p:spPr>
          <a:xfrm>
            <a:off x="9273680" y="5062683"/>
            <a:ext cx="88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雷达图</a:t>
            </a: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B4021AFB-D456-7DC5-A1C6-490F719ABE74}"/>
              </a:ext>
            </a:extLst>
          </p:cNvPr>
          <p:cNvCxnSpPr>
            <a:cxnSpLocks/>
          </p:cNvCxnSpPr>
          <p:nvPr/>
        </p:nvCxnSpPr>
        <p:spPr>
          <a:xfrm>
            <a:off x="3072138" y="4477493"/>
            <a:ext cx="2772697" cy="585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．图表呈现的信息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8" y="2171354"/>
            <a:ext cx="511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你能从以下数据中，获取哪些信息？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427810E0-3046-F042-7DFA-9AD22BA8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69" y="2789209"/>
            <a:ext cx="3015572" cy="264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D5E205-3745-8D1B-B9BC-87CB3269279B}"/>
              </a:ext>
            </a:extLst>
          </p:cNvPr>
          <p:cNvSpPr txBox="1"/>
          <p:nvPr/>
        </p:nvSpPr>
        <p:spPr>
          <a:xfrm>
            <a:off x="5957453" y="2967335"/>
            <a:ext cx="339436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t"/>
            <a:r>
              <a:rPr lang="zh-CN" altLang="zh-CN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教育部提倡：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 algn="just" fontAlgn="t"/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小学生每天课外阅读半小时，中学生每天课外阅读一小时。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D579F8-8F31-89E8-35FF-F3100E8119E7}"/>
              </a:ext>
            </a:extLst>
          </p:cNvPr>
          <p:cNvSpPr txBox="1"/>
          <p:nvPr/>
        </p:nvSpPr>
        <p:spPr>
          <a:xfrm>
            <a:off x="2189023" y="5539945"/>
            <a:ext cx="3255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zh-CN" altLang="zh-CN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数据来源：人民数据研究院根据公开资料整理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>
            <a:off x="10002977" y="3890665"/>
            <a:ext cx="1122226" cy="2125307"/>
          </a:xfrm>
          <a:prstGeom prst="rect">
            <a:avLst/>
          </a:prstGeom>
        </p:spPr>
      </p:pic>
      <p:sp>
        <p:nvSpPr>
          <p:cNvPr id="27" name="圆角矩形标注 26">
            <a:extLst>
              <a:ext uri="{FF2B5EF4-FFF2-40B4-BE49-F238E27FC236}">
                <a16:creationId xmlns:a16="http://schemas.microsoft.com/office/drawing/2014/main" id="{5B89360A-AD3A-692F-6AD2-D97C6A15D4BF}"/>
              </a:ext>
            </a:extLst>
          </p:cNvPr>
          <p:cNvSpPr/>
          <p:nvPr/>
        </p:nvSpPr>
        <p:spPr>
          <a:xfrm>
            <a:off x="5957453" y="4114141"/>
            <a:ext cx="3920838" cy="1702803"/>
          </a:xfrm>
          <a:prstGeom prst="wedgeRoundRectCallout">
            <a:avLst>
              <a:gd name="adj1" fmla="val 59097"/>
              <a:gd name="adj2" fmla="val -4214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225891" y="2074783"/>
            <a:ext cx="10025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</a:t>
            </a:r>
            <a:r>
              <a:rPr lang="en-US" altLang="zh-CN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1.</a:t>
            </a:r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尝试使用散点图呈现班级同学每天的睡眠情况。</a:t>
            </a:r>
            <a:endParaRPr lang="en-US" altLang="zh-CN" sz="2800" spc="500" dirty="0">
              <a:solidFill>
                <a:srgbClr val="0C2C2E"/>
              </a:solidFill>
              <a:latin typeface="KaiTi_GB2312" panose="02010609030101010101" pitchFamily="49" charset="-122"/>
              <a:ea typeface="KaiTi_GB2312" panose="02010609030101010101" pitchFamily="49" charset="-122"/>
            </a:endParaRPr>
          </a:p>
          <a:p>
            <a:endParaRPr lang="en-US" altLang="zh-CN" sz="2800" spc="500" dirty="0">
              <a:solidFill>
                <a:srgbClr val="0C2C2E"/>
              </a:solidFill>
              <a:latin typeface="KaiTi_GB2312" panose="02010609030101010101" pitchFamily="49" charset="-122"/>
              <a:ea typeface="KaiTi_GB2312" panose="02010609030101010101" pitchFamily="49" charset="-122"/>
            </a:endParaRPr>
          </a:p>
          <a:p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</a:t>
            </a:r>
            <a:r>
              <a:rPr lang="en-US" altLang="zh-CN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2.</a:t>
            </a:r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调查父母的运动和睡眠时间，找出他们在时间管理上存在的问题，给他们提出健康生活建议。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>
            <a:off x="10002977" y="3890665"/>
            <a:ext cx="1122226" cy="21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106B05-724C-1C37-6495-26F8E2C5AB0D}"/>
              </a:ext>
            </a:extLst>
          </p:cNvPr>
          <p:cNvSpPr txBox="1"/>
          <p:nvPr/>
        </p:nvSpPr>
        <p:spPr>
          <a:xfrm>
            <a:off x="3828080" y="2021608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5663881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制订体质提升方案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A159C8-532A-6134-9D25-13CFC72CC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2945248"/>
            <a:ext cx="8689156" cy="14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67586" y="2654272"/>
            <a:ext cx="71678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规划并制作确保充足运动和睡眠时间的作息时间表。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3" y="3672129"/>
            <a:ext cx="71678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知道图表是数据可视化的常见形式，学会使用数字化工具制作图表来展示数据。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53148" y="1878753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104976" y="1996919"/>
            <a:ext cx="360879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了解作息时间与体质健康的关系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分析班级内同学的作息时间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1480699"/>
            <a:ext cx="1471254" cy="1471254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908967" y="4236125"/>
            <a:ext cx="293906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了解每天的时间分配情况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规划并制作作息时间表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6169974" y="1751740"/>
            <a:ext cx="21771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图表的形式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图表呈现的信息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4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4" y="2989491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6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3" y="3680756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8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329459" cy="525600"/>
          </a:xfrm>
          <a:prstGeom prst="rect">
            <a:avLst/>
          </a:prstGeom>
        </p:spPr>
      </p:pic>
      <p:pic>
        <p:nvPicPr>
          <p:cNvPr id="81" name="图片 80">
            <a:hlinkClick r:id="rId10" action="ppaction://hlinksldjump"/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6" y="3277438"/>
            <a:ext cx="13294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576794-E0D2-D57F-7D6E-1EA4B45E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1" y="1357960"/>
            <a:ext cx="4914900" cy="19431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2F9F25C-1293-B1FB-57F8-C1685151207C}"/>
              </a:ext>
            </a:extLst>
          </p:cNvPr>
          <p:cNvGrpSpPr/>
          <p:nvPr/>
        </p:nvGrpSpPr>
        <p:grpSpPr>
          <a:xfrm>
            <a:off x="3636164" y="3644761"/>
            <a:ext cx="5273394" cy="461665"/>
            <a:chOff x="2953352" y="3632202"/>
            <a:chExt cx="5273394" cy="4616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E25FF28-8BB7-3296-FE13-E4CFDBBFE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E2B6AA9-6A8B-419C-152C-BE926A92FBF4}"/>
                </a:ext>
              </a:extLst>
            </p:cNvPr>
            <p:cNvSpPr txBox="1"/>
            <p:nvPr/>
          </p:nvSpPr>
          <p:spPr>
            <a:xfrm>
              <a:off x="3168951" y="3632202"/>
              <a:ext cx="5057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．了解作息时间与体质健康的关系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3DC872-153C-D65A-566B-A418DBF05469}"/>
              </a:ext>
            </a:extLst>
          </p:cNvPr>
          <p:cNvGrpSpPr/>
          <p:nvPr/>
        </p:nvGrpSpPr>
        <p:grpSpPr>
          <a:xfrm>
            <a:off x="3636164" y="4227074"/>
            <a:ext cx="4651429" cy="461665"/>
            <a:chOff x="2953352" y="3632202"/>
            <a:chExt cx="4651429" cy="46166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B3D1E6-65D2-202F-A9CA-0B4E4444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296B042-3B36-761D-712C-C75DBE0CF6CB}"/>
                </a:ext>
              </a:extLst>
            </p:cNvPr>
            <p:cNvSpPr txBox="1"/>
            <p:nvPr/>
          </p:nvSpPr>
          <p:spPr>
            <a:xfrm>
              <a:off x="3168951" y="3632202"/>
              <a:ext cx="4435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．分析班级内同学的作息时间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57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．了解作息时间与体质健康的关系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比一比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E37AD27-9F5B-EE3A-E916-A391E6B73F9C}"/>
              </a:ext>
            </a:extLst>
          </p:cNvPr>
          <p:cNvSpPr txBox="1"/>
          <p:nvPr/>
        </p:nvSpPr>
        <p:spPr>
          <a:xfrm>
            <a:off x="1511976" y="3439676"/>
            <a:ext cx="4479807" cy="1387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小学生每天睡眠时间应达到</a:t>
            </a:r>
            <a:r>
              <a:rPr lang="en-US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小时。</a:t>
            </a:r>
          </a:p>
          <a:p>
            <a:pPr algn="just">
              <a:spcAft>
                <a:spcPts val="480"/>
              </a:spcAft>
            </a:pPr>
            <a:r>
              <a:rPr lang="zh-CN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保障学生</a:t>
            </a:r>
            <a:r>
              <a:rPr lang="zh-CN" altLang="zh-CN" sz="2000" kern="100" dirty="0">
                <a:effectLst/>
                <a:latin typeface="Segoe UI Symbol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每天校内、校外各</a:t>
            </a:r>
            <a:r>
              <a:rPr lang="en-US" altLang="zh-CN" sz="2000" kern="100" dirty="0">
                <a:effectLst/>
                <a:latin typeface="Segoe UI Symbol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000" kern="100" dirty="0">
                <a:effectLst/>
                <a:latin typeface="Segoe UI Symbol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小时体育活动时间。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zh-CN" altLang="zh-CN" sz="20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来源：</a:t>
            </a:r>
            <a:r>
              <a:rPr lang="zh-CN" altLang="zh-CN" sz="20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MS Gothic" panose="020B0609070205080204" pitchFamily="49" charset="-128"/>
              </a:rPr>
              <a:t>教育部网站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581CE2-8B4B-70B8-9EAA-2289EDBF3165}"/>
              </a:ext>
            </a:extLst>
          </p:cNvPr>
          <p:cNvSpPr txBox="1"/>
          <p:nvPr/>
        </p:nvSpPr>
        <p:spPr>
          <a:xfrm>
            <a:off x="6296583" y="3656403"/>
            <a:ext cx="4845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睡</a:t>
            </a:r>
            <a:r>
              <a:rPr lang="zh-CN" altLang="zh-CN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眠</a:t>
            </a:r>
            <a:r>
              <a:rPr lang="zh-CN" altLang="zh-CN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u="sng" kern="100" dirty="0"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小时</a:t>
            </a:r>
            <a:r>
              <a:rPr lang="zh-CN" altLang="en-US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标准，</a:t>
            </a:r>
            <a:endParaRPr lang="en-US" altLang="zh-CN" sz="2800" kern="100" dirty="0"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运动</a:t>
            </a:r>
            <a:r>
              <a:rPr lang="zh-CN" altLang="zh-CN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小时</a:t>
            </a:r>
            <a:r>
              <a:rPr lang="zh-CN" altLang="en-US" sz="2800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u="sng" kern="1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标准。</a:t>
            </a:r>
            <a:r>
              <a:rPr lang="zh-CN" altLang="zh-CN" sz="2800" dirty="0">
                <a:effectLst/>
              </a:rPr>
              <a:t> 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2171354"/>
            <a:ext cx="498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你的运动和睡眠时间符合标准吗？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9910354" y="4610510"/>
            <a:ext cx="1332411" cy="134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2171354"/>
            <a:ext cx="7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你能将自己的时间数据与国家标准之间的差距用图形展示出来吗？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画一画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13C960F-35EE-B206-E227-26DDAEA64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 b="10892"/>
          <a:stretch>
            <a:fillRect/>
          </a:stretch>
        </p:blipFill>
        <p:spPr bwMode="auto">
          <a:xfrm>
            <a:off x="9308424" y="3855650"/>
            <a:ext cx="2133600" cy="2182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30D61E7-0D37-1159-8615-DABF5D5D64E2}"/>
              </a:ext>
            </a:extLst>
          </p:cNvPr>
          <p:cNvSpPr/>
          <p:nvPr/>
        </p:nvSpPr>
        <p:spPr>
          <a:xfrm>
            <a:off x="4059382" y="3233183"/>
            <a:ext cx="4073236" cy="24008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8B051A7-9154-0A88-446C-97D7C7651B99}"/>
              </a:ext>
            </a:extLst>
          </p:cNvPr>
          <p:cNvSpPr txBox="1"/>
          <p:nvPr/>
        </p:nvSpPr>
        <p:spPr>
          <a:xfrm>
            <a:off x="4874956" y="4248931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57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．了解作息时间与体质健康的关系</a:t>
            </a:r>
          </a:p>
        </p:txBody>
      </p:sp>
    </p:spTree>
    <p:extLst>
      <p:ext uri="{BB962C8B-B14F-4D97-AF65-F5344CB8AC3E}">
        <p14:creationId xmlns:p14="http://schemas.microsoft.com/office/powerpoint/2010/main" val="40702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0E7E58-F827-24C3-566D-F725962BDE1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76" y="2945410"/>
            <a:ext cx="2023256" cy="2626683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5B41E4-3BC9-0345-967A-6C9CF84921F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44" y="2945409"/>
            <a:ext cx="1904937" cy="2626684"/>
          </a:xfrm>
          <a:prstGeom prst="rect">
            <a:avLst/>
          </a:prstGeom>
          <a:noFill/>
          <a:ln w="9525">
            <a:solidFill>
              <a:srgbClr val="F2F2F2"/>
            </a:solidFill>
            <a:miter lim="800000"/>
            <a:headEnd/>
            <a:tailEnd/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BA5800D-B00B-AA01-1E8E-C2B102EF5B3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A617D8-C092-CE3D-D98D-EC9F0400F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A91F84-0953-BC12-011A-86ABB5F826CD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F555D-9B1B-7A6D-17AE-B2C5C628F707}"/>
              </a:ext>
            </a:extLst>
          </p:cNvPr>
          <p:cNvSpPr txBox="1"/>
          <p:nvPr/>
        </p:nvSpPr>
        <p:spPr>
          <a:xfrm>
            <a:off x="3072137" y="2171354"/>
            <a:ext cx="751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观察第八次全国学生体质与健康调研结果，和同学交流你的发现。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ADC7A3-59B8-3AD9-EE1F-82FCB71F82C8}"/>
              </a:ext>
            </a:extLst>
          </p:cNvPr>
          <p:cNvSpPr txBox="1"/>
          <p:nvPr/>
        </p:nvSpPr>
        <p:spPr>
          <a:xfrm>
            <a:off x="2099521" y="3286066"/>
            <a:ext cx="4913974" cy="217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体育锻炼时间长，体质健康优良率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，体育锻炼能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体质健康。</a:t>
            </a:r>
            <a:endParaRPr kumimoji="1"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KaiTi_GB2312" panose="02010609030101010101" pitchFamily="49" charset="-122"/>
              <a:ea typeface="KaiTi_GB2312" panose="02010609030101010101" pitchFamily="49" charset="-122"/>
            </a:endParaRPr>
          </a:p>
          <a:p>
            <a:endParaRPr kumimoji="1"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KaiTi_GB2312" panose="02010609030101010101" pitchFamily="49" charset="-122"/>
              <a:ea typeface="KaiTi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睡眠充足学生的近视率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睡眠不足学生，睡眠充足能</a:t>
            </a:r>
            <a:r>
              <a:rPr kumimoji="1" lang="zh-CN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        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近视风险。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581E119-F865-6E83-F0E8-F2A14B1A2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0" y="4546525"/>
            <a:ext cx="1523551" cy="152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F91A08E-3EDE-D742-17AC-C9EBF507C698}"/>
              </a:ext>
            </a:extLst>
          </p:cNvPr>
          <p:cNvSpPr txBox="1"/>
          <p:nvPr/>
        </p:nvSpPr>
        <p:spPr>
          <a:xfrm>
            <a:off x="8890122" y="5613658"/>
            <a:ext cx="254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zh-CN" sz="1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来源：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MS Gothic" panose="020B0609070205080204" pitchFamily="49" charset="-128"/>
              </a:rPr>
              <a:t>中国新闻网微博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57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．了解作息时间与体质健康的关系</a:t>
            </a:r>
          </a:p>
        </p:txBody>
      </p:sp>
    </p:spTree>
    <p:extLst>
      <p:ext uri="{BB962C8B-B14F-4D97-AF65-F5344CB8AC3E}">
        <p14:creationId xmlns:p14="http://schemas.microsoft.com/office/powerpoint/2010/main" val="34984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BA5800D-B00B-AA01-1E8E-C2B102EF5B3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A617D8-C092-CE3D-D98D-EC9F0400F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A91F84-0953-BC12-011A-86ABB5F826CD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搜一搜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F555D-9B1B-7A6D-17AE-B2C5C628F707}"/>
              </a:ext>
            </a:extLst>
          </p:cNvPr>
          <p:cNvSpPr txBox="1"/>
          <p:nvPr/>
        </p:nvSpPr>
        <p:spPr>
          <a:xfrm>
            <a:off x="3288231" y="1982681"/>
            <a:ext cx="7519179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/>
              <a:t>什么是图表？常见的图表有哪些？</a:t>
            </a:r>
          </a:p>
        </p:txBody>
      </p:sp>
      <p:sp>
        <p:nvSpPr>
          <p:cNvPr id="18" name="折角形 17">
            <a:extLst>
              <a:ext uri="{FF2B5EF4-FFF2-40B4-BE49-F238E27FC236}">
                <a16:creationId xmlns:a16="http://schemas.microsoft.com/office/drawing/2014/main" id="{1BA43624-BF57-5A8E-7261-3FD0DB33B83C}"/>
              </a:ext>
            </a:extLst>
          </p:cNvPr>
          <p:cNvSpPr/>
          <p:nvPr/>
        </p:nvSpPr>
        <p:spPr>
          <a:xfrm>
            <a:off x="2315548" y="3372263"/>
            <a:ext cx="2824497" cy="2405082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4B4A59-F4D0-0E9A-AA29-688F1CE08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80" y="2603503"/>
            <a:ext cx="2774129" cy="14856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2ABB83A-1121-F123-6D27-1FA91F3808B8}"/>
              </a:ext>
            </a:extLst>
          </p:cNvPr>
          <p:cNvSpPr txBox="1"/>
          <p:nvPr/>
        </p:nvSpPr>
        <p:spPr>
          <a:xfrm>
            <a:off x="2764839" y="3187597"/>
            <a:ext cx="128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图表</a:t>
            </a:r>
          </a:p>
        </p:txBody>
      </p:sp>
      <p:sp>
        <p:nvSpPr>
          <p:cNvPr id="19" name="折角形 18">
            <a:extLst>
              <a:ext uri="{FF2B5EF4-FFF2-40B4-BE49-F238E27FC236}">
                <a16:creationId xmlns:a16="http://schemas.microsoft.com/office/drawing/2014/main" id="{02D6DDC2-D8E7-9A6E-34ED-B9A22D1B5356}"/>
              </a:ext>
            </a:extLst>
          </p:cNvPr>
          <p:cNvSpPr/>
          <p:nvPr/>
        </p:nvSpPr>
        <p:spPr>
          <a:xfrm>
            <a:off x="6222541" y="3372258"/>
            <a:ext cx="2824497" cy="2405082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1DAF386-D2B5-F051-7777-D32EA76EA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05" y="2603498"/>
            <a:ext cx="2774129" cy="148565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A6D9DC1-FDD7-E9A2-537F-61FFC34DE39B}"/>
              </a:ext>
            </a:extLst>
          </p:cNvPr>
          <p:cNvSpPr txBox="1"/>
          <p:nvPr/>
        </p:nvSpPr>
        <p:spPr>
          <a:xfrm>
            <a:off x="6594772" y="3187597"/>
            <a:ext cx="14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常见的图表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57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．了解作息时间与体质健康的关系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1013" r="10020" b="8427"/>
          <a:stretch/>
        </p:blipFill>
        <p:spPr>
          <a:xfrm>
            <a:off x="9745597" y="4709223"/>
            <a:ext cx="1584960" cy="12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847</Words>
  <Application>Microsoft Macintosh PowerPoint</Application>
  <PresentationFormat>宽屏</PresentationFormat>
  <Paragraphs>109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楷体</vt:lpstr>
      <vt:lpstr>楷体_GB2312</vt:lpstr>
      <vt:lpstr>楷体_GB2312</vt:lpstr>
      <vt:lpstr>微软雅黑</vt:lpstr>
      <vt:lpstr>微软雅黑</vt:lpstr>
      <vt:lpstr>Arial</vt:lpstr>
      <vt:lpstr>Calibri</vt:lpstr>
      <vt:lpstr>Segoe UI Symbol</vt:lpstr>
      <vt:lpstr>Source Sans Pro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126</cp:revision>
  <dcterms:created xsi:type="dcterms:W3CDTF">2021-01-10T05:35:40Z</dcterms:created>
  <dcterms:modified xsi:type="dcterms:W3CDTF">2024-08-16T06:31:56Z</dcterms:modified>
</cp:coreProperties>
</file>