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1" r:id="rId2"/>
    <p:sldId id="293" r:id="rId3"/>
    <p:sldId id="294" r:id="rId4"/>
    <p:sldId id="312" r:id="rId5"/>
    <p:sldId id="276" r:id="rId6"/>
    <p:sldId id="277" r:id="rId7"/>
    <p:sldId id="300" r:id="rId8"/>
    <p:sldId id="301" r:id="rId9"/>
    <p:sldId id="302" r:id="rId10"/>
    <p:sldId id="303" r:id="rId11"/>
    <p:sldId id="304" r:id="rId12"/>
    <p:sldId id="305" r:id="rId13"/>
    <p:sldId id="313" r:id="rId14"/>
    <p:sldId id="295" r:id="rId15"/>
    <p:sldId id="306" r:id="rId16"/>
    <p:sldId id="314" r:id="rId17"/>
    <p:sldId id="307" r:id="rId18"/>
    <p:sldId id="298" r:id="rId19"/>
    <p:sldId id="296" r:id="rId20"/>
    <p:sldId id="299" r:id="rId21"/>
    <p:sldId id="310" r:id="rId22"/>
    <p:sldId id="297" r:id="rId23"/>
    <p:sldId id="315" r:id="rId24"/>
    <p:sldId id="316" r:id="rId25"/>
    <p:sldId id="260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93C"/>
    <a:srgbClr val="558AB4"/>
    <a:srgbClr val="0432FF"/>
    <a:srgbClr val="54C4F8"/>
    <a:srgbClr val="36B1EC"/>
    <a:srgbClr val="D08F52"/>
    <a:srgbClr val="EACDB3"/>
    <a:srgbClr val="FFFFCC"/>
    <a:srgbClr val="ACCCC4"/>
    <a:srgbClr val="1038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7"/>
    <p:restoredTop sz="94646"/>
  </p:normalViewPr>
  <p:slideViewPr>
    <p:cSldViewPr snapToGrid="0">
      <p:cViewPr varScale="1">
        <p:scale>
          <a:sx n="84" d="100"/>
          <a:sy n="84" d="100"/>
        </p:scale>
        <p:origin x="1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300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650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79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84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577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946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993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157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17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19.xml"/><Relationship Id="rId4" Type="http://schemas.openxmlformats.org/officeDocument/2006/relationships/slide" Target="../slides/slide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22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14.xml"/><Relationship Id="rId4" Type="http://schemas.openxmlformats.org/officeDocument/2006/relationships/slide" Target="../slides/slide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22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14.xml"/><Relationship Id="rId4" Type="http://schemas.openxmlformats.org/officeDocument/2006/relationships/slide" Target="../slides/sl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22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14.xml"/><Relationship Id="rId4" Type="http://schemas.openxmlformats.org/officeDocument/2006/relationships/slide" Target="../slides/slide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5C7A475-4C5E-4170-987E-40B2A054D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8995D0-6C61-E4A5-417C-75B92E3D3B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2C3D670-EDEB-099B-E222-1FB51ADFD9A1}"/>
              </a:ext>
            </a:extLst>
          </p:cNvPr>
          <p:cNvSpPr txBox="1"/>
          <p:nvPr userDrawn="1"/>
        </p:nvSpPr>
        <p:spPr>
          <a:xfrm>
            <a:off x="744169" y="6288024"/>
            <a:ext cx="34563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了解同学们的体质状况</a:t>
            </a:r>
          </a:p>
        </p:txBody>
      </p:sp>
    </p:spTree>
    <p:extLst>
      <p:ext uri="{BB962C8B-B14F-4D97-AF65-F5344CB8AC3E}">
        <p14:creationId xmlns:p14="http://schemas.microsoft.com/office/powerpoint/2010/main" val="43315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8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2C1E2F20-989F-45F2-ADC3-EE568F2F2541}"/>
              </a:ext>
            </a:extLst>
          </p:cNvPr>
          <p:cNvSpPr/>
          <p:nvPr userDrawn="1"/>
        </p:nvSpPr>
        <p:spPr>
          <a:xfrm>
            <a:off x="203200" y="206351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5000563-0974-43BB-B124-05B4049791F7}"/>
              </a:ext>
            </a:extLst>
          </p:cNvPr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A4C6AA-6A6A-F7A2-78C4-C590F9B90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DDB6AEF-CA6F-1029-F71E-6C617B6DA654}"/>
              </a:ext>
            </a:extLst>
          </p:cNvPr>
          <p:cNvSpPr txBox="1"/>
          <p:nvPr userDrawn="1"/>
        </p:nvSpPr>
        <p:spPr>
          <a:xfrm>
            <a:off x="744169" y="6288024"/>
            <a:ext cx="34563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了解同学们的体质状况</a:t>
            </a:r>
          </a:p>
        </p:txBody>
      </p:sp>
    </p:spTree>
    <p:extLst>
      <p:ext uri="{BB962C8B-B14F-4D97-AF65-F5344CB8AC3E}">
        <p14:creationId xmlns:p14="http://schemas.microsoft.com/office/powerpoint/2010/main" val="179740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BC29AD9-B5DA-4D2B-A40C-12752BD7BFF3}"/>
              </a:ext>
            </a:extLst>
          </p:cNvPr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12752FC-E1EE-46EC-A703-3FB98898CA94}"/>
              </a:ext>
            </a:extLst>
          </p:cNvPr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09C078-F26F-4537-5200-B31AF0D97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8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92F090-D920-4F94-BF8C-1EAECA46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EC21AA4-13DB-4E1A-8A03-D7763673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38A6F0-2830-48DF-83EE-AD83989D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5D34CF-8A1B-7217-4AF5-32DC63520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EDD1D60-733E-7083-3467-7FA5FF30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4563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了解同学们的体质状况</a:t>
            </a:r>
          </a:p>
        </p:txBody>
      </p:sp>
    </p:spTree>
    <p:extLst>
      <p:ext uri="{BB962C8B-B14F-4D97-AF65-F5344CB8AC3E}">
        <p14:creationId xmlns:p14="http://schemas.microsoft.com/office/powerpoint/2010/main" val="412556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D29443-6CE2-4E61-181C-90C1BCE11E3F}"/>
              </a:ext>
            </a:extLst>
          </p:cNvPr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0CFCAF-CCC9-67E2-40B1-486AE87E66A0}"/>
              </a:ext>
            </a:extLst>
          </p:cNvPr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1E6D0D4-E5CD-41D4-4117-306BA0E001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1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0AB96E7-5A62-BAF1-81B8-6678BE62207E}"/>
              </a:ext>
            </a:extLst>
          </p:cNvPr>
          <p:cNvSpPr txBox="1"/>
          <p:nvPr userDrawn="1"/>
        </p:nvSpPr>
        <p:spPr>
          <a:xfrm>
            <a:off x="744169" y="6288024"/>
            <a:ext cx="34563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了解同学们的体质状况</a:t>
            </a:r>
          </a:p>
        </p:txBody>
      </p:sp>
    </p:spTree>
    <p:extLst>
      <p:ext uri="{BB962C8B-B14F-4D97-AF65-F5344CB8AC3E}">
        <p14:creationId xmlns:p14="http://schemas.microsoft.com/office/powerpoint/2010/main" val="303816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准备间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E4D7B8F-FAAC-F6CD-910B-13D04DA0555A}"/>
              </a:ext>
            </a:extLst>
          </p:cNvPr>
          <p:cNvSpPr txBox="1"/>
          <p:nvPr userDrawn="1"/>
        </p:nvSpPr>
        <p:spPr>
          <a:xfrm>
            <a:off x="744169" y="6288024"/>
            <a:ext cx="34563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了解同学们的体质状况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A16200FE-5FB4-8300-5135-F92B8C6CAB72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4" action="ppaction://hlinksldjump"/>
            <a:extLst>
              <a:ext uri="{FF2B5EF4-FFF2-40B4-BE49-F238E27FC236}">
                <a16:creationId xmlns:a16="http://schemas.microsoft.com/office/drawing/2014/main" id="{C0069616-C5B1-6E94-8B7F-32DE8A17E79C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5" action="ppaction://hlinksldjump"/>
            <a:extLst>
              <a:ext uri="{FF2B5EF4-FFF2-40B4-BE49-F238E27FC236}">
                <a16:creationId xmlns:a16="http://schemas.microsoft.com/office/drawing/2014/main" id="{1897413A-A791-B44E-A561-CAACE6373A05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6" action="ppaction://hlinksldjump"/>
            <a:extLst>
              <a:ext uri="{FF2B5EF4-FFF2-40B4-BE49-F238E27FC236}">
                <a16:creationId xmlns:a16="http://schemas.microsoft.com/office/drawing/2014/main" id="{FFAF93F2-3397-E08B-5085-FEC15086859E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95983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活动室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E4D7B8F-FAAC-F6CD-910B-13D04DA0555A}"/>
              </a:ext>
            </a:extLst>
          </p:cNvPr>
          <p:cNvSpPr txBox="1"/>
          <p:nvPr userDrawn="1"/>
        </p:nvSpPr>
        <p:spPr>
          <a:xfrm>
            <a:off x="744169" y="6288024"/>
            <a:ext cx="34563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了解同学们的体质状况</a:t>
            </a:r>
          </a:p>
        </p:txBody>
      </p:sp>
      <p:sp>
        <p:nvSpPr>
          <p:cNvPr id="6" name="圆角矩形 5">
            <a:hlinkClick r:id="rId4" action="ppaction://hlinksldjump"/>
            <a:extLst>
              <a:ext uri="{FF2B5EF4-FFF2-40B4-BE49-F238E27FC236}">
                <a16:creationId xmlns:a16="http://schemas.microsoft.com/office/drawing/2014/main" id="{80C92DED-155B-9313-0D44-CC2B4CC424DA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3B532995-40CD-AD96-6142-55A83E42E003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EEA8D899-45F2-BF55-E1A7-BF0D22352CBE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AAF66073-B1B5-5C43-E55B-29E27C29471D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98121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收获园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E4D7B8F-FAAC-F6CD-910B-13D04DA0555A}"/>
              </a:ext>
            </a:extLst>
          </p:cNvPr>
          <p:cNvSpPr txBox="1"/>
          <p:nvPr userDrawn="1"/>
        </p:nvSpPr>
        <p:spPr>
          <a:xfrm>
            <a:off x="744169" y="6288024"/>
            <a:ext cx="34563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了解同学们的体质状况</a:t>
            </a:r>
          </a:p>
        </p:txBody>
      </p:sp>
      <p:sp>
        <p:nvSpPr>
          <p:cNvPr id="6" name="圆角矩形 5">
            <a:hlinkClick r:id="rId4" action="ppaction://hlinksldjump"/>
            <a:extLst>
              <a:ext uri="{FF2B5EF4-FFF2-40B4-BE49-F238E27FC236}">
                <a16:creationId xmlns:a16="http://schemas.microsoft.com/office/drawing/2014/main" id="{A2C26150-B767-709C-386E-710B743CCBB9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E85CE4A0-F023-5501-F36A-B397216DD52E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B5D78C44-3548-EB13-BC1C-FCDCDBDF4D5E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4B2EBA5B-6A7C-1AA3-877E-514CF353C3AC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46098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挑战台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E4D7B8F-FAAC-F6CD-910B-13D04DA0555A}"/>
              </a:ext>
            </a:extLst>
          </p:cNvPr>
          <p:cNvSpPr txBox="1"/>
          <p:nvPr userDrawn="1"/>
        </p:nvSpPr>
        <p:spPr>
          <a:xfrm>
            <a:off x="744169" y="6288024"/>
            <a:ext cx="34563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了解同学们的体质状况</a:t>
            </a:r>
          </a:p>
        </p:txBody>
      </p:sp>
      <p:sp>
        <p:nvSpPr>
          <p:cNvPr id="6" name="圆角矩形 5">
            <a:hlinkClick r:id="rId4" action="ppaction://hlinksldjump"/>
            <a:extLst>
              <a:ext uri="{FF2B5EF4-FFF2-40B4-BE49-F238E27FC236}">
                <a16:creationId xmlns:a16="http://schemas.microsoft.com/office/drawing/2014/main" id="{3B046914-FCE4-133E-C3C8-01E5B48121E5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89B6DE39-D0F3-9F86-62DC-8887AA0A1204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36494CEF-D486-7545-5E2D-CE138A012241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30580FEA-E638-D4CA-A280-930C9C7320C1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93322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4399677-2D82-2E3A-3F3E-BA77D8FDA5D6}"/>
              </a:ext>
            </a:extLst>
          </p:cNvPr>
          <p:cNvSpPr txBox="1"/>
          <p:nvPr userDrawn="1"/>
        </p:nvSpPr>
        <p:spPr>
          <a:xfrm>
            <a:off x="744169" y="6288024"/>
            <a:ext cx="34563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了解同学们的体质状况</a:t>
            </a:r>
          </a:p>
        </p:txBody>
      </p:sp>
    </p:spTree>
    <p:extLst>
      <p:ext uri="{BB962C8B-B14F-4D97-AF65-F5344CB8AC3E}">
        <p14:creationId xmlns:p14="http://schemas.microsoft.com/office/powerpoint/2010/main" val="99339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C7B384-D0A9-4A3E-B82E-077F105B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849284-3658-45CD-BF30-8EAD1DBAE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2F3AF-091B-4156-B56F-3DCE4D4E1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3584E4-5855-43CF-9837-F80656EC1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0FE4E5-56D8-47EF-B089-AE5DCD1B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50" r:id="rId3"/>
    <p:sldLayoutId id="2147483671" r:id="rId4"/>
    <p:sldLayoutId id="2147483674" r:id="rId5"/>
    <p:sldLayoutId id="2147483678" r:id="rId6"/>
    <p:sldLayoutId id="2147483677" r:id="rId7"/>
    <p:sldLayoutId id="2147483676" r:id="rId8"/>
    <p:sldLayoutId id="2147483672" r:id="rId9"/>
    <p:sldLayoutId id="2147483651" r:id="rId10"/>
    <p:sldLayoutId id="2147483675" r:id="rId11"/>
    <p:sldLayoutId id="2147483673" r:id="rId12"/>
    <p:sldLayoutId id="2147483661" r:id="rId13"/>
    <p:sldLayoutId id="2147483653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22.xml"/><Relationship Id="rId4" Type="http://schemas.openxmlformats.org/officeDocument/2006/relationships/slide" Target="slide5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D7E93CD-BE16-4A6D-97C8-96683F7E3B6C}"/>
              </a:ext>
            </a:extLst>
          </p:cNvPr>
          <p:cNvSpPr txBox="1"/>
          <p:nvPr/>
        </p:nvSpPr>
        <p:spPr>
          <a:xfrm>
            <a:off x="4577754" y="5188896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宿州市第十一中学    李东亚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256871-DA13-F4A6-8D33-BC9952723CDC}"/>
              </a:ext>
            </a:extLst>
          </p:cNvPr>
          <p:cNvSpPr txBox="1"/>
          <p:nvPr/>
        </p:nvSpPr>
        <p:spPr>
          <a:xfrm>
            <a:off x="7087278" y="3472055"/>
            <a:ext cx="35253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数据可视化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D9C11C-A0CC-6CA5-FB1E-816906ED2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8F0753-78DC-91B5-73EF-3720F6ADB715}"/>
              </a:ext>
            </a:extLst>
          </p:cNvPr>
          <p:cNvSpPr txBox="1"/>
          <p:nvPr/>
        </p:nvSpPr>
        <p:spPr>
          <a:xfrm>
            <a:off x="7213642" y="1149966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制订体质提升方案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6CBA26-BC71-4034-E87C-740604474F43}"/>
              </a:ext>
            </a:extLst>
          </p:cNvPr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60" y="3951764"/>
            <a:ext cx="2474265" cy="24742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9C8AA4-7DD4-E586-CF28-3819BF203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2" y="2122681"/>
            <a:ext cx="10008316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BA5800D-B00B-AA01-1E8E-C2B102EF5B3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6A617D8-C092-CE3D-D98D-EC9F0400F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CA91F84-0953-BC12-011A-86ABB5F826CD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议一议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03F555D-9B1B-7A6D-17AE-B2C5C628F707}"/>
              </a:ext>
            </a:extLst>
          </p:cNvPr>
          <p:cNvSpPr txBox="1"/>
          <p:nvPr/>
        </p:nvSpPr>
        <p:spPr>
          <a:xfrm>
            <a:off x="3288231" y="1982681"/>
            <a:ext cx="7532169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400" dirty="0"/>
              <a:t>你知道班级同学有哪些健康问题吗？依据是什么？</a:t>
            </a:r>
          </a:p>
        </p:txBody>
      </p:sp>
      <p:sp>
        <p:nvSpPr>
          <p:cNvPr id="18" name="折角形 17">
            <a:extLst>
              <a:ext uri="{FF2B5EF4-FFF2-40B4-BE49-F238E27FC236}">
                <a16:creationId xmlns:a16="http://schemas.microsoft.com/office/drawing/2014/main" id="{1BA43624-BF57-5A8E-7261-3FD0DB33B83C}"/>
              </a:ext>
            </a:extLst>
          </p:cNvPr>
          <p:cNvSpPr/>
          <p:nvPr/>
        </p:nvSpPr>
        <p:spPr>
          <a:xfrm>
            <a:off x="3737948" y="3372263"/>
            <a:ext cx="2824497" cy="2405082"/>
          </a:xfrm>
          <a:prstGeom prst="foldedCorner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2ABB83A-1121-F123-6D27-1FA91F3808B8}"/>
              </a:ext>
            </a:extLst>
          </p:cNvPr>
          <p:cNvSpPr txBox="1"/>
          <p:nvPr/>
        </p:nvSpPr>
        <p:spPr>
          <a:xfrm>
            <a:off x="3938685" y="3200194"/>
            <a:ext cx="20796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班级同学健康问题</a:t>
            </a:r>
          </a:p>
        </p:txBody>
      </p:sp>
      <p:sp>
        <p:nvSpPr>
          <p:cNvPr id="19" name="折角形 18">
            <a:extLst>
              <a:ext uri="{FF2B5EF4-FFF2-40B4-BE49-F238E27FC236}">
                <a16:creationId xmlns:a16="http://schemas.microsoft.com/office/drawing/2014/main" id="{02D6DDC2-D8E7-9A6E-34ED-B9A22D1B5356}"/>
              </a:ext>
            </a:extLst>
          </p:cNvPr>
          <p:cNvSpPr/>
          <p:nvPr/>
        </p:nvSpPr>
        <p:spPr>
          <a:xfrm>
            <a:off x="7644941" y="3372258"/>
            <a:ext cx="2824497" cy="2405082"/>
          </a:xfrm>
          <a:prstGeom prst="foldedCorner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A6D9DC1-FDD7-E9A2-537F-61FFC34DE39B}"/>
              </a:ext>
            </a:extLst>
          </p:cNvPr>
          <p:cNvSpPr txBox="1"/>
          <p:nvPr/>
        </p:nvSpPr>
        <p:spPr>
          <a:xfrm>
            <a:off x="7864773" y="3187592"/>
            <a:ext cx="113952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我的依据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CF3DF0-62BC-DCE5-42C2-734BFD002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28193" r="9384" b="11095"/>
          <a:stretch/>
        </p:blipFill>
        <p:spPr>
          <a:xfrm>
            <a:off x="823823" y="4756279"/>
            <a:ext cx="1985905" cy="115659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3C0DFCA-A242-5D37-4563-67B94BFCB339}"/>
              </a:ext>
            </a:extLst>
          </p:cNvPr>
          <p:cNvSpPr txBox="1"/>
          <p:nvPr/>
        </p:nvSpPr>
        <p:spPr>
          <a:xfrm>
            <a:off x="1012673" y="990449"/>
            <a:ext cx="6902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．选择班级同学体质健康研究内容</a:t>
            </a:r>
          </a:p>
        </p:txBody>
      </p:sp>
    </p:spTree>
    <p:extLst>
      <p:ext uri="{BB962C8B-B14F-4D97-AF65-F5344CB8AC3E}">
        <p14:creationId xmlns:p14="http://schemas.microsoft.com/office/powerpoint/2010/main" val="416104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3072138" y="2171354"/>
            <a:ext cx="7989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如何从体质健康测试数据中获取健康信息，并制作图形化的健康警示卡呢？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4476C41-6F79-8E2B-EE32-84C74BA6477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D31874B-74CF-A257-A2C5-E273EA304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A53720-D2AA-39BC-7C92-78776E265270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3FF71BC-E00C-EAE5-20BC-4E0226AE4ABA}"/>
              </a:ext>
            </a:extLst>
          </p:cNvPr>
          <p:cNvSpPr txBox="1"/>
          <p:nvPr/>
        </p:nvSpPr>
        <p:spPr>
          <a:xfrm>
            <a:off x="1012673" y="990449"/>
            <a:ext cx="6902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．选择班级同学体质健康研究内容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564845B-0A51-FE32-A6AE-15D56C54F9EC}"/>
              </a:ext>
            </a:extLst>
          </p:cNvPr>
          <p:cNvSpPr txBox="1"/>
          <p:nvPr/>
        </p:nvSpPr>
        <p:spPr>
          <a:xfrm>
            <a:off x="3651299" y="354154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我的想法：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FBF5985-3AFB-328F-32C7-62F1FAB267A8}"/>
              </a:ext>
            </a:extLst>
          </p:cNvPr>
          <p:cNvSpPr txBox="1"/>
          <p:nvPr/>
        </p:nvSpPr>
        <p:spPr>
          <a:xfrm>
            <a:off x="7320919" y="3355842"/>
            <a:ext cx="25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制作健康警示卡的流程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F9F46218-7525-4981-9A3D-12DCE4AD60CB}"/>
              </a:ext>
            </a:extLst>
          </p:cNvPr>
          <p:cNvSpPr/>
          <p:nvPr/>
        </p:nvSpPr>
        <p:spPr>
          <a:xfrm>
            <a:off x="7264400" y="3922540"/>
            <a:ext cx="319260" cy="3192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FC15996-2E0C-DCB9-EC55-B8123B2F65CF}"/>
              </a:ext>
            </a:extLst>
          </p:cNvPr>
          <p:cNvSpPr txBox="1"/>
          <p:nvPr/>
        </p:nvSpPr>
        <p:spPr>
          <a:xfrm>
            <a:off x="7583659" y="3897140"/>
            <a:ext cx="2885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选择工具，制作警示卡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4131D0EB-5785-74ED-D10B-91DEFA11D36E}"/>
              </a:ext>
            </a:extLst>
          </p:cNvPr>
          <p:cNvSpPr/>
          <p:nvPr/>
        </p:nvSpPr>
        <p:spPr>
          <a:xfrm>
            <a:off x="7264400" y="4379740"/>
            <a:ext cx="319260" cy="3192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8FAD9F1-2772-3684-8002-A25101DF5298}"/>
              </a:ext>
            </a:extLst>
          </p:cNvPr>
          <p:cNvSpPr txBox="1"/>
          <p:nvPr/>
        </p:nvSpPr>
        <p:spPr>
          <a:xfrm>
            <a:off x="7583660" y="4354340"/>
            <a:ext cx="270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确定研究的内容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4D6E1A15-B69D-E604-8354-8A17D628E396}"/>
              </a:ext>
            </a:extLst>
          </p:cNvPr>
          <p:cNvSpPr/>
          <p:nvPr/>
        </p:nvSpPr>
        <p:spPr>
          <a:xfrm>
            <a:off x="7264400" y="4824240"/>
            <a:ext cx="319260" cy="3192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812BE83-8A07-DCDF-F40B-FBB14CA45961}"/>
              </a:ext>
            </a:extLst>
          </p:cNvPr>
          <p:cNvSpPr txBox="1"/>
          <p:nvPr/>
        </p:nvSpPr>
        <p:spPr>
          <a:xfrm>
            <a:off x="7583660" y="4798840"/>
            <a:ext cx="270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将体质数据图形化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F46EEAEC-7C87-66DC-D7D7-8EC2DD04F683}"/>
              </a:ext>
            </a:extLst>
          </p:cNvPr>
          <p:cNvSpPr/>
          <p:nvPr/>
        </p:nvSpPr>
        <p:spPr>
          <a:xfrm>
            <a:off x="7264400" y="5268740"/>
            <a:ext cx="319260" cy="3192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F87F66D-3BA8-9D05-F820-1CBA9940D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 b="3594"/>
          <a:stretch/>
        </p:blipFill>
        <p:spPr>
          <a:xfrm flipH="1">
            <a:off x="1297669" y="4154983"/>
            <a:ext cx="1173769" cy="1725118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6B66442E-C453-54F0-7F03-3B76EFC7B48B}"/>
              </a:ext>
            </a:extLst>
          </p:cNvPr>
          <p:cNvSpPr txBox="1"/>
          <p:nvPr/>
        </p:nvSpPr>
        <p:spPr>
          <a:xfrm>
            <a:off x="7583660" y="5243340"/>
            <a:ext cx="270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对体质数据进行统计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7F8ABC7-01ED-E919-565F-AEE7BC123DA4}"/>
              </a:ext>
            </a:extLst>
          </p:cNvPr>
          <p:cNvSpPr txBox="1"/>
          <p:nvPr/>
        </p:nvSpPr>
        <p:spPr>
          <a:xfrm>
            <a:off x="7278860" y="4367040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4B21CC98-10EA-C6CD-E0BE-B3B6275AB730}"/>
              </a:ext>
            </a:extLst>
          </p:cNvPr>
          <p:cNvSpPr/>
          <p:nvPr/>
        </p:nvSpPr>
        <p:spPr>
          <a:xfrm>
            <a:off x="6939919" y="3167451"/>
            <a:ext cx="3529193" cy="264914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云形标注 18">
            <a:extLst>
              <a:ext uri="{FF2B5EF4-FFF2-40B4-BE49-F238E27FC236}">
                <a16:creationId xmlns:a16="http://schemas.microsoft.com/office/drawing/2014/main" id="{1AB71142-7CBF-7E7B-86C6-B24F2AB3836D}"/>
              </a:ext>
            </a:extLst>
          </p:cNvPr>
          <p:cNvSpPr/>
          <p:nvPr/>
        </p:nvSpPr>
        <p:spPr>
          <a:xfrm>
            <a:off x="3213100" y="3176242"/>
            <a:ext cx="3238500" cy="2475258"/>
          </a:xfrm>
          <a:prstGeom prst="cloudCallout">
            <a:avLst>
              <a:gd name="adj1" fmla="val -80699"/>
              <a:gd name="adj2" fmla="val 1091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572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3072138" y="2171354"/>
            <a:ext cx="7303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从“班级体质测试数据汇总表”中，筛选要研究的数据，并进行汇总统计。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4476C41-6F79-8E2B-EE32-84C74BA6477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D31874B-74CF-A257-A2C5-E273EA304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A53720-D2AA-39BC-7C92-78776E265270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3CDD9DB-72D1-B6E4-1ACE-66C126AA6123}"/>
              </a:ext>
            </a:extLst>
          </p:cNvPr>
          <p:cNvSpPr txBox="1"/>
          <p:nvPr/>
        </p:nvSpPr>
        <p:spPr>
          <a:xfrm>
            <a:off x="1012673" y="990449"/>
            <a:ext cx="6902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．选择班级同学体质健康研究内容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BF52F43-E963-CF36-6123-F75FD31D0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16" y="4417326"/>
            <a:ext cx="1963808" cy="13864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9CA435D-55A7-BBBF-631D-19B1FFBF8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6" y="3107425"/>
            <a:ext cx="5296103" cy="1404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6C9EE54A-3F20-D106-B807-C4ECA7B5083D}"/>
              </a:ext>
            </a:extLst>
          </p:cNvPr>
          <p:cNvGrpSpPr/>
          <p:nvPr/>
        </p:nvGrpSpPr>
        <p:grpSpPr>
          <a:xfrm>
            <a:off x="6734341" y="3860952"/>
            <a:ext cx="3734772" cy="2006599"/>
            <a:chOff x="7009428" y="3920348"/>
            <a:chExt cx="3734772" cy="2006599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F104082-9946-8CBD-55E2-5BC286860CAE}"/>
                </a:ext>
              </a:extLst>
            </p:cNvPr>
            <p:cNvSpPr/>
            <p:nvPr/>
          </p:nvSpPr>
          <p:spPr>
            <a:xfrm>
              <a:off x="7009428" y="3920348"/>
              <a:ext cx="3734772" cy="20065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58A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66077A5C-DB86-6A8E-92B6-3B019F5BE6EE}"/>
                </a:ext>
              </a:extLst>
            </p:cNvPr>
            <p:cNvGrpSpPr/>
            <p:nvPr/>
          </p:nvGrpSpPr>
          <p:grpSpPr>
            <a:xfrm>
              <a:off x="7079522" y="3979745"/>
              <a:ext cx="3594584" cy="1906334"/>
              <a:chOff x="7111516" y="1269088"/>
              <a:chExt cx="3594584" cy="1906334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8C05822C-9AE4-9A63-B978-528BEF5801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8123"/>
              <a:stretch/>
            </p:blipFill>
            <p:spPr>
              <a:xfrm>
                <a:off x="7111516" y="1591973"/>
                <a:ext cx="3594584" cy="1583449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44366213-42B4-7203-21BA-929EFEC29D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8046" t="-878" b="81877"/>
              <a:stretch/>
            </p:blipFill>
            <p:spPr>
              <a:xfrm>
                <a:off x="7522010" y="1269088"/>
                <a:ext cx="2687322" cy="378136"/>
              </a:xfrm>
              <a:prstGeom prst="rect">
                <a:avLst/>
              </a:prstGeom>
            </p:spPr>
          </p:pic>
        </p:grpSp>
      </p:grpSp>
      <p:sp>
        <p:nvSpPr>
          <p:cNvPr id="33" name="右箭头 32">
            <a:extLst>
              <a:ext uri="{FF2B5EF4-FFF2-40B4-BE49-F238E27FC236}">
                <a16:creationId xmlns:a16="http://schemas.microsoft.com/office/drawing/2014/main" id="{0EC59709-2A80-1D17-F4AC-1677BD19C065}"/>
              </a:ext>
            </a:extLst>
          </p:cNvPr>
          <p:cNvSpPr/>
          <p:nvPr/>
        </p:nvSpPr>
        <p:spPr>
          <a:xfrm rot="1606113">
            <a:off x="5524083" y="4678094"/>
            <a:ext cx="1212743" cy="2301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0415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3072138" y="2171354"/>
            <a:ext cx="730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你们组准备研究哪方面的体质健康问题呢？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4476C41-6F79-8E2B-EE32-84C74BA6477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D31874B-74CF-A257-A2C5-E273EA304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A53720-D2AA-39BC-7C92-78776E265270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选一选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28193" r="9384" b="11095"/>
          <a:stretch/>
        </p:blipFill>
        <p:spPr>
          <a:xfrm>
            <a:off x="8909573" y="4521810"/>
            <a:ext cx="2420984" cy="140998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3CDD9DB-72D1-B6E4-1ACE-66C126AA6123}"/>
              </a:ext>
            </a:extLst>
          </p:cNvPr>
          <p:cNvSpPr txBox="1"/>
          <p:nvPr/>
        </p:nvSpPr>
        <p:spPr>
          <a:xfrm>
            <a:off x="1012673" y="990449"/>
            <a:ext cx="6066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．统计班级同学体质测试数据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248948B-D4F6-02D3-261A-8831F20CE4EF}"/>
              </a:ext>
            </a:extLst>
          </p:cNvPr>
          <p:cNvGrpSpPr/>
          <p:nvPr/>
        </p:nvGrpSpPr>
        <p:grpSpPr>
          <a:xfrm>
            <a:off x="2349500" y="3039870"/>
            <a:ext cx="3340100" cy="2827681"/>
            <a:chOff x="2057400" y="2963219"/>
            <a:chExt cx="3340100" cy="2827681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BCEBC0C-8CF4-CC0F-8FA7-E49A1ADB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9" t="12406" r="14895" b="17223"/>
            <a:stretch/>
          </p:blipFill>
          <p:spPr>
            <a:xfrm>
              <a:off x="2057400" y="2963219"/>
              <a:ext cx="3340100" cy="2827681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6DB97D9C-09B4-141D-98DC-B0D8C10EE7DE}"/>
                </a:ext>
              </a:extLst>
            </p:cNvPr>
            <p:cNvSpPr txBox="1"/>
            <p:nvPr/>
          </p:nvSpPr>
          <p:spPr>
            <a:xfrm>
              <a:off x="2117409" y="3223392"/>
              <a:ext cx="3220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/>
                <a:t>体质数据反映的体质健康状况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301F75A-A68D-EBC7-EA78-911B9817F08B}"/>
                </a:ext>
              </a:extLst>
            </p:cNvPr>
            <p:cNvSpPr txBox="1"/>
            <p:nvPr/>
          </p:nvSpPr>
          <p:spPr>
            <a:xfrm>
              <a:off x="2279019" y="3815150"/>
              <a:ext cx="2703340" cy="168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dirty="0">
                  <a:latin typeface="KaiTi_GB2312" panose="02010609030101010101" pitchFamily="49" charset="-122"/>
                  <a:ea typeface="KaiTi_GB2312" panose="02010609030101010101" pitchFamily="49" charset="-122"/>
                </a:rPr>
                <a:t>身体形态：身高、体重</a:t>
              </a:r>
              <a:endParaRPr kumimoji="1" lang="en-US" altLang="zh-CN" dirty="0">
                <a:latin typeface="KaiTi_GB2312" panose="02010609030101010101" pitchFamily="49" charset="-122"/>
                <a:ea typeface="KaiTi_GB2312" panose="0201060903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dirty="0">
                  <a:latin typeface="KaiTi_GB2312" panose="02010609030101010101" pitchFamily="49" charset="-122"/>
                  <a:ea typeface="KaiTi_GB2312" panose="02010609030101010101" pitchFamily="49" charset="-122"/>
                </a:rPr>
                <a:t>身体机能：</a:t>
              </a:r>
              <a:endParaRPr kumimoji="1" lang="en-US" altLang="zh-CN" dirty="0">
                <a:latin typeface="KaiTi_GB2312" panose="02010609030101010101" pitchFamily="49" charset="-122"/>
                <a:ea typeface="KaiTi_GB2312" panose="0201060903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dirty="0">
                  <a:latin typeface="KaiTi_GB2312" panose="02010609030101010101" pitchFamily="49" charset="-122"/>
                  <a:ea typeface="KaiTi_GB2312" panose="02010609030101010101" pitchFamily="49" charset="-122"/>
                </a:rPr>
                <a:t>身体素质：</a:t>
              </a:r>
              <a:endParaRPr kumimoji="1" lang="en-US" altLang="zh-CN" dirty="0">
                <a:latin typeface="KaiTi_GB2312" panose="02010609030101010101" pitchFamily="49" charset="-122"/>
                <a:ea typeface="KaiTi_GB2312" panose="0201060903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dirty="0">
                  <a:latin typeface="KaiTi_GB2312" panose="02010609030101010101" pitchFamily="49" charset="-122"/>
                  <a:ea typeface="KaiTi_GB2312" panose="02010609030101010101" pitchFamily="49" charset="-122"/>
                </a:rPr>
                <a:t>视力状况：视力数</a:t>
              </a:r>
              <a:endParaRPr kumimoji="1" lang="en-US" altLang="zh-CN" dirty="0">
                <a:latin typeface="KaiTi_GB2312" panose="02010609030101010101" pitchFamily="49" charset="-122"/>
                <a:ea typeface="KaiTi_GB2312" panose="02010609030101010101" pitchFamily="49" charset="-122"/>
              </a:endParaRPr>
            </a:p>
          </p:txBody>
        </p:sp>
        <p:cxnSp>
          <p:nvCxnSpPr>
            <p:cNvPr id="8" name="直线连接符 7">
              <a:extLst>
                <a:ext uri="{FF2B5EF4-FFF2-40B4-BE49-F238E27FC236}">
                  <a16:creationId xmlns:a16="http://schemas.microsoft.com/office/drawing/2014/main" id="{C1B18B92-78AC-9B9F-6D49-19287502B514}"/>
                </a:ext>
              </a:extLst>
            </p:cNvPr>
            <p:cNvCxnSpPr>
              <a:endCxn id="5" idx="3"/>
            </p:cNvCxnSpPr>
            <p:nvPr/>
          </p:nvCxnSpPr>
          <p:spPr>
            <a:xfrm>
              <a:off x="3377131" y="4659836"/>
              <a:ext cx="160522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符 12">
              <a:extLst>
                <a:ext uri="{FF2B5EF4-FFF2-40B4-BE49-F238E27FC236}">
                  <a16:creationId xmlns:a16="http://schemas.microsoft.com/office/drawing/2014/main" id="{6C63D297-871E-EB5E-4DD6-3A9F241D2610}"/>
                </a:ext>
              </a:extLst>
            </p:cNvPr>
            <p:cNvCxnSpPr/>
            <p:nvPr/>
          </p:nvCxnSpPr>
          <p:spPr>
            <a:xfrm>
              <a:off x="3359715" y="5121502"/>
              <a:ext cx="160522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圆角矩形标注 20">
            <a:extLst>
              <a:ext uri="{FF2B5EF4-FFF2-40B4-BE49-F238E27FC236}">
                <a16:creationId xmlns:a16="http://schemas.microsoft.com/office/drawing/2014/main" id="{4D23446D-EAEF-7E91-04D8-C3E9E449D3F6}"/>
              </a:ext>
            </a:extLst>
          </p:cNvPr>
          <p:cNvSpPr/>
          <p:nvPr/>
        </p:nvSpPr>
        <p:spPr>
          <a:xfrm>
            <a:off x="5851209" y="3145840"/>
            <a:ext cx="2998354" cy="2632660"/>
          </a:xfrm>
          <a:prstGeom prst="wedgeRoundRectCallout">
            <a:avLst>
              <a:gd name="adj1" fmla="val 72683"/>
              <a:gd name="adj2" fmla="val -245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4F37D73-DA70-4D10-1A9E-2426C8EBA35B}"/>
              </a:ext>
            </a:extLst>
          </p:cNvPr>
          <p:cNvSpPr txBox="1"/>
          <p:nvPr/>
        </p:nvSpPr>
        <p:spPr>
          <a:xfrm>
            <a:off x="6096000" y="3365391"/>
            <a:ext cx="2009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我们组选择研究：</a:t>
            </a:r>
          </a:p>
        </p:txBody>
      </p:sp>
    </p:spTree>
    <p:extLst>
      <p:ext uri="{BB962C8B-B14F-4D97-AF65-F5344CB8AC3E}">
        <p14:creationId xmlns:p14="http://schemas.microsoft.com/office/powerpoint/2010/main" val="556834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CDBC72-6871-61FA-B12B-FA4E65947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50" y="1365250"/>
            <a:ext cx="4914900" cy="19431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2FF7BC8-80D7-5B57-2B07-E5FC0768730D}"/>
              </a:ext>
            </a:extLst>
          </p:cNvPr>
          <p:cNvGrpSpPr/>
          <p:nvPr/>
        </p:nvGrpSpPr>
        <p:grpSpPr>
          <a:xfrm>
            <a:off x="3636164" y="3644761"/>
            <a:ext cx="5587582" cy="461665"/>
            <a:chOff x="2953352" y="3632202"/>
            <a:chExt cx="5587582" cy="46166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F071F8B-6E0A-6061-5812-24E633168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78F34A2-03F2-C10B-BF69-C2214349368C}"/>
                </a:ext>
              </a:extLst>
            </p:cNvPr>
            <p:cNvSpPr txBox="1"/>
            <p:nvPr/>
          </p:nvSpPr>
          <p:spPr>
            <a:xfrm>
              <a:off x="3168951" y="3632202"/>
              <a:ext cx="5371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．将班级同学的体质测试数据可视化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FA2CA47-8A91-7E73-1809-A81E35169A22}"/>
              </a:ext>
            </a:extLst>
          </p:cNvPr>
          <p:cNvGrpSpPr/>
          <p:nvPr/>
        </p:nvGrpSpPr>
        <p:grpSpPr>
          <a:xfrm>
            <a:off x="3636164" y="4227074"/>
            <a:ext cx="5593994" cy="461665"/>
            <a:chOff x="2953352" y="3632202"/>
            <a:chExt cx="5593994" cy="4616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09A35F2-9014-950F-068B-A1E6C9B01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2F5AB0D-87A5-FA17-22B8-FDB65ECFA758}"/>
                </a:ext>
              </a:extLst>
            </p:cNvPr>
            <p:cNvSpPr txBox="1"/>
            <p:nvPr/>
          </p:nvSpPr>
          <p:spPr>
            <a:xfrm>
              <a:off x="3168951" y="3632202"/>
              <a:ext cx="5378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．汇总班级同学体质健康存在的问题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3A7661D-31FA-A97B-996B-14ADD00E9A3B}"/>
              </a:ext>
            </a:extLst>
          </p:cNvPr>
          <p:cNvGrpSpPr/>
          <p:nvPr/>
        </p:nvGrpSpPr>
        <p:grpSpPr>
          <a:xfrm>
            <a:off x="3636164" y="4780892"/>
            <a:ext cx="4959205" cy="461665"/>
            <a:chOff x="2953352" y="3632202"/>
            <a:chExt cx="4959205" cy="4616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0CB5348-4525-C145-EDEF-99AA7B1C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53643BC-975C-D10F-E9CA-27A6AAF37EA8}"/>
                </a:ext>
              </a:extLst>
            </p:cNvPr>
            <p:cNvSpPr txBox="1"/>
            <p:nvPr/>
          </p:nvSpPr>
          <p:spPr>
            <a:xfrm>
              <a:off x="3168951" y="3632202"/>
              <a:ext cx="47436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3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．制作班级同学体质健康警示卡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34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7092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．将班级同学的体质测试数据可视化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9C540-E181-C229-0AD1-7F76EA06A9BC}"/>
              </a:ext>
            </a:extLst>
          </p:cNvPr>
          <p:cNvSpPr txBox="1"/>
          <p:nvPr/>
        </p:nvSpPr>
        <p:spPr>
          <a:xfrm>
            <a:off x="3072138" y="2171354"/>
            <a:ext cx="730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数据可视化的工具有哪些？交流搜索结果。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C211A8-7BE8-9FC0-BE93-6187DB0CE9A3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68BF97-1DA9-9802-5C08-E79ED945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A5A1479-647F-F24C-0C48-014A32BA493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搜一搜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30B06EA4-912D-4710-5BD0-EF44710A2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9355595" y="3219470"/>
            <a:ext cx="1809339" cy="279650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7093913-1748-8F21-7ACE-EB10B934A8EA}"/>
              </a:ext>
            </a:extLst>
          </p:cNvPr>
          <p:cNvSpPr txBox="1"/>
          <p:nvPr/>
        </p:nvSpPr>
        <p:spPr>
          <a:xfrm>
            <a:off x="2219178" y="3110385"/>
            <a:ext cx="6407444" cy="150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可视化形式：词云、图表、</a:t>
            </a:r>
            <a:endParaRPr kumimoji="1"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使用的工具：微词云、电子表格、</a:t>
            </a:r>
            <a:endParaRPr kumimoji="1"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68B3AF4A-DF14-D333-7043-EE6B75DB583D}"/>
              </a:ext>
            </a:extLst>
          </p:cNvPr>
          <p:cNvCxnSpPr>
            <a:cxnSpLocks/>
          </p:cNvCxnSpPr>
          <p:nvPr/>
        </p:nvCxnSpPr>
        <p:spPr>
          <a:xfrm>
            <a:off x="5422900" y="3864053"/>
            <a:ext cx="346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E9C33165-370B-57D5-8790-A80A83AE53B8}"/>
              </a:ext>
            </a:extLst>
          </p:cNvPr>
          <p:cNvCxnSpPr/>
          <p:nvPr/>
        </p:nvCxnSpPr>
        <p:spPr>
          <a:xfrm>
            <a:off x="6096000" y="4617721"/>
            <a:ext cx="279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66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7092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．将班级同学的体质测试数据可视化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9C540-E181-C229-0AD1-7F76EA06A9BC}"/>
              </a:ext>
            </a:extLst>
          </p:cNvPr>
          <p:cNvSpPr txBox="1"/>
          <p:nvPr/>
        </p:nvSpPr>
        <p:spPr>
          <a:xfrm>
            <a:off x="3072137" y="2171354"/>
            <a:ext cx="751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请将你们研究的体质测试数据，用可视化方式呈现出来。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C211A8-7BE8-9FC0-BE93-6187DB0CE9A3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68BF97-1DA9-9802-5C08-E79ED945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A5A1479-647F-F24C-0C48-014A32BA493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3601C58-01FA-2CFD-64BA-61A66EE27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41" y="4319439"/>
            <a:ext cx="2192854" cy="15481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A023C15-EC8F-132F-392F-A727E2653290}"/>
              </a:ext>
            </a:extLst>
          </p:cNvPr>
          <p:cNvSpPr/>
          <p:nvPr/>
        </p:nvSpPr>
        <p:spPr>
          <a:xfrm>
            <a:off x="3543300" y="2945409"/>
            <a:ext cx="7175500" cy="278229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88CCAEF-AEA5-B8F7-3388-6A569F7D19C4}"/>
              </a:ext>
            </a:extLst>
          </p:cNvPr>
          <p:cNvSpPr txBox="1"/>
          <p:nvPr/>
        </p:nvSpPr>
        <p:spPr>
          <a:xfrm>
            <a:off x="7778443" y="4151888"/>
            <a:ext cx="253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请在此处展示你的作品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BA6C5D3-9646-8A0A-0CE4-C4392A04F63D}"/>
              </a:ext>
            </a:extLst>
          </p:cNvPr>
          <p:cNvSpPr txBox="1"/>
          <p:nvPr/>
        </p:nvSpPr>
        <p:spPr>
          <a:xfrm>
            <a:off x="3686695" y="3229149"/>
            <a:ext cx="2066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我使用的工具：</a:t>
            </a: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212E6113-2E4E-04CE-3032-FC53264DA8B7}"/>
              </a:ext>
            </a:extLst>
          </p:cNvPr>
          <p:cNvCxnSpPr/>
          <p:nvPr/>
        </p:nvCxnSpPr>
        <p:spPr>
          <a:xfrm>
            <a:off x="3848100" y="4114800"/>
            <a:ext cx="2084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619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7100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．汇总班级同学体质健康存在的问题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9C540-E181-C229-0AD1-7F76EA06A9BC}"/>
              </a:ext>
            </a:extLst>
          </p:cNvPr>
          <p:cNvSpPr txBox="1"/>
          <p:nvPr/>
        </p:nvSpPr>
        <p:spPr>
          <a:xfrm>
            <a:off x="3072138" y="2171354"/>
            <a:ext cx="664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请你列出从图形化数据中发现的体质健康问题。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C211A8-7BE8-9FC0-BE93-6187DB0CE9A3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68BF97-1DA9-9802-5C08-E79ED945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A5A1479-647F-F24C-0C48-014A32BA493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理一理</a:t>
              </a: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235FB6F-B2EA-ECF4-4122-7A231D5A2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29" y="2520613"/>
            <a:ext cx="5812465" cy="334239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C0DE317-55CD-A640-35B8-0E250F37AD11}"/>
              </a:ext>
            </a:extLst>
          </p:cNvPr>
          <p:cNvSpPr txBox="1"/>
          <p:nvPr/>
        </p:nvSpPr>
        <p:spPr>
          <a:xfrm>
            <a:off x="3429475" y="3232350"/>
            <a:ext cx="417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</a:t>
            </a:r>
            <a:r>
              <a:rPr kumimoji="1"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kumimoji="1"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组发现：</a:t>
            </a:r>
            <a:endParaRPr kumimoji="1"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kumimoji="1"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kumimoji="1"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</a:t>
            </a:r>
            <a:r>
              <a:rPr kumimoji="1"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kumimoji="1"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组发现：</a:t>
            </a:r>
            <a:endParaRPr kumimoji="1"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kumimoji="1"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kumimoji="1"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</a:t>
            </a:r>
            <a:r>
              <a:rPr kumimoji="1"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kumimoji="1"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组发现：</a:t>
            </a:r>
            <a:endParaRPr kumimoji="1"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kumimoji="1"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kumimoji="1"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</a:t>
            </a:r>
            <a:r>
              <a:rPr kumimoji="1"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kumimoji="1"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组发现：</a:t>
            </a:r>
            <a:endParaRPr kumimoji="1"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kumimoji="1" lang="zh-CN" alt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C89A3F0-FD50-A3E1-4674-AFC344EA9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0" t="18547" r="8945" b="14851"/>
          <a:stretch/>
        </p:blipFill>
        <p:spPr>
          <a:xfrm>
            <a:off x="9721211" y="3993004"/>
            <a:ext cx="1167376" cy="19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20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539C540-E181-C229-0AD1-7F76EA06A9BC}"/>
              </a:ext>
            </a:extLst>
          </p:cNvPr>
          <p:cNvSpPr txBox="1"/>
          <p:nvPr/>
        </p:nvSpPr>
        <p:spPr>
          <a:xfrm>
            <a:off x="3072138" y="2171354"/>
            <a:ext cx="730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请将同学们发现的健康问题，制作成警示卡。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C211A8-7BE8-9FC0-BE93-6187DB0CE9A3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68BF97-1DA9-9802-5C08-E79ED945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A5A1479-647F-F24C-0C48-014A32BA493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1F27B873-29DF-E32A-DFA0-58B229838868}"/>
              </a:ext>
            </a:extLst>
          </p:cNvPr>
          <p:cNvSpPr/>
          <p:nvPr/>
        </p:nvSpPr>
        <p:spPr>
          <a:xfrm>
            <a:off x="2758490" y="2945534"/>
            <a:ext cx="6982409" cy="240082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1C06379-D27C-6B7E-9A28-395D13080454}"/>
              </a:ext>
            </a:extLst>
          </p:cNvPr>
          <p:cNvSpPr txBox="1"/>
          <p:nvPr/>
        </p:nvSpPr>
        <p:spPr>
          <a:xfrm>
            <a:off x="5077001" y="3961282"/>
            <a:ext cx="275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请在此处展示你的作品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6263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．制作班级同学体质健康警示卡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AA70B2F-0A43-30F3-98C8-573B81C8C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76" y="4304876"/>
            <a:ext cx="1869919" cy="132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85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A3D967-600A-ECA6-7396-0310A9C9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38" y="1357092"/>
            <a:ext cx="4914900" cy="19431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260EF8B3-C8D5-6364-5193-73EDE1DCC66D}"/>
              </a:ext>
            </a:extLst>
          </p:cNvPr>
          <p:cNvGrpSpPr/>
          <p:nvPr/>
        </p:nvGrpSpPr>
        <p:grpSpPr>
          <a:xfrm>
            <a:off x="3636164" y="3644761"/>
            <a:ext cx="3388262" cy="461665"/>
            <a:chOff x="2953352" y="3632202"/>
            <a:chExt cx="3388262" cy="46166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C64731-D860-E236-EEA7-87CE399E7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B24B83B-EC57-0151-846D-5884A92D99CB}"/>
                </a:ext>
              </a:extLst>
            </p:cNvPr>
            <p:cNvSpPr txBox="1"/>
            <p:nvPr/>
          </p:nvSpPr>
          <p:spPr>
            <a:xfrm>
              <a:off x="3168951" y="3632202"/>
              <a:ext cx="3172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．数据可视化的形式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0D992D22-EF9C-44EC-7146-86BD15C01205}"/>
              </a:ext>
            </a:extLst>
          </p:cNvPr>
          <p:cNvGrpSpPr/>
          <p:nvPr/>
        </p:nvGrpSpPr>
        <p:grpSpPr>
          <a:xfrm>
            <a:off x="3636164" y="4227074"/>
            <a:ext cx="4330828" cy="461665"/>
            <a:chOff x="2953352" y="3632202"/>
            <a:chExt cx="4330828" cy="4616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78FF15-11F3-351C-D160-6C7C31C21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F58C6CE-E069-611A-83E2-64549DC050B2}"/>
                </a:ext>
              </a:extLst>
            </p:cNvPr>
            <p:cNvSpPr txBox="1"/>
            <p:nvPr/>
          </p:nvSpPr>
          <p:spPr>
            <a:xfrm>
              <a:off x="3168951" y="3632202"/>
              <a:ext cx="41152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．通过数据可视化传递信息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6203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EE285C1-56DB-CA62-319A-6105ECC0E3B8}"/>
              </a:ext>
            </a:extLst>
          </p:cNvPr>
          <p:cNvSpPr txBox="1"/>
          <p:nvPr/>
        </p:nvSpPr>
        <p:spPr>
          <a:xfrm>
            <a:off x="5140501" y="2318119"/>
            <a:ext cx="6194157" cy="222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  <a:spcAft>
                <a:spcPts val="600"/>
              </a:spcAft>
            </a:pPr>
            <a:r>
              <a:rPr kumimoji="1" lang="zh-CN" altLang="en-US" sz="2400" dirty="0">
                <a:latin typeface="楷体_GB2312" panose="02010600030101010101" charset="-122"/>
                <a:ea typeface="楷体_GB2312" panose="02010600030101010101" charset="-122"/>
              </a:rPr>
              <a:t> </a:t>
            </a:r>
            <a:r>
              <a:rPr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方舟小学正在进行体质健康测试，四（</a:t>
            </a:r>
            <a:r>
              <a:rPr lang="en-US" altLang="zh-CN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1</a:t>
            </a:r>
            <a:r>
              <a:rPr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）班的测试数据已经被汇总到统计小组。统计小组希望能利用这些数据制作生动形象的健康警示卡，以提醒同学们关注健康问题。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13AF743-25E5-CEFE-B8BD-F177B8352D79}"/>
              </a:ext>
            </a:extLst>
          </p:cNvPr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>
              <a:extLst>
                <a:ext uri="{FF2B5EF4-FFF2-40B4-BE49-F238E27FC236}">
                  <a16:creationId xmlns:a16="http://schemas.microsoft.com/office/drawing/2014/main" id="{3CBC816B-5B42-4425-BD0C-69152A405049}"/>
                </a:ext>
              </a:extLst>
            </p:cNvPr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11A07A9-4609-5AC2-0281-27467F5CC692}"/>
                </a:ext>
              </a:extLst>
            </p:cNvPr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发现问题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B2596BE0-3325-118F-D55B-C55177B3F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D9CA0BE-76DA-4F3E-C323-F5AB0048F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5"/>
          <a:stretch/>
        </p:blipFill>
        <p:spPr>
          <a:xfrm>
            <a:off x="687397" y="2851687"/>
            <a:ext cx="3991824" cy="212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8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4163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．数据可视化的形式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31B09F-4C7E-2DDD-227A-BA90A849C2DA}"/>
              </a:ext>
            </a:extLst>
          </p:cNvPr>
          <p:cNvSpPr txBox="1"/>
          <p:nvPr/>
        </p:nvSpPr>
        <p:spPr>
          <a:xfrm>
            <a:off x="3072138" y="2171354"/>
            <a:ext cx="805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常见的数据可视化形式有哪些，它们都有什么用途呢？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2F4EFE-9548-5261-68B4-108E457175C7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569BC40-427F-D1E3-F187-38F33D519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FB4DAFA-CEED-2FBE-D684-DF3A84C6936C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0934D4F-D393-8D61-E9C5-06284931713C}"/>
              </a:ext>
            </a:extLst>
          </p:cNvPr>
          <p:cNvGrpSpPr/>
          <p:nvPr/>
        </p:nvGrpSpPr>
        <p:grpSpPr>
          <a:xfrm>
            <a:off x="1882534" y="3266889"/>
            <a:ext cx="8795800" cy="1852264"/>
            <a:chOff x="1960024" y="2941431"/>
            <a:chExt cx="8795800" cy="185226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754FDB8-E2C9-4758-E62C-DC896F1A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024" y="3152944"/>
              <a:ext cx="1544733" cy="86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0A7B59B-0A18-232E-463F-B18A218FB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281" y="2941431"/>
              <a:ext cx="1405046" cy="122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B41EAA4-E849-F010-8CF9-60FB7E868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8" b="10036"/>
            <a:stretch/>
          </p:blipFill>
          <p:spPr>
            <a:xfrm>
              <a:off x="3962648" y="3044944"/>
              <a:ext cx="1770000" cy="1080000"/>
            </a:xfrm>
            <a:prstGeom prst="rect">
              <a:avLst/>
            </a:prstGeom>
          </p:spPr>
        </p:pic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70B1C00-E0A0-2B14-151E-74EFBDD4C1A9}"/>
                </a:ext>
              </a:extLst>
            </p:cNvPr>
            <p:cNvGrpSpPr/>
            <p:nvPr/>
          </p:nvGrpSpPr>
          <p:grpSpPr>
            <a:xfrm>
              <a:off x="2117900" y="4332030"/>
              <a:ext cx="988708" cy="461665"/>
              <a:chOff x="2405573" y="4329335"/>
              <a:chExt cx="988708" cy="461665"/>
            </a:xfrm>
          </p:grpSpPr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0F623D4-FBB9-4DA6-A9BB-EA7B2B642D59}"/>
                  </a:ext>
                </a:extLst>
              </p:cNvPr>
              <p:cNvSpPr txBox="1"/>
              <p:nvPr/>
            </p:nvSpPr>
            <p:spPr>
              <a:xfrm>
                <a:off x="2732391" y="4376888"/>
                <a:ext cx="66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词云</a:t>
                </a: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02B748F-A81D-E493-C053-0509BA7E6417}"/>
                  </a:ext>
                </a:extLst>
              </p:cNvPr>
              <p:cNvSpPr txBox="1"/>
              <p:nvPr/>
            </p:nvSpPr>
            <p:spPr>
              <a:xfrm flipH="1">
                <a:off x="2405573" y="4329335"/>
                <a:ext cx="4770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☐</a:t>
                </a:r>
                <a:endParaRPr lang="zh-CN" altLang="en-US" sz="2400" dirty="0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98E5D3F-60D4-8C97-409A-4BB00EA39AEB}"/>
                </a:ext>
              </a:extLst>
            </p:cNvPr>
            <p:cNvGrpSpPr/>
            <p:nvPr/>
          </p:nvGrpSpPr>
          <p:grpSpPr>
            <a:xfrm>
              <a:off x="4220232" y="4316815"/>
              <a:ext cx="1254831" cy="461665"/>
              <a:chOff x="4477817" y="4332031"/>
              <a:chExt cx="1254831" cy="461665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4A543EE-0203-E08E-B109-8A04C4A33B4A}"/>
                  </a:ext>
                </a:extLst>
              </p:cNvPr>
              <p:cNvSpPr txBox="1"/>
              <p:nvPr/>
            </p:nvSpPr>
            <p:spPr>
              <a:xfrm>
                <a:off x="4846421" y="4364218"/>
                <a:ext cx="886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图表</a:t>
                </a: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A501DB-D178-5B64-8495-9B735A9FD2E5}"/>
                  </a:ext>
                </a:extLst>
              </p:cNvPr>
              <p:cNvSpPr txBox="1"/>
              <p:nvPr/>
            </p:nvSpPr>
            <p:spPr>
              <a:xfrm flipH="1">
                <a:off x="4477817" y="4332031"/>
                <a:ext cx="4770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☐</a:t>
                </a:r>
                <a:endParaRPr lang="zh-CN" altLang="en-US" sz="2400" dirty="0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DDA37296-27C5-5C72-410F-88AC00ACE7A1}"/>
                </a:ext>
              </a:extLst>
            </p:cNvPr>
            <p:cNvGrpSpPr/>
            <p:nvPr/>
          </p:nvGrpSpPr>
          <p:grpSpPr>
            <a:xfrm>
              <a:off x="6325452" y="4316815"/>
              <a:ext cx="1220854" cy="461665"/>
              <a:chOff x="7148061" y="4282832"/>
              <a:chExt cx="1220854" cy="461665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46DF846-D318-A4EA-97F9-675427E29520}"/>
                  </a:ext>
                </a:extLst>
              </p:cNvPr>
              <p:cNvSpPr txBox="1"/>
              <p:nvPr/>
            </p:nvSpPr>
            <p:spPr>
              <a:xfrm>
                <a:off x="7482688" y="4328998"/>
                <a:ext cx="886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热力图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6562789-00BA-5B59-6183-BC100B134F33}"/>
                  </a:ext>
                </a:extLst>
              </p:cNvPr>
              <p:cNvSpPr txBox="1"/>
              <p:nvPr/>
            </p:nvSpPr>
            <p:spPr>
              <a:xfrm flipH="1">
                <a:off x="7148061" y="4282832"/>
                <a:ext cx="4770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☐</a:t>
                </a:r>
                <a:endParaRPr lang="zh-CN" altLang="en-US" sz="2400" dirty="0"/>
              </a:p>
            </p:txBody>
          </p: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AF1CCA2-A1AA-544C-AB58-8AC6D04AF328}"/>
                </a:ext>
              </a:extLst>
            </p:cNvPr>
            <p:cNvSpPr txBox="1"/>
            <p:nvPr/>
          </p:nvSpPr>
          <p:spPr>
            <a:xfrm flipH="1">
              <a:off x="8430672" y="4316814"/>
              <a:ext cx="47709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2400" dirty="0">
                  <a:solidFill>
                    <a:schemeClr val="accent6">
                      <a:lumMod val="50000"/>
                    </a:schemeClr>
                  </a:solidFill>
                </a:rPr>
                <a:t>☐</a:t>
              </a:r>
              <a:endParaRPr lang="zh-CN" altLang="en-US" sz="2400" dirty="0"/>
            </a:p>
          </p:txBody>
        </p:sp>
        <p:cxnSp>
          <p:nvCxnSpPr>
            <p:cNvPr id="35" name="直线连接符 34">
              <a:extLst>
                <a:ext uri="{FF2B5EF4-FFF2-40B4-BE49-F238E27FC236}">
                  <a16:creationId xmlns:a16="http://schemas.microsoft.com/office/drawing/2014/main" id="{37636A42-AE77-51DE-1DB5-47D9A003EEDB}"/>
                </a:ext>
              </a:extLst>
            </p:cNvPr>
            <p:cNvCxnSpPr/>
            <p:nvPr/>
          </p:nvCxnSpPr>
          <p:spPr>
            <a:xfrm flipV="1">
              <a:off x="8907762" y="4732313"/>
              <a:ext cx="1848062" cy="16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5178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5418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．通过数据可视化传递信息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31B09F-4C7E-2DDD-227A-BA90A849C2DA}"/>
              </a:ext>
            </a:extLst>
          </p:cNvPr>
          <p:cNvSpPr txBox="1"/>
          <p:nvPr/>
        </p:nvSpPr>
        <p:spPr>
          <a:xfrm>
            <a:off x="3072137" y="2171354"/>
            <a:ext cx="6598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根据你身边的数据可视化应用事例，完成填空。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2F4EFE-9548-5261-68B4-108E457175C7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569BC40-427F-D1E3-F187-38F33D519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FB4DAFA-CEED-2FBE-D684-DF3A84C6936C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填一填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ACBD6486-DA89-E39B-EF01-8D5DA14FA8D9}"/>
              </a:ext>
            </a:extLst>
          </p:cNvPr>
          <p:cNvSpPr txBox="1"/>
          <p:nvPr/>
        </p:nvSpPr>
        <p:spPr>
          <a:xfrm>
            <a:off x="1685292" y="2945410"/>
            <a:ext cx="8906025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400" dirty="0">
                <a:solidFill>
                  <a:schemeClr val="accent6">
                    <a:lumMod val="50000"/>
                  </a:schemeClr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     </a:t>
            </a:r>
            <a:r>
              <a:rPr kumimoji="1" lang="zh-CN" altLang="en-US" sz="2400" dirty="0">
                <a:solidFill>
                  <a:schemeClr val="bg2">
                    <a:lumMod val="25000"/>
                  </a:schemeClr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数据可视化能帮助人们发现数据之间的关系，传递数据背后的</a:t>
            </a:r>
            <a:r>
              <a:rPr kumimoji="1" lang="zh-CN" altLang="en-US" sz="2400" u="sng" dirty="0">
                <a:solidFill>
                  <a:schemeClr val="bg2">
                    <a:lumMod val="25000"/>
                  </a:schemeClr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            </a:t>
            </a:r>
            <a:r>
              <a:rPr kumimoji="1" lang="zh-CN" altLang="en-US" sz="2400" dirty="0">
                <a:solidFill>
                  <a:schemeClr val="bg2">
                    <a:lumMod val="25000"/>
                  </a:schemeClr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，例如智能导航的</a:t>
            </a:r>
            <a:r>
              <a:rPr kumimoji="1" lang="zh-CN" altLang="en-US" sz="2400" u="sng" dirty="0">
                <a:solidFill>
                  <a:schemeClr val="bg2">
                    <a:lumMod val="25000"/>
                  </a:schemeClr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                 </a:t>
            </a:r>
            <a:r>
              <a:rPr kumimoji="1" lang="zh-CN" altLang="en-US" sz="2400" dirty="0">
                <a:solidFill>
                  <a:schemeClr val="bg2">
                    <a:lumMod val="25000"/>
                  </a:schemeClr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、运动手环的</a:t>
            </a:r>
            <a:r>
              <a:rPr kumimoji="1" lang="zh-CN" altLang="en-US" sz="2400" u="sng" dirty="0">
                <a:solidFill>
                  <a:schemeClr val="bg2">
                    <a:lumMod val="25000"/>
                  </a:schemeClr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               </a:t>
            </a:r>
            <a:r>
              <a:rPr kumimoji="1" lang="zh-CN" altLang="en-US" sz="2400" dirty="0">
                <a:solidFill>
                  <a:schemeClr val="bg2">
                    <a:lumMod val="25000"/>
                  </a:schemeClr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等。</a:t>
            </a:r>
            <a:endParaRPr kumimoji="1" lang="en-US" altLang="zh-CN" sz="2400" dirty="0">
              <a:solidFill>
                <a:schemeClr val="bg2">
                  <a:lumMod val="25000"/>
                </a:schemeClr>
              </a:solidFill>
              <a:latin typeface="KaiTi_GB2312" panose="02010609030101010101" pitchFamily="49" charset="-122"/>
              <a:ea typeface="KaiTi_GB2312" panose="0201060903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C7ED647-2A60-0BE6-119E-FF04C878B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10144966" y="4693288"/>
            <a:ext cx="1217347" cy="1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18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9D791B2-B447-820A-700E-75BD94B3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457450"/>
            <a:ext cx="49149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95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6096000" y="1361861"/>
            <a:ext cx="5408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    </a:t>
            </a:r>
            <a:r>
              <a:rPr lang="en-US" altLang="zh-CN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1.</a:t>
            </a:r>
            <a:r>
              <a:rPr lang="zh-CN" altLang="en-US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请根据图中的数据，说一说青少年超重问题的原因，并提出健康建议。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1E8565B-8CBE-752D-984E-88DD42979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12502"/>
          <a:stretch/>
        </p:blipFill>
        <p:spPr>
          <a:xfrm>
            <a:off x="10352868" y="4123841"/>
            <a:ext cx="958185" cy="18146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359A864-3752-08B3-7955-FCFE333DA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"/>
          <a:stretch/>
        </p:blipFill>
        <p:spPr bwMode="auto">
          <a:xfrm>
            <a:off x="880947" y="1052514"/>
            <a:ext cx="4623069" cy="453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FF53087-7755-C645-B93F-496BBCA717AA}"/>
              </a:ext>
            </a:extLst>
          </p:cNvPr>
          <p:cNvSpPr/>
          <p:nvPr/>
        </p:nvSpPr>
        <p:spPr>
          <a:xfrm>
            <a:off x="6096000" y="2746856"/>
            <a:ext cx="4473844" cy="2950144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60CD10F-5C7E-BA3A-ED15-738391A826CC}"/>
              </a:ext>
            </a:extLst>
          </p:cNvPr>
          <p:cNvSpPr txBox="1"/>
          <p:nvPr/>
        </p:nvSpPr>
        <p:spPr>
          <a:xfrm>
            <a:off x="6788258" y="3244334"/>
            <a:ext cx="1193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我认为：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8C6FB8-9C4D-747B-E232-E569F3544B85}"/>
              </a:ext>
            </a:extLst>
          </p:cNvPr>
          <p:cNvSpPr txBox="1"/>
          <p:nvPr/>
        </p:nvSpPr>
        <p:spPr>
          <a:xfrm>
            <a:off x="2939048" y="5597636"/>
            <a:ext cx="2564968" cy="27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来源：中国青年报社社会调查中心</a:t>
            </a:r>
          </a:p>
        </p:txBody>
      </p:sp>
    </p:spTree>
    <p:extLst>
      <p:ext uri="{BB962C8B-B14F-4D97-AF65-F5344CB8AC3E}">
        <p14:creationId xmlns:p14="http://schemas.microsoft.com/office/powerpoint/2010/main" val="3395592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400013" y="1189234"/>
            <a:ext cx="96502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    </a:t>
            </a:r>
            <a:r>
              <a:rPr lang="en-US" altLang="zh-CN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2.</a:t>
            </a:r>
            <a:r>
              <a:rPr lang="zh-CN" altLang="en-US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登录“国家统计局”网站，在“年度→资源和环境”栏目中，查看“废气中主要污染物排放”数据和图表。观察近几年废气排放的变化趋势，并尝试说明其变化原因。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CF982961-637D-27EE-B011-8AF72622D817}"/>
              </a:ext>
            </a:extLst>
          </p:cNvPr>
          <p:cNvSpPr/>
          <p:nvPr/>
        </p:nvSpPr>
        <p:spPr>
          <a:xfrm>
            <a:off x="1493001" y="3177153"/>
            <a:ext cx="4458346" cy="23557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E98011-51EA-27CF-9F32-85CEC9261428}"/>
              </a:ext>
            </a:extLst>
          </p:cNvPr>
          <p:cNvSpPr txBox="1"/>
          <p:nvPr/>
        </p:nvSpPr>
        <p:spPr>
          <a:xfrm>
            <a:off x="1868835" y="3429000"/>
            <a:ext cx="2309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我看到的数据图形：</a:t>
            </a: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C498AD54-AC56-222A-1D38-D5D11705EBE5}"/>
              </a:ext>
            </a:extLst>
          </p:cNvPr>
          <p:cNvSpPr/>
          <p:nvPr/>
        </p:nvSpPr>
        <p:spPr>
          <a:xfrm>
            <a:off x="6427921" y="3177153"/>
            <a:ext cx="4458346" cy="23557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6C2D5C-306F-832D-99A6-6DF961DF2A7F}"/>
              </a:ext>
            </a:extLst>
          </p:cNvPr>
          <p:cNvSpPr txBox="1"/>
          <p:nvPr/>
        </p:nvSpPr>
        <p:spPr>
          <a:xfrm>
            <a:off x="6688811" y="3429000"/>
            <a:ext cx="2309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KaiTi_GB2312" panose="02010609030101010101" pitchFamily="49" charset="-122"/>
                <a:ea typeface="KaiTi_GB2312" panose="02010609030101010101" pitchFamily="49" charset="-122"/>
              </a:rPr>
              <a:t>我分析的原因：</a:t>
            </a:r>
          </a:p>
        </p:txBody>
      </p:sp>
    </p:spTree>
    <p:extLst>
      <p:ext uri="{BB962C8B-B14F-4D97-AF65-F5344CB8AC3E}">
        <p14:creationId xmlns:p14="http://schemas.microsoft.com/office/powerpoint/2010/main" val="2281911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4CD1E22-A023-4817-A4E5-FF39DFCB96A7}"/>
              </a:ext>
            </a:extLst>
          </p:cNvPr>
          <p:cNvCxnSpPr>
            <a:cxnSpLocks/>
          </p:cNvCxnSpPr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9106B05-724C-1C37-6495-26F8E2C5AB0D}"/>
              </a:ext>
            </a:extLst>
          </p:cNvPr>
          <p:cNvSpPr txBox="1"/>
          <p:nvPr/>
        </p:nvSpPr>
        <p:spPr>
          <a:xfrm>
            <a:off x="3465144" y="2068874"/>
            <a:ext cx="559488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了解班级同学体质状况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581C3D-80F1-690A-31A1-A9D24967D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B7F9AF-B7F6-0DCB-A396-E01F2EE0949B}"/>
              </a:ext>
            </a:extLst>
          </p:cNvPr>
          <p:cNvSpPr txBox="1"/>
          <p:nvPr/>
        </p:nvSpPr>
        <p:spPr>
          <a:xfrm>
            <a:off x="5663881" y="900593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制订体质提升方案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ED306E-2BDF-6ADA-0EFB-4A6CEC15E03A}"/>
              </a:ext>
            </a:extLst>
          </p:cNvPr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CF81A81-3E8D-DFCD-EC98-548BF6921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396" y="2952712"/>
            <a:ext cx="3708684" cy="37086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13EFCBF-A1E4-AD90-5E00-281425D58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19" y="3190268"/>
            <a:ext cx="805553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8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EE285C1-56DB-CA62-319A-6105ECC0E3B8}"/>
              </a:ext>
            </a:extLst>
          </p:cNvPr>
          <p:cNvSpPr txBox="1"/>
          <p:nvPr/>
        </p:nvSpPr>
        <p:spPr>
          <a:xfrm>
            <a:off x="3267586" y="2654272"/>
            <a:ext cx="7167882" cy="4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用图形化方式展示统计数据，制作班级健康警示卡。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13AF743-25E5-CEFE-B8BD-F177B8352D79}"/>
              </a:ext>
            </a:extLst>
          </p:cNvPr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>
              <a:extLst>
                <a:ext uri="{FF2B5EF4-FFF2-40B4-BE49-F238E27FC236}">
                  <a16:creationId xmlns:a16="http://schemas.microsoft.com/office/drawing/2014/main" id="{3CBC816B-5B42-4425-BD0C-69152A405049}"/>
                </a:ext>
              </a:extLst>
            </p:cNvPr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11A07A9-4609-5AC2-0281-27467F5CC692}"/>
                </a:ext>
              </a:extLst>
            </p:cNvPr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明确目标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AD7C4C37-A830-924B-28CF-63E050789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/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DFC9D5E-28AA-1ECC-37A3-D8E1CB706597}"/>
              </a:ext>
            </a:extLst>
          </p:cNvPr>
          <p:cNvGrpSpPr/>
          <p:nvPr/>
        </p:nvGrpSpPr>
        <p:grpSpPr>
          <a:xfrm>
            <a:off x="2681579" y="2523158"/>
            <a:ext cx="571734" cy="623044"/>
            <a:chOff x="3931834" y="2087652"/>
            <a:chExt cx="571734" cy="6230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E85F26D-38E4-9F97-DDF3-57D4AF2F22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979005-BECF-30DA-9CD5-1C589D6EB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5602C2E-C63B-ED6F-B542-942D88762662}"/>
              </a:ext>
            </a:extLst>
          </p:cNvPr>
          <p:cNvGrpSpPr/>
          <p:nvPr/>
        </p:nvGrpSpPr>
        <p:grpSpPr>
          <a:xfrm>
            <a:off x="2681579" y="3541015"/>
            <a:ext cx="571734" cy="623044"/>
            <a:chOff x="3931834" y="2087652"/>
            <a:chExt cx="571734" cy="623044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DDDBB63-3C1B-8E48-445D-6C4C2A72E1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82DD57E-F3BB-B51F-2AE1-626A21D8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5CB51BB-F92D-93F4-E053-8ACEE37D9309}"/>
              </a:ext>
            </a:extLst>
          </p:cNvPr>
          <p:cNvSpPr txBox="1"/>
          <p:nvPr/>
        </p:nvSpPr>
        <p:spPr>
          <a:xfrm>
            <a:off x="3253313" y="3672129"/>
            <a:ext cx="7167882" cy="90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了解数据可视化的形式及其作用，能够解读数据图形中蕴含的信息，以加深对数据与信息关联的理解。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4879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>
            <a:extLst>
              <a:ext uri="{FF2B5EF4-FFF2-40B4-BE49-F238E27FC236}">
                <a16:creationId xmlns:a16="http://schemas.microsoft.com/office/drawing/2014/main" id="{DA31E1DA-029D-70E1-799B-6E6525E12CE3}"/>
              </a:ext>
            </a:extLst>
          </p:cNvPr>
          <p:cNvSpPr/>
          <p:nvPr/>
        </p:nvSpPr>
        <p:spPr bwMode="auto">
          <a:xfrm>
            <a:off x="1253148" y="1878753"/>
            <a:ext cx="9580165" cy="212045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4BE56883-276E-1953-E753-6B8C6CCDAB4B}"/>
              </a:ext>
            </a:extLst>
          </p:cNvPr>
          <p:cNvSpPr txBox="1"/>
          <p:nvPr/>
        </p:nvSpPr>
        <p:spPr>
          <a:xfrm>
            <a:off x="1145337" y="1699069"/>
            <a:ext cx="3759124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了解我国青少年体质健康状况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选择班级同学体质健康研究内容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统计班级同学体质测试数据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AutoShape 60">
            <a:extLst>
              <a:ext uri="{FF2B5EF4-FFF2-40B4-BE49-F238E27FC236}">
                <a16:creationId xmlns:a16="http://schemas.microsoft.com/office/drawing/2014/main" id="{A986559D-E04C-A83D-1E03-06947E115018}"/>
              </a:ext>
            </a:extLst>
          </p:cNvPr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54E24FF7-9A98-5332-16C4-E5B9B31CCD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62" y="1480699"/>
            <a:ext cx="1471254" cy="1471254"/>
          </a:xfrm>
          <a:prstGeom prst="rect">
            <a:avLst/>
          </a:prstGeom>
        </p:spPr>
      </p:pic>
      <p:sp>
        <p:nvSpPr>
          <p:cNvPr id="70" name="TextBox 8">
            <a:extLst>
              <a:ext uri="{FF2B5EF4-FFF2-40B4-BE49-F238E27FC236}">
                <a16:creationId xmlns:a16="http://schemas.microsoft.com/office/drawing/2014/main" id="{D747BF18-645D-A0CF-9B26-550947CF41A7}"/>
              </a:ext>
            </a:extLst>
          </p:cNvPr>
          <p:cNvSpPr txBox="1"/>
          <p:nvPr/>
        </p:nvSpPr>
        <p:spPr>
          <a:xfrm>
            <a:off x="3908966" y="4236125"/>
            <a:ext cx="3995686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将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班级同学的体质测试数据可视化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汇总班级同学体质健康存在的问</a:t>
            </a:r>
            <a:r>
              <a:rPr lang="zh-CN" altLang="id-ID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题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制作班级同学体质健康警示卡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TextBox 8">
            <a:extLst>
              <a:ext uri="{FF2B5EF4-FFF2-40B4-BE49-F238E27FC236}">
                <a16:creationId xmlns:a16="http://schemas.microsoft.com/office/drawing/2014/main" id="{3406448A-A281-9A3C-8CC6-D0C19BC0538B}"/>
              </a:ext>
            </a:extLst>
          </p:cNvPr>
          <p:cNvSpPr txBox="1"/>
          <p:nvPr/>
        </p:nvSpPr>
        <p:spPr>
          <a:xfrm>
            <a:off x="6169973" y="1751740"/>
            <a:ext cx="3192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数据可视化的形式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通过数据可视化传递信息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3" name="图片 72">
            <a:hlinkClick r:id="rId4" action="ppaction://hlinksldjump"/>
            <a:extLst>
              <a:ext uri="{FF2B5EF4-FFF2-40B4-BE49-F238E27FC236}">
                <a16:creationId xmlns:a16="http://schemas.microsoft.com/office/drawing/2014/main" id="{2C2B4FA6-BA1A-1C44-2483-5E1F33E36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24" y="2989491"/>
            <a:ext cx="1330405" cy="525974"/>
          </a:xfrm>
          <a:prstGeom prst="rect">
            <a:avLst/>
          </a:prstGeom>
        </p:spPr>
      </p:pic>
      <p:pic>
        <p:nvPicPr>
          <p:cNvPr id="75" name="图片 74">
            <a:hlinkClick r:id="rId6" action="ppaction://hlinksldjump"/>
            <a:extLst>
              <a:ext uri="{FF2B5EF4-FFF2-40B4-BE49-F238E27FC236}">
                <a16:creationId xmlns:a16="http://schemas.microsoft.com/office/drawing/2014/main" id="{24F0CFA8-F380-EF61-FE0B-0EAB8C3709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73" y="3680756"/>
            <a:ext cx="1329457" cy="525600"/>
          </a:xfrm>
          <a:prstGeom prst="rect">
            <a:avLst/>
          </a:prstGeom>
        </p:spPr>
      </p:pic>
      <p:pic>
        <p:nvPicPr>
          <p:cNvPr id="79" name="图片 78">
            <a:hlinkClick r:id="rId8" action="ppaction://hlinksldjump"/>
            <a:extLst>
              <a:ext uri="{FF2B5EF4-FFF2-40B4-BE49-F238E27FC236}">
                <a16:creationId xmlns:a16="http://schemas.microsoft.com/office/drawing/2014/main" id="{4F8EF44E-F36F-BE71-79C1-FF71891B54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93" y="2689153"/>
            <a:ext cx="1329459" cy="525600"/>
          </a:xfrm>
          <a:prstGeom prst="rect">
            <a:avLst/>
          </a:prstGeom>
        </p:spPr>
      </p:pic>
      <p:pic>
        <p:nvPicPr>
          <p:cNvPr id="81" name="图片 80">
            <a:hlinkClick r:id="rId10" action="ppaction://hlinksldjump"/>
            <a:extLst>
              <a:ext uri="{FF2B5EF4-FFF2-40B4-BE49-F238E27FC236}">
                <a16:creationId xmlns:a16="http://schemas.microsoft.com/office/drawing/2014/main" id="{DB445782-A2E9-CFCE-B8F0-966885752F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66" y="3277438"/>
            <a:ext cx="1329459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0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60230FB-AE90-F201-B38E-CB85D0871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61" y="1357960"/>
            <a:ext cx="4914900" cy="19431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55F9CEE-5A68-6F7F-4BD2-7001288C9842}"/>
              </a:ext>
            </a:extLst>
          </p:cNvPr>
          <p:cNvGrpSpPr/>
          <p:nvPr/>
        </p:nvGrpSpPr>
        <p:grpSpPr>
          <a:xfrm>
            <a:off x="3636164" y="3644761"/>
            <a:ext cx="5113094" cy="461665"/>
            <a:chOff x="2953352" y="3632202"/>
            <a:chExt cx="5113094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2F26A43-DCA0-62B0-8A3A-725F7859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8A500B9-AF28-BDC1-225A-7C948480F214}"/>
                </a:ext>
              </a:extLst>
            </p:cNvPr>
            <p:cNvSpPr txBox="1"/>
            <p:nvPr/>
          </p:nvSpPr>
          <p:spPr>
            <a:xfrm>
              <a:off x="3168951" y="3632202"/>
              <a:ext cx="48974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．了解我国青少年体质健康状况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EE4CEBB-CA39-7B29-3B8F-9037584CA509}"/>
              </a:ext>
            </a:extLst>
          </p:cNvPr>
          <p:cNvGrpSpPr/>
          <p:nvPr/>
        </p:nvGrpSpPr>
        <p:grpSpPr>
          <a:xfrm>
            <a:off x="3636164" y="4227074"/>
            <a:ext cx="5446518" cy="461665"/>
            <a:chOff x="2953352" y="3632202"/>
            <a:chExt cx="5446518" cy="4616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A33FE09-CF57-72B8-138B-5CDC1567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0A93BC0-6F00-365C-8016-D591E3D12620}"/>
                </a:ext>
              </a:extLst>
            </p:cNvPr>
            <p:cNvSpPr txBox="1"/>
            <p:nvPr/>
          </p:nvSpPr>
          <p:spPr>
            <a:xfrm>
              <a:off x="3168951" y="3632202"/>
              <a:ext cx="5230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．选择班级同学体质健康研究内容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D0186DB-CAF7-6043-13E7-DD7737923DCB}"/>
              </a:ext>
            </a:extLst>
          </p:cNvPr>
          <p:cNvGrpSpPr/>
          <p:nvPr/>
        </p:nvGrpSpPr>
        <p:grpSpPr>
          <a:xfrm>
            <a:off x="3636164" y="4780892"/>
            <a:ext cx="5446518" cy="461665"/>
            <a:chOff x="2953352" y="3632202"/>
            <a:chExt cx="5446518" cy="4616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70397D6-9260-BC10-140C-212C11FDD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BC0CAFC-DA27-C94B-62E3-57AA2125908A}"/>
                </a:ext>
              </a:extLst>
            </p:cNvPr>
            <p:cNvSpPr txBox="1"/>
            <p:nvPr/>
          </p:nvSpPr>
          <p:spPr>
            <a:xfrm>
              <a:off x="3168951" y="3632202"/>
              <a:ext cx="5230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3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．统计班级同学体质健康测试数据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84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6255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．了解我国青少年体质健康状况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8BF605A-FD4B-AA06-6F7B-E4E047021C8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3048E14-2C8A-5A93-B82D-416FDB654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2A22BE8-EE50-7A52-079B-1296F525C051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选一选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3072138" y="2171354"/>
            <a:ext cx="4986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你参加了哪些项目的测试？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4C6E1FE-79F6-8BB2-D1E5-7AA37AD9EDCE}"/>
              </a:ext>
            </a:extLst>
          </p:cNvPr>
          <p:cNvSpPr txBox="1"/>
          <p:nvPr/>
        </p:nvSpPr>
        <p:spPr>
          <a:xfrm>
            <a:off x="2892278" y="2998317"/>
            <a:ext cx="6407444" cy="150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☐体重指数        ☐肺活量             ☐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</a:t>
            </a: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米跑          ☐视力</a:t>
            </a:r>
            <a:endParaRPr kumimoji="1"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☐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分钟跳绳      ☐坐位体前屈      ☐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分钟仰卧起坐 </a:t>
            </a:r>
            <a:endParaRPr kumimoji="1"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18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3166027" y="2116629"/>
            <a:ext cx="730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观看新闻视频，思考：这些测试数据有什么用途呢？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4476C41-6F79-8E2B-EE32-84C74BA6477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D31874B-74CF-A257-A2C5-E273EA304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A53720-D2AA-39BC-7C92-78776E265270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想一想</a:t>
              </a: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13C960F-35EE-B206-E227-26DDAEA64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1" b="10892"/>
          <a:stretch>
            <a:fillRect/>
          </a:stretch>
        </p:blipFill>
        <p:spPr bwMode="auto">
          <a:xfrm>
            <a:off x="10360578" y="4709978"/>
            <a:ext cx="1383498" cy="141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8B051A7-9154-0A88-446C-97D7C7651B99}"/>
              </a:ext>
            </a:extLst>
          </p:cNvPr>
          <p:cNvSpPr txBox="1"/>
          <p:nvPr/>
        </p:nvSpPr>
        <p:spPr>
          <a:xfrm>
            <a:off x="7059356" y="3412182"/>
            <a:ext cx="3992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体质测试数据的用途：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u="sng" dirty="0"/>
              <a:t>                                                              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34EEDA4-7900-8DDD-CF32-7FA114384E93}"/>
              </a:ext>
            </a:extLst>
          </p:cNvPr>
          <p:cNvSpPr txBox="1"/>
          <p:nvPr/>
        </p:nvSpPr>
        <p:spPr>
          <a:xfrm>
            <a:off x="1012673" y="990449"/>
            <a:ext cx="6255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．了解我国青少年体质健康状况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6840FA9-C825-3FCC-09C8-5585E82BCCA0}"/>
              </a:ext>
            </a:extLst>
          </p:cNvPr>
          <p:cNvPicPr>
            <a:picLocks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16671" r="3941" b="24375"/>
          <a:stretch/>
        </p:blipFill>
        <p:spPr>
          <a:xfrm>
            <a:off x="1012673" y="2703603"/>
            <a:ext cx="5473024" cy="3384000"/>
          </a:xfrm>
          <a:prstGeom prst="rect">
            <a:avLst/>
          </a:prstGeom>
        </p:spPr>
      </p:pic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3AC76C2E-1CC1-75BB-6B33-2B41BFFB81E6}"/>
              </a:ext>
            </a:extLst>
          </p:cNvPr>
          <p:cNvCxnSpPr/>
          <p:nvPr/>
        </p:nvCxnSpPr>
        <p:spPr>
          <a:xfrm>
            <a:off x="7267912" y="4432300"/>
            <a:ext cx="3628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12CD1702-DED0-6957-53AA-9BC351288776}"/>
              </a:ext>
            </a:extLst>
          </p:cNvPr>
          <p:cNvCxnSpPr/>
          <p:nvPr/>
        </p:nvCxnSpPr>
        <p:spPr>
          <a:xfrm>
            <a:off x="7267912" y="5156200"/>
            <a:ext cx="3628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央视新闻.mp4">
            <a:hlinkClick r:id="" action="ppaction://media"/>
            <a:extLst>
              <a:ext uri="{FF2B5EF4-FFF2-40B4-BE49-F238E27FC236}">
                <a16:creationId xmlns:a16="http://schemas.microsoft.com/office/drawing/2014/main" id="{346BB6F5-5006-5622-CE1E-5A25DAF9E2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6847" y="2963766"/>
            <a:ext cx="501914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BA5800D-B00B-AA01-1E8E-C2B102EF5B3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6A617D8-C092-CE3D-D98D-EC9F0400F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CA91F84-0953-BC12-011A-86ABB5F826CD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03F555D-9B1B-7A6D-17AE-B2C5C628F707}"/>
              </a:ext>
            </a:extLst>
          </p:cNvPr>
          <p:cNvSpPr txBox="1"/>
          <p:nvPr/>
        </p:nvSpPr>
        <p:spPr>
          <a:xfrm>
            <a:off x="3072137" y="2171354"/>
            <a:ext cx="751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新闻中的数据，你更喜欢哪一种？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8ADC7A3-59B8-3AD9-EE1F-82FCB71F82C8}"/>
              </a:ext>
            </a:extLst>
          </p:cNvPr>
          <p:cNvSpPr txBox="1"/>
          <p:nvPr/>
        </p:nvSpPr>
        <p:spPr>
          <a:xfrm>
            <a:off x="8761693" y="2863851"/>
            <a:ext cx="2656632" cy="46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chemeClr val="accent6">
                    <a:lumMod val="50000"/>
                  </a:schemeClr>
                </a:solidFill>
              </a:rPr>
              <a:t>我更喜欢：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581E119-F865-6E83-F0E8-F2A14B1A2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7419" y="5195341"/>
            <a:ext cx="1066276" cy="106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F91A08E-3EDE-D742-17AC-C9EBF507C698}"/>
              </a:ext>
            </a:extLst>
          </p:cNvPr>
          <p:cNvSpPr txBox="1"/>
          <p:nvPr/>
        </p:nvSpPr>
        <p:spPr>
          <a:xfrm>
            <a:off x="1012673" y="5315470"/>
            <a:ext cx="2540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zh-CN" sz="1800" kern="100" dirty="0">
                <a:effectLst/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来源：</a:t>
            </a:r>
            <a:r>
              <a:rPr lang="zh-CN" altLang="en-US" sz="1800" kern="100" dirty="0">
                <a:effectLst/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央视新闻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1+1</a:t>
            </a:r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24E73A-2B85-53D4-7BAD-9C3519A7CC2A}"/>
              </a:ext>
            </a:extLst>
          </p:cNvPr>
          <p:cNvSpPr txBox="1"/>
          <p:nvPr/>
        </p:nvSpPr>
        <p:spPr>
          <a:xfrm>
            <a:off x="1012673" y="990449"/>
            <a:ext cx="6255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．了解我国青少年体质健康状况</a:t>
            </a: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0B528DF9-79D8-4E54-227F-D844304136D8}"/>
              </a:ext>
            </a:extLst>
          </p:cNvPr>
          <p:cNvCxnSpPr/>
          <p:nvPr/>
        </p:nvCxnSpPr>
        <p:spPr>
          <a:xfrm>
            <a:off x="9029700" y="3822700"/>
            <a:ext cx="2527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6BDEC87E-5789-0021-CA23-AF348D142053}"/>
              </a:ext>
            </a:extLst>
          </p:cNvPr>
          <p:cNvSpPr txBox="1"/>
          <p:nvPr/>
        </p:nvSpPr>
        <p:spPr>
          <a:xfrm>
            <a:off x="8766006" y="4129198"/>
            <a:ext cx="2656632" cy="46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chemeClr val="accent6">
                    <a:lumMod val="50000"/>
                  </a:schemeClr>
                </a:solidFill>
              </a:rPr>
              <a:t>我的理由是：</a:t>
            </a:r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20C29876-DC16-FFB8-FF8D-FBE391D68FF9}"/>
              </a:ext>
            </a:extLst>
          </p:cNvPr>
          <p:cNvCxnSpPr/>
          <p:nvPr/>
        </p:nvCxnSpPr>
        <p:spPr>
          <a:xfrm>
            <a:off x="9029700" y="5149339"/>
            <a:ext cx="2527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E8188E03-8D05-F93D-65F5-1F2785B00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2" y="2894575"/>
            <a:ext cx="4138208" cy="23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5BFF75-AFF3-ACC8-7268-7B96B6705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42" y="3424479"/>
            <a:ext cx="4129248" cy="23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44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5800AB5-3977-9B19-3643-D7B881857E24}"/>
              </a:ext>
            </a:extLst>
          </p:cNvPr>
          <p:cNvSpPr txBox="1"/>
          <p:nvPr/>
        </p:nvSpPr>
        <p:spPr>
          <a:xfrm>
            <a:off x="2656081" y="2684020"/>
            <a:ext cx="7139707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利用人们对形状、颜色等的敏感性，直观、生动的呈现数据或数据分析的结果，就是</a:t>
            </a:r>
            <a:r>
              <a:rPr kumimoji="1" lang="zh-CN" altLang="en-US" sz="24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数据可视化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4" y="725793"/>
            <a:ext cx="1532138" cy="15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23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</TotalTime>
  <Words>951</Words>
  <Application>Microsoft Macintosh PowerPoint</Application>
  <PresentationFormat>宽屏</PresentationFormat>
  <Paragraphs>125</Paragraphs>
  <Slides>25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等线</vt:lpstr>
      <vt:lpstr>等线 Light</vt:lpstr>
      <vt:lpstr>楷体</vt:lpstr>
      <vt:lpstr>楷体_GB2312</vt:lpstr>
      <vt:lpstr>楷体_GB2312</vt:lpstr>
      <vt:lpstr>微软雅黑</vt:lpstr>
      <vt:lpstr>微软雅黑</vt:lpstr>
      <vt:lpstr>Arial</vt:lpstr>
      <vt:lpstr>Calibri</vt:lpstr>
      <vt:lpstr>Source Sans Pro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Microsoft Office User</cp:lastModifiedBy>
  <cp:revision>132</cp:revision>
  <dcterms:created xsi:type="dcterms:W3CDTF">2021-01-10T05:35:40Z</dcterms:created>
  <dcterms:modified xsi:type="dcterms:W3CDTF">2024-08-16T06:30:49Z</dcterms:modified>
</cp:coreProperties>
</file>