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3" r:id="rId3"/>
    <p:sldId id="294" r:id="rId4"/>
    <p:sldId id="257" r:id="rId5"/>
    <p:sldId id="276" r:id="rId6"/>
    <p:sldId id="277" r:id="rId7"/>
    <p:sldId id="321" r:id="rId8"/>
    <p:sldId id="301" r:id="rId9"/>
    <p:sldId id="295" r:id="rId10"/>
    <p:sldId id="306" r:id="rId11"/>
    <p:sldId id="318" r:id="rId12"/>
    <p:sldId id="308" r:id="rId13"/>
    <p:sldId id="317" r:id="rId14"/>
    <p:sldId id="319" r:id="rId15"/>
    <p:sldId id="307" r:id="rId16"/>
    <p:sldId id="296" r:id="rId17"/>
    <p:sldId id="299" r:id="rId18"/>
    <p:sldId id="310" r:id="rId19"/>
    <p:sldId id="297" r:id="rId20"/>
    <p:sldId id="311" r:id="rId21"/>
    <p:sldId id="320" r:id="rId22"/>
    <p:sldId id="260" r:id="rId23"/>
  </p:sldIdLst>
  <p:sldSz cx="12192000" cy="6858000"/>
  <p:notesSz cx="6858000" cy="9144000"/>
  <p:embeddedFontLst>
    <p:embeddedFont>
      <p:font typeface="幼圆" panose="02010509060101010101" pitchFamily="49" charset="-122"/>
      <p:regular r:id="rId26"/>
    </p:embeddedFon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楷体" panose="02010609060101010101" pitchFamily="49" charset="-122"/>
      <p:regular r:id="rId30"/>
    </p:embeddedFont>
    <p:embeddedFont>
      <p:font typeface="楷体_GB2312" panose="0201060903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ource Sans Pro Light" panose="020F0302020204030204" pitchFamily="34" charset="0"/>
      <p:regular r:id="rId38"/>
      <p:italic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83B"/>
    <a:srgbClr val="0432FF"/>
    <a:srgbClr val="D08F52"/>
    <a:srgbClr val="54C4F8"/>
    <a:srgbClr val="36B1EC"/>
    <a:srgbClr val="EACDB3"/>
    <a:srgbClr val="FFFFCC"/>
    <a:srgbClr val="ACCCC4"/>
    <a:srgbClr val="5F9C8C"/>
    <a:srgbClr val="154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/>
    <p:restoredTop sz="94667"/>
  </p:normalViewPr>
  <p:slideViewPr>
    <p:cSldViewPr snapToGrid="0">
      <p:cViewPr varScale="1">
        <p:scale>
          <a:sx n="84" d="100"/>
          <a:sy n="84" d="100"/>
        </p:scale>
        <p:origin x="15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0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9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68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7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7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13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9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5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5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5C7A475-4C5E-4170-987E-40B2A054D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8995D0-6C61-E4A5-417C-75B92E3D3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5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C1E2F20-989F-45F2-ADC3-EE568F2F2541}"/>
              </a:ext>
            </a:extLst>
          </p:cNvPr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5000563-0974-43BB-B124-05B4049791F7}"/>
              </a:ext>
            </a:extLst>
          </p:cNvPr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7D497E-37CB-089A-177E-6539ADF331EC}"/>
              </a:ext>
            </a:extLst>
          </p:cNvPr>
          <p:cNvSpPr txBox="1"/>
          <p:nvPr userDrawn="1"/>
        </p:nvSpPr>
        <p:spPr>
          <a:xfrm>
            <a:off x="971535" y="6008540"/>
            <a:ext cx="311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A4C6AA-6A6A-F7A2-78C4-C590F9B90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BC29AD9-B5DA-4D2B-A40C-12752BD7BFF3}"/>
              </a:ext>
            </a:extLst>
          </p:cNvPr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12752FC-E1EE-46EC-A703-3FB98898CA94}"/>
              </a:ext>
            </a:extLst>
          </p:cNvPr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09C078-F26F-4537-5200-B31AF0D97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92F090-D920-4F94-BF8C-1EAECA46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C21AA4-13DB-4E1A-8A03-D7763673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38A6F0-2830-48DF-83EE-AD83989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5D34CF-8A1B-7217-4AF5-32DC63520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EDD1D60-733E-7083-3467-7FA5FF30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954813-1C11-DC23-7B99-98AA82F7EABD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9</a:t>
            </a:r>
            <a:r>
              <a:rPr lang="zh-CN" altLang="en-US" dirty="0"/>
              <a:t>课  统计社团人员名单</a:t>
            </a:r>
          </a:p>
        </p:txBody>
      </p:sp>
    </p:spTree>
    <p:extLst>
      <p:ext uri="{BB962C8B-B14F-4D97-AF65-F5344CB8AC3E}">
        <p14:creationId xmlns:p14="http://schemas.microsoft.com/office/powerpoint/2010/main" val="412556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D29443-6CE2-4E61-181C-90C1BCE11E3F}"/>
              </a:ext>
            </a:extLst>
          </p:cNvPr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0CFCAF-CCC9-67E2-40B1-486AE87E66A0}"/>
              </a:ext>
            </a:extLst>
          </p:cNvPr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1E6D0D4-E5CD-41D4-4117-306BA0E00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9</a:t>
            </a:r>
            <a:r>
              <a:rPr lang="zh-CN" altLang="en-US" dirty="0"/>
              <a:t>课  统计社团人员名单</a:t>
            </a:r>
          </a:p>
        </p:txBody>
      </p:sp>
    </p:spTree>
    <p:extLst>
      <p:ext uri="{BB962C8B-B14F-4D97-AF65-F5344CB8AC3E}">
        <p14:creationId xmlns:p14="http://schemas.microsoft.com/office/powerpoint/2010/main" val="30381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准备间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5D405A-7B36-DC48-0376-6B29E6C47C33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9</a:t>
            </a:r>
            <a:r>
              <a:rPr lang="zh-CN" altLang="en-US" dirty="0"/>
              <a:t>课  统计社团人员名单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2CAF0456-463C-C631-A8DD-E9CEED3393BC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4" action="ppaction://hlinksldjump"/>
            <a:extLst>
              <a:ext uri="{FF2B5EF4-FFF2-40B4-BE49-F238E27FC236}">
                <a16:creationId xmlns:a16="http://schemas.microsoft.com/office/drawing/2014/main" id="{5A02D359-5123-1DB4-EB17-D07E55F6C352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5" action="ppaction://hlinksldjump"/>
            <a:extLst>
              <a:ext uri="{FF2B5EF4-FFF2-40B4-BE49-F238E27FC236}">
                <a16:creationId xmlns:a16="http://schemas.microsoft.com/office/drawing/2014/main" id="{298D0D65-5242-6CA6-EA1E-5C62DCE35F1B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:a16="http://schemas.microsoft.com/office/drawing/2014/main" id="{F247EF9A-57C8-C802-625E-698B4846B6DC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195983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活动室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5D405A-7B36-DC48-0376-6B29E6C47C33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9</a:t>
            </a:r>
            <a:r>
              <a:rPr lang="zh-CN" altLang="en-US" dirty="0"/>
              <a:t>课  统计社团人员名单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18D9AF34-E5D6-33C6-761E-76C640F507BA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7EACCA63-5AE7-DE69-2DB3-361020449E3E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071111D8-3E53-AAFC-F885-7192553EAE48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CA8E404F-CA14-6F98-884F-C00305CF15D1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63229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收获园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5D405A-7B36-DC48-0376-6B29E6C47C33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9</a:t>
            </a:r>
            <a:r>
              <a:rPr lang="zh-CN" altLang="en-US" dirty="0"/>
              <a:t>课  统计社团人员名单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3B82A277-92BE-4993-10C8-37A950AC3D75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7C8F4568-2344-999B-8E64-5BDB858E9726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A9C3C241-E4D3-FF07-8DF0-5BA74AC3822E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F334EA2F-AF4C-A122-67C1-13E1EAB88D27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42214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挑战台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5D405A-7B36-DC48-0376-6B29E6C47C33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9</a:t>
            </a:r>
            <a:r>
              <a:rPr lang="zh-CN" altLang="en-US" dirty="0"/>
              <a:t>课  统计社团人员名单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78FFF3DB-CA9F-A067-4AF8-4A380087593B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DB286DCE-C269-567D-8907-BBFC02377188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95D42753-E56B-4355-AA73-2A390DC2D0F2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4C5D6053-EFC4-D4EE-A729-92B5933CE9A0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92436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9495BEA-BCA6-6207-4F68-99CF1A241FC5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9</a:t>
            </a:r>
            <a:r>
              <a:rPr lang="zh-CN" altLang="en-US" dirty="0"/>
              <a:t>课  统计社团人员名单</a:t>
            </a:r>
          </a:p>
        </p:txBody>
      </p:sp>
    </p:spTree>
    <p:extLst>
      <p:ext uri="{BB962C8B-B14F-4D97-AF65-F5344CB8AC3E}">
        <p14:creationId xmlns:p14="http://schemas.microsoft.com/office/powerpoint/2010/main" val="99339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C7B384-D0A9-4A3E-B82E-077F105B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849284-3658-45CD-BF30-8EAD1DBAE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2F3AF-091B-4156-B56F-3DCE4D4E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584E4-5855-43CF-9837-F80656EC1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0FE4E5-56D8-47EF-B089-AE5DCD1B3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0" r:id="rId3"/>
    <p:sldLayoutId id="2147483671" r:id="rId4"/>
    <p:sldLayoutId id="2147483674" r:id="rId5"/>
    <p:sldLayoutId id="2147483677" r:id="rId6"/>
    <p:sldLayoutId id="2147483676" r:id="rId7"/>
    <p:sldLayoutId id="2147483675" r:id="rId8"/>
    <p:sldLayoutId id="2147483672" r:id="rId9"/>
    <p:sldLayoutId id="2147483651" r:id="rId10"/>
    <p:sldLayoutId id="2147483673" r:id="rId11"/>
    <p:sldLayoutId id="2147483661" r:id="rId12"/>
    <p:sldLayoutId id="2147483653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7E93CD-BE16-4A6D-97C8-96683F7E3B6C}"/>
              </a:ext>
            </a:extLst>
          </p:cNvPr>
          <p:cNvSpPr txBox="1"/>
          <p:nvPr/>
        </p:nvSpPr>
        <p:spPr>
          <a:xfrm>
            <a:off x="4577754" y="5188896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淮北市实验高级中学    孙志辉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256871-DA13-F4A6-8D33-BC9952723CDC}"/>
              </a:ext>
            </a:extLst>
          </p:cNvPr>
          <p:cNvSpPr txBox="1"/>
          <p:nvPr/>
        </p:nvSpPr>
        <p:spPr>
          <a:xfrm>
            <a:off x="7087278" y="3472055"/>
            <a:ext cx="35253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数据提取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D9C11C-A0CC-6CA5-FB1E-816906ED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8F0753-78DC-91B5-73EF-3720F6ADB715}"/>
              </a:ext>
            </a:extLst>
          </p:cNvPr>
          <p:cNvSpPr txBox="1"/>
          <p:nvPr/>
        </p:nvSpPr>
        <p:spPr>
          <a:xfrm>
            <a:off x="7116701" y="1166583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协助班级活动开展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6CBA26-BC71-4034-E87C-740604474F43}"/>
              </a:ext>
            </a:extLst>
          </p:cNvPr>
          <p:cNvSpPr txBox="1"/>
          <p:nvPr/>
        </p:nvSpPr>
        <p:spPr>
          <a:xfrm>
            <a:off x="1280760" y="1149966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四年级上册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8184" y="2298912"/>
            <a:ext cx="8136219" cy="8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7092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</a:t>
            </a:r>
            <a:r>
              <a:rPr lang="zh-CN" altLang="en-US" sz="3200" b="1" dirty="0">
                <a:solidFill>
                  <a:srgbClr val="0C2C2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筛选报名表中相同社团的人员名单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学一学</a:t>
              </a:r>
            </a:p>
          </p:txBody>
        </p:sp>
      </p:grpSp>
      <p:sp>
        <p:nvSpPr>
          <p:cNvPr id="16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072137" y="2110379"/>
            <a:ext cx="844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利用搜索引擎，搜索“表格数据筛选”，学习数据筛选的方法。</a:t>
            </a:r>
            <a:endParaRPr kumimoji="1" lang="zh-CN" altLang="en-US" sz="2400" u="sng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57" y="2767485"/>
            <a:ext cx="6790476" cy="23619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77" y="4118294"/>
            <a:ext cx="2076477" cy="15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2878500" y="2006209"/>
            <a:ext cx="85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利用表格筛选功能，从报名表中筛选出某一个社团的人员名单。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515178" y="1358210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试一试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1F27B873-29DF-E32A-DFA0-58B229838868}"/>
              </a:ext>
            </a:extLst>
          </p:cNvPr>
          <p:cNvSpPr/>
          <p:nvPr/>
        </p:nvSpPr>
        <p:spPr>
          <a:xfrm>
            <a:off x="6471107" y="2833438"/>
            <a:ext cx="4841648" cy="28610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1C06379-D27C-6B7E-9A28-395D13080454}"/>
              </a:ext>
            </a:extLst>
          </p:cNvPr>
          <p:cNvSpPr txBox="1"/>
          <p:nvPr/>
        </p:nvSpPr>
        <p:spPr>
          <a:xfrm>
            <a:off x="6751321" y="4209240"/>
            <a:ext cx="320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请在此处展示你的筛选结果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7092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</a:t>
            </a:r>
            <a:r>
              <a:rPr lang="zh-CN" altLang="en-US" sz="3200" b="1" dirty="0">
                <a:solidFill>
                  <a:srgbClr val="0C2C2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筛选报名表中相同社团的人员名单</a:t>
            </a:r>
            <a:endParaRPr lang="zh-CN" altLang="en-US" sz="3200" b="1" dirty="0">
              <a:solidFill>
                <a:srgbClr val="0C2C2E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03" y="2801671"/>
            <a:ext cx="4851605" cy="29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4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824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设计各个社团的人员名单表。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做一做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83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．生成报各个社团的人员名单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6" y="4689355"/>
            <a:ext cx="1547313" cy="11811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86" y="3026111"/>
            <a:ext cx="4818406" cy="19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F27B873-29DF-E32A-DFA0-58B229838868}"/>
              </a:ext>
            </a:extLst>
          </p:cNvPr>
          <p:cNvSpPr/>
          <p:nvPr/>
        </p:nvSpPr>
        <p:spPr>
          <a:xfrm>
            <a:off x="6275164" y="2633019"/>
            <a:ext cx="4841648" cy="28610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24">
            <a:extLst>
              <a:ext uri="{FF2B5EF4-FFF2-40B4-BE49-F238E27FC236}">
                <a16:creationId xmlns:a16="http://schemas.microsoft.com/office/drawing/2014/main" id="{11C06379-D27C-6B7E-9A28-395D13080454}"/>
              </a:ext>
            </a:extLst>
          </p:cNvPr>
          <p:cNvSpPr txBox="1"/>
          <p:nvPr/>
        </p:nvSpPr>
        <p:spPr>
          <a:xfrm>
            <a:off x="6751321" y="4209240"/>
            <a:ext cx="320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请在此处展示你设计的表格</a:t>
            </a:r>
          </a:p>
        </p:txBody>
      </p:sp>
    </p:spTree>
    <p:extLst>
      <p:ext uri="{BB962C8B-B14F-4D97-AF65-F5344CB8AC3E}">
        <p14:creationId xmlns:p14="http://schemas.microsoft.com/office/powerpoint/2010/main" val="311377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824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你能把筛选的数据保存到对应的社团人员名单中吗？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试一试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9853B52-8F25-144F-4154-D8EC10F48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60" y="3533236"/>
            <a:ext cx="3153333" cy="2408959"/>
          </a:xfrm>
          <a:prstGeom prst="rect">
            <a:avLst/>
          </a:prstGeom>
        </p:spPr>
      </p:pic>
      <p:sp>
        <p:nvSpPr>
          <p:cNvPr id="9" name="椭圆形标注 8">
            <a:extLst>
              <a:ext uri="{FF2B5EF4-FFF2-40B4-BE49-F238E27FC236}">
                <a16:creationId xmlns:a16="http://schemas.microsoft.com/office/drawing/2014/main" id="{61BEE0FE-2836-93FA-1891-BB82175E0CC5}"/>
              </a:ext>
            </a:extLst>
          </p:cNvPr>
          <p:cNvSpPr/>
          <p:nvPr/>
        </p:nvSpPr>
        <p:spPr>
          <a:xfrm>
            <a:off x="9794226" y="3321284"/>
            <a:ext cx="1175549" cy="732330"/>
          </a:xfrm>
          <a:prstGeom prst="wedgeEllipseCallout">
            <a:avLst>
              <a:gd name="adj1" fmla="val 11640"/>
              <a:gd name="adj2" fmla="val 6704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ADA6C2-26B8-2E52-0C0A-1A5A5205EC16}"/>
              </a:ext>
            </a:extLst>
          </p:cNvPr>
          <p:cNvSpPr txBox="1"/>
          <p:nvPr/>
        </p:nvSpPr>
        <p:spPr>
          <a:xfrm>
            <a:off x="9890434" y="3456419"/>
            <a:ext cx="103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latin typeface="KaiTi" panose="02010609060101010101" pitchFamily="49" charset="-122"/>
                <a:ea typeface="KaiTi" panose="02010609060101010101" pitchFamily="49" charset="-122"/>
              </a:rPr>
              <a:t>注意数据列要对应。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83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．生成报各个社团的人员名单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64" y="2962890"/>
            <a:ext cx="61118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椭圆形标注 12">
            <a:extLst>
              <a:ext uri="{FF2B5EF4-FFF2-40B4-BE49-F238E27FC236}">
                <a16:creationId xmlns:a16="http://schemas.microsoft.com/office/drawing/2014/main" id="{61BEE0FE-2836-93FA-1891-BB82175E0CC5}"/>
              </a:ext>
            </a:extLst>
          </p:cNvPr>
          <p:cNvSpPr/>
          <p:nvPr/>
        </p:nvSpPr>
        <p:spPr>
          <a:xfrm>
            <a:off x="8553255" y="3253990"/>
            <a:ext cx="1175549" cy="732330"/>
          </a:xfrm>
          <a:prstGeom prst="wedgeEllipseCallout">
            <a:avLst>
              <a:gd name="adj1" fmla="val -9791"/>
              <a:gd name="adj2" fmla="val 6831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9">
            <a:extLst>
              <a:ext uri="{FF2B5EF4-FFF2-40B4-BE49-F238E27FC236}">
                <a16:creationId xmlns:a16="http://schemas.microsoft.com/office/drawing/2014/main" id="{C1ADA6C2-26B8-2E52-0C0A-1A5A5205EC16}"/>
              </a:ext>
            </a:extLst>
          </p:cNvPr>
          <p:cNvSpPr txBox="1"/>
          <p:nvPr/>
        </p:nvSpPr>
        <p:spPr>
          <a:xfrm>
            <a:off x="8623658" y="3358545"/>
            <a:ext cx="103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latin typeface="KaiTi" panose="02010609060101010101" pitchFamily="49" charset="-122"/>
                <a:ea typeface="KaiTi" panose="02010609060101010101" pitchFamily="49" charset="-122"/>
              </a:rPr>
              <a:t>我通过粘贴来实现。</a:t>
            </a:r>
          </a:p>
        </p:txBody>
      </p:sp>
    </p:spTree>
    <p:extLst>
      <p:ext uri="{BB962C8B-B14F-4D97-AF65-F5344CB8AC3E}">
        <p14:creationId xmlns:p14="http://schemas.microsoft.com/office/powerpoint/2010/main" val="51255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824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展示小组生成的各社团报名表，并介绍数据提取的过程。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展  示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1146DF0-C342-8684-BA34-8AF4D9A98AFE}"/>
              </a:ext>
            </a:extLst>
          </p:cNvPr>
          <p:cNvSpPr/>
          <p:nvPr/>
        </p:nvSpPr>
        <p:spPr>
          <a:xfrm>
            <a:off x="3420534" y="2945410"/>
            <a:ext cx="5644444" cy="281864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546EE56-4199-2246-88CB-570A0A14BD65}"/>
              </a:ext>
            </a:extLst>
          </p:cNvPr>
          <p:cNvSpPr txBox="1"/>
          <p:nvPr/>
        </p:nvSpPr>
        <p:spPr>
          <a:xfrm>
            <a:off x="4020999" y="4009974"/>
            <a:ext cx="432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请在此处展示你的作品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1B273A-4961-6391-FB19-7826FC932BC2}"/>
              </a:ext>
            </a:extLst>
          </p:cNvPr>
          <p:cNvSpPr txBox="1"/>
          <p:nvPr/>
        </p:nvSpPr>
        <p:spPr>
          <a:xfrm>
            <a:off x="1012673" y="990449"/>
            <a:ext cx="583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．生成报各个社团的人员名单</a:t>
            </a:r>
          </a:p>
        </p:txBody>
      </p:sp>
    </p:spTree>
    <p:extLst>
      <p:ext uri="{BB962C8B-B14F-4D97-AF65-F5344CB8AC3E}">
        <p14:creationId xmlns:p14="http://schemas.microsoft.com/office/powerpoint/2010/main" val="48394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．检查数据提取的正确性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2782889" y="2402187"/>
            <a:ext cx="713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kumimoji="1" lang="zh-CN" altLang="en-US" sz="2400" dirty="0"/>
              <a:t>  检查生成的表格和原始表格信息是否一致，从人数、姓名、性别等方面进行核对。</a:t>
            </a:r>
          </a:p>
          <a:p>
            <a:pPr indent="457200">
              <a:lnSpc>
                <a:spcPct val="150000"/>
              </a:lnSpc>
            </a:pPr>
            <a:r>
              <a:rPr kumimoji="1" lang="zh-CN" altLang="en-US" sz="2400" dirty="0"/>
              <a:t>  班级报名表中无人机社团人数为 </a:t>
            </a:r>
            <a:r>
              <a:rPr kumimoji="1" lang="en-US" altLang="zh-CN" sz="2400" dirty="0"/>
              <a:t>____</a:t>
            </a:r>
            <a:r>
              <a:rPr kumimoji="1" lang="zh-CN" altLang="en-US" sz="2400" dirty="0"/>
              <a:t>人，提取的无人机社团名单中有</a:t>
            </a:r>
            <a:r>
              <a:rPr kumimoji="1" lang="en-US" altLang="zh-CN" sz="2400" dirty="0"/>
              <a:t>____</a:t>
            </a:r>
            <a:r>
              <a:rPr kumimoji="1" lang="zh-CN" altLang="en-US" sz="2400" dirty="0"/>
              <a:t>人，是否相符（是</a:t>
            </a:r>
            <a:r>
              <a:rPr kumimoji="1" lang="en-US" altLang="zh-CN" sz="2400" dirty="0"/>
              <a:t>/</a:t>
            </a:r>
            <a:r>
              <a:rPr kumimoji="1" lang="zh-CN" altLang="en-US" sz="2400" dirty="0"/>
              <a:t>否）？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理一理</a:t>
              </a: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0C89A3F0-FD50-A3E1-4674-AFC344EA97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0" t="18547" r="8945" b="14851"/>
          <a:stretch/>
        </p:blipFill>
        <p:spPr>
          <a:xfrm>
            <a:off x="9915907" y="3602515"/>
            <a:ext cx="1167376" cy="19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2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CA3D967-600A-ECA6-7396-0310A9C9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0" y="1260827"/>
            <a:ext cx="4914900" cy="19431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4103926" y="3464827"/>
            <a:ext cx="4115229" cy="111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 dirty="0"/>
              <a:t>1. </a:t>
            </a:r>
            <a:r>
              <a:rPr lang="zh-CN" altLang="en-US" dirty="0"/>
              <a:t>探究：提取多条件的数据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总结：提取数据的方法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7BE2885-9695-46D3-2782-ADB4153BB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3475" y="3734746"/>
            <a:ext cx="507398" cy="32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10ED78F-B2CB-1274-C8B9-49B7A5AFA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0895" y="4259103"/>
            <a:ext cx="5073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42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．提取满足多个条件的数据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072138" y="2171354"/>
            <a:ext cx="805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在提取的数据时，如果需要满足的条件不只一个，应该怎么做呢？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235FB6F-B2EA-ECF4-4122-7A231D5A2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11" y="2708149"/>
            <a:ext cx="6813881" cy="3048839"/>
          </a:xfrm>
          <a:prstGeom prst="rect">
            <a:avLst/>
          </a:prstGeom>
        </p:spPr>
      </p:pic>
      <p:sp>
        <p:nvSpPr>
          <p:cNvPr id="10" name="文本框 18">
            <a:extLst>
              <a:ext uri="{FF2B5EF4-FFF2-40B4-BE49-F238E27FC236}">
                <a16:creationId xmlns:a16="http://schemas.microsoft.com/office/drawing/2014/main" id="{8C0DE317-55CD-A640-35B8-0E250F37AD11}"/>
              </a:ext>
            </a:extLst>
          </p:cNvPr>
          <p:cNvSpPr txBox="1"/>
          <p:nvPr/>
        </p:nvSpPr>
        <p:spPr>
          <a:xfrm>
            <a:off x="3434105" y="3221866"/>
            <a:ext cx="4716937" cy="6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/>
              <a:t>我的想法：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9F0"/>
              </a:clrFrom>
              <a:clrTo>
                <a:srgbClr val="FCF9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59731" y="4232568"/>
            <a:ext cx="2021570" cy="164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7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3744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．提取数据的方法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072137" y="2171354"/>
            <a:ext cx="715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从原始数据中提取出所需数据，应该怎么做呢？请你给下面的选项填写正确的序号。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填一填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37" y="3296815"/>
            <a:ext cx="6640620" cy="223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71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9D791B2-B447-820A-700E-75BD94B3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300935"/>
            <a:ext cx="4914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07" y="3044772"/>
            <a:ext cx="1410446" cy="21087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4960108" y="1580962"/>
            <a:ext cx="6385657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科技创新社团开始招新了，班级同学踊跃报名。由于各个社团活动开展的时间、地点不同，需要从报名表中提取出每个社团的名单，既方便通知班级同学参加活动，又有利于社团活动开展时人员安排。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提出问题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2596BE0-3325-118F-D55B-C55177B3F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338" y="2761409"/>
            <a:ext cx="1530704" cy="19124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988" y="2448521"/>
            <a:ext cx="1422855" cy="19082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0857" y="4017095"/>
            <a:ext cx="2651708" cy="18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23962" y="2134406"/>
            <a:ext cx="4511171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kumimoji="1" lang="zh-CN" altLang="en-US" sz="2400" dirty="0"/>
              <a:t>  观察社团活动场地安排，统计出在科技楼参加社团活动的人员名单。</a:t>
            </a:r>
            <a:endParaRPr kumimoji="1" lang="en-US" altLang="zh-CN" sz="2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1E8565B-8CBE-752D-984E-88DD4297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/>
        </p:blipFill>
        <p:spPr>
          <a:xfrm flipH="1">
            <a:off x="1023962" y="3737731"/>
            <a:ext cx="1122226" cy="21253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23962" y="1193649"/>
            <a:ext cx="4511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．条件包含时数据提取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89" y="2032514"/>
            <a:ext cx="4930090" cy="341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0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237180" y="1942824"/>
            <a:ext cx="1025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kumimoji="1" lang="zh-CN" altLang="en-US" sz="2400" dirty="0"/>
              <a:t>在班级的跳绳训练中，需要达到</a:t>
            </a:r>
            <a:r>
              <a:rPr kumimoji="1" lang="en-US" altLang="zh-CN" sz="2400" dirty="0"/>
              <a:t>40</a:t>
            </a:r>
            <a:r>
              <a:rPr kumimoji="1" lang="zh-CN" altLang="en-US" sz="2400" dirty="0"/>
              <a:t>个</a:t>
            </a:r>
            <a:r>
              <a:rPr kumimoji="1" lang="en-US" altLang="zh-CN" sz="2400" dirty="0"/>
              <a:t>/</a:t>
            </a:r>
            <a:r>
              <a:rPr kumimoji="1" lang="zh-CN" altLang="en-US" sz="2400" dirty="0"/>
              <a:t>分钟才算及格，结合班级同学</a:t>
            </a:r>
            <a:r>
              <a:rPr kumimoji="1" lang="en-US" altLang="zh-CN" sz="2400" dirty="0"/>
              <a:t>1</a:t>
            </a:r>
            <a:r>
              <a:rPr kumimoji="1" lang="zh-CN" altLang="en-US" sz="2400" dirty="0"/>
              <a:t>分钟跳绳数，请你筛选出跳绳及格的学生名单。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23962" y="1193649"/>
            <a:ext cx="574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．对设置范围的数据进行提取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849432" y="3343589"/>
            <a:ext cx="7756634" cy="2396358"/>
          </a:xfrm>
          <a:prstGeom prst="roundRect">
            <a:avLst>
              <a:gd name="adj" fmla="val 7806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0DE317-55CD-A640-35B8-0E250F37AD11}"/>
              </a:ext>
            </a:extLst>
          </p:cNvPr>
          <p:cNvSpPr txBox="1"/>
          <p:nvPr/>
        </p:nvSpPr>
        <p:spPr>
          <a:xfrm>
            <a:off x="2198016" y="3536436"/>
            <a:ext cx="6991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我使用的方法：</a:t>
            </a: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__________________________________</a:t>
            </a:r>
          </a:p>
          <a:p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数据提取的流程是：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421" y="3343589"/>
            <a:ext cx="141763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46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4CD1E22-A023-4817-A4E5-FF39DFCB96A7}"/>
              </a:ext>
            </a:extLst>
          </p:cNvPr>
          <p:cNvCxnSpPr>
            <a:cxnSpLocks/>
          </p:cNvCxnSpPr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9106B05-724C-1C37-6495-26F8E2C5AB0D}"/>
              </a:ext>
            </a:extLst>
          </p:cNvPr>
          <p:cNvSpPr txBox="1"/>
          <p:nvPr/>
        </p:nvSpPr>
        <p:spPr>
          <a:xfrm>
            <a:off x="3828080" y="2021608"/>
            <a:ext cx="46904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统计社团人员名单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581C3D-80F1-690A-31A1-A9D24967D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DB7F9AF-B7F6-0DCB-A396-E01F2EE0949B}"/>
              </a:ext>
            </a:extLst>
          </p:cNvPr>
          <p:cNvSpPr txBox="1"/>
          <p:nvPr/>
        </p:nvSpPr>
        <p:spPr>
          <a:xfrm>
            <a:off x="5663881" y="900593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协助班级开展活动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ED306E-2BDF-6ADA-0EFB-4A6CEC15E03A}"/>
              </a:ext>
            </a:extLst>
          </p:cNvPr>
          <p:cNvSpPr txBox="1"/>
          <p:nvPr/>
        </p:nvSpPr>
        <p:spPr>
          <a:xfrm>
            <a:off x="1280760" y="900593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F81A81-3E8D-DFCD-EC98-548BF6921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1B1C14A-59B9-96D6-DFDC-33466B5D6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60" y="3053977"/>
            <a:ext cx="7404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8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3267586" y="2654272"/>
            <a:ext cx="7667892" cy="4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从报名表中提取相同社团的人员名单。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明确目标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D7C4C37-A830-924B-28CF-63E05078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/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FC9D5E-28AA-1ECC-37A3-D8E1CB706597}"/>
              </a:ext>
            </a:extLst>
          </p:cNvPr>
          <p:cNvGrpSpPr/>
          <p:nvPr/>
        </p:nvGrpSpPr>
        <p:grpSpPr>
          <a:xfrm>
            <a:off x="2681579" y="2523158"/>
            <a:ext cx="571734" cy="623044"/>
            <a:chOff x="3931834" y="2087652"/>
            <a:chExt cx="571734" cy="6230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85F26D-38E4-9F97-DDF3-57D4AF2F2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2979005-BECF-30DA-9CD5-1C589D6EB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602C2E-C63B-ED6F-B542-942D88762662}"/>
              </a:ext>
            </a:extLst>
          </p:cNvPr>
          <p:cNvGrpSpPr/>
          <p:nvPr/>
        </p:nvGrpSpPr>
        <p:grpSpPr>
          <a:xfrm>
            <a:off x="2681579" y="3541015"/>
            <a:ext cx="571734" cy="623044"/>
            <a:chOff x="3931834" y="2087652"/>
            <a:chExt cx="571734" cy="62304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DDBB63-3C1B-8E48-445D-6C4C2A72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2DD57E-F3BB-B51F-2AE1-626A21D8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45CB51BB-F92D-93F4-E053-8ACEE37D9309}"/>
              </a:ext>
            </a:extLst>
          </p:cNvPr>
          <p:cNvSpPr txBox="1"/>
          <p:nvPr/>
        </p:nvSpPr>
        <p:spPr>
          <a:xfrm>
            <a:off x="3253312" y="3672129"/>
            <a:ext cx="74395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在日常学习和生活中，能够根据任务需要使用数字化工具提取所需的数据。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87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>
            <a:extLst>
              <a:ext uri="{FF2B5EF4-FFF2-40B4-BE49-F238E27FC236}">
                <a16:creationId xmlns:a16="http://schemas.microsoft.com/office/drawing/2014/main" id="{DA31E1DA-029D-70E1-799B-6E6525E12CE3}"/>
              </a:ext>
            </a:extLst>
          </p:cNvPr>
          <p:cNvSpPr/>
          <p:nvPr/>
        </p:nvSpPr>
        <p:spPr bwMode="auto">
          <a:xfrm>
            <a:off x="1253148" y="1878753"/>
            <a:ext cx="9580165" cy="212045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4BE56883-276E-1953-E753-6B8C6CCDAB4B}"/>
              </a:ext>
            </a:extLst>
          </p:cNvPr>
          <p:cNvSpPr txBox="1"/>
          <p:nvPr/>
        </p:nvSpPr>
        <p:spPr>
          <a:xfrm>
            <a:off x="1104976" y="1439567"/>
            <a:ext cx="34117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思考：提取数据的条件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分析：提取数据的关键词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梳理：提取数据的流程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AutoShape 60">
            <a:extLst>
              <a:ext uri="{FF2B5EF4-FFF2-40B4-BE49-F238E27FC236}">
                <a16:creationId xmlns:a16="http://schemas.microsoft.com/office/drawing/2014/main" id="{A986559D-E04C-A83D-1E03-06947E115018}"/>
              </a:ext>
            </a:extLst>
          </p:cNvPr>
          <p:cNvSpPr/>
          <p:nvPr/>
        </p:nvSpPr>
        <p:spPr bwMode="auto">
          <a:xfrm>
            <a:off x="6659957" y="2778395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54E24FF7-9A98-5332-16C4-E5B9B31CC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62" y="1480699"/>
            <a:ext cx="1471254" cy="1471254"/>
          </a:xfrm>
          <a:prstGeom prst="rect">
            <a:avLst/>
          </a:prstGeom>
        </p:spPr>
      </p:pic>
      <p:sp>
        <p:nvSpPr>
          <p:cNvPr id="70" name="TextBox 8">
            <a:extLst>
              <a:ext uri="{FF2B5EF4-FFF2-40B4-BE49-F238E27FC236}">
                <a16:creationId xmlns:a16="http://schemas.microsoft.com/office/drawing/2014/main" id="{D747BF18-645D-A0CF-9B26-550947CF41A7}"/>
              </a:ext>
            </a:extLst>
          </p:cNvPr>
          <p:cNvSpPr txBox="1"/>
          <p:nvPr/>
        </p:nvSpPr>
        <p:spPr>
          <a:xfrm>
            <a:off x="3250581" y="4230640"/>
            <a:ext cx="425584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筛选：报名表中相同的社团人员名单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生成：各个社团的人员名单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核对：提取数据的正确与否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5540188" y="1647316"/>
            <a:ext cx="407445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探究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：提取多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条件的数据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总结：提取数据的方法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3" name="图片 72">
            <a:hlinkClick r:id="rId4" action="ppaction://hlinksldjump"/>
            <a:extLst>
              <a:ext uri="{FF2B5EF4-FFF2-40B4-BE49-F238E27FC236}">
                <a16:creationId xmlns:a16="http://schemas.microsoft.com/office/drawing/2014/main" id="{2C2B4FA6-BA1A-1C44-2483-5E1F33E36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24" y="2989491"/>
            <a:ext cx="1330405" cy="525974"/>
          </a:xfrm>
          <a:prstGeom prst="rect">
            <a:avLst/>
          </a:prstGeom>
        </p:spPr>
      </p:pic>
      <p:pic>
        <p:nvPicPr>
          <p:cNvPr id="75" name="图片 74">
            <a:hlinkClick r:id="rId6" action="ppaction://hlinksldjump"/>
            <a:extLst>
              <a:ext uri="{FF2B5EF4-FFF2-40B4-BE49-F238E27FC236}">
                <a16:creationId xmlns:a16="http://schemas.microsoft.com/office/drawing/2014/main" id="{24F0CFA8-F380-EF61-FE0B-0EAB8C3709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73" y="3680756"/>
            <a:ext cx="1329457" cy="525600"/>
          </a:xfrm>
          <a:prstGeom prst="rect">
            <a:avLst/>
          </a:prstGeom>
        </p:spPr>
      </p:pic>
      <p:pic>
        <p:nvPicPr>
          <p:cNvPr id="79" name="图片 78">
            <a:hlinkClick r:id="rId8" action="ppaction://hlinksldjump"/>
            <a:extLst>
              <a:ext uri="{FF2B5EF4-FFF2-40B4-BE49-F238E27FC236}">
                <a16:creationId xmlns:a16="http://schemas.microsoft.com/office/drawing/2014/main" id="{4F8EF44E-F36F-BE71-79C1-FF71891B54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93" y="2689153"/>
            <a:ext cx="1329459" cy="525600"/>
          </a:xfrm>
          <a:prstGeom prst="rect">
            <a:avLst/>
          </a:prstGeom>
        </p:spPr>
      </p:pic>
      <p:pic>
        <p:nvPicPr>
          <p:cNvPr id="81" name="图片 80">
            <a:hlinkClick r:id="rId10" action="ppaction://hlinksldjump"/>
            <a:extLst>
              <a:ext uri="{FF2B5EF4-FFF2-40B4-BE49-F238E27FC236}">
                <a16:creationId xmlns:a16="http://schemas.microsoft.com/office/drawing/2014/main" id="{DB445782-A2E9-CFCE-B8F0-966885752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66" y="3277438"/>
            <a:ext cx="1329459" cy="52560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7691718" y="3982209"/>
            <a:ext cx="3765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尝试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：条件包含时数据提取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尝试：设置范围时如何提取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82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60230FB-AE90-F201-B38E-CB85D0871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485900"/>
            <a:ext cx="4914900" cy="19431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BE56883-276E-1953-E753-6B8C6CCDAB4B}"/>
              </a:ext>
            </a:extLst>
          </p:cNvPr>
          <p:cNvSpPr txBox="1"/>
          <p:nvPr/>
        </p:nvSpPr>
        <p:spPr>
          <a:xfrm>
            <a:off x="4038385" y="3704336"/>
            <a:ext cx="4115229" cy="1667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2">
                    <a:lumMod val="25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1. </a:t>
            </a:r>
            <a:r>
              <a:rPr lang="zh-CN" altLang="en-US" dirty="0"/>
              <a:t>思考：提取数据的条件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2. </a:t>
            </a:r>
            <a:r>
              <a:rPr lang="zh-CN" altLang="en-US" dirty="0"/>
              <a:t>分析：提取数据的关键词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 梳理：提取数据的流程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183221C-7908-1BB0-9348-762B42922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1481" y="3998218"/>
            <a:ext cx="507398" cy="32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92A1AD-1691-1D19-9816-3A11EBBD6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8901" y="4522575"/>
            <a:ext cx="507398" cy="32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ABC884-C49E-A41A-24DA-F3F645C9C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8900" y="5065018"/>
            <a:ext cx="5073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511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</a:t>
            </a:r>
            <a:r>
              <a:rPr lang="zh-CN" altLang="en-US" sz="3200" b="1" dirty="0">
                <a:solidFill>
                  <a:srgbClr val="0C2C2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思考提取数据的条件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520762" y="3656077"/>
            <a:ext cx="1471282" cy="1296000"/>
            <a:chOff x="1708816" y="1826711"/>
            <a:chExt cx="1471282" cy="129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2884084" y="4422265"/>
            <a:ext cx="498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提取相同社团人员有哪些条件？</a:t>
            </a:r>
            <a:endParaRPr kumimoji="1" lang="zh-CN" altLang="en-US" sz="2400" u="sng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/>
        </p:blipFill>
        <p:spPr>
          <a:xfrm flipH="1">
            <a:off x="719684" y="4568703"/>
            <a:ext cx="1332411" cy="134872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574550" y="1479775"/>
            <a:ext cx="1471282" cy="1296000"/>
            <a:chOff x="1708816" y="1826711"/>
            <a:chExt cx="1471282" cy="1296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看一看</a:t>
              </a:r>
            </a:p>
          </p:txBody>
        </p:sp>
      </p:grpSp>
      <p:sp>
        <p:nvSpPr>
          <p:cNvPr id="16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045448" y="1701501"/>
            <a:ext cx="7873768" cy="214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观察右图，回答以下问题：</a:t>
            </a:r>
            <a:endParaRPr kumimoji="1" lang="en-US" altLang="zh-CN" sz="2400" dirty="0"/>
          </a:p>
          <a:p>
            <a:r>
              <a:rPr kumimoji="1" lang="zh-CN" altLang="en-US" sz="2400" dirty="0"/>
              <a:t>（</a:t>
            </a:r>
            <a:r>
              <a:rPr kumimoji="1" lang="en-US" altLang="zh-CN" sz="2400" dirty="0"/>
              <a:t>1</a:t>
            </a:r>
            <a:r>
              <a:rPr kumimoji="1" lang="zh-CN" altLang="en-US" sz="2400" dirty="0"/>
              <a:t>）李小明和何俊是相同社团人员吗？</a:t>
            </a:r>
            <a:endParaRPr kumimoji="1" lang="en-US" altLang="zh-CN" sz="2400" dirty="0"/>
          </a:p>
          <a:p>
            <a:r>
              <a:rPr kumimoji="1" lang="zh-CN" altLang="en-US" sz="2400" dirty="0"/>
              <a:t>          □是       □不是   </a:t>
            </a:r>
            <a:endParaRPr kumimoji="1" lang="en-US" altLang="zh-CN" sz="2400" dirty="0"/>
          </a:p>
          <a:p>
            <a:endParaRPr kumimoji="1" lang="en-US" altLang="zh-CN" sz="1200" dirty="0"/>
          </a:p>
          <a:p>
            <a:r>
              <a:rPr kumimoji="1" lang="zh-CN" altLang="en-US" sz="2400" dirty="0"/>
              <a:t>（</a:t>
            </a:r>
            <a:r>
              <a:rPr kumimoji="1" lang="en-US" altLang="zh-CN" sz="2400" dirty="0"/>
              <a:t>2</a:t>
            </a:r>
            <a:r>
              <a:rPr kumimoji="1" lang="zh-CN" altLang="en-US" sz="2400" dirty="0"/>
              <a:t>）说说你的理由：</a:t>
            </a:r>
            <a:endParaRPr kumimoji="1" lang="en-US" altLang="zh-CN" sz="2400" dirty="0"/>
          </a:p>
          <a:p>
            <a:pPr>
              <a:spcBef>
                <a:spcPts val="200"/>
              </a:spcBef>
            </a:pPr>
            <a:r>
              <a:rPr kumimoji="1" lang="en-US" altLang="zh-CN" sz="2400" dirty="0"/>
              <a:t> _____________________________________</a:t>
            </a:r>
            <a:r>
              <a:rPr kumimoji="1" lang="zh-CN" altLang="en-US" sz="2400" u="sng" dirty="0"/>
              <a:t>   </a:t>
            </a: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1396838"/>
            <a:ext cx="3226938" cy="3370262"/>
          </a:xfrm>
          <a:prstGeom prst="rect">
            <a:avLst/>
          </a:prstGeom>
          <a:noFill/>
          <a:ln w="9525">
            <a:solidFill>
              <a:srgbClr val="043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1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</a:t>
            </a:r>
            <a:r>
              <a:rPr lang="zh-CN" altLang="en-US" sz="3200" b="1" dirty="0">
                <a:solidFill>
                  <a:srgbClr val="0C2C2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查找提取数据的关键词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125925" y="2131013"/>
            <a:ext cx="7343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在报名表中，报相同社团人员信息的相同部分是表格的哪一列？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/>
        </p:blipFill>
        <p:spPr>
          <a:xfrm>
            <a:off x="9910354" y="4610510"/>
            <a:ext cx="1332411" cy="13487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l="22125"/>
          <a:stretch/>
        </p:blipFill>
        <p:spPr>
          <a:xfrm>
            <a:off x="3844211" y="3058205"/>
            <a:ext cx="6184089" cy="18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5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FBA5800D-B00B-AA01-1E8E-C2B102EF5B3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6A617D8-C092-CE3D-D98D-EC9F0400F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CA91F84-0953-BC12-011A-86ABB5F826CD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03F555D-9B1B-7A6D-17AE-B2C5C628F707}"/>
              </a:ext>
            </a:extLst>
          </p:cNvPr>
          <p:cNvSpPr txBox="1"/>
          <p:nvPr/>
        </p:nvSpPr>
        <p:spPr>
          <a:xfrm>
            <a:off x="3072137" y="2171354"/>
            <a:ext cx="751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要将报名表中相同社团的人员信息提取出来，并保存在新文件中，应该怎么做呢？给下列选项填写正确的序号。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6564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</a:t>
            </a:r>
            <a:r>
              <a:rPr lang="zh-CN" altLang="en-US" sz="3200" b="1" dirty="0">
                <a:solidFill>
                  <a:srgbClr val="0C2C2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提取报相同社团人员信息的流程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28193" r="9384" b="11095"/>
          <a:stretch/>
        </p:blipFill>
        <p:spPr>
          <a:xfrm>
            <a:off x="8891236" y="4589060"/>
            <a:ext cx="1906639" cy="11104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333" y="3233183"/>
            <a:ext cx="4003979" cy="2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4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CDBC72-6871-61FA-B12B-FA4E6594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28" y="1317272"/>
            <a:ext cx="4914900" cy="19431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747BF18-645D-A0CF-9B26-550947CF41A7}"/>
              </a:ext>
            </a:extLst>
          </p:cNvPr>
          <p:cNvSpPr txBox="1"/>
          <p:nvPr/>
        </p:nvSpPr>
        <p:spPr>
          <a:xfrm>
            <a:off x="3716546" y="3380630"/>
            <a:ext cx="5686172" cy="1667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 dirty="0"/>
              <a:t>1. </a:t>
            </a:r>
            <a:r>
              <a:rPr lang="zh-CN" altLang="en-US" dirty="0"/>
              <a:t>筛选：报名表中相同社团的人员名单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生成：各个社团的人员名单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核对：提取数据的正确与否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DD77DD7-F771-948D-E322-11570171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1517" y="3688252"/>
            <a:ext cx="507398" cy="32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480FE9-9BB2-097D-78E2-5788D65F9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8937" y="4212609"/>
            <a:ext cx="507398" cy="324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CAC277-13B5-2AF1-6A48-48E5835EC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8936" y="4755052"/>
            <a:ext cx="5073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815</Words>
  <Application>Microsoft Macintosh PowerPoint</Application>
  <PresentationFormat>宽屏</PresentationFormat>
  <Paragraphs>93</Paragraphs>
  <Slides>22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等线 Light</vt:lpstr>
      <vt:lpstr>幼圆</vt:lpstr>
      <vt:lpstr>Source Sans Pro Light</vt:lpstr>
      <vt:lpstr>楷体_GB2312</vt:lpstr>
      <vt:lpstr>Arial</vt:lpstr>
      <vt:lpstr>楷体</vt:lpstr>
      <vt:lpstr>微软雅黑</vt:lpstr>
      <vt:lpstr>等线</vt:lpstr>
      <vt:lpstr>微软雅黑</vt:lpstr>
      <vt:lpstr>楷体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196</cp:revision>
  <dcterms:created xsi:type="dcterms:W3CDTF">2021-01-10T05:35:40Z</dcterms:created>
  <dcterms:modified xsi:type="dcterms:W3CDTF">2024-08-16T06:16:20Z</dcterms:modified>
</cp:coreProperties>
</file>