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3" r:id="rId3"/>
    <p:sldId id="294" r:id="rId4"/>
    <p:sldId id="257" r:id="rId5"/>
    <p:sldId id="276" r:id="rId6"/>
    <p:sldId id="277" r:id="rId7"/>
    <p:sldId id="300" r:id="rId8"/>
    <p:sldId id="301" r:id="rId9"/>
    <p:sldId id="295" r:id="rId10"/>
    <p:sldId id="306" r:id="rId11"/>
    <p:sldId id="318" r:id="rId12"/>
    <p:sldId id="308" r:id="rId13"/>
    <p:sldId id="317" r:id="rId14"/>
    <p:sldId id="319" r:id="rId15"/>
    <p:sldId id="307" r:id="rId16"/>
    <p:sldId id="296" r:id="rId17"/>
    <p:sldId id="299" r:id="rId18"/>
    <p:sldId id="310" r:id="rId19"/>
    <p:sldId id="297" r:id="rId20"/>
    <p:sldId id="311" r:id="rId21"/>
    <p:sldId id="320" r:id="rId22"/>
    <p:sldId id="260" r:id="rId23"/>
  </p:sldIdLst>
  <p:sldSz cx="12192000" cy="6858000"/>
  <p:notesSz cx="6858000" cy="9144000"/>
  <p:embeddedFontLst>
    <p:embeddedFont>
      <p:font typeface="幼圆" panose="02010509060101010101" pitchFamily="49" charset="-122"/>
      <p:regular r:id="rId26"/>
    </p:embeddedFon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楷体" panose="02010609060101010101" pitchFamily="49" charset="-122"/>
      <p:regular r:id="rId30"/>
    </p:embeddedFont>
    <p:embeddedFont>
      <p:font typeface="楷体_GB2312" panose="0201060903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ource Sans Pro Light" panose="020F0302020204030204" pitchFamily="34" charset="0"/>
      <p:regular r:id="rId38"/>
      <p:italic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83B"/>
    <a:srgbClr val="D08F52"/>
    <a:srgbClr val="0432FF"/>
    <a:srgbClr val="54C4F8"/>
    <a:srgbClr val="36B1EC"/>
    <a:srgbClr val="EACDB3"/>
    <a:srgbClr val="FFFFCC"/>
    <a:srgbClr val="ACCCC4"/>
    <a:srgbClr val="10383B"/>
    <a:srgbClr val="5F9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7"/>
    <p:restoredTop sz="94667"/>
  </p:normalViewPr>
  <p:slideViewPr>
    <p:cSldViewPr snapToGrid="0">
      <p:cViewPr varScale="1">
        <p:scale>
          <a:sx n="84" d="100"/>
          <a:sy n="84" d="100"/>
        </p:scale>
        <p:origin x="1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00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6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68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67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7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328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93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554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5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9.xml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5C7A475-4C5E-4170-987E-40B2A054D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8995D0-6C61-E4A5-417C-75B92E3D3B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7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3585C52-C697-4AA1-90E9-F2B174298D9F}"/>
              </a:ext>
            </a:extLst>
          </p:cNvPr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F43F2A4-A33B-40C4-876C-5CF894B32869}"/>
              </a:ext>
            </a:extLst>
          </p:cNvPr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5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2C1E2F20-989F-45F2-ADC3-EE568F2F2541}"/>
              </a:ext>
            </a:extLst>
          </p:cNvPr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5000563-0974-43BB-B124-05B4049791F7}"/>
              </a:ext>
            </a:extLst>
          </p:cNvPr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57D497E-37CB-089A-177E-6539ADF331EC}"/>
              </a:ext>
            </a:extLst>
          </p:cNvPr>
          <p:cNvSpPr txBox="1"/>
          <p:nvPr userDrawn="1"/>
        </p:nvSpPr>
        <p:spPr>
          <a:xfrm>
            <a:off x="971535" y="6008540"/>
            <a:ext cx="311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A4C6AA-6A6A-F7A2-78C4-C590F9B90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0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BC29AD9-B5DA-4D2B-A40C-12752BD7BFF3}"/>
              </a:ext>
            </a:extLst>
          </p:cNvPr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12752FC-E1EE-46EC-A703-3FB98898CA94}"/>
              </a:ext>
            </a:extLst>
          </p:cNvPr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C09C078-F26F-4537-5200-B31AF0D97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92F090-D920-4F94-BF8C-1EAECA46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C21AA4-13DB-4E1A-8A03-D7763673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8A6F0-2830-48DF-83EE-AD83989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5D34CF-8A1B-7217-4AF5-32DC63520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EDD1D60-733E-7083-3467-7FA5FF30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E1790E5-095C-93E8-4C18-195EB84FD3C2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</p:spTree>
    <p:extLst>
      <p:ext uri="{BB962C8B-B14F-4D97-AF65-F5344CB8AC3E}">
        <p14:creationId xmlns:p14="http://schemas.microsoft.com/office/powerpoint/2010/main" val="41255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D29443-6CE2-4E61-181C-90C1BCE11E3F}"/>
              </a:ext>
            </a:extLst>
          </p:cNvPr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CFCAF-CCC9-67E2-40B1-486AE87E66A0}"/>
              </a:ext>
            </a:extLst>
          </p:cNvPr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1E6D0D4-E5CD-41D4-4117-306BA0E001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73543E0-0426-686B-5268-E15393AFC87B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</p:spTree>
    <p:extLst>
      <p:ext uri="{BB962C8B-B14F-4D97-AF65-F5344CB8AC3E}">
        <p14:creationId xmlns:p14="http://schemas.microsoft.com/office/powerpoint/2010/main" val="303816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准备间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88E960-52D7-6322-3A99-F78A54B98898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5A261B4-697C-1E3C-EBF7-EB48DEEE07A6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4" action="ppaction://hlinksldjump"/>
            <a:extLst>
              <a:ext uri="{FF2B5EF4-FFF2-40B4-BE49-F238E27FC236}">
                <a16:creationId xmlns:a16="http://schemas.microsoft.com/office/drawing/2014/main" id="{1F6B9F9A-627A-FDB5-034D-502EAEEBF7C8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827D2D37-F94F-5567-F447-AB3550EB2CF5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1A4773D6-7C6D-14DB-C54B-979ABFEF7B54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19598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活动室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88E960-52D7-6322-3A99-F78A54B98898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794A3389-7E57-71BD-FD3C-0365338C32C4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0B6E7B29-1703-46B1-8A42-643D6D07C0DC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8EF26FEE-86B6-7005-48A6-88C93A428670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9309CB57-AFB0-56B3-0E4E-5B56089BE98F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270805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收获园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88E960-52D7-6322-3A99-F78A54B98898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22ECCCF1-63A7-81AE-0C17-C98507D4EB3C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D2DACDC8-F07E-F242-2593-002FDA131883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1E96DF04-A361-53F2-827F-C56099A03E04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B38B811C-BC31-977C-2F61-0DDEC49C4276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41296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挑战台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8FD10FB-46BF-440B-B82F-097F9FED2333}"/>
              </a:ext>
            </a:extLst>
          </p:cNvPr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8B146F9-49A3-5BEF-5C99-5ED306C14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F88E960-52D7-6322-3A99-F78A54B98898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A727D647-F054-70BA-42D0-27467B1DB85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DC6EBF3E-0026-AE05-027E-89AE1A87DE27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E1CAD3A3-35D8-C1AB-DDFB-2373474A7E48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10" name="圆角矩形 9">
            <a:hlinkClick r:id="rId7" action="ppaction://hlinksldjump"/>
            <a:extLst>
              <a:ext uri="{FF2B5EF4-FFF2-40B4-BE49-F238E27FC236}">
                <a16:creationId xmlns:a16="http://schemas.microsoft.com/office/drawing/2014/main" id="{807AB40F-6C87-0664-5773-E9C005A11A49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  <p:extLst>
      <p:ext uri="{BB962C8B-B14F-4D97-AF65-F5344CB8AC3E}">
        <p14:creationId xmlns:p14="http://schemas.microsoft.com/office/powerpoint/2010/main" val="7366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34C006F-3D4E-46F0-B62E-4F21C1913F71}"/>
              </a:ext>
            </a:extLst>
          </p:cNvPr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CA16F41-3B82-654C-A4F6-6CFC07F68D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88E951-3253-B4C1-269D-3B2D835E4F85}"/>
              </a:ext>
            </a:extLst>
          </p:cNvPr>
          <p:cNvSpPr txBox="1"/>
          <p:nvPr userDrawn="1"/>
        </p:nvSpPr>
        <p:spPr>
          <a:xfrm>
            <a:off x="744169" y="6288024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记录课外劳动情况</a:t>
            </a:r>
          </a:p>
        </p:txBody>
      </p:sp>
    </p:spTree>
    <p:extLst>
      <p:ext uri="{BB962C8B-B14F-4D97-AF65-F5344CB8AC3E}">
        <p14:creationId xmlns:p14="http://schemas.microsoft.com/office/powerpoint/2010/main" val="993395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BC7B384-D0A9-4A3E-B82E-077F105B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849284-3658-45CD-BF30-8EAD1DBAE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22F3AF-091B-4156-B56F-3DCE4D4E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584E4-5855-43CF-9837-F80656EC1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0FE4E5-56D8-47EF-B089-AE5DCD1B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9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50" r:id="rId3"/>
    <p:sldLayoutId id="2147483671" r:id="rId4"/>
    <p:sldLayoutId id="2147483674" r:id="rId5"/>
    <p:sldLayoutId id="2147483677" r:id="rId6"/>
    <p:sldLayoutId id="2147483676" r:id="rId7"/>
    <p:sldLayoutId id="2147483675" r:id="rId8"/>
    <p:sldLayoutId id="2147483672" r:id="rId9"/>
    <p:sldLayoutId id="2147483651" r:id="rId10"/>
    <p:sldLayoutId id="2147483673" r:id="rId11"/>
    <p:sldLayoutId id="2147483661" r:id="rId12"/>
    <p:sldLayoutId id="2147483653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7E93CD-BE16-4A6D-97C8-96683F7E3B6C}"/>
              </a:ext>
            </a:extLst>
          </p:cNvPr>
          <p:cNvSpPr txBox="1"/>
          <p:nvPr/>
        </p:nvSpPr>
        <p:spPr>
          <a:xfrm>
            <a:off x="4577754" y="5188896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淮北市实验高级中学    孙志辉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256871-DA13-F4A6-8D33-BC9952723CDC}"/>
              </a:ext>
            </a:extLst>
          </p:cNvPr>
          <p:cNvSpPr txBox="1"/>
          <p:nvPr/>
        </p:nvSpPr>
        <p:spPr>
          <a:xfrm>
            <a:off x="7087278" y="3472055"/>
            <a:ext cx="35253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数据汇总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D9C11C-A0CC-6CA5-FB1E-816906ED2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8F0753-78DC-91B5-73EF-3720F6ADB715}"/>
              </a:ext>
            </a:extLst>
          </p:cNvPr>
          <p:cNvSpPr txBox="1"/>
          <p:nvPr/>
        </p:nvSpPr>
        <p:spPr>
          <a:xfrm>
            <a:off x="7191173" y="1162625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协助班级活动开展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46CBA26-BC71-4034-E87C-740604474F43}"/>
              </a:ext>
            </a:extLst>
          </p:cNvPr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03" y="2245542"/>
            <a:ext cx="8314074" cy="10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．设计班级劳动情况汇总表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0B06EA4-912D-4710-5BD0-EF44710A2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/>
        </p:blipFill>
        <p:spPr>
          <a:xfrm>
            <a:off x="9764889" y="3311527"/>
            <a:ext cx="1749778" cy="2704445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8" y="2110379"/>
            <a:ext cx="787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表格是有哪些部分组成的</a:t>
            </a:r>
            <a:r>
              <a:rPr kumimoji="1" lang="en-US" altLang="zh-CN" sz="2400" dirty="0"/>
              <a:t>:</a:t>
            </a:r>
          </a:p>
          <a:p>
            <a:endParaRPr kumimoji="1" lang="en-US" altLang="zh-CN" sz="2400" dirty="0"/>
          </a:p>
          <a:p>
            <a:r>
              <a:rPr kumimoji="1" lang="zh-CN" altLang="en-US" sz="2400" dirty="0"/>
              <a:t>□表格标题    □表格表头   □还有</a:t>
            </a:r>
            <a:r>
              <a:rPr kumimoji="1" lang="en-US" altLang="zh-CN" sz="2400" dirty="0"/>
              <a:t>___________________</a:t>
            </a:r>
            <a:r>
              <a:rPr kumimoji="1" lang="zh-CN" altLang="en-US" sz="2400" u="sng" dirty="0"/>
              <a:t>   </a:t>
            </a: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072138" y="3733693"/>
            <a:ext cx="787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班级劳动情况汇总表的表头应包含哪些内容？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________________________________________________</a:t>
            </a:r>
            <a:r>
              <a:rPr kumimoji="1" lang="zh-CN" altLang="en-US" sz="2400" u="sng" dirty="0"/>
              <a:t>   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600856" y="3310708"/>
            <a:ext cx="1471282" cy="1296000"/>
            <a:chOff x="1708816" y="1826711"/>
            <a:chExt cx="1471282" cy="1296000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56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730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请你制作班级劳动数据汇总表。先画出草图，再利用表格软件进行设计。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做一做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1F27B873-29DF-E32A-DFA0-58B229838868}"/>
              </a:ext>
            </a:extLst>
          </p:cNvPr>
          <p:cNvSpPr/>
          <p:nvPr/>
        </p:nvSpPr>
        <p:spPr>
          <a:xfrm>
            <a:off x="6161632" y="3233182"/>
            <a:ext cx="4619257" cy="23214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1C06379-D27C-6B7E-9A28-395D13080454}"/>
              </a:ext>
            </a:extLst>
          </p:cNvPr>
          <p:cNvSpPr txBox="1"/>
          <p:nvPr/>
        </p:nvSpPr>
        <p:spPr>
          <a:xfrm>
            <a:off x="7203545" y="4209240"/>
            <a:ext cx="27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．设计班级劳动情况汇总表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71" y="3310707"/>
            <a:ext cx="4223901" cy="206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4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通过小组数据录入，把不同形式的劳动情况按照设定的表格要求录入到汇总表中。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填一填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42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．汇总班级同学的劳动数据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83" y="4183560"/>
            <a:ext cx="2076477" cy="1585118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61566"/>
              </p:ext>
            </p:extLst>
          </p:nvPr>
        </p:nvGraphicFramePr>
        <p:xfrm>
          <a:off x="1702283" y="3598481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984">
                  <a:extLst>
                    <a:ext uri="{9D8B030D-6E8A-4147-A177-3AD203B41FA5}">
                      <a16:colId xmlns:a16="http://schemas.microsoft.com/office/drawing/2014/main" val="65620123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1910043118"/>
                    </a:ext>
                  </a:extLst>
                </a:gridCol>
                <a:gridCol w="846666">
                  <a:extLst>
                    <a:ext uri="{9D8B030D-6E8A-4147-A177-3AD203B41FA5}">
                      <a16:colId xmlns:a16="http://schemas.microsoft.com/office/drawing/2014/main" val="1893302656"/>
                    </a:ext>
                  </a:extLst>
                </a:gridCol>
                <a:gridCol w="3756861">
                  <a:extLst>
                    <a:ext uri="{9D8B030D-6E8A-4147-A177-3AD203B41FA5}">
                      <a16:colId xmlns:a16="http://schemas.microsoft.com/office/drawing/2014/main" val="167648549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79323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性别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劳动内容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劳动时长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16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877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39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36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814144"/>
                  </a:ext>
                </a:extLst>
              </a:tr>
            </a:tbl>
          </a:graphicData>
        </a:graphic>
      </p:graphicFrame>
      <p:sp>
        <p:nvSpPr>
          <p:cNvPr id="18" name="文本框 17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2837596" y="3058684"/>
            <a:ext cx="585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方舟小学四（</a:t>
            </a:r>
            <a:r>
              <a:rPr kumimoji="1" lang="en-US" altLang="zh-CN" sz="2400" dirty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2400" dirty="0">
                <a:solidFill>
                  <a:srgbClr val="0432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）班一周劳动情况记录表</a:t>
            </a:r>
          </a:p>
        </p:txBody>
      </p:sp>
    </p:spTree>
    <p:extLst>
      <p:ext uri="{BB962C8B-B14F-4D97-AF65-F5344CB8AC3E}">
        <p14:creationId xmlns:p14="http://schemas.microsoft.com/office/powerpoint/2010/main" val="311377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你能把不同小组的数据合并在一起吗？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试一试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9853B52-8F25-144F-4154-D8EC10F48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76" y="3458592"/>
            <a:ext cx="3153333" cy="2408959"/>
          </a:xfrm>
          <a:prstGeom prst="rect">
            <a:avLst/>
          </a:prstGeom>
        </p:spPr>
      </p:pic>
      <p:sp>
        <p:nvSpPr>
          <p:cNvPr id="9" name="椭圆形标注 8">
            <a:extLst>
              <a:ext uri="{FF2B5EF4-FFF2-40B4-BE49-F238E27FC236}">
                <a16:creationId xmlns:a16="http://schemas.microsoft.com/office/drawing/2014/main" id="{61BEE0FE-2836-93FA-1891-BB82175E0CC5}"/>
              </a:ext>
            </a:extLst>
          </p:cNvPr>
          <p:cNvSpPr/>
          <p:nvPr/>
        </p:nvSpPr>
        <p:spPr>
          <a:xfrm>
            <a:off x="2444457" y="3290704"/>
            <a:ext cx="1771551" cy="732330"/>
          </a:xfrm>
          <a:prstGeom prst="wedgeEllipseCallout">
            <a:avLst>
              <a:gd name="adj1" fmla="val 37039"/>
              <a:gd name="adj2" fmla="val 6194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ADA6C2-26B8-2E52-0C0A-1A5A5205EC16}"/>
              </a:ext>
            </a:extLst>
          </p:cNvPr>
          <p:cNvSpPr txBox="1"/>
          <p:nvPr/>
        </p:nvSpPr>
        <p:spPr>
          <a:xfrm>
            <a:off x="2615474" y="3425839"/>
            <a:ext cx="1555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    通过复制粘贴可以实现。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42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．汇总班级同学的劳动数据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771" y="2633019"/>
            <a:ext cx="5208871" cy="32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5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824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展示小组合并后的数</a:t>
            </a:r>
            <a:r>
              <a:rPr kumimoji="1" lang="zh-CN" altLang="en-US" sz="2400"/>
              <a:t>据表，并</a:t>
            </a:r>
            <a:r>
              <a:rPr kumimoji="1" lang="zh-CN" altLang="en-US" sz="2400" dirty="0"/>
              <a:t>介绍小组间数据合并的过程。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展  示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42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．汇总班级同学的劳动数据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1146DF0-C342-8684-BA34-8AF4D9A98AFE}"/>
              </a:ext>
            </a:extLst>
          </p:cNvPr>
          <p:cNvSpPr/>
          <p:nvPr/>
        </p:nvSpPr>
        <p:spPr>
          <a:xfrm>
            <a:off x="3420534" y="2945410"/>
            <a:ext cx="5644444" cy="28186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546EE56-4199-2246-88CB-570A0A14BD65}"/>
              </a:ext>
            </a:extLst>
          </p:cNvPr>
          <p:cNvSpPr txBox="1"/>
          <p:nvPr/>
        </p:nvSpPr>
        <p:spPr>
          <a:xfrm>
            <a:off x="4020999" y="4009974"/>
            <a:ext cx="432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请在此处展示你的作品</a:t>
            </a:r>
          </a:p>
        </p:txBody>
      </p:sp>
    </p:spTree>
    <p:extLst>
      <p:ext uri="{BB962C8B-B14F-4D97-AF65-F5344CB8AC3E}">
        <p14:creationId xmlns:p14="http://schemas.microsoft.com/office/powerpoint/2010/main" val="48394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7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．分析班级同学劳动达标情况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39C540-E181-C229-0AD1-7F76EA06A9BC}"/>
              </a:ext>
            </a:extLst>
          </p:cNvPr>
          <p:cNvSpPr txBox="1"/>
          <p:nvPr/>
        </p:nvSpPr>
        <p:spPr>
          <a:xfrm>
            <a:off x="3072138" y="2171354"/>
            <a:ext cx="7133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根据教育部要求，四年级学生每周课外劳动时间不少于</a:t>
            </a:r>
            <a:r>
              <a:rPr kumimoji="1" lang="en-US" altLang="zh-CN" sz="2400" dirty="0"/>
              <a:t>3</a:t>
            </a:r>
            <a:r>
              <a:rPr kumimoji="1" lang="zh-CN" altLang="en-US" sz="2400" dirty="0"/>
              <a:t>小时。结合数据汇总表，全班劳动情况达标的同学有（    ）人，还需要努力的同学有（    ）人。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5C211A8-7BE8-9FC0-BE93-6187DB0CE9A3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0F68BF97-1DA9-9802-5C08-E79ED945D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A5A1479-647F-F24C-0C48-014A32BA493B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理一理</a:t>
              </a:r>
            </a:p>
          </p:txBody>
        </p: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0C89A3F0-FD50-A3E1-4674-AFC344EA97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0" t="18547" r="8945" b="14851"/>
          <a:stretch/>
        </p:blipFill>
        <p:spPr>
          <a:xfrm>
            <a:off x="9755078" y="3602515"/>
            <a:ext cx="1167376" cy="19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2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CA3D967-600A-ECA6-7396-0310A9C9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150" y="1260827"/>
            <a:ext cx="4914900" cy="19431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4103926" y="3464827"/>
            <a:ext cx="559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/>
              <a:t>1. </a:t>
            </a:r>
            <a:r>
              <a:rPr lang="zh-CN" altLang="en-US" dirty="0"/>
              <a:t>认识：电子表格汇总数据的优势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 总结：数据汇总的流程</a:t>
            </a:r>
            <a:endParaRPr lang="id-ID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DFBE13-9E41-6A77-8054-486FB5C1A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4457" y="3781240"/>
            <a:ext cx="507398" cy="3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B306E3-DCDB-CF22-9A04-E1C92A2E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877" y="4290094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3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．使用电子表格汇总数据的优势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072138" y="2171354"/>
            <a:ext cx="805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生活中人们大量使用电子表格对数据进行汇总，电子表格汇总数据有哪些优势呢？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138" y="3176242"/>
            <a:ext cx="7001193" cy="221884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2517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．数据汇总的流程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31B09F-4C7E-2DDD-227A-BA90A849C2DA}"/>
              </a:ext>
            </a:extLst>
          </p:cNvPr>
          <p:cNvSpPr txBox="1"/>
          <p:nvPr/>
        </p:nvSpPr>
        <p:spPr>
          <a:xfrm>
            <a:off x="3072137" y="2171354"/>
            <a:ext cx="715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把不同形式的数据汇总在一起，应该怎么做呢？请你给下面的选项填写正确的序号。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92F4EFE-9548-5261-68B4-108E457175C7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569BC40-427F-D1E3-F187-38F33D519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B4DAFA-CEED-2FBE-D684-DF3A84C6936C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填一填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31" y="3176242"/>
            <a:ext cx="5770133" cy="21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9D791B2-B447-820A-700E-75BD94B38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2457450"/>
            <a:ext cx="4914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9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5100326" y="1797408"/>
            <a:ext cx="6385657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为了培养良好的劳动习惯，班级倡议同学们积极参加各种劳动活动。</a:t>
            </a:r>
            <a:endParaRPr kumimoji="1" lang="en-US" altLang="zh-CN" sz="2400" dirty="0">
              <a:latin typeface="楷体_GB2312" panose="02010600030101010101" charset="-122"/>
              <a:ea typeface="楷体_GB2312" panose="02010600030101010101" charset="-122"/>
            </a:endParaRP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同学们劳动的情况怎么样呢？你能把班级同学的劳动情况汇总在一起，了解全班同学的劳动情况吗？</a:t>
            </a:r>
            <a:endParaRPr lang="zh-CN" altLang="en-US" sz="24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项目情景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596BE0-3325-118F-D55B-C55177B3F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1213663"/>
            <a:ext cx="660847" cy="6608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89" y="2450701"/>
            <a:ext cx="4172493" cy="285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78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429090" y="2080964"/>
            <a:ext cx="4215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800" spc="500" dirty="0">
                <a:solidFill>
                  <a:srgbClr val="0C2C2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400" dirty="0"/>
              <a:t>在汇总班级数据时，可能会出现意想不到的问题，说一说图中问题出现的原因及解决办法。</a:t>
            </a:r>
            <a:endParaRPr kumimoji="1" lang="en-US" altLang="zh-CN" sz="24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1E8565B-8CBE-752D-984E-88DD4297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/>
        </p:blipFill>
        <p:spPr>
          <a:xfrm>
            <a:off x="10002977" y="3890665"/>
            <a:ext cx="1122226" cy="212530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23962" y="1193649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．汇总过程中问题解决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080964"/>
            <a:ext cx="4449949" cy="15619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35FB6F-B2EA-ECF4-4122-7A231D5A2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75" y="3890665"/>
            <a:ext cx="7240516" cy="16372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C0DE317-55CD-A640-35B8-0E250F37AD11}"/>
              </a:ext>
            </a:extLst>
          </p:cNvPr>
          <p:cNvSpPr txBox="1"/>
          <p:nvPr/>
        </p:nvSpPr>
        <p:spPr>
          <a:xfrm>
            <a:off x="2694728" y="4247636"/>
            <a:ext cx="561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出现的问题：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__________________________________</a:t>
            </a:r>
          </a:p>
          <a:p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你的解决办法：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8010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237180" y="1942824"/>
            <a:ext cx="10025878" cy="123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spc="500" dirty="0">
                <a:solidFill>
                  <a:srgbClr val="0C2C2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CN" altLang="en-US" sz="2400" dirty="0"/>
              <a:t>李徽家开设水果店，他想帮助家人在社区群进行售卖。群里很多人登记购买，你能帮助他汇总登记信息以方便销售吗？说说你的想法。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51E8565B-8CBE-752D-984E-88DD4297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/>
        </p:blipFill>
        <p:spPr>
          <a:xfrm>
            <a:off x="10002977" y="3890665"/>
            <a:ext cx="1122226" cy="21253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23962" y="1193649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．其他形式的数据汇总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849432" y="3343589"/>
            <a:ext cx="7756634" cy="2396358"/>
          </a:xfrm>
          <a:prstGeom prst="roundRect">
            <a:avLst>
              <a:gd name="adj" fmla="val 7806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0DE317-55CD-A640-35B8-0E250F37AD11}"/>
              </a:ext>
            </a:extLst>
          </p:cNvPr>
          <p:cNvSpPr txBox="1"/>
          <p:nvPr/>
        </p:nvSpPr>
        <p:spPr>
          <a:xfrm>
            <a:off x="2198016" y="3536436"/>
            <a:ext cx="6991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我使用的方法：</a:t>
            </a:r>
            <a:r>
              <a:rPr kumimoji="1"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__________________________________</a:t>
            </a:r>
          </a:p>
          <a:p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kumimoji="1"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汇总登记的流程是：</a:t>
            </a:r>
            <a:endParaRPr kumimoji="1"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346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4CD1E22-A023-4817-A4E5-FF39DFCB96A7}"/>
              </a:ext>
            </a:extLst>
          </p:cNvPr>
          <p:cNvCxnSpPr>
            <a:cxnSpLocks/>
          </p:cNvCxnSpPr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9106B05-724C-1C37-6495-26F8E2C5AB0D}"/>
              </a:ext>
            </a:extLst>
          </p:cNvPr>
          <p:cNvSpPr txBox="1"/>
          <p:nvPr/>
        </p:nvSpPr>
        <p:spPr>
          <a:xfrm>
            <a:off x="3828080" y="2021608"/>
            <a:ext cx="46904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记录课外劳动情况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581C3D-80F1-690A-31A1-A9D24967D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B7F9AF-B7F6-0DCB-A396-E01F2EE0949B}"/>
              </a:ext>
            </a:extLst>
          </p:cNvPr>
          <p:cNvSpPr txBox="1"/>
          <p:nvPr/>
        </p:nvSpPr>
        <p:spPr>
          <a:xfrm>
            <a:off x="5663881" y="900593"/>
            <a:ext cx="349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协助班级开展活动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2ED306E-2BDF-6ADA-0EFB-4A6CEC15E03A}"/>
              </a:ext>
            </a:extLst>
          </p:cNvPr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CF81A81-3E8D-DFCD-EC98-548BF6921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AD567C-047F-7344-0C5B-6C9AC98BE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96" y="2952712"/>
            <a:ext cx="8736004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8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EE285C1-56DB-CA62-319A-6105ECC0E3B8}"/>
              </a:ext>
            </a:extLst>
          </p:cNvPr>
          <p:cNvSpPr txBox="1"/>
          <p:nvPr/>
        </p:nvSpPr>
        <p:spPr>
          <a:xfrm>
            <a:off x="3267586" y="2654272"/>
            <a:ext cx="7667892" cy="4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利用表格汇总劳动数据，查看劳动达标情况。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13AF743-25E5-CEFE-B8BD-F177B8352D79}"/>
              </a:ext>
            </a:extLst>
          </p:cNvPr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>
              <a:extLst>
                <a:ext uri="{FF2B5EF4-FFF2-40B4-BE49-F238E27FC236}">
                  <a16:creationId xmlns:a16="http://schemas.microsoft.com/office/drawing/2014/main" id="{3CBC816B-5B42-4425-BD0C-69152A405049}"/>
                </a:ext>
              </a:extLst>
            </p:cNvPr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11A07A9-4609-5AC2-0281-27467F5CC692}"/>
                </a:ext>
              </a:extLst>
            </p:cNvPr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明确目标</a:t>
              </a:r>
              <a:endPara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AD7C4C37-A830-924B-28CF-63E05078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/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3DFC9D5E-28AA-1ECC-37A3-D8E1CB706597}"/>
              </a:ext>
            </a:extLst>
          </p:cNvPr>
          <p:cNvGrpSpPr/>
          <p:nvPr/>
        </p:nvGrpSpPr>
        <p:grpSpPr>
          <a:xfrm>
            <a:off x="2681579" y="2523158"/>
            <a:ext cx="571734" cy="623044"/>
            <a:chOff x="3931834" y="2087652"/>
            <a:chExt cx="571734" cy="62304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85F26D-38E4-9F97-DDF3-57D4AF2F22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2979005-BECF-30DA-9CD5-1C589D6EB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5602C2E-C63B-ED6F-B542-942D88762662}"/>
              </a:ext>
            </a:extLst>
          </p:cNvPr>
          <p:cNvGrpSpPr/>
          <p:nvPr/>
        </p:nvGrpSpPr>
        <p:grpSpPr>
          <a:xfrm>
            <a:off x="2681579" y="3541015"/>
            <a:ext cx="571734" cy="623044"/>
            <a:chOff x="3931834" y="2087652"/>
            <a:chExt cx="571734" cy="62304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DDDBB63-3C1B-8E48-445D-6C4C2A72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82DD57E-F3BB-B51F-2AE1-626A21D8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45CB51BB-F92D-93F4-E053-8ACEE37D9309}"/>
              </a:ext>
            </a:extLst>
          </p:cNvPr>
          <p:cNvSpPr txBox="1"/>
          <p:nvPr/>
        </p:nvSpPr>
        <p:spPr>
          <a:xfrm>
            <a:off x="3253312" y="3672129"/>
            <a:ext cx="74395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在日常学习和生活中，能够使用数字化工具，对数据进行汇总。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87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1">
            <a:extLst>
              <a:ext uri="{FF2B5EF4-FFF2-40B4-BE49-F238E27FC236}">
                <a16:creationId xmlns:a16="http://schemas.microsoft.com/office/drawing/2014/main" id="{DA31E1DA-029D-70E1-799B-6E6525E12CE3}"/>
              </a:ext>
            </a:extLst>
          </p:cNvPr>
          <p:cNvSpPr/>
          <p:nvPr/>
        </p:nvSpPr>
        <p:spPr bwMode="auto">
          <a:xfrm>
            <a:off x="1253148" y="1878753"/>
            <a:ext cx="9580165" cy="2120450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1104976" y="1439567"/>
            <a:ext cx="34117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看：班级同学劳动情况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识：常见的数据汇总方式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思：汇总班级数据的流程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AutoShape 60">
            <a:extLst>
              <a:ext uri="{FF2B5EF4-FFF2-40B4-BE49-F238E27FC236}">
                <a16:creationId xmlns:a16="http://schemas.microsoft.com/office/drawing/2014/main" id="{A986559D-E04C-A83D-1E03-06947E115018}"/>
              </a:ext>
            </a:extLst>
          </p:cNvPr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54E24FF7-9A98-5332-16C4-E5B9B31CC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562" y="1480699"/>
            <a:ext cx="1471254" cy="1471254"/>
          </a:xfrm>
          <a:prstGeom prst="rect">
            <a:avLst/>
          </a:prstGeom>
        </p:spPr>
      </p:pic>
      <p:sp>
        <p:nvSpPr>
          <p:cNvPr id="70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3648812" y="4249874"/>
            <a:ext cx="37827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设计：班级劳动情况汇总表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汇总：班级同学的劳动数据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分析：班级同学劳动达标情况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1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5540188" y="1647316"/>
            <a:ext cx="4074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认识：电子表格汇总数据的优势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总结：数据汇总的流程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3" name="图片 72">
            <a:hlinkClick r:id="rId4" action="ppaction://hlinksldjump"/>
            <a:extLst>
              <a:ext uri="{FF2B5EF4-FFF2-40B4-BE49-F238E27FC236}">
                <a16:creationId xmlns:a16="http://schemas.microsoft.com/office/drawing/2014/main" id="{2C2B4FA6-BA1A-1C44-2483-5E1F33E365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24" y="2989491"/>
            <a:ext cx="1330405" cy="525974"/>
          </a:xfrm>
          <a:prstGeom prst="rect">
            <a:avLst/>
          </a:prstGeom>
        </p:spPr>
      </p:pic>
      <p:pic>
        <p:nvPicPr>
          <p:cNvPr id="75" name="图片 74">
            <a:hlinkClick r:id="rId6" action="ppaction://hlinksldjump"/>
            <a:extLst>
              <a:ext uri="{FF2B5EF4-FFF2-40B4-BE49-F238E27FC236}">
                <a16:creationId xmlns:a16="http://schemas.microsoft.com/office/drawing/2014/main" id="{24F0CFA8-F380-EF61-FE0B-0EAB8C3709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73" y="3680756"/>
            <a:ext cx="1329457" cy="525600"/>
          </a:xfrm>
          <a:prstGeom prst="rect">
            <a:avLst/>
          </a:prstGeom>
        </p:spPr>
      </p:pic>
      <p:pic>
        <p:nvPicPr>
          <p:cNvPr id="79" name="图片 78">
            <a:hlinkClick r:id="rId8" action="ppaction://hlinksldjump"/>
            <a:extLst>
              <a:ext uri="{FF2B5EF4-FFF2-40B4-BE49-F238E27FC236}">
                <a16:creationId xmlns:a16="http://schemas.microsoft.com/office/drawing/2014/main" id="{4F8EF44E-F36F-BE71-79C1-FF71891B54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93" y="2689153"/>
            <a:ext cx="1329459" cy="525600"/>
          </a:xfrm>
          <a:prstGeom prst="rect">
            <a:avLst/>
          </a:prstGeom>
        </p:spPr>
      </p:pic>
      <p:pic>
        <p:nvPicPr>
          <p:cNvPr id="81" name="图片 80">
            <a:hlinkClick r:id="rId10" action="ppaction://hlinksldjump"/>
            <a:extLst>
              <a:ext uri="{FF2B5EF4-FFF2-40B4-BE49-F238E27FC236}">
                <a16:creationId xmlns:a16="http://schemas.microsoft.com/office/drawing/2014/main" id="{DB445782-A2E9-CFCE-B8F0-966885752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66" y="3277438"/>
            <a:ext cx="1329459" cy="525600"/>
          </a:xfrm>
          <a:prstGeom prst="rect">
            <a:avLst/>
          </a:prstGeom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3406448A-A281-9A3C-8CC6-D0C19BC0538B}"/>
              </a:ext>
            </a:extLst>
          </p:cNvPr>
          <p:cNvSpPr txBox="1"/>
          <p:nvPr/>
        </p:nvSpPr>
        <p:spPr>
          <a:xfrm>
            <a:off x="7691718" y="3982209"/>
            <a:ext cx="376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 </a:t>
            </a:r>
            <a:r>
              <a:rPr lang="zh-CN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思考：汇总过程中问题解决</a:t>
            </a:r>
            <a:endParaRPr lang="en-US" altLang="zh-CN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尝试：利用</a:t>
            </a: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等形式进行汇总</a:t>
            </a:r>
            <a:endParaRPr lang="id-ID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82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F60230FB-AE90-F201-B38E-CB85D0871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28" y="1464028"/>
            <a:ext cx="4914900" cy="19431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4BE56883-276E-1953-E753-6B8C6CCDAB4B}"/>
              </a:ext>
            </a:extLst>
          </p:cNvPr>
          <p:cNvSpPr txBox="1"/>
          <p:nvPr/>
        </p:nvSpPr>
        <p:spPr>
          <a:xfrm>
            <a:off x="3611215" y="3508727"/>
            <a:ext cx="5544074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看：班级同学劳动情况</a:t>
            </a:r>
            <a:endParaRPr lang="en-US" altLang="zh-CN" sz="2400" b="1" dirty="0">
              <a:solidFill>
                <a:srgbClr val="0C2C2E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2.</a:t>
            </a:r>
            <a:r>
              <a:rPr lang="zh-CN" altLang="en-US" sz="24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 识：常见的数据汇总方式</a:t>
            </a:r>
            <a:endParaRPr lang="en-US" altLang="zh-CN" sz="2400" b="1" dirty="0">
              <a:solidFill>
                <a:srgbClr val="0C2C2E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en-US" altLang="zh-CN" sz="24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 .</a:t>
            </a:r>
            <a:r>
              <a:rPr lang="zh-CN" altLang="en-US" sz="24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思：汇总班级数据的流程</a:t>
            </a:r>
            <a:endParaRPr lang="id-ID" sz="2400" b="1" dirty="0">
              <a:solidFill>
                <a:srgbClr val="0C2C2E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8B8C687-C750-2F4E-C3C0-90F34583B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8512" y="3781240"/>
            <a:ext cx="507398" cy="32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37DDE78-EE10-983F-565E-60B7D821F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932" y="4290094"/>
            <a:ext cx="507398" cy="3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B5476D-4C5F-834A-2101-D6BFF90E9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5928" y="4832543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．观察同学们的劳动记录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说一说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125926" y="2131013"/>
            <a:ext cx="498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请你介绍你的一周劳动情况。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/>
        </p:blipFill>
        <p:spPr>
          <a:xfrm>
            <a:off x="9910354" y="4610510"/>
            <a:ext cx="1332411" cy="13487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655028" y="2747038"/>
            <a:ext cx="1471282" cy="1296000"/>
            <a:chOff x="1708816" y="1826711"/>
            <a:chExt cx="1471282" cy="1296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看一看</a:t>
              </a:r>
            </a:p>
          </p:txBody>
        </p:sp>
      </p:grpSp>
      <p:sp>
        <p:nvSpPr>
          <p:cNvPr id="16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125926" y="2968764"/>
            <a:ext cx="787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同学们提供的劳动记录有：</a:t>
            </a:r>
            <a:endParaRPr kumimoji="1" lang="en-US" altLang="zh-CN" sz="2400" dirty="0"/>
          </a:p>
          <a:p>
            <a:endParaRPr kumimoji="1" lang="en-US" altLang="zh-CN" sz="2400" dirty="0"/>
          </a:p>
          <a:p>
            <a:r>
              <a:rPr kumimoji="1" lang="zh-CN" altLang="en-US" sz="2400" dirty="0"/>
              <a:t>□纸质记录    □口头介绍   □还有</a:t>
            </a:r>
            <a:r>
              <a:rPr kumimoji="1" lang="en-US" altLang="zh-CN" sz="2400" dirty="0"/>
              <a:t>_______________________</a:t>
            </a:r>
            <a:r>
              <a:rPr kumimoji="1" lang="zh-CN" altLang="en-US" sz="2400" u="sng" dirty="0"/>
              <a:t>   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8BF605A-FD4B-AA06-6F7B-E4E047021C8F}"/>
              </a:ext>
            </a:extLst>
          </p:cNvPr>
          <p:cNvGrpSpPr/>
          <p:nvPr/>
        </p:nvGrpSpPr>
        <p:grpSpPr>
          <a:xfrm>
            <a:off x="1708816" y="4175471"/>
            <a:ext cx="1471282" cy="1296000"/>
            <a:chOff x="1708816" y="1826711"/>
            <a:chExt cx="1471282" cy="129600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3048E14-2C8A-5A93-B82D-416FDB654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20" name="文本框 5">
              <a:extLst>
                <a:ext uri="{FF2B5EF4-FFF2-40B4-BE49-F238E27FC236}">
                  <a16:creationId xmlns:a16="http://schemas.microsoft.com/office/drawing/2014/main" id="{52A22BE8-EE50-7A52-079B-1296F525C051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sp>
        <p:nvSpPr>
          <p:cNvPr id="21" name="文本框 8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3125926" y="4783129"/>
            <a:ext cx="667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劳动记录的形式这么多，方便总体汇报、查看班级劳动情况吗？</a:t>
            </a:r>
          </a:p>
        </p:txBody>
      </p:sp>
    </p:spTree>
    <p:extLst>
      <p:ext uri="{BB962C8B-B14F-4D97-AF65-F5344CB8AC3E}">
        <p14:creationId xmlns:p14="http://schemas.microsoft.com/office/powerpoint/2010/main" val="1458918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1433749" y="1814660"/>
            <a:ext cx="875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400" dirty="0"/>
              <a:t>常见的数据汇总方式有哪些呢？</a:t>
            </a:r>
            <a:endParaRPr kumimoji="1" lang="en-US" altLang="zh-CN" sz="2400" dirty="0"/>
          </a:p>
          <a:p>
            <a:endParaRPr kumimoji="1" lang="en-US" altLang="zh-CN" sz="1200" dirty="0"/>
          </a:p>
          <a:p>
            <a:r>
              <a:rPr kumimoji="1" lang="en-US" altLang="zh-CN" sz="2400" dirty="0"/>
              <a:t>        ______________________________________________________________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．认识常见的数据汇总方式</a:t>
            </a:r>
          </a:p>
        </p:txBody>
      </p:sp>
      <p:sp>
        <p:nvSpPr>
          <p:cNvPr id="17" name="文本框 5">
            <a:extLst>
              <a:ext uri="{FF2B5EF4-FFF2-40B4-BE49-F238E27FC236}">
                <a16:creationId xmlns:a16="http://schemas.microsoft.com/office/drawing/2014/main" id="{8EB4EBC4-D55F-F732-BB3C-B8D520EBE271}"/>
              </a:ext>
            </a:extLst>
          </p:cNvPr>
          <p:cNvSpPr txBox="1"/>
          <p:nvPr/>
        </p:nvSpPr>
        <p:spPr>
          <a:xfrm>
            <a:off x="1433749" y="3152699"/>
            <a:ext cx="934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zh-CN" altLang="en-US" sz="2400" dirty="0"/>
              <a:t>你用过下面两种数据汇总方式吗？如果使用过，请你给大家介绍你的数据汇总过程。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46" y="4181610"/>
            <a:ext cx="5271237" cy="1649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9EF"/>
              </a:clrFrom>
              <a:clrTo>
                <a:srgbClr val="FCF9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3248" y="4252657"/>
            <a:ext cx="1779766" cy="15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2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FBA5800D-B00B-AA01-1E8E-C2B102EF5B3F}"/>
              </a:ext>
            </a:extLst>
          </p:cNvPr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6A617D8-C092-CE3D-D98D-EC9F0400F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/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CA91F84-0953-BC12-011A-86ABB5F826CD}"/>
                </a:ext>
              </a:extLst>
            </p:cNvPr>
            <p:cNvSpPr txBox="1"/>
            <p:nvPr/>
          </p:nvSpPr>
          <p:spPr>
            <a:xfrm>
              <a:off x="1816776" y="2243878"/>
              <a:ext cx="1255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想一想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03F555D-9B1B-7A6D-17AE-B2C5C628F707}"/>
              </a:ext>
            </a:extLst>
          </p:cNvPr>
          <p:cNvSpPr txBox="1"/>
          <p:nvPr/>
        </p:nvSpPr>
        <p:spPr>
          <a:xfrm>
            <a:off x="3072137" y="2171354"/>
            <a:ext cx="751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请你利用表格汇总班级劳动数据，查看班级同学劳动情况，应该怎么做呢？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998EC7E-F654-4683-8C7B-7530B9433852}"/>
              </a:ext>
            </a:extLst>
          </p:cNvPr>
          <p:cNvSpPr txBox="1"/>
          <p:nvPr/>
        </p:nvSpPr>
        <p:spPr>
          <a:xfrm>
            <a:off x="1012673" y="990449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9030101010101" charset="-122"/>
                <a:ea typeface="楷体_GB2312" panose="02010609030101010101" charset="-122"/>
              </a:rPr>
              <a:t>．汇总班级劳动数据的流程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/>
        </p:blipFill>
        <p:spPr>
          <a:xfrm>
            <a:off x="9637996" y="4589060"/>
            <a:ext cx="1906639" cy="111042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87191"/>
              </p:ext>
            </p:extLst>
          </p:nvPr>
        </p:nvGraphicFramePr>
        <p:xfrm>
          <a:off x="2860400" y="3238820"/>
          <a:ext cx="6385199" cy="193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222">
                  <a:extLst>
                    <a:ext uri="{9D8B030D-6E8A-4147-A177-3AD203B41FA5}">
                      <a16:colId xmlns:a16="http://schemas.microsoft.com/office/drawing/2014/main" val="1235988053"/>
                    </a:ext>
                  </a:extLst>
                </a:gridCol>
                <a:gridCol w="5000977">
                  <a:extLst>
                    <a:ext uri="{9D8B030D-6E8A-4147-A177-3AD203B41FA5}">
                      <a16:colId xmlns:a16="http://schemas.microsoft.com/office/drawing/2014/main" val="600474638"/>
                    </a:ext>
                  </a:extLst>
                </a:gridCol>
              </a:tblGrid>
              <a:tr h="484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步骤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具体内容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3986"/>
                  </a:ext>
                </a:extLst>
              </a:tr>
              <a:tr h="484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4962"/>
                  </a:ext>
                </a:extLst>
              </a:tr>
              <a:tr h="48401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第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43161"/>
                  </a:ext>
                </a:extLst>
              </a:tr>
              <a:tr h="48401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010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4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DBC72-6871-61FA-B12B-FA4E65947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528" y="1317272"/>
            <a:ext cx="4914900" cy="19431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747BF18-645D-A0CF-9B26-550947CF41A7}"/>
              </a:ext>
            </a:extLst>
          </p:cNvPr>
          <p:cNvSpPr txBox="1"/>
          <p:nvPr/>
        </p:nvSpPr>
        <p:spPr>
          <a:xfrm>
            <a:off x="3716546" y="3380630"/>
            <a:ext cx="5269409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/>
              <a:t>1. </a:t>
            </a:r>
            <a:r>
              <a:rPr lang="zh-CN" altLang="en-US" dirty="0"/>
              <a:t>设计：班级劳动情况汇总表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 汇总：班级同学的劳动数据</a:t>
            </a:r>
            <a:endParaRPr lang="en-US" altLang="zh-CN" dirty="0"/>
          </a:p>
          <a:p>
            <a:r>
              <a:rPr lang="en-US" dirty="0"/>
              <a:t>3. </a:t>
            </a:r>
            <a:r>
              <a:rPr lang="zh-CN" altLang="en-US" dirty="0"/>
              <a:t>分析：班级同学劳动达标情况</a:t>
            </a:r>
            <a:endParaRPr lang="id-ID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91DCC83-4370-D756-977C-11F68A831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2496" y="3672754"/>
            <a:ext cx="507398" cy="324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1617FEB-80A2-A0D3-FB31-5D4FB599C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916" y="4181608"/>
            <a:ext cx="507398" cy="324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96E3A9-F1D7-AC0F-28C9-481ABACD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912" y="4724057"/>
            <a:ext cx="507398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864</Words>
  <Application>Microsoft Macintosh PowerPoint</Application>
  <PresentationFormat>宽屏</PresentationFormat>
  <Paragraphs>111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等线 Light</vt:lpstr>
      <vt:lpstr>幼圆</vt:lpstr>
      <vt:lpstr>Source Sans Pro Light</vt:lpstr>
      <vt:lpstr>楷体_GB2312</vt:lpstr>
      <vt:lpstr>Arial</vt:lpstr>
      <vt:lpstr>楷体</vt:lpstr>
      <vt:lpstr>微软雅黑</vt:lpstr>
      <vt:lpstr>等线</vt:lpstr>
      <vt:lpstr>微软雅黑</vt:lpstr>
      <vt:lpstr>楷体</vt:lpstr>
      <vt:lpstr>Wingdings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166</cp:revision>
  <dcterms:created xsi:type="dcterms:W3CDTF">2021-01-10T05:35:40Z</dcterms:created>
  <dcterms:modified xsi:type="dcterms:W3CDTF">2024-08-16T06:08:38Z</dcterms:modified>
</cp:coreProperties>
</file>