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87" r:id="rId5"/>
    <p:sldId id="257" r:id="rId6"/>
    <p:sldId id="270" r:id="rId7"/>
    <p:sldId id="260" r:id="rId8"/>
    <p:sldId id="263" r:id="rId9"/>
    <p:sldId id="264" r:id="rId10"/>
    <p:sldId id="265" r:id="rId11"/>
    <p:sldId id="266" r:id="rId12"/>
    <p:sldId id="283" r:id="rId13"/>
    <p:sldId id="267" r:id="rId14"/>
    <p:sldId id="285" r:id="rId15"/>
    <p:sldId id="286" r:id="rId16"/>
  </p:sldIdLst>
  <p:sldSz cx="12192000" cy="6858000"/>
  <p:notesSz cx="6858000" cy="9144000"/>
  <p:embeddedFontLst>
    <p:embeddedFont>
      <p:font typeface="方正楷体_GB2312" panose="02000000000000000000" charset="-122"/>
      <p:regular r:id="rId20"/>
    </p:embeddedFont>
    <p:embeddedFont>
      <p:font typeface="微软雅黑" panose="020B0503020204020204" charset="-122"/>
      <p:regular r:id="rId21"/>
    </p:embeddedFont>
    <p:embeddedFont>
      <p:font typeface="汉仪综艺体简" panose="02010600000101010101" charset="-122"/>
      <p:regular r:id="rId22"/>
    </p:embeddedFont>
    <p:embeddedFont>
      <p:font typeface="板报体" panose="00000500000000000000" charset="-122"/>
      <p:regular r:id="rId23"/>
    </p:embeddedFont>
    <p:embeddedFont>
      <p:font typeface="楷体" panose="02010609060101010101" charset="-122"/>
      <p:regular r:id="rId24"/>
    </p:embeddedFont>
    <p:embeddedFont>
      <p:font typeface="Calibri" panose="020F0502020204030204"/>
      <p:regular r:id="rId25"/>
      <p:bold r:id="rId26"/>
      <p:italic r:id="rId27"/>
      <p:boldItalic r:id="rId28"/>
    </p:embeddedFont>
    <p:embeddedFont>
      <p:font typeface="方正公文黑体" panose="02000500000000000000" charset="-122"/>
      <p:regular r:id="rId29"/>
    </p:embeddedFont>
    <p:embeddedFont>
      <p:font typeface="方正楷体简体" panose="02000000000000000000" charset="-122"/>
      <p:regular r:id="rId30"/>
    </p:embeddedFont>
    <p:embeddedFont>
      <p:font typeface="幼圆" panose="02010509060101010101" charset="-122"/>
      <p:regular r:id="rId31"/>
    </p:embeddedFont>
    <p:embeddedFont>
      <p:font typeface="仿宋" panose="02010609060101010101" charset="-122"/>
      <p:regular r:id="rId32"/>
    </p:embeddedFont>
    <p:embeddedFont>
      <p:font typeface="方正仿宋_GBK" panose="02000000000000000000" charset="-122"/>
      <p:regular r:id="rId33"/>
    </p:embeddedFont>
    <p:embeddedFont>
      <p:font typeface="等线" panose="02010600030101010101" charset="-122"/>
      <p:regular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60C"/>
    <a:srgbClr val="FFFFFF"/>
    <a:srgbClr val="2DD0FF"/>
    <a:srgbClr val="7BE7FE"/>
    <a:srgbClr val="25CFFF"/>
    <a:srgbClr val="DDAFDD"/>
    <a:srgbClr val="FD5C0C"/>
    <a:srgbClr val="F85208"/>
    <a:srgbClr val="61B12B"/>
    <a:srgbClr val="FED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6" autoAdjust="0"/>
    <p:restoredTop sz="91559" autoAdjust="0"/>
  </p:normalViewPr>
  <p:slideViewPr>
    <p:cSldViewPr snapToGrid="0" showGuides="1">
      <p:cViewPr varScale="1">
        <p:scale>
          <a:sx n="61" d="100"/>
          <a:sy n="61" d="100"/>
        </p:scale>
        <p:origin x="736" y="44"/>
      </p:cViewPr>
      <p:guideLst>
        <p:guide orient="horz" pos="221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81.xml"/><Relationship Id="rId34" Type="http://schemas.openxmlformats.org/officeDocument/2006/relationships/font" Target="fonts/font15.fntdata"/><Relationship Id="rId33" Type="http://schemas.openxmlformats.org/officeDocument/2006/relationships/font" Target="fonts/font14.fntdata"/><Relationship Id="rId32" Type="http://schemas.openxmlformats.org/officeDocument/2006/relationships/font" Target="fonts/font13.fntdata"/><Relationship Id="rId31" Type="http://schemas.openxmlformats.org/officeDocument/2006/relationships/font" Target="fonts/font12.fntdata"/><Relationship Id="rId30" Type="http://schemas.openxmlformats.org/officeDocument/2006/relationships/font" Target="fonts/font11.fntdata"/><Relationship Id="rId3" Type="http://schemas.openxmlformats.org/officeDocument/2006/relationships/slide" Target="slides/slide1.xml"/><Relationship Id="rId29" Type="http://schemas.openxmlformats.org/officeDocument/2006/relationships/font" Target="fonts/font10.fntdata"/><Relationship Id="rId28" Type="http://schemas.openxmlformats.org/officeDocument/2006/relationships/font" Target="fonts/font9.fntdata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2A9CE-7D49-4D71-8682-94539F74DD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4BF09-0187-4C54-8420-11AF4BBCD2F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文字大小我修改了一下，少的字加上</a:t>
            </a:r>
            <a:r>
              <a:rPr lang="zh-CN" altLang="en-US" smtClean="0"/>
              <a:t>了。建议在左侧加个导航栏。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BF09-0187-4C54-8420-11AF4BBCD2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在我电脑上看的图片不对，需要处理一下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主标题放</a:t>
            </a:r>
            <a:r>
              <a:rPr lang="en-US" altLang="zh-CN" dirty="0"/>
              <a:t>1</a:t>
            </a:r>
            <a:r>
              <a:rPr lang="zh-CN" altLang="en-US" dirty="0"/>
              <a:t>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BF09-0187-4C54-8420-11AF4BBCD2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BF09-0187-4C54-8420-11AF4BBCD2F1}" type="slidenum">
              <a:rPr lang="zh-CN" altLang="en-US" smtClean="0"/>
            </a:fld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BF09-0187-4C54-8420-11AF4BBCD2F1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75765" y="4572635"/>
            <a:ext cx="2286000" cy="448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4BF09-0187-4C54-8420-11AF4BBCD2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3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8.xml"/><Relationship Id="rId7" Type="http://schemas.openxmlformats.org/officeDocument/2006/relationships/slide" Target="slide4.xml"/><Relationship Id="rId6" Type="http://schemas.openxmlformats.org/officeDocument/2006/relationships/slide" Target="slide3.xml"/><Relationship Id="rId5" Type="http://schemas.openxmlformats.org/officeDocument/2006/relationships/image" Target="../media/image20.png"/><Relationship Id="rId4" Type="http://schemas.openxmlformats.org/officeDocument/2006/relationships/image" Target="../media/image8.png"/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6" Type="http://schemas.openxmlformats.org/officeDocument/2006/relationships/notesSlide" Target="../notesSlides/notesSlide10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78.xml"/><Relationship Id="rId13" Type="http://schemas.openxmlformats.org/officeDocument/2006/relationships/image" Target="../media/image1.png"/><Relationship Id="rId12" Type="http://schemas.openxmlformats.org/officeDocument/2006/relationships/slide" Target="slide12.xml"/><Relationship Id="rId11" Type="http://schemas.openxmlformats.org/officeDocument/2006/relationships/image" Target="../media/image14.png"/><Relationship Id="rId10" Type="http://schemas.openxmlformats.org/officeDocument/2006/relationships/slide" Target="slide11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" Target="slide8.xml"/><Relationship Id="rId8" Type="http://schemas.openxmlformats.org/officeDocument/2006/relationships/slide" Target="slide4.xml"/><Relationship Id="rId7" Type="http://schemas.openxmlformats.org/officeDocument/2006/relationships/slide" Target="slide3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6" Type="http://schemas.openxmlformats.org/officeDocument/2006/relationships/notesSlide" Target="../notesSlides/notesSlide11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.png"/><Relationship Id="rId13" Type="http://schemas.openxmlformats.org/officeDocument/2006/relationships/slide" Target="slide12.xml"/><Relationship Id="rId12" Type="http://schemas.openxmlformats.org/officeDocument/2006/relationships/image" Target="../media/image14.png"/><Relationship Id="rId11" Type="http://schemas.openxmlformats.org/officeDocument/2006/relationships/slide" Target="slide11.xml"/><Relationship Id="rId10" Type="http://schemas.openxmlformats.org/officeDocument/2006/relationships/slide" Target="slide10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" Target="slide4.xml"/><Relationship Id="rId8" Type="http://schemas.openxmlformats.org/officeDocument/2006/relationships/slide" Target="slide3.xml"/><Relationship Id="rId7" Type="http://schemas.openxmlformats.org/officeDocument/2006/relationships/tags" Target="../tags/tag79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7" Type="http://schemas.openxmlformats.org/officeDocument/2006/relationships/notesSlide" Target="../notesSlides/notesSlide12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.png"/><Relationship Id="rId14" Type="http://schemas.openxmlformats.org/officeDocument/2006/relationships/slide" Target="slide12.xml"/><Relationship Id="rId13" Type="http://schemas.openxmlformats.org/officeDocument/2006/relationships/image" Target="../media/image14.png"/><Relationship Id="rId12" Type="http://schemas.openxmlformats.org/officeDocument/2006/relationships/slide" Target="slide11.xml"/><Relationship Id="rId11" Type="http://schemas.openxmlformats.org/officeDocument/2006/relationships/slide" Target="slide10.xml"/><Relationship Id="rId10" Type="http://schemas.openxmlformats.org/officeDocument/2006/relationships/slide" Target="slide8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80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7.xml"/><Relationship Id="rId8" Type="http://schemas.openxmlformats.org/officeDocument/2006/relationships/slide" Target="slide4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64.xml"/><Relationship Id="rId14" Type="http://schemas.openxmlformats.org/officeDocument/2006/relationships/slide" Target="slide12.xml"/><Relationship Id="rId13" Type="http://schemas.openxmlformats.org/officeDocument/2006/relationships/image" Target="../media/image11.png"/><Relationship Id="rId12" Type="http://schemas.openxmlformats.org/officeDocument/2006/relationships/slide" Target="slide3.xml"/><Relationship Id="rId11" Type="http://schemas.openxmlformats.org/officeDocument/2006/relationships/slide" Target="slide11.xml"/><Relationship Id="rId10" Type="http://schemas.openxmlformats.org/officeDocument/2006/relationships/slide" Target="slide10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3.xml"/><Relationship Id="rId8" Type="http://schemas.openxmlformats.org/officeDocument/2006/relationships/image" Target="../media/image16.png"/><Relationship Id="rId7" Type="http://schemas.openxmlformats.org/officeDocument/2006/relationships/image" Target="../media/image11.png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7" Type="http://schemas.openxmlformats.org/officeDocument/2006/relationships/notesSlide" Target="../notesSlides/notesSlide3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65.xml"/><Relationship Id="rId14" Type="http://schemas.openxmlformats.org/officeDocument/2006/relationships/slide" Target="slide12.xml"/><Relationship Id="rId13" Type="http://schemas.openxmlformats.org/officeDocument/2006/relationships/slide" Target="slide11.xml"/><Relationship Id="rId12" Type="http://schemas.openxmlformats.org/officeDocument/2006/relationships/slide" Target="slide10.xml"/><Relationship Id="rId11" Type="http://schemas.openxmlformats.org/officeDocument/2006/relationships/slide" Target="slide8.xml"/><Relationship Id="rId10" Type="http://schemas.openxmlformats.org/officeDocument/2006/relationships/slide" Target="slide4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" Target="slide8.xml"/><Relationship Id="rId8" Type="http://schemas.openxmlformats.org/officeDocument/2006/relationships/slide" Target="slide4.xml"/><Relationship Id="rId7" Type="http://schemas.openxmlformats.org/officeDocument/2006/relationships/slide" Target="slide3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5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2.xml"/><Relationship Id="rId13" Type="http://schemas.openxmlformats.org/officeDocument/2006/relationships/slide" Target="slide12.xml"/><Relationship Id="rId12" Type="http://schemas.openxmlformats.org/officeDocument/2006/relationships/image" Target="../media/image14.png"/><Relationship Id="rId11" Type="http://schemas.openxmlformats.org/officeDocument/2006/relationships/slide" Target="slide11.xml"/><Relationship Id="rId10" Type="http://schemas.openxmlformats.org/officeDocument/2006/relationships/slide" Target="slide10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" Target="slide8.xml"/><Relationship Id="rId8" Type="http://schemas.openxmlformats.org/officeDocument/2006/relationships/slide" Target="slide4.xml"/><Relationship Id="rId7" Type="http://schemas.openxmlformats.org/officeDocument/2006/relationships/slide" Target="slide3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5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2.xml"/><Relationship Id="rId13" Type="http://schemas.openxmlformats.org/officeDocument/2006/relationships/slide" Target="slide12.xml"/><Relationship Id="rId12" Type="http://schemas.openxmlformats.org/officeDocument/2006/relationships/image" Target="../media/image14.png"/><Relationship Id="rId11" Type="http://schemas.openxmlformats.org/officeDocument/2006/relationships/slide" Target="slide11.xml"/><Relationship Id="rId10" Type="http://schemas.openxmlformats.org/officeDocument/2006/relationships/slide" Target="slide10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image" Target="../media/image8.png"/><Relationship Id="rId3" Type="http://schemas.openxmlformats.org/officeDocument/2006/relationships/image" Target="../media/image15.png"/><Relationship Id="rId23" Type="http://schemas.openxmlformats.org/officeDocument/2006/relationships/notesSlide" Target="../notesSlides/notesSlide6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74.xml"/><Relationship Id="rId20" Type="http://schemas.openxmlformats.org/officeDocument/2006/relationships/slide" Target="slide12.xml"/><Relationship Id="rId2" Type="http://schemas.openxmlformats.org/officeDocument/2006/relationships/image" Target="../media/image13.png"/><Relationship Id="rId19" Type="http://schemas.openxmlformats.org/officeDocument/2006/relationships/image" Target="../media/image1.png"/><Relationship Id="rId18" Type="http://schemas.openxmlformats.org/officeDocument/2006/relationships/image" Target="../media/image14.png"/><Relationship Id="rId17" Type="http://schemas.openxmlformats.org/officeDocument/2006/relationships/slide" Target="slide11.xml"/><Relationship Id="rId16" Type="http://schemas.openxmlformats.org/officeDocument/2006/relationships/slide" Target="slide10.xml"/><Relationship Id="rId15" Type="http://schemas.openxmlformats.org/officeDocument/2006/relationships/slide" Target="slide8.xml"/><Relationship Id="rId14" Type="http://schemas.openxmlformats.org/officeDocument/2006/relationships/slide" Target="slide4.xml"/><Relationship Id="rId13" Type="http://schemas.openxmlformats.org/officeDocument/2006/relationships/slide" Target="slide3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" Target="slide8.xml"/><Relationship Id="rId8" Type="http://schemas.openxmlformats.org/officeDocument/2006/relationships/slide" Target="slide4.xml"/><Relationship Id="rId7" Type="http://schemas.openxmlformats.org/officeDocument/2006/relationships/slide" Target="slide3.xml"/><Relationship Id="rId6" Type="http://schemas.openxmlformats.org/officeDocument/2006/relationships/tags" Target="../tags/tag75.xml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6" Type="http://schemas.openxmlformats.org/officeDocument/2006/relationships/notesSlide" Target="../notesSlides/notesSlide7.xml"/><Relationship Id="rId15" Type="http://schemas.openxmlformats.org/officeDocument/2006/relationships/slideLayout" Target="../slideLayouts/slideLayout2.xml"/><Relationship Id="rId14" Type="http://schemas.openxmlformats.org/officeDocument/2006/relationships/slide" Target="slide12.xml"/><Relationship Id="rId13" Type="http://schemas.openxmlformats.org/officeDocument/2006/relationships/image" Target="../media/image1.png"/><Relationship Id="rId12" Type="http://schemas.openxmlformats.org/officeDocument/2006/relationships/image" Target="../media/image14.png"/><Relationship Id="rId11" Type="http://schemas.openxmlformats.org/officeDocument/2006/relationships/slide" Target="slide11.xml"/><Relationship Id="rId10" Type="http://schemas.openxmlformats.org/officeDocument/2006/relationships/slide" Target="slide10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8.xml"/><Relationship Id="rId7" Type="http://schemas.openxmlformats.org/officeDocument/2006/relationships/slide" Target="slide4.xml"/><Relationship Id="rId6" Type="http://schemas.openxmlformats.org/officeDocument/2006/relationships/slide" Target="slide3.xml"/><Relationship Id="rId5" Type="http://schemas.openxmlformats.org/officeDocument/2006/relationships/tags" Target="../tags/tag76.xml"/><Relationship Id="rId4" Type="http://schemas.openxmlformats.org/officeDocument/2006/relationships/image" Target="../media/image11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6" Type="http://schemas.openxmlformats.org/officeDocument/2006/relationships/notesSlide" Target="../notesSlides/notesSlide8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.png"/><Relationship Id="rId13" Type="http://schemas.openxmlformats.org/officeDocument/2006/relationships/slide" Target="slide12.xml"/><Relationship Id="rId12" Type="http://schemas.openxmlformats.org/officeDocument/2006/relationships/image" Target="../media/image14.png"/><Relationship Id="rId11" Type="http://schemas.openxmlformats.org/officeDocument/2006/relationships/image" Target="../media/image8.png"/><Relationship Id="rId10" Type="http://schemas.openxmlformats.org/officeDocument/2006/relationships/slide" Target="slide11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" Target="slide4.xml"/><Relationship Id="rId8" Type="http://schemas.openxmlformats.org/officeDocument/2006/relationships/slide" Target="slide3.xml"/><Relationship Id="rId7" Type="http://schemas.openxmlformats.org/officeDocument/2006/relationships/image" Target="../media/image19.png"/><Relationship Id="rId6" Type="http://schemas.openxmlformats.org/officeDocument/2006/relationships/tags" Target="../tags/tag77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8" Type="http://schemas.openxmlformats.org/officeDocument/2006/relationships/notesSlide" Target="../notesSlides/notesSlide9.x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5" Type="http://schemas.openxmlformats.org/officeDocument/2006/relationships/slide" Target="slide12.xml"/><Relationship Id="rId14" Type="http://schemas.openxmlformats.org/officeDocument/2006/relationships/image" Target="../media/image14.png"/><Relationship Id="rId13" Type="http://schemas.openxmlformats.org/officeDocument/2006/relationships/image" Target="../media/image8.png"/><Relationship Id="rId12" Type="http://schemas.openxmlformats.org/officeDocument/2006/relationships/slide" Target="slide11.xml"/><Relationship Id="rId11" Type="http://schemas.openxmlformats.org/officeDocument/2006/relationships/slide" Target="slide10.xml"/><Relationship Id="rId10" Type="http://schemas.openxmlformats.org/officeDocument/2006/relationships/slide" Target="slide8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22860" y="-5715"/>
            <a:ext cx="12213590" cy="518160"/>
          </a:xfrm>
          <a:prstGeom prst="rect">
            <a:avLst/>
          </a:prstGeom>
          <a:solidFill>
            <a:srgbClr val="8DD2C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005195"/>
            <a:ext cx="12192000" cy="852805"/>
          </a:xfrm>
          <a:prstGeom prst="rect">
            <a:avLst/>
          </a:prstGeom>
        </p:spPr>
      </p:pic>
      <p:pic>
        <p:nvPicPr>
          <p:cNvPr id="6" name="图片 5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4255"/>
            <a:ext cx="1957070" cy="2023745"/>
          </a:xfrm>
          <a:prstGeom prst="rect">
            <a:avLst/>
          </a:prstGeom>
        </p:spPr>
      </p:pic>
      <p:pic>
        <p:nvPicPr>
          <p:cNvPr id="7" name="图片 6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5120" y="0"/>
            <a:ext cx="1706880" cy="1639570"/>
          </a:xfrm>
          <a:prstGeom prst="rect">
            <a:avLst/>
          </a:prstGeom>
        </p:spPr>
      </p:pic>
      <p:pic>
        <p:nvPicPr>
          <p:cNvPr id="8" name="图片 7" descr="图片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3195" y="1731645"/>
            <a:ext cx="597535" cy="10242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8" y="809306"/>
            <a:ext cx="584041" cy="46982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693068" y="3246264"/>
            <a:ext cx="3525303" cy="7067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000" dirty="0">
                <a:solidFill>
                  <a:srgbClr val="E16734"/>
                </a:solidFill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—— </a:t>
            </a:r>
            <a:r>
              <a:rPr lang="zh-CN" altLang="en-US" sz="4000" b="1" dirty="0">
                <a:solidFill>
                  <a:srgbClr val="E16734"/>
                </a:solidFill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数据处理</a:t>
            </a:r>
            <a:endParaRPr lang="zh-CN" altLang="en-US" sz="4000" b="1" dirty="0">
              <a:solidFill>
                <a:srgbClr val="E16734"/>
              </a:solidFill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1010" y="921960"/>
            <a:ext cx="4644916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汉仪综艺体简" panose="02010600000101010101" charset="-122"/>
              </a:rPr>
              <a:t>四年级上册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03800" y="934085"/>
            <a:ext cx="33274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3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单元  协助班级活动开展</a:t>
            </a:r>
            <a:endParaRPr lang="zh-CN" altLang="en-US" sz="2000" dirty="0">
              <a:solidFill>
                <a:srgbClr val="10383B"/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charset="-122"/>
            </a:endParaRPr>
          </a:p>
        </p:txBody>
      </p:sp>
      <p:pic>
        <p:nvPicPr>
          <p:cNvPr id="15" name="图片 14" descr="图片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9920" y="4938395"/>
            <a:ext cx="1097280" cy="10668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745" y="3718560"/>
            <a:ext cx="1593850" cy="20789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80870" y="2212340"/>
            <a:ext cx="8334548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sz="5400" dirty="0">
                <a:solidFill>
                  <a:srgbClr val="E26734"/>
                </a:solidFill>
                <a:latin typeface="板报体" panose="00000500000000000000" charset="-122"/>
                <a:ea typeface="板报体" panose="00000500000000000000" charset="-122"/>
                <a:cs typeface="板报体" panose="00000500000000000000" charset="-122"/>
              </a:rPr>
              <a:t>第</a:t>
            </a:r>
            <a:r>
              <a:rPr lang="en-US" altLang="zh-CN" sz="5400" dirty="0">
                <a:solidFill>
                  <a:srgbClr val="E26734"/>
                </a:solidFill>
                <a:latin typeface="板报体" panose="00000500000000000000" charset="-122"/>
                <a:ea typeface="板报体" panose="00000500000000000000" charset="-122"/>
                <a:cs typeface="板报体" panose="00000500000000000000" charset="-122"/>
              </a:rPr>
              <a:t>11</a:t>
            </a:r>
            <a:r>
              <a:rPr lang="zh-CN" altLang="en-US" sz="5400" dirty="0">
                <a:solidFill>
                  <a:srgbClr val="E26734"/>
                </a:solidFill>
                <a:latin typeface="板报体" panose="00000500000000000000" charset="-122"/>
                <a:ea typeface="板报体" panose="00000500000000000000" charset="-122"/>
                <a:cs typeface="板报体" panose="00000500000000000000" charset="-122"/>
              </a:rPr>
              <a:t>课</a:t>
            </a:r>
            <a:r>
              <a:rPr lang="en-US" altLang="zh-CN" sz="5400" dirty="0">
                <a:solidFill>
                  <a:srgbClr val="E26734"/>
                </a:solidFill>
                <a:latin typeface="板报体" panose="00000500000000000000" charset="-122"/>
                <a:ea typeface="板报体" panose="00000500000000000000" charset="-122"/>
                <a:cs typeface="板报体" panose="00000500000000000000" charset="-122"/>
              </a:rPr>
              <a:t> </a:t>
            </a:r>
            <a:r>
              <a:rPr lang="zh-CN" altLang="en-US" sz="5400" dirty="0">
                <a:solidFill>
                  <a:srgbClr val="E26734"/>
                </a:solidFill>
                <a:latin typeface="板报体" panose="00000500000000000000" charset="-122"/>
                <a:ea typeface="板报体" panose="00000500000000000000" charset="-122"/>
                <a:cs typeface="板报体" panose="00000500000000000000" charset="-122"/>
              </a:rPr>
              <a:t>计算身边节电数据  </a:t>
            </a:r>
            <a:endParaRPr lang="zh-CN" altLang="en-US" sz="5400" dirty="0">
              <a:solidFill>
                <a:srgbClr val="E26734"/>
              </a:solidFill>
              <a:latin typeface="板报体" panose="00000500000000000000" charset="-122"/>
              <a:ea typeface="板报体" panose="00000500000000000000" charset="-122"/>
              <a:cs typeface="板报体" panose="000005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91990" y="4798695"/>
            <a:ext cx="3275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滁州市第二小学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王番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DEF2EE"/>
            </a:gs>
          </a:gsLst>
          <a:lin ang="146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90830" y="448945"/>
            <a:ext cx="11636375" cy="5959475"/>
          </a:xfrm>
          <a:prstGeom prst="roundRect">
            <a:avLst>
              <a:gd name="adj" fmla="val 15256"/>
            </a:avLst>
          </a:prstGeom>
          <a:solidFill>
            <a:schemeClr val="bg1"/>
          </a:solidFill>
          <a:ln w="38100">
            <a:solidFill>
              <a:srgbClr val="FFC000">
                <a:alpha val="90000"/>
              </a:srgb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tabLst>
                <a:tab pos="4387215" algn="l"/>
              </a:tabLst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61" name="剪去单角的矩形 60"/>
          <p:cNvSpPr/>
          <p:nvPr/>
        </p:nvSpPr>
        <p:spPr>
          <a:xfrm>
            <a:off x="1332865" y="2218690"/>
            <a:ext cx="9335135" cy="4331970"/>
          </a:xfrm>
          <a:prstGeom prst="snip1Rect">
            <a:avLst/>
          </a:prstGeom>
          <a:solidFill>
            <a:srgbClr val="FFF8DF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 flipH="1">
            <a:off x="-119380" y="3810"/>
            <a:ext cx="1706245" cy="1633220"/>
            <a:chOff x="10159137" y="-1"/>
            <a:chExt cx="2140178" cy="2038744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4" t="6857" r="51518" b="-6857"/>
            <a:stretch>
              <a:fillRect/>
            </a:stretch>
          </p:blipFill>
          <p:spPr>
            <a:xfrm rot="562731">
              <a:off x="11362230" y="750349"/>
              <a:ext cx="937085" cy="1288394"/>
            </a:xfrm>
            <a:custGeom>
              <a:avLst/>
              <a:gdLst>
                <a:gd name="connsiteX0" fmla="*/ 0 w 1159194"/>
                <a:gd name="connsiteY0" fmla="*/ 0 h 1593770"/>
                <a:gd name="connsiteX1" fmla="*/ 895951 w 1159194"/>
                <a:gd name="connsiteY1" fmla="*/ 0 h 1593770"/>
                <a:gd name="connsiteX2" fmla="*/ 1159194 w 1159194"/>
                <a:gd name="connsiteY2" fmla="*/ 1593770 h 1593770"/>
                <a:gd name="connsiteX3" fmla="*/ 0 w 1159194"/>
                <a:gd name="connsiteY3" fmla="*/ 1593770 h 159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194" h="1593770">
                  <a:moveTo>
                    <a:pt x="0" y="0"/>
                  </a:moveTo>
                  <a:lnTo>
                    <a:pt x="895951" y="0"/>
                  </a:lnTo>
                  <a:lnTo>
                    <a:pt x="1159194" y="1593770"/>
                  </a:lnTo>
                  <a:lnTo>
                    <a:pt x="0" y="1593770"/>
                  </a:lnTo>
                  <a:close/>
                </a:path>
              </a:pathLst>
            </a:cu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7" t="31598" r="21903"/>
            <a:stretch>
              <a:fillRect/>
            </a:stretch>
          </p:blipFill>
          <p:spPr>
            <a:xfrm flipH="1">
              <a:off x="10159137" y="-1"/>
              <a:ext cx="2032861" cy="1423139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1569085" y="911860"/>
            <a:ext cx="4501515" cy="449580"/>
            <a:chOff x="1985" y="1660"/>
            <a:chExt cx="7089" cy="708"/>
          </a:xfrm>
        </p:grpSpPr>
        <p:sp>
          <p:nvSpPr>
            <p:cNvPr id="57" name="矩形: 圆角 56"/>
            <p:cNvSpPr/>
            <p:nvPr/>
          </p:nvSpPr>
          <p:spPr>
            <a:xfrm>
              <a:off x="1985" y="1660"/>
              <a:ext cx="1633" cy="708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2715" y="2354"/>
              <a:ext cx="6359" cy="0"/>
            </a:xfrm>
            <a:prstGeom prst="line">
              <a:avLst/>
            </a:prstGeom>
            <a:ln w="15875">
              <a:solidFill>
                <a:srgbClr val="EE822F"/>
              </a:solidFill>
              <a:tailEnd type="oval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1547495" y="1012825"/>
            <a:ext cx="4670425" cy="3105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113665" algn="l" defTabSz="266700">
              <a:lnSpc>
                <a:spcPts val="1560"/>
              </a:lnSpc>
              <a:buClrTx/>
              <a:buSzTx/>
              <a:buFontTx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顾 </a:t>
            </a:r>
            <a:r>
              <a:rPr lang="en-US" altLang="zh-CN" sz="200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  </a:t>
            </a:r>
            <a:r>
              <a:rPr lang="zh-CN" altLang="en-US" sz="2000" b="1">
                <a:solidFill>
                  <a:srgbClr val="0070C0"/>
                </a:solidFill>
                <a:latin typeface="+mj-ea"/>
                <a:ea typeface="+mj-ea"/>
                <a:sym typeface="+mn-ea"/>
              </a:rPr>
              <a:t>调查数据计算和分析的流程</a:t>
            </a:r>
            <a:endParaRPr lang="zh-CN" altLang="en-US" sz="2000" b="1">
              <a:solidFill>
                <a:srgbClr val="0070C0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18" name="图片 17" descr="咪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40" y="697230"/>
            <a:ext cx="556260" cy="7264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13155" y="1476375"/>
            <a:ext cx="4887595" cy="598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266700">
              <a:lnSpc>
                <a:spcPct val="150000"/>
              </a:lnSpc>
              <a:spcAft>
                <a:spcPct val="0"/>
              </a:spcAft>
              <a:buClr>
                <a:srgbClr val="EF949E"/>
              </a:buClr>
              <a:buFont typeface="Wingdings" panose="05000000000000000000" charset="0"/>
              <a:buChar char="l"/>
            </a:pPr>
            <a:r>
              <a:rPr lang="zh-CN" altLang="en-US" sz="220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  <a:sym typeface="+mn-ea"/>
              </a:rPr>
              <a:t>想一想，数据处理的流程是怎样的？</a:t>
            </a:r>
            <a:endParaRPr lang="zh-CN" altLang="en-US" sz="2200"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  <a:sym typeface="+mn-ea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2087880" y="3061970"/>
            <a:ext cx="7867650" cy="1266190"/>
            <a:chOff x="3288" y="4689"/>
            <a:chExt cx="12390" cy="1994"/>
          </a:xfrm>
        </p:grpSpPr>
        <p:sp>
          <p:nvSpPr>
            <p:cNvPr id="8" name="文本框 7"/>
            <p:cNvSpPr txBox="1"/>
            <p:nvPr/>
          </p:nvSpPr>
          <p:spPr>
            <a:xfrm>
              <a:off x="6396" y="5246"/>
              <a:ext cx="2638" cy="85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l" defTabSz="266700">
                <a:lnSpc>
                  <a:spcPts val="1560"/>
                </a:lnSpc>
                <a:spcBef>
                  <a:spcPct val="20000"/>
                </a:spcBef>
                <a:spcAft>
                  <a:spcPct val="0"/>
                </a:spcAft>
              </a:pPr>
              <a:endPara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  <a:p>
              <a:pPr marL="0" indent="0" algn="l" defTabSz="266700">
                <a:lnSpc>
                  <a:spcPts val="1560"/>
                </a:lnSpc>
                <a:spcBef>
                  <a:spcPct val="20000"/>
                </a:spcBef>
                <a:spcAft>
                  <a:spcPct val="0"/>
                </a:spcAft>
              </a:pPr>
              <a:endPara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</p:txBody>
        </p:sp>
        <p:sp>
          <p:nvSpPr>
            <p:cNvPr id="44" name="燕尾形箭头 43"/>
            <p:cNvSpPr/>
            <p:nvPr/>
          </p:nvSpPr>
          <p:spPr>
            <a:xfrm>
              <a:off x="3288" y="5883"/>
              <a:ext cx="4130" cy="630"/>
            </a:xfrm>
            <a:prstGeom prst="notched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燕尾形箭头 44"/>
            <p:cNvSpPr/>
            <p:nvPr/>
          </p:nvSpPr>
          <p:spPr>
            <a:xfrm>
              <a:off x="7418" y="5883"/>
              <a:ext cx="4130" cy="630"/>
            </a:xfrm>
            <a:prstGeom prst="notchedRightArrow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燕尾形箭头 45"/>
            <p:cNvSpPr/>
            <p:nvPr/>
          </p:nvSpPr>
          <p:spPr>
            <a:xfrm>
              <a:off x="11548" y="5883"/>
              <a:ext cx="4130" cy="630"/>
            </a:xfrm>
            <a:prstGeom prst="notchedRightArrow">
              <a:avLst/>
            </a:prstGeom>
            <a:solidFill>
              <a:srgbClr val="F8520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507" y="5803"/>
              <a:ext cx="878" cy="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97000">
                  <a:schemeClr val="accent6">
                    <a:lumMod val="40000"/>
                    <a:lumOff val="60000"/>
                  </a:schemeClr>
                </a:gs>
              </a:gsLst>
              <a:lin ang="2700000" scaled="1"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3600" b="1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3600" b="1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8914" y="5804"/>
              <a:ext cx="878" cy="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97000">
                  <a:schemeClr val="accent6">
                    <a:lumMod val="40000"/>
                    <a:lumOff val="60000"/>
                  </a:schemeClr>
                </a:gs>
              </a:gsLst>
              <a:lin ang="2700000" scaled="1"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3600" b="1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3600" b="1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13060" y="5805"/>
              <a:ext cx="878" cy="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97000">
                  <a:schemeClr val="accent6">
                    <a:lumMod val="40000"/>
                    <a:lumOff val="60000"/>
                  </a:schemeClr>
                </a:gs>
              </a:gsLst>
              <a:lin ang="2700000" scaled="1"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3600" b="1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 sz="3600" b="1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3288" y="4689"/>
              <a:ext cx="3506" cy="7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l">
                <a:buSzPct val="120000"/>
                <a:buFont typeface="Wingdings" panose="05000000000000000000" charset="0"/>
                <a:buNone/>
              </a:pPr>
              <a:endParaRPr lang="en-US" altLang="zh-CN" sz="2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7600" y="4689"/>
              <a:ext cx="3506" cy="7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l">
                <a:buSzPct val="120000"/>
                <a:buFont typeface="Wingdings" panose="05000000000000000000" charset="0"/>
                <a:buNone/>
              </a:pPr>
              <a:endParaRPr lang="en-US" altLang="zh-CN" sz="2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11809" y="4689"/>
              <a:ext cx="3506" cy="79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l">
                <a:buSzPct val="120000"/>
                <a:buFont typeface="Wingdings" panose="05000000000000000000" charset="0"/>
                <a:buNone/>
              </a:pPr>
              <a:endParaRPr lang="en-US" altLang="zh-CN" sz="2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" name="圆角矩形 8"/>
          <p:cNvSpPr/>
          <p:nvPr/>
        </p:nvSpPr>
        <p:spPr>
          <a:xfrm>
            <a:off x="4906010" y="4984750"/>
            <a:ext cx="2226310" cy="504190"/>
          </a:xfrm>
          <a:prstGeom prst="roundRect">
            <a:avLst>
              <a:gd name="adj" fmla="val 50000"/>
            </a:avLst>
          </a:prstGeom>
          <a:solidFill>
            <a:srgbClr val="FB6D6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dist">
              <a:buSzPct val="120000"/>
              <a:buFont typeface="Wingdings" panose="05000000000000000000" charset="0"/>
              <a:buChar char="¤"/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收集数据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7557135" y="4984750"/>
            <a:ext cx="2226310" cy="504190"/>
          </a:xfrm>
          <a:prstGeom prst="roundRect">
            <a:avLst>
              <a:gd name="adj" fmla="val 50000"/>
            </a:avLst>
          </a:prstGeom>
          <a:solidFill>
            <a:srgbClr val="FB6D6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dist">
              <a:buSzPct val="120000"/>
              <a:buFont typeface="Wingdings" panose="05000000000000000000" charset="0"/>
              <a:buChar char="¤"/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生成目标数据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254885" y="4984750"/>
            <a:ext cx="2226310" cy="504190"/>
          </a:xfrm>
          <a:prstGeom prst="roundRect">
            <a:avLst>
              <a:gd name="adj" fmla="val 50000"/>
            </a:avLst>
          </a:prstGeom>
          <a:solidFill>
            <a:srgbClr val="FB6D6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dist">
              <a:buSzPct val="120000"/>
              <a:buFont typeface="Wingdings" panose="05000000000000000000" charset="0"/>
              <a:buChar char="¤"/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</a:rPr>
              <a:t>整理原始数据</a:t>
            </a:r>
            <a:endParaRPr lang="en-US" altLang="zh-CN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330325" y="2219325"/>
            <a:ext cx="6328410" cy="598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defTabSz="266700">
              <a:lnSpc>
                <a:spcPct val="150000"/>
              </a:lnSpc>
              <a:spcAft>
                <a:spcPct val="0"/>
              </a:spcAft>
              <a:buClr>
                <a:srgbClr val="EF949E"/>
              </a:buClr>
              <a:buFont typeface="Wingdings" panose="05000000000000000000" charset="0"/>
              <a:buNone/>
            </a:pPr>
            <a:r>
              <a:rPr lang="en-US" altLang="zh-CN" sz="220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  <a:sym typeface="+mn-ea"/>
              </a:rPr>
              <a:t>     </a:t>
            </a:r>
            <a:r>
              <a:rPr lang="zh-CN" altLang="en-US" sz="2200" b="1">
                <a:solidFill>
                  <a:srgbClr val="0070C0"/>
                </a:solidFill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  <a:sym typeface="+mn-ea"/>
              </a:rPr>
              <a:t>将流程内容拖动到合适的位置</a:t>
            </a:r>
            <a:endParaRPr lang="zh-CN" altLang="en-US" sz="2200" b="1">
              <a:solidFill>
                <a:srgbClr val="0070C0"/>
              </a:solidFill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360170" y="42545"/>
            <a:ext cx="3036570" cy="425450"/>
            <a:chOff x="2286" y="67"/>
            <a:chExt cx="4782" cy="670"/>
          </a:xfrm>
        </p:grpSpPr>
        <p:sp>
          <p:nvSpPr>
            <p:cNvPr id="15" name="文本框 14"/>
            <p:cNvSpPr txBox="1"/>
            <p:nvPr userDrawn="1"/>
          </p:nvSpPr>
          <p:spPr>
            <a:xfrm>
              <a:off x="2877" y="206"/>
              <a:ext cx="4191" cy="5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第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11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课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计算身边节电数据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endParaRPr lang="en-US" altLang="zh-CN" sz="1600" dirty="0">
                <a:solidFill>
                  <a:schemeClr val="tx1"/>
                </a:solidFill>
                <a:latin typeface="+mj-ea"/>
                <a:ea typeface="+mj-ea"/>
                <a:cs typeface="+mj-ea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" y="67"/>
              <a:ext cx="745" cy="60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40" y="2128520"/>
            <a:ext cx="495300" cy="1263650"/>
          </a:xfrm>
          <a:prstGeom prst="rect">
            <a:avLst/>
          </a:prstGeom>
        </p:spPr>
      </p:pic>
      <p:sp>
        <p:nvSpPr>
          <p:cNvPr id="12" name="同侧圆角矩形 11"/>
          <p:cNvSpPr/>
          <p:nvPr/>
        </p:nvSpPr>
        <p:spPr>
          <a:xfrm>
            <a:off x="447357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14" name="矩形 13">
            <a:hlinkClick r:id="rId6" action="ppaction://hlinksldjump"/>
          </p:cNvPr>
          <p:cNvSpPr/>
          <p:nvPr/>
        </p:nvSpPr>
        <p:spPr>
          <a:xfrm>
            <a:off x="4439285" y="10795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项目情境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25" name="同侧圆角矩形 24"/>
          <p:cNvSpPr/>
          <p:nvPr/>
        </p:nvSpPr>
        <p:spPr>
          <a:xfrm>
            <a:off x="553783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20" name="矩形 19">
            <a:hlinkClick r:id="rId7" action="ppaction://hlinksldjump"/>
          </p:cNvPr>
          <p:cNvSpPr/>
          <p:nvPr/>
        </p:nvSpPr>
        <p:spPr>
          <a:xfrm>
            <a:off x="550354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项目准备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27" name="同侧圆角矩形 26"/>
          <p:cNvSpPr/>
          <p:nvPr/>
        </p:nvSpPr>
        <p:spPr>
          <a:xfrm>
            <a:off x="6599555" y="10668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1" name="矩形 30">
            <a:hlinkClick r:id="rId8" action="ppaction://hlinksldjump"/>
          </p:cNvPr>
          <p:cNvSpPr/>
          <p:nvPr/>
        </p:nvSpPr>
        <p:spPr>
          <a:xfrm>
            <a:off x="656526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项目实施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32" name="同侧圆角矩形 31"/>
          <p:cNvSpPr/>
          <p:nvPr/>
        </p:nvSpPr>
        <p:spPr>
          <a:xfrm>
            <a:off x="766381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3" name="矩形 32">
            <a:hlinkClick r:id="rId9" action="ppaction://hlinksldjump"/>
          </p:cNvPr>
          <p:cNvSpPr/>
          <p:nvPr/>
        </p:nvSpPr>
        <p:spPr>
          <a:xfrm>
            <a:off x="762952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rgbClr val="7030A0"/>
                </a:solidFill>
                <a:latin typeface="板报体" panose="00000500000000000000" charset="-122"/>
                <a:ea typeface="板报体" panose="00000500000000000000" charset="-122"/>
              </a:rPr>
              <a:t>项目总结</a:t>
            </a:r>
            <a:endParaRPr lang="zh-CN" altLang="en-US" dirty="0">
              <a:solidFill>
                <a:srgbClr val="7030A0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34" name="同侧圆角矩形 33"/>
          <p:cNvSpPr/>
          <p:nvPr/>
        </p:nvSpPr>
        <p:spPr>
          <a:xfrm>
            <a:off x="872807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5" name="矩形 34">
            <a:hlinkClick r:id="rId10" action="ppaction://hlinksldjump"/>
          </p:cNvPr>
          <p:cNvSpPr/>
          <p:nvPr/>
        </p:nvSpPr>
        <p:spPr>
          <a:xfrm>
            <a:off x="871664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项目拓展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4" b="8842"/>
          <a:stretch>
            <a:fillRect/>
          </a:stretch>
        </p:blipFill>
        <p:spPr>
          <a:xfrm flipV="1">
            <a:off x="10575925" y="-14605"/>
            <a:ext cx="1616075" cy="1553210"/>
          </a:xfrm>
          <a:prstGeom prst="rect">
            <a:avLst/>
          </a:prstGeom>
        </p:spPr>
      </p:pic>
      <p:sp>
        <p:nvSpPr>
          <p:cNvPr id="36" name="同侧圆角矩形 35"/>
          <p:cNvSpPr/>
          <p:nvPr/>
        </p:nvSpPr>
        <p:spPr>
          <a:xfrm>
            <a:off x="978979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7" name="矩形 36">
            <a:hlinkClick r:id="rId12" action="ppaction://hlinksldjump"/>
          </p:cNvPr>
          <p:cNvSpPr/>
          <p:nvPr/>
        </p:nvSpPr>
        <p:spPr>
          <a:xfrm>
            <a:off x="977836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项目评价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pic>
        <p:nvPicPr>
          <p:cNvPr id="29" name="图片 28" descr="图片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005195"/>
            <a:ext cx="12192000" cy="852805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DEF2EE"/>
            </a:gs>
          </a:gsLst>
          <a:lin ang="146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90830" y="448945"/>
            <a:ext cx="11636375" cy="5959475"/>
          </a:xfrm>
          <a:prstGeom prst="roundRect">
            <a:avLst>
              <a:gd name="adj" fmla="val 15256"/>
            </a:avLst>
          </a:prstGeom>
          <a:solidFill>
            <a:schemeClr val="bg1"/>
          </a:solidFill>
          <a:ln w="38100">
            <a:solidFill>
              <a:srgbClr val="FFC000">
                <a:alpha val="90000"/>
              </a:srgb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tabLst>
                <a:tab pos="4387215" algn="l"/>
              </a:tabLst>
            </a:pPr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51" name="组合 50"/>
          <p:cNvGrpSpPr/>
          <p:nvPr/>
        </p:nvGrpSpPr>
        <p:grpSpPr>
          <a:xfrm flipH="1">
            <a:off x="-119380" y="3810"/>
            <a:ext cx="1706245" cy="1633220"/>
            <a:chOff x="10159137" y="-1"/>
            <a:chExt cx="2140178" cy="2038744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4" t="6857" r="51518" b="-6857"/>
            <a:stretch>
              <a:fillRect/>
            </a:stretch>
          </p:blipFill>
          <p:spPr>
            <a:xfrm rot="562731">
              <a:off x="11362230" y="750349"/>
              <a:ext cx="937085" cy="1288394"/>
            </a:xfrm>
            <a:custGeom>
              <a:avLst/>
              <a:gdLst>
                <a:gd name="connsiteX0" fmla="*/ 0 w 1159194"/>
                <a:gd name="connsiteY0" fmla="*/ 0 h 1593770"/>
                <a:gd name="connsiteX1" fmla="*/ 895951 w 1159194"/>
                <a:gd name="connsiteY1" fmla="*/ 0 h 1593770"/>
                <a:gd name="connsiteX2" fmla="*/ 1159194 w 1159194"/>
                <a:gd name="connsiteY2" fmla="*/ 1593770 h 1593770"/>
                <a:gd name="connsiteX3" fmla="*/ 0 w 1159194"/>
                <a:gd name="connsiteY3" fmla="*/ 1593770 h 159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194" h="1593770">
                  <a:moveTo>
                    <a:pt x="0" y="0"/>
                  </a:moveTo>
                  <a:lnTo>
                    <a:pt x="895951" y="0"/>
                  </a:lnTo>
                  <a:lnTo>
                    <a:pt x="1159194" y="1593770"/>
                  </a:lnTo>
                  <a:lnTo>
                    <a:pt x="0" y="1593770"/>
                  </a:lnTo>
                  <a:close/>
                </a:path>
              </a:pathLst>
            </a:cu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7" t="31598" r="21903"/>
            <a:stretch>
              <a:fillRect/>
            </a:stretch>
          </p:blipFill>
          <p:spPr>
            <a:xfrm flipH="1">
              <a:off x="10159137" y="-1"/>
              <a:ext cx="2032861" cy="1423139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1569085" y="911860"/>
            <a:ext cx="4501515" cy="449580"/>
            <a:chOff x="1985" y="1660"/>
            <a:chExt cx="7089" cy="708"/>
          </a:xfrm>
        </p:grpSpPr>
        <p:sp>
          <p:nvSpPr>
            <p:cNvPr id="57" name="矩形: 圆角 56"/>
            <p:cNvSpPr/>
            <p:nvPr/>
          </p:nvSpPr>
          <p:spPr>
            <a:xfrm>
              <a:off x="1985" y="1660"/>
              <a:ext cx="1633" cy="708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2715" y="2354"/>
              <a:ext cx="6359" cy="0"/>
            </a:xfrm>
            <a:prstGeom prst="line">
              <a:avLst/>
            </a:prstGeom>
            <a:ln w="15875">
              <a:solidFill>
                <a:srgbClr val="EE822F"/>
              </a:solidFill>
              <a:tailEnd type="oval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1547495" y="1012825"/>
            <a:ext cx="4670425" cy="3105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113665" algn="l" defTabSz="266700">
              <a:lnSpc>
                <a:spcPts val="1560"/>
              </a:lnSpc>
              <a:buClrTx/>
              <a:buSzTx/>
              <a:buFontTx/>
            </a:pPr>
            <a:r>
              <a:rPr 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拓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</a:t>
            </a:r>
            <a:r>
              <a:rPr lang="en-US" altLang="zh-CN" sz="200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   </a:t>
            </a:r>
            <a:r>
              <a:rPr lang="zh-CN" altLang="en-US" sz="2000" b="1">
                <a:solidFill>
                  <a:srgbClr val="0070C0"/>
                </a:solidFill>
                <a:latin typeface="+mj-ea"/>
                <a:ea typeface="+mj-ea"/>
                <a:sym typeface="+mn-ea"/>
              </a:rPr>
              <a:t>学生分享生活中节电小妙招</a:t>
            </a:r>
            <a:endParaRPr lang="zh-CN" altLang="en-US" sz="2000" b="1">
              <a:solidFill>
                <a:srgbClr val="0070C0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18" name="图片 17" descr="咪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40" y="697230"/>
            <a:ext cx="556260" cy="72644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360170" y="42545"/>
            <a:ext cx="3036570" cy="425450"/>
            <a:chOff x="2286" y="67"/>
            <a:chExt cx="4782" cy="670"/>
          </a:xfrm>
        </p:grpSpPr>
        <p:sp>
          <p:nvSpPr>
            <p:cNvPr id="13" name="文本框 12"/>
            <p:cNvSpPr txBox="1"/>
            <p:nvPr userDrawn="1"/>
          </p:nvSpPr>
          <p:spPr>
            <a:xfrm>
              <a:off x="2877" y="206"/>
              <a:ext cx="4191" cy="5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第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11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课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计算身边节电数据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endParaRPr lang="en-US" altLang="zh-CN" sz="1600" dirty="0">
                <a:solidFill>
                  <a:schemeClr val="tx1"/>
                </a:solidFill>
                <a:latin typeface="+mj-ea"/>
                <a:ea typeface="+mj-ea"/>
                <a:cs typeface="+mj-ea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" y="67"/>
              <a:ext cx="745" cy="600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8154670" y="2578735"/>
            <a:ext cx="2618740" cy="1470660"/>
            <a:chOff x="13841" y="484"/>
            <a:chExt cx="4124" cy="2316"/>
          </a:xfrm>
        </p:grpSpPr>
        <p:sp>
          <p:nvSpPr>
            <p:cNvPr id="20" name="椭圆形标注 19"/>
            <p:cNvSpPr/>
            <p:nvPr/>
          </p:nvSpPr>
          <p:spPr>
            <a:xfrm>
              <a:off x="13841" y="484"/>
              <a:ext cx="4124" cy="2316"/>
            </a:xfrm>
            <a:prstGeom prst="wedgeEllipseCallout">
              <a:avLst>
                <a:gd name="adj1" fmla="val 39161"/>
                <a:gd name="adj2" fmla="val 57512"/>
              </a:avLst>
            </a:prstGeom>
            <a:solidFill>
              <a:srgbClr val="FFF8DF"/>
            </a:solidFill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4256" y="774"/>
              <a:ext cx="3497" cy="166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>
                  <a:latin typeface="幼圆" panose="02010509060101010101" charset="-122"/>
                  <a:ea typeface="幼圆" panose="02010509060101010101" charset="-122"/>
                </a:rPr>
                <a:t>厉行节约我们还可以从哪些方面做起？</a:t>
              </a:r>
              <a:endParaRPr lang="zh-CN" altLang="en-US" b="1"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pic>
        <p:nvPicPr>
          <p:cNvPr id="10" name="图片 9" descr="C:/Users/czex/Desktop/新教材教学设计/WPS图片(3).pngWPS图片(3)"/>
          <p:cNvPicPr>
            <a:picLocks noChangeAspect="1"/>
          </p:cNvPicPr>
          <p:nvPr/>
        </p:nvPicPr>
        <p:blipFill>
          <a:blip r:embed="rId5"/>
          <a:srcRect t="64" b="64"/>
          <a:stretch>
            <a:fillRect/>
          </a:stretch>
        </p:blipFill>
        <p:spPr>
          <a:xfrm flipH="1">
            <a:off x="10064115" y="4049395"/>
            <a:ext cx="1577975" cy="1892935"/>
          </a:xfrm>
          <a:prstGeom prst="rect">
            <a:avLst/>
          </a:prstGeom>
        </p:spPr>
      </p:pic>
      <p:pic>
        <p:nvPicPr>
          <p:cNvPr id="26" name="图片 25"/>
          <p:cNvPicPr/>
          <p:nvPr/>
        </p:nvPicPr>
        <p:blipFill>
          <a:blip r:embed="rId6"/>
          <a:srcRect t="33267" r="67033" b="36022"/>
        </p:blipFill>
        <p:spPr>
          <a:xfrm>
            <a:off x="1543050" y="3796030"/>
            <a:ext cx="1562100" cy="2084070"/>
          </a:xfrm>
          <a:prstGeom prst="rect">
            <a:avLst/>
          </a:prstGeom>
        </p:spPr>
      </p:pic>
      <p:pic>
        <p:nvPicPr>
          <p:cNvPr id="27" name="图片 26"/>
          <p:cNvPicPr/>
          <p:nvPr/>
        </p:nvPicPr>
        <p:blipFill>
          <a:blip r:embed="rId6"/>
          <a:srcRect l="32806" t="66561" r="33892" b="1922"/>
        </p:blipFill>
        <p:spPr>
          <a:xfrm>
            <a:off x="6186805" y="1463675"/>
            <a:ext cx="1577975" cy="2138680"/>
          </a:xfrm>
          <a:prstGeom prst="rect">
            <a:avLst/>
          </a:prstGeom>
        </p:spPr>
      </p:pic>
      <p:pic>
        <p:nvPicPr>
          <p:cNvPr id="30" name="图片 29"/>
          <p:cNvPicPr/>
          <p:nvPr/>
        </p:nvPicPr>
        <p:blipFill>
          <a:blip r:embed="rId6"/>
          <a:srcRect l="67033" t="33842" b="35436"/>
        </p:blipFill>
        <p:spPr>
          <a:xfrm>
            <a:off x="3868420" y="3795395"/>
            <a:ext cx="1562100" cy="2084705"/>
          </a:xfrm>
          <a:prstGeom prst="rect">
            <a:avLst/>
          </a:prstGeom>
        </p:spPr>
      </p:pic>
      <p:pic>
        <p:nvPicPr>
          <p:cNvPr id="31" name="图片 30"/>
          <p:cNvPicPr/>
          <p:nvPr/>
        </p:nvPicPr>
        <p:blipFill>
          <a:blip r:embed="rId6"/>
          <a:srcRect l="66698" t="66561" b="2793"/>
        </p:blipFill>
        <p:spPr>
          <a:xfrm>
            <a:off x="6210300" y="3800475"/>
            <a:ext cx="1577975" cy="2079625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8178800" y="2580005"/>
            <a:ext cx="2618740" cy="1470660"/>
            <a:chOff x="13841" y="484"/>
            <a:chExt cx="4124" cy="2316"/>
          </a:xfrm>
        </p:grpSpPr>
        <p:sp>
          <p:nvSpPr>
            <p:cNvPr id="33" name="椭圆形标注 32"/>
            <p:cNvSpPr/>
            <p:nvPr/>
          </p:nvSpPr>
          <p:spPr>
            <a:xfrm>
              <a:off x="13841" y="484"/>
              <a:ext cx="4124" cy="2316"/>
            </a:xfrm>
            <a:prstGeom prst="wedgeEllipseCallout">
              <a:avLst>
                <a:gd name="adj1" fmla="val 39161"/>
                <a:gd name="adj2" fmla="val 57512"/>
              </a:avLst>
            </a:prstGeom>
            <a:solidFill>
              <a:srgbClr val="FFF8DF"/>
            </a:solidFill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4256" y="774"/>
              <a:ext cx="3497" cy="166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>
                  <a:latin typeface="幼圆" panose="02010509060101010101" charset="-122"/>
                  <a:ea typeface="幼圆" panose="02010509060101010101" charset="-122"/>
                </a:rPr>
                <a:t>你知道生活中还有哪些节电小妙招吗？</a:t>
              </a:r>
              <a:endParaRPr lang="zh-CN" altLang="en-US" b="1"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pic>
        <p:nvPicPr>
          <p:cNvPr id="8" name="图片 7"/>
          <p:cNvPicPr/>
          <p:nvPr/>
        </p:nvPicPr>
        <p:blipFill>
          <a:blip r:embed="rId6"/>
          <a:srcRect l="33691" r="33195" b="69026"/>
        </p:blipFill>
        <p:spPr>
          <a:xfrm>
            <a:off x="1547495" y="1500505"/>
            <a:ext cx="1569085" cy="210185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6"/>
          <a:srcRect l="66041" t="749" r="845" b="68081"/>
        </p:blipFill>
        <p:spPr>
          <a:xfrm>
            <a:off x="3861435" y="1487170"/>
            <a:ext cx="1569085" cy="2115185"/>
          </a:xfrm>
          <a:prstGeom prst="rect">
            <a:avLst/>
          </a:prstGeom>
        </p:spPr>
      </p:pic>
      <p:sp>
        <p:nvSpPr>
          <p:cNvPr id="16" name="同侧圆角矩形 15"/>
          <p:cNvSpPr/>
          <p:nvPr/>
        </p:nvSpPr>
        <p:spPr>
          <a:xfrm>
            <a:off x="447357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19" name="矩形 18">
            <a:hlinkClick r:id="rId7" action="ppaction://hlinksldjump"/>
          </p:cNvPr>
          <p:cNvSpPr/>
          <p:nvPr/>
        </p:nvSpPr>
        <p:spPr>
          <a:xfrm>
            <a:off x="4439285" y="10795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项目情境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25" name="同侧圆角矩形 24"/>
          <p:cNvSpPr/>
          <p:nvPr/>
        </p:nvSpPr>
        <p:spPr>
          <a:xfrm>
            <a:off x="553783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21" name="矩形 20">
            <a:hlinkClick r:id="rId8" action="ppaction://hlinksldjump"/>
          </p:cNvPr>
          <p:cNvSpPr/>
          <p:nvPr/>
        </p:nvSpPr>
        <p:spPr>
          <a:xfrm>
            <a:off x="550354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项目准备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24" name="同侧圆角矩形 23"/>
          <p:cNvSpPr/>
          <p:nvPr/>
        </p:nvSpPr>
        <p:spPr>
          <a:xfrm>
            <a:off x="6599555" y="10668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28" name="矩形 27">
            <a:hlinkClick r:id="rId9" action="ppaction://hlinksldjump"/>
          </p:cNvPr>
          <p:cNvSpPr/>
          <p:nvPr/>
        </p:nvSpPr>
        <p:spPr>
          <a:xfrm>
            <a:off x="656526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项目实施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35" name="同侧圆角矩形 34"/>
          <p:cNvSpPr/>
          <p:nvPr/>
        </p:nvSpPr>
        <p:spPr>
          <a:xfrm>
            <a:off x="766381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6" name="矩形 35">
            <a:hlinkClick r:id="rId10" action="ppaction://hlinksldjump"/>
          </p:cNvPr>
          <p:cNvSpPr/>
          <p:nvPr/>
        </p:nvSpPr>
        <p:spPr>
          <a:xfrm>
            <a:off x="762952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项目总结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37" name="同侧圆角矩形 36"/>
          <p:cNvSpPr/>
          <p:nvPr/>
        </p:nvSpPr>
        <p:spPr>
          <a:xfrm>
            <a:off x="872807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8" name="矩形 37">
            <a:hlinkClick r:id="rId11" action="ppaction://hlinksldjump"/>
          </p:cNvPr>
          <p:cNvSpPr/>
          <p:nvPr/>
        </p:nvSpPr>
        <p:spPr>
          <a:xfrm>
            <a:off x="871664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rgbClr val="7030A0"/>
                </a:solidFill>
                <a:latin typeface="板报体" panose="00000500000000000000" charset="-122"/>
                <a:ea typeface="板报体" panose="00000500000000000000" charset="-122"/>
              </a:rPr>
              <a:t>项目拓展</a:t>
            </a:r>
            <a:endParaRPr lang="zh-CN" altLang="en-US" dirty="0">
              <a:solidFill>
                <a:srgbClr val="7030A0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4" b="8842"/>
          <a:stretch>
            <a:fillRect/>
          </a:stretch>
        </p:blipFill>
        <p:spPr>
          <a:xfrm flipV="1">
            <a:off x="10575925" y="-14605"/>
            <a:ext cx="1616075" cy="1553210"/>
          </a:xfrm>
          <a:prstGeom prst="rect">
            <a:avLst/>
          </a:prstGeom>
        </p:spPr>
      </p:pic>
      <p:sp>
        <p:nvSpPr>
          <p:cNvPr id="40" name="同侧圆角矩形 39"/>
          <p:cNvSpPr/>
          <p:nvPr/>
        </p:nvSpPr>
        <p:spPr>
          <a:xfrm>
            <a:off x="978979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41" name="矩形 40">
            <a:hlinkClick r:id="rId13" action="ppaction://hlinksldjump"/>
          </p:cNvPr>
          <p:cNvSpPr/>
          <p:nvPr/>
        </p:nvSpPr>
        <p:spPr>
          <a:xfrm>
            <a:off x="977836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项目评价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pic>
        <p:nvPicPr>
          <p:cNvPr id="42" name="图片 41" descr="图片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005195"/>
            <a:ext cx="12192000" cy="852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DEF2EE"/>
            </a:gs>
          </a:gsLst>
          <a:lin ang="146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311150" y="461834"/>
            <a:ext cx="11636375" cy="5959475"/>
          </a:xfrm>
          <a:prstGeom prst="roundRect">
            <a:avLst>
              <a:gd name="adj" fmla="val 15256"/>
            </a:avLst>
          </a:prstGeom>
          <a:solidFill>
            <a:schemeClr val="bg1"/>
          </a:solidFill>
          <a:ln w="38100">
            <a:solidFill>
              <a:srgbClr val="FFC000">
                <a:alpha val="90000"/>
              </a:srgb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tabLst>
                <a:tab pos="4387215" algn="l"/>
              </a:tabLst>
            </a:pPr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51" name="组合 50"/>
          <p:cNvGrpSpPr/>
          <p:nvPr/>
        </p:nvGrpSpPr>
        <p:grpSpPr>
          <a:xfrm flipH="1">
            <a:off x="-119380" y="3810"/>
            <a:ext cx="1706245" cy="1633220"/>
            <a:chOff x="10159137" y="-1"/>
            <a:chExt cx="2140178" cy="2038744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4" t="6857" r="51518" b="-6857"/>
            <a:stretch>
              <a:fillRect/>
            </a:stretch>
          </p:blipFill>
          <p:spPr>
            <a:xfrm rot="562731">
              <a:off x="11362230" y="750349"/>
              <a:ext cx="937085" cy="1288394"/>
            </a:xfrm>
            <a:custGeom>
              <a:avLst/>
              <a:gdLst>
                <a:gd name="connsiteX0" fmla="*/ 0 w 1159194"/>
                <a:gd name="connsiteY0" fmla="*/ 0 h 1593770"/>
                <a:gd name="connsiteX1" fmla="*/ 895951 w 1159194"/>
                <a:gd name="connsiteY1" fmla="*/ 0 h 1593770"/>
                <a:gd name="connsiteX2" fmla="*/ 1159194 w 1159194"/>
                <a:gd name="connsiteY2" fmla="*/ 1593770 h 1593770"/>
                <a:gd name="connsiteX3" fmla="*/ 0 w 1159194"/>
                <a:gd name="connsiteY3" fmla="*/ 1593770 h 159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194" h="1593770">
                  <a:moveTo>
                    <a:pt x="0" y="0"/>
                  </a:moveTo>
                  <a:lnTo>
                    <a:pt x="895951" y="0"/>
                  </a:lnTo>
                  <a:lnTo>
                    <a:pt x="1159194" y="1593770"/>
                  </a:lnTo>
                  <a:lnTo>
                    <a:pt x="0" y="1593770"/>
                  </a:lnTo>
                  <a:close/>
                </a:path>
              </a:pathLst>
            </a:cu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7" t="31598" r="21903"/>
            <a:stretch>
              <a:fillRect/>
            </a:stretch>
          </p:blipFill>
          <p:spPr>
            <a:xfrm flipH="1">
              <a:off x="10159137" y="-1"/>
              <a:ext cx="2032861" cy="1423139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1569085" y="911860"/>
            <a:ext cx="3072765" cy="449580"/>
            <a:chOff x="1985" y="1660"/>
            <a:chExt cx="4839" cy="708"/>
          </a:xfrm>
        </p:grpSpPr>
        <p:sp>
          <p:nvSpPr>
            <p:cNvPr id="57" name="矩形: 圆角 56"/>
            <p:cNvSpPr/>
            <p:nvPr/>
          </p:nvSpPr>
          <p:spPr>
            <a:xfrm>
              <a:off x="1985" y="1660"/>
              <a:ext cx="1633" cy="708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2715" y="2354"/>
              <a:ext cx="4109" cy="0"/>
            </a:xfrm>
            <a:prstGeom prst="line">
              <a:avLst/>
            </a:prstGeom>
            <a:ln w="15875">
              <a:solidFill>
                <a:srgbClr val="EE822F"/>
              </a:solidFill>
              <a:tailEnd type="oval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1426845" y="1012825"/>
            <a:ext cx="3215005" cy="3105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113665" defTabSz="266700">
              <a:lnSpc>
                <a:spcPts val="1560"/>
              </a:lnSpc>
              <a:buClrTx/>
              <a:buSzTx/>
              <a:buFontTx/>
            </a:pPr>
            <a:r>
              <a:rPr 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评一评 </a:t>
            </a:r>
            <a:r>
              <a:rPr lang="en-US" altLang="zh-CN" sz="200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 </a:t>
            </a:r>
            <a:r>
              <a:rPr lang="zh-CN" altLang="en-US" sz="2000" b="1">
                <a:solidFill>
                  <a:srgbClr val="0070C0"/>
                </a:solidFill>
                <a:latin typeface="+mj-ea"/>
                <a:ea typeface="+mj-ea"/>
              </a:rPr>
              <a:t> 你</a:t>
            </a:r>
            <a:r>
              <a:rPr lang="zh-CN" altLang="en-US" sz="2000" b="1">
                <a:solidFill>
                  <a:srgbClr val="0070C0"/>
                </a:solidFill>
                <a:latin typeface="+mj-ea"/>
                <a:ea typeface="+mj-ea"/>
                <a:sym typeface="+mn-ea"/>
              </a:rPr>
              <a:t>有哪些收获</a:t>
            </a:r>
            <a:endParaRPr lang="zh-CN" altLang="en-US" sz="2000" b="1">
              <a:solidFill>
                <a:srgbClr val="0070C0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18" name="图片 17" descr="咪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40" y="697230"/>
            <a:ext cx="556260" cy="7264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817620" y="2026920"/>
            <a:ext cx="5240020" cy="5715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227330" algn="ctr" defTabSz="266700">
              <a:lnSpc>
                <a:spcPts val="1560"/>
              </a:lnSpc>
              <a:spcBef>
                <a:spcPct val="10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“调查经典诵读文章”活动评价表</a:t>
            </a:r>
            <a:endParaRPr lang="zh-CN" altLang="en-US" sz="2400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五角星 8"/>
          <p:cNvSpPr/>
          <p:nvPr/>
        </p:nvSpPr>
        <p:spPr>
          <a:xfrm>
            <a:off x="8425815" y="3241675"/>
            <a:ext cx="378460" cy="382270"/>
          </a:xfrm>
          <a:prstGeom prst="star5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30" descr="工作成果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655" y="1899920"/>
            <a:ext cx="456565" cy="456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五角星 18"/>
          <p:cNvSpPr/>
          <p:nvPr/>
        </p:nvSpPr>
        <p:spPr>
          <a:xfrm>
            <a:off x="9107805" y="3248025"/>
            <a:ext cx="378460" cy="382270"/>
          </a:xfrm>
          <a:prstGeom prst="star5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五角星 24"/>
          <p:cNvSpPr/>
          <p:nvPr/>
        </p:nvSpPr>
        <p:spPr>
          <a:xfrm>
            <a:off x="9795510" y="3248025"/>
            <a:ext cx="378460" cy="382270"/>
          </a:xfrm>
          <a:prstGeom prst="star5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五角星 26"/>
          <p:cNvSpPr/>
          <p:nvPr/>
        </p:nvSpPr>
        <p:spPr>
          <a:xfrm>
            <a:off x="8432165" y="3863340"/>
            <a:ext cx="378460" cy="382270"/>
          </a:xfrm>
          <a:prstGeom prst="star5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五角星 31"/>
          <p:cNvSpPr/>
          <p:nvPr/>
        </p:nvSpPr>
        <p:spPr>
          <a:xfrm>
            <a:off x="9114155" y="3869690"/>
            <a:ext cx="378460" cy="382270"/>
          </a:xfrm>
          <a:prstGeom prst="star5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角星 33"/>
          <p:cNvSpPr/>
          <p:nvPr/>
        </p:nvSpPr>
        <p:spPr>
          <a:xfrm>
            <a:off x="9801860" y="3869690"/>
            <a:ext cx="378460" cy="382270"/>
          </a:xfrm>
          <a:prstGeom prst="star5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五角星 35"/>
          <p:cNvSpPr/>
          <p:nvPr/>
        </p:nvSpPr>
        <p:spPr>
          <a:xfrm>
            <a:off x="8444230" y="4490720"/>
            <a:ext cx="378460" cy="382270"/>
          </a:xfrm>
          <a:prstGeom prst="star5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五角星 37"/>
          <p:cNvSpPr/>
          <p:nvPr/>
        </p:nvSpPr>
        <p:spPr>
          <a:xfrm>
            <a:off x="9126220" y="4497070"/>
            <a:ext cx="378460" cy="382270"/>
          </a:xfrm>
          <a:prstGeom prst="star5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五角星 39"/>
          <p:cNvSpPr/>
          <p:nvPr/>
        </p:nvSpPr>
        <p:spPr>
          <a:xfrm>
            <a:off x="9813925" y="4497070"/>
            <a:ext cx="378460" cy="382270"/>
          </a:xfrm>
          <a:prstGeom prst="star5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 descr="C:/Users/czex/Desktop/新教材教学设计/WPS图片(3).pngWPS图片(3)"/>
          <p:cNvPicPr>
            <a:picLocks noChangeAspect="1"/>
          </p:cNvPicPr>
          <p:nvPr/>
        </p:nvPicPr>
        <p:blipFill>
          <a:blip r:embed="rId5"/>
          <a:srcRect t="64" b="64"/>
          <a:stretch>
            <a:fillRect/>
          </a:stretch>
        </p:blipFill>
        <p:spPr>
          <a:xfrm flipH="1">
            <a:off x="10461625" y="4264025"/>
            <a:ext cx="1485900" cy="178244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360170" y="42545"/>
            <a:ext cx="3036570" cy="425450"/>
            <a:chOff x="2286" y="67"/>
            <a:chExt cx="4782" cy="670"/>
          </a:xfrm>
        </p:grpSpPr>
        <p:sp>
          <p:nvSpPr>
            <p:cNvPr id="14" name="文本框 13"/>
            <p:cNvSpPr txBox="1"/>
            <p:nvPr userDrawn="1"/>
          </p:nvSpPr>
          <p:spPr>
            <a:xfrm>
              <a:off x="2877" y="206"/>
              <a:ext cx="4191" cy="5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第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11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课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计算身边节电数据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endParaRPr lang="en-US" altLang="zh-CN" sz="1600" dirty="0">
                <a:solidFill>
                  <a:schemeClr val="tx1"/>
                </a:solidFill>
                <a:latin typeface="+mj-ea"/>
                <a:ea typeface="+mj-ea"/>
                <a:cs typeface="+mj-ea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" y="67"/>
              <a:ext cx="745" cy="600"/>
            </a:xfrm>
            <a:prstGeom prst="rect">
              <a:avLst/>
            </a:prstGeom>
          </p:spPr>
        </p:pic>
      </p:grpSp>
      <p:graphicFrame>
        <p:nvGraphicFramePr>
          <p:cNvPr id="20" name="表格 19"/>
          <p:cNvGraphicFramePr/>
          <p:nvPr>
            <p:custDataLst>
              <p:tags r:id="rId7"/>
            </p:custDataLst>
          </p:nvPr>
        </p:nvGraphicFramePr>
        <p:xfrm>
          <a:off x="1635760" y="2506980"/>
          <a:ext cx="8878570" cy="2520315"/>
        </p:xfrm>
        <a:graphic>
          <a:graphicData uri="http://schemas.openxmlformats.org/drawingml/2006/table">
            <a:tbl>
              <a:tblPr/>
              <a:tblGrid>
                <a:gridCol w="6433185"/>
                <a:gridCol w="2445385"/>
              </a:tblGrid>
              <a:tr h="65786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2400" b="1">
                        <a:latin typeface="方正楷体_GB2312" panose="02000000000000000000" charset="-122"/>
                        <a:ea typeface="方正楷体_GB2312" panose="02000000000000000000" charset="-122"/>
                      </a:endParaRPr>
                    </a:p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>
                          <a:latin typeface="方正楷体_GB2312" panose="02000000000000000000" charset="-122"/>
                          <a:ea typeface="方正楷体_GB2312" panose="02000000000000000000" charset="-122"/>
                        </a:rPr>
                        <a:t>评价标准</a:t>
                      </a:r>
                      <a:endParaRPr lang="zh-CN" sz="2400" b="1">
                        <a:latin typeface="方正楷体_GB2312" panose="02000000000000000000" charset="-122"/>
                        <a:ea typeface="方正楷体_GB2312" panose="02000000000000000000" charset="-122"/>
                      </a:endParaRPr>
                    </a:p>
                  </a:txBody>
                  <a:tcPr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2400" b="1">
                        <a:latin typeface="方正楷体_GB2312" panose="02000000000000000000" charset="-122"/>
                        <a:ea typeface="方正楷体_GB2312" panose="02000000000000000000" charset="-122"/>
                      </a:endParaRPr>
                    </a:p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>
                          <a:latin typeface="方正楷体_GB2312" panose="02000000000000000000" charset="-122"/>
                          <a:ea typeface="方正楷体_GB2312" panose="02000000000000000000" charset="-122"/>
                        </a:rPr>
                        <a:t>评价结果</a:t>
                      </a:r>
                      <a:endParaRPr lang="zh-CN" sz="2400" b="1">
                        <a:latin typeface="方正楷体_GB2312" panose="02000000000000000000" charset="-122"/>
                        <a:ea typeface="方正楷体_GB2312" panose="02000000000000000000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</a:tr>
              <a:tr h="601345">
                <a:tc>
                  <a:txBody>
                    <a:bodyPr/>
                    <a:lstStyle/>
                    <a:p>
                      <a:pPr marL="68580" indent="0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方正楷体_GB2312" panose="02000000000000000000" charset="-122"/>
                          <a:ea typeface="方正楷体_GB2312" panose="02000000000000000000" charset="-122"/>
                        </a:rPr>
                        <a:t>知道数据处理的一般流程</a:t>
                      </a:r>
                      <a:endParaRPr lang="zh-CN" sz="2000">
                        <a:latin typeface="方正楷体_GB2312" panose="02000000000000000000" charset="-122"/>
                        <a:ea typeface="方正楷体_GB2312" panose="02000000000000000000" charset="-122"/>
                      </a:endParaRPr>
                    </a:p>
                  </a:txBody>
                  <a:tcPr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2000">
                        <a:latin typeface="方正楷体_GB2312" panose="02000000000000000000" charset="-122"/>
                        <a:ea typeface="方正楷体_GB2312" panose="02000000000000000000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6905">
                <a:tc>
                  <a:txBody>
                    <a:bodyPr/>
                    <a:lstStyle/>
                    <a:p>
                      <a:pPr marL="68580" indent="0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方正楷体_GB2312" panose="02000000000000000000" charset="-122"/>
                          <a:ea typeface="方正楷体_GB2312" panose="02000000000000000000" charset="-122"/>
                        </a:rPr>
                        <a:t>能够对数据进行合理的分析计算，求出一年的节电情况</a:t>
                      </a:r>
                      <a:endParaRPr lang="zh-CN" sz="2000">
                        <a:latin typeface="方正楷体_GB2312" panose="02000000000000000000" charset="-122"/>
                        <a:ea typeface="方正楷体_GB2312" panose="02000000000000000000" charset="-122"/>
                      </a:endParaRPr>
                    </a:p>
                  </a:txBody>
                  <a:tcPr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2000">
                        <a:latin typeface="方正楷体_GB2312" panose="02000000000000000000" charset="-122"/>
                        <a:ea typeface="方正楷体_GB2312" panose="02000000000000000000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4205">
                <a:tc>
                  <a:txBody>
                    <a:bodyPr/>
                    <a:lstStyle/>
                    <a:p>
                      <a:pPr marL="68580" indent="0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方正楷体_GB2312" panose="02000000000000000000" charset="-122"/>
                          <a:ea typeface="方正楷体_GB2312" panose="02000000000000000000" charset="-122"/>
                        </a:rPr>
                        <a:t>积极参与小组活动，认真倾听，乐于分享</a:t>
                      </a:r>
                      <a:endParaRPr lang="zh-CN" sz="2000">
                        <a:latin typeface="方正楷体_GB2312" panose="02000000000000000000" charset="-122"/>
                        <a:ea typeface="方正楷体_GB2312" panose="02000000000000000000" charset="-122"/>
                      </a:endParaRPr>
                    </a:p>
                  </a:txBody>
                  <a:tcPr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2000">
                        <a:latin typeface="方正楷体_GB2312" panose="02000000000000000000" charset="-122"/>
                        <a:ea typeface="方正楷体_GB2312" panose="02000000000000000000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五角星 15"/>
          <p:cNvSpPr/>
          <p:nvPr/>
        </p:nvSpPr>
        <p:spPr>
          <a:xfrm>
            <a:off x="8425815" y="3230245"/>
            <a:ext cx="378460" cy="3937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五角星 23"/>
          <p:cNvSpPr/>
          <p:nvPr/>
        </p:nvSpPr>
        <p:spPr>
          <a:xfrm>
            <a:off x="9107805" y="3236595"/>
            <a:ext cx="378460" cy="3937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五角星 25"/>
          <p:cNvSpPr/>
          <p:nvPr/>
        </p:nvSpPr>
        <p:spPr>
          <a:xfrm>
            <a:off x="9795510" y="3236595"/>
            <a:ext cx="378460" cy="3937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五角星 30"/>
          <p:cNvSpPr/>
          <p:nvPr/>
        </p:nvSpPr>
        <p:spPr>
          <a:xfrm>
            <a:off x="8432165" y="3851910"/>
            <a:ext cx="378460" cy="3937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五角星 32"/>
          <p:cNvSpPr/>
          <p:nvPr/>
        </p:nvSpPr>
        <p:spPr>
          <a:xfrm>
            <a:off x="9114155" y="3858260"/>
            <a:ext cx="378460" cy="3937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五角星 34"/>
          <p:cNvSpPr/>
          <p:nvPr/>
        </p:nvSpPr>
        <p:spPr>
          <a:xfrm>
            <a:off x="9801860" y="3858260"/>
            <a:ext cx="378460" cy="3937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五角星 36"/>
          <p:cNvSpPr/>
          <p:nvPr/>
        </p:nvSpPr>
        <p:spPr>
          <a:xfrm>
            <a:off x="8444230" y="4479290"/>
            <a:ext cx="378460" cy="3937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五角星 38"/>
          <p:cNvSpPr/>
          <p:nvPr/>
        </p:nvSpPr>
        <p:spPr>
          <a:xfrm>
            <a:off x="9126220" y="4485640"/>
            <a:ext cx="378460" cy="3937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五角星 40"/>
          <p:cNvSpPr/>
          <p:nvPr/>
        </p:nvSpPr>
        <p:spPr>
          <a:xfrm>
            <a:off x="9813925" y="4485640"/>
            <a:ext cx="378460" cy="3937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121410" y="1395095"/>
            <a:ext cx="2566670" cy="598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266700">
              <a:lnSpc>
                <a:spcPct val="150000"/>
              </a:lnSpc>
              <a:spcAft>
                <a:spcPct val="0"/>
              </a:spcAft>
              <a:buClr>
                <a:srgbClr val="EF949E"/>
              </a:buClr>
              <a:buFont typeface="Wingdings" panose="05000000000000000000" charset="0"/>
              <a:buChar char="l"/>
            </a:pPr>
            <a:r>
              <a:rPr lang="zh-CN" altLang="en-US" sz="2200">
                <a:latin typeface="方正楷体_GB2312" panose="02000000000000000000" charset="-122"/>
                <a:ea typeface="方正楷体_GB2312" panose="02000000000000000000" charset="-122"/>
                <a:sym typeface="+mn-ea"/>
              </a:rPr>
              <a:t>你点亮了几颗星？</a:t>
            </a:r>
            <a:endParaRPr lang="zh-CN" altLang="en-US" sz="2200"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</p:txBody>
      </p:sp>
      <p:sp>
        <p:nvSpPr>
          <p:cNvPr id="8" name="同侧圆角矩形 7"/>
          <p:cNvSpPr/>
          <p:nvPr/>
        </p:nvSpPr>
        <p:spPr>
          <a:xfrm>
            <a:off x="447357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28" name="矩形 27">
            <a:hlinkClick r:id="rId8" action="ppaction://hlinksldjump"/>
          </p:cNvPr>
          <p:cNvSpPr/>
          <p:nvPr/>
        </p:nvSpPr>
        <p:spPr>
          <a:xfrm>
            <a:off x="4439285" y="10795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项目情境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30" name="同侧圆角矩形 29"/>
          <p:cNvSpPr/>
          <p:nvPr/>
        </p:nvSpPr>
        <p:spPr>
          <a:xfrm>
            <a:off x="553783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42" name="矩形 41">
            <a:hlinkClick r:id="rId9" action="ppaction://hlinksldjump"/>
          </p:cNvPr>
          <p:cNvSpPr/>
          <p:nvPr/>
        </p:nvSpPr>
        <p:spPr>
          <a:xfrm>
            <a:off x="550354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项目准备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43" name="同侧圆角矩形 42"/>
          <p:cNvSpPr/>
          <p:nvPr/>
        </p:nvSpPr>
        <p:spPr>
          <a:xfrm>
            <a:off x="6599555" y="10668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44" name="矩形 43">
            <a:hlinkClick r:id="rId10" action="ppaction://hlinksldjump"/>
          </p:cNvPr>
          <p:cNvSpPr/>
          <p:nvPr/>
        </p:nvSpPr>
        <p:spPr>
          <a:xfrm>
            <a:off x="656526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项目实施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45" name="同侧圆角矩形 44"/>
          <p:cNvSpPr/>
          <p:nvPr/>
        </p:nvSpPr>
        <p:spPr>
          <a:xfrm>
            <a:off x="766381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46" name="矩形 45">
            <a:hlinkClick r:id="rId11" action="ppaction://hlinksldjump"/>
          </p:cNvPr>
          <p:cNvSpPr/>
          <p:nvPr/>
        </p:nvSpPr>
        <p:spPr>
          <a:xfrm>
            <a:off x="762952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项目总结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47" name="同侧圆角矩形 46"/>
          <p:cNvSpPr/>
          <p:nvPr/>
        </p:nvSpPr>
        <p:spPr>
          <a:xfrm>
            <a:off x="872807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48" name="矩形 47">
            <a:hlinkClick r:id="rId12" action="ppaction://hlinksldjump"/>
          </p:cNvPr>
          <p:cNvSpPr/>
          <p:nvPr/>
        </p:nvSpPr>
        <p:spPr>
          <a:xfrm>
            <a:off x="871664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项目拓展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pic>
        <p:nvPicPr>
          <p:cNvPr id="54" name="图片 53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4" b="8842"/>
          <a:stretch>
            <a:fillRect/>
          </a:stretch>
        </p:blipFill>
        <p:spPr>
          <a:xfrm flipV="1">
            <a:off x="10575925" y="-14605"/>
            <a:ext cx="1616075" cy="1553210"/>
          </a:xfrm>
          <a:prstGeom prst="rect">
            <a:avLst/>
          </a:prstGeom>
        </p:spPr>
      </p:pic>
      <p:sp>
        <p:nvSpPr>
          <p:cNvPr id="59" name="同侧圆角矩形 58"/>
          <p:cNvSpPr/>
          <p:nvPr/>
        </p:nvSpPr>
        <p:spPr>
          <a:xfrm>
            <a:off x="978979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60" name="矩形 59">
            <a:hlinkClick r:id="rId14" action="ppaction://hlinksldjump"/>
          </p:cNvPr>
          <p:cNvSpPr/>
          <p:nvPr/>
        </p:nvSpPr>
        <p:spPr>
          <a:xfrm>
            <a:off x="977836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rgbClr val="7030A0"/>
                </a:solidFill>
                <a:latin typeface="板报体" panose="00000500000000000000" charset="-122"/>
                <a:ea typeface="板报体" panose="00000500000000000000" charset="-122"/>
              </a:rPr>
              <a:t>项目评价</a:t>
            </a:r>
            <a:endParaRPr lang="zh-CN" altLang="en-US" dirty="0">
              <a:solidFill>
                <a:srgbClr val="7030A0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pic>
        <p:nvPicPr>
          <p:cNvPr id="61" name="图片 60" descr="图片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005195"/>
            <a:ext cx="12192000" cy="852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bldLvl="0" animBg="1"/>
      <p:bldP spid="24" grpId="0" bldLvl="0" animBg="1"/>
      <p:bldP spid="24" grpId="1" bldLvl="0" animBg="1"/>
      <p:bldP spid="26" grpId="0" bldLvl="0" animBg="1"/>
      <p:bldP spid="26" grpId="1" bldLvl="0" animBg="1"/>
      <p:bldP spid="31" grpId="0" bldLvl="0" animBg="1"/>
      <p:bldP spid="31" grpId="1" bldLvl="0" animBg="1"/>
      <p:bldP spid="33" grpId="0" bldLvl="0" animBg="1"/>
      <p:bldP spid="33" grpId="1" bldLvl="0" animBg="1"/>
      <p:bldP spid="35" grpId="0" bldLvl="0" animBg="1"/>
      <p:bldP spid="35" grpId="1" bldLvl="0" animBg="1"/>
      <p:bldP spid="37" grpId="0" bldLvl="0" animBg="1"/>
      <p:bldP spid="37" grpId="1" bldLvl="0" animBg="1"/>
      <p:bldP spid="39" grpId="0" bldLvl="0" animBg="1"/>
      <p:bldP spid="39" grpId="1" bldLvl="0" animBg="1"/>
      <p:bldP spid="41" grpId="0" bldLvl="0" animBg="1"/>
      <p:bldP spid="41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22860" y="-5715"/>
            <a:ext cx="12213590" cy="518160"/>
          </a:xfrm>
          <a:prstGeom prst="rect">
            <a:avLst/>
          </a:prstGeom>
          <a:solidFill>
            <a:srgbClr val="8DD2C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005195"/>
            <a:ext cx="12192000" cy="852805"/>
          </a:xfrm>
          <a:prstGeom prst="rect">
            <a:avLst/>
          </a:prstGeom>
        </p:spPr>
      </p:pic>
      <p:pic>
        <p:nvPicPr>
          <p:cNvPr id="6" name="图片 5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4255"/>
            <a:ext cx="1957070" cy="2023745"/>
          </a:xfrm>
          <a:prstGeom prst="rect">
            <a:avLst/>
          </a:prstGeom>
        </p:spPr>
      </p:pic>
      <p:pic>
        <p:nvPicPr>
          <p:cNvPr id="7" name="图片 6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5120" y="0"/>
            <a:ext cx="1706880" cy="1639570"/>
          </a:xfrm>
          <a:prstGeom prst="rect">
            <a:avLst/>
          </a:prstGeom>
        </p:spPr>
      </p:pic>
      <p:pic>
        <p:nvPicPr>
          <p:cNvPr id="8" name="图片 7" descr="图片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3195" y="1731645"/>
            <a:ext cx="597535" cy="10242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8" y="809306"/>
            <a:ext cx="584041" cy="46982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41010" y="921960"/>
            <a:ext cx="4644916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汉仪综艺体简" panose="02010600000101010101" charset="-122"/>
              </a:rPr>
              <a:t>四年级上册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03800" y="934085"/>
            <a:ext cx="33274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3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单元  协助班级活动开展</a:t>
            </a:r>
            <a:endParaRPr lang="zh-CN" altLang="en-US" sz="2000" dirty="0">
              <a:solidFill>
                <a:srgbClr val="10383B"/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charset="-122"/>
            </a:endParaRPr>
          </a:p>
        </p:txBody>
      </p:sp>
      <p:pic>
        <p:nvPicPr>
          <p:cNvPr id="15" name="图片 14" descr="图片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9920" y="4938395"/>
            <a:ext cx="1097280" cy="10668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265" y="2409190"/>
            <a:ext cx="1301115" cy="16986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85060" y="2797810"/>
            <a:ext cx="77800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rgbClr val="F85208"/>
                </a:solidFill>
                <a:latin typeface="板报体" panose="00000500000000000000" charset="-122"/>
                <a:ea typeface="板报体" panose="00000500000000000000" charset="-122"/>
              </a:rPr>
              <a:t>期待你下节课的精彩表现！</a:t>
            </a:r>
            <a:endParaRPr lang="zh-CN" altLang="en-US" sz="5400">
              <a:solidFill>
                <a:srgbClr val="F85208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燕尾形 49"/>
          <p:cNvSpPr/>
          <p:nvPr/>
        </p:nvSpPr>
        <p:spPr>
          <a:xfrm>
            <a:off x="4142105" y="2962910"/>
            <a:ext cx="1956435" cy="591820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燕尾形 50"/>
          <p:cNvSpPr/>
          <p:nvPr/>
        </p:nvSpPr>
        <p:spPr>
          <a:xfrm>
            <a:off x="6064885" y="2962910"/>
            <a:ext cx="1956435" cy="591820"/>
          </a:xfrm>
          <a:prstGeom prst="chevron">
            <a:avLst/>
          </a:prstGeom>
          <a:solidFill>
            <a:srgbClr val="2DD0FF"/>
          </a:solidFill>
          <a:ln w="12700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燕尾形 51"/>
          <p:cNvSpPr/>
          <p:nvPr/>
        </p:nvSpPr>
        <p:spPr>
          <a:xfrm>
            <a:off x="8021955" y="2962910"/>
            <a:ext cx="1956435" cy="591820"/>
          </a:xfrm>
          <a:prstGeom prst="chevron">
            <a:avLst/>
          </a:prstGeom>
          <a:solidFill>
            <a:srgbClr val="DDAFDD"/>
          </a:solidFill>
          <a:ln w="12700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燕尾形 48"/>
          <p:cNvSpPr/>
          <p:nvPr/>
        </p:nvSpPr>
        <p:spPr>
          <a:xfrm>
            <a:off x="2265045" y="2966720"/>
            <a:ext cx="1956435" cy="591820"/>
          </a:xfrm>
          <a:prstGeom prst="chevron">
            <a:avLst/>
          </a:prstGeom>
          <a:solidFill>
            <a:srgbClr val="FED961"/>
          </a:solidFill>
          <a:ln w="12700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五边形 47"/>
          <p:cNvSpPr/>
          <p:nvPr/>
        </p:nvSpPr>
        <p:spPr>
          <a:xfrm>
            <a:off x="342265" y="2966720"/>
            <a:ext cx="1956435" cy="59182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12700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22860" y="-5715"/>
            <a:ext cx="12213590" cy="518160"/>
          </a:xfrm>
          <a:prstGeom prst="rect">
            <a:avLst/>
          </a:prstGeom>
          <a:solidFill>
            <a:srgbClr val="8DD2C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005195"/>
            <a:ext cx="12192000" cy="852805"/>
          </a:xfrm>
          <a:prstGeom prst="rect">
            <a:avLst/>
          </a:prstGeom>
        </p:spPr>
      </p:pic>
      <p:pic>
        <p:nvPicPr>
          <p:cNvPr id="6" name="图片 5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4255"/>
            <a:ext cx="1957070" cy="2023745"/>
          </a:xfrm>
          <a:prstGeom prst="rect">
            <a:avLst/>
          </a:prstGeom>
        </p:spPr>
      </p:pic>
      <p:pic>
        <p:nvPicPr>
          <p:cNvPr id="7" name="图片 6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5120" y="0"/>
            <a:ext cx="1706880" cy="1639570"/>
          </a:xfrm>
          <a:prstGeom prst="rect">
            <a:avLst/>
          </a:prstGeom>
        </p:spPr>
      </p:pic>
      <p:pic>
        <p:nvPicPr>
          <p:cNvPr id="8" name="图片 7" descr="图片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3195" y="1731645"/>
            <a:ext cx="597535" cy="1024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9240" y="42545"/>
            <a:ext cx="3036570" cy="425450"/>
            <a:chOff x="2286" y="67"/>
            <a:chExt cx="4782" cy="670"/>
          </a:xfrm>
        </p:grpSpPr>
        <p:sp>
          <p:nvSpPr>
            <p:cNvPr id="12" name="文本框 11"/>
            <p:cNvSpPr txBox="1"/>
            <p:nvPr userDrawn="1"/>
          </p:nvSpPr>
          <p:spPr>
            <a:xfrm>
              <a:off x="2877" y="206"/>
              <a:ext cx="4191" cy="5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sz="1600" b="1" dirty="0">
                  <a:solidFill>
                    <a:schemeClr val="bg1"/>
                  </a:solidFill>
                  <a:latin typeface="+mj-ea"/>
                  <a:ea typeface="+mj-ea"/>
                  <a:cs typeface="+mj-ea"/>
                </a:rPr>
                <a:t>第</a:t>
              </a:r>
              <a:r>
                <a:rPr lang="en-US" altLang="zh-CN" sz="1600" b="1" dirty="0">
                  <a:solidFill>
                    <a:schemeClr val="bg1"/>
                  </a:solidFill>
                  <a:latin typeface="+mj-ea"/>
                  <a:ea typeface="+mj-ea"/>
                  <a:cs typeface="+mj-ea"/>
                </a:rPr>
                <a:t>11</a:t>
              </a: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  <a:cs typeface="+mj-ea"/>
                </a:rPr>
                <a:t>课</a:t>
              </a:r>
              <a:r>
                <a:rPr lang="en-US" altLang="zh-CN" sz="1600" b="1" dirty="0">
                  <a:solidFill>
                    <a:schemeClr val="bg1"/>
                  </a:solidFill>
                  <a:latin typeface="+mj-ea"/>
                  <a:ea typeface="+mj-ea"/>
                  <a:cs typeface="+mj-ea"/>
                </a:rPr>
                <a:t> </a:t>
              </a: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  <a:cs typeface="+mj-ea"/>
                </a:rPr>
                <a:t>计算身边节电数据</a:t>
              </a:r>
              <a:r>
                <a:rPr lang="en-US" altLang="zh-CN" sz="1600" b="1" dirty="0">
                  <a:solidFill>
                    <a:schemeClr val="bg1"/>
                  </a:solidFill>
                  <a:latin typeface="+mj-ea"/>
                  <a:ea typeface="+mj-ea"/>
                  <a:cs typeface="+mj-ea"/>
                </a:rPr>
                <a:t> </a:t>
              </a:r>
              <a:endParaRPr lang="en-US" altLang="zh-CN" sz="1600" b="1" dirty="0">
                <a:solidFill>
                  <a:schemeClr val="bg1"/>
                </a:solidFill>
                <a:latin typeface="+mj-ea"/>
                <a:ea typeface="+mj-ea"/>
                <a:cs typeface="+mj-ea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" y="67"/>
              <a:ext cx="745" cy="600"/>
            </a:xfrm>
            <a:prstGeom prst="rect">
              <a:avLst/>
            </a:prstGeom>
          </p:spPr>
        </p:pic>
      </p:grpSp>
      <p:pic>
        <p:nvPicPr>
          <p:cNvPr id="9" name="图片 8" descr="咪呢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403" y="561369"/>
            <a:ext cx="762306" cy="9943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6980" y="918845"/>
            <a:ext cx="1689100" cy="514350"/>
          </a:xfrm>
          <a:prstGeom prst="rect">
            <a:avLst/>
          </a:prstGeom>
        </p:spPr>
      </p:pic>
      <p:sp>
        <p:nvSpPr>
          <p:cNvPr id="39" name="矩形 38">
            <a:hlinkClick r:id="rId8" action="ppaction://hlinksldjump"/>
          </p:cNvPr>
          <p:cNvSpPr/>
          <p:nvPr/>
        </p:nvSpPr>
        <p:spPr>
          <a:xfrm>
            <a:off x="2449195" y="3032760"/>
            <a:ext cx="1585595" cy="4756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zh-CN" altLang="en-US" sz="2500" dirty="0">
                <a:solidFill>
                  <a:schemeClr val="tx1"/>
                </a:solidFill>
                <a:latin typeface="板报体" panose="00000500000000000000" charset="-122"/>
                <a:ea typeface="板报体" panose="00000500000000000000" charset="-122"/>
              </a:rPr>
              <a:t>项目准备</a:t>
            </a:r>
            <a:endParaRPr lang="zh-CN" altLang="en-US" sz="2500" dirty="0">
              <a:solidFill>
                <a:schemeClr val="tx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40" name="矩形 39">
            <a:hlinkClick r:id="rId9" action="ppaction://hlinksldjump"/>
          </p:cNvPr>
          <p:cNvSpPr/>
          <p:nvPr/>
        </p:nvSpPr>
        <p:spPr>
          <a:xfrm>
            <a:off x="4353560" y="3032760"/>
            <a:ext cx="1585595" cy="4756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zh-CN" altLang="en-US" sz="2500" dirty="0">
                <a:solidFill>
                  <a:schemeClr val="tx1"/>
                </a:solidFill>
                <a:latin typeface="板报体" panose="00000500000000000000" charset="-122"/>
                <a:ea typeface="板报体" panose="00000500000000000000" charset="-122"/>
              </a:rPr>
              <a:t>项目实施</a:t>
            </a:r>
            <a:endParaRPr lang="zh-CN" altLang="en-US" sz="2500" dirty="0">
              <a:solidFill>
                <a:schemeClr val="tx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41" name="矩形 40">
            <a:hlinkClick r:id="rId10" action="ppaction://hlinksldjump"/>
          </p:cNvPr>
          <p:cNvSpPr/>
          <p:nvPr/>
        </p:nvSpPr>
        <p:spPr>
          <a:xfrm>
            <a:off x="6280785" y="3032760"/>
            <a:ext cx="1585595" cy="4756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zh-CN" altLang="en-US" sz="2500" dirty="0">
                <a:solidFill>
                  <a:schemeClr val="tx1"/>
                </a:solidFill>
                <a:latin typeface="板报体" panose="00000500000000000000" charset="-122"/>
                <a:ea typeface="板报体" panose="00000500000000000000" charset="-122"/>
              </a:rPr>
              <a:t>项目总结</a:t>
            </a:r>
            <a:endParaRPr lang="zh-CN" altLang="en-US" sz="2500" dirty="0">
              <a:solidFill>
                <a:schemeClr val="tx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42" name="矩形 41">
            <a:hlinkClick r:id="rId11" action="ppaction://hlinksldjump"/>
          </p:cNvPr>
          <p:cNvSpPr/>
          <p:nvPr/>
        </p:nvSpPr>
        <p:spPr>
          <a:xfrm>
            <a:off x="8242300" y="3032760"/>
            <a:ext cx="1585595" cy="4756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zh-CN" altLang="en-US" sz="2500" dirty="0">
                <a:solidFill>
                  <a:schemeClr val="tx1"/>
                </a:solidFill>
                <a:latin typeface="板报体" panose="00000500000000000000" charset="-122"/>
                <a:ea typeface="板报体" panose="00000500000000000000" charset="-122"/>
              </a:rPr>
              <a:t>项目拓展</a:t>
            </a:r>
            <a:endParaRPr lang="zh-CN" altLang="en-US" sz="2500" dirty="0">
              <a:solidFill>
                <a:schemeClr val="tx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44" name="文本框 50"/>
          <p:cNvSpPr txBox="1"/>
          <p:nvPr/>
        </p:nvSpPr>
        <p:spPr bwMode="auto">
          <a:xfrm>
            <a:off x="1485900" y="3980815"/>
            <a:ext cx="316738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记录班级</a:t>
            </a:r>
            <a:r>
              <a:rPr lang="zh-CN"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用电</a:t>
            </a:r>
            <a:r>
              <a:rPr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浪费情况</a:t>
            </a:r>
            <a:endParaRPr sz="2000" spc="75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defTabSz="685800">
              <a:defRPr/>
            </a:pPr>
            <a:r>
              <a:rPr lang="en-US"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思考最终目标和结果</a:t>
            </a:r>
            <a:endParaRPr sz="2000" spc="75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defTabSz="685800">
              <a:defRPr/>
            </a:pPr>
            <a:r>
              <a:rPr lang="en-US"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分析处理数据的流程</a:t>
            </a:r>
            <a:endParaRPr sz="2000" spc="75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5" name="文本框 50"/>
          <p:cNvSpPr txBox="1"/>
          <p:nvPr/>
        </p:nvSpPr>
        <p:spPr bwMode="auto">
          <a:xfrm>
            <a:off x="3731895" y="1553845"/>
            <a:ext cx="3060065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讨论节电数据的处理</a:t>
            </a:r>
            <a:endParaRPr sz="2000" spc="75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defTabSz="685800">
              <a:defRPr/>
            </a:pPr>
            <a:r>
              <a:rPr lang="en-US"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计算班级节电情况</a:t>
            </a:r>
            <a:endParaRPr sz="2000" spc="75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defTabSz="685800">
              <a:defRPr/>
            </a:pPr>
            <a:r>
              <a:rPr lang="en-US"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分析全校节电效果</a:t>
            </a:r>
            <a:endParaRPr sz="2000" spc="75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6" name="文本框 50"/>
          <p:cNvSpPr txBox="1"/>
          <p:nvPr/>
        </p:nvSpPr>
        <p:spPr bwMode="auto">
          <a:xfrm>
            <a:off x="5557520" y="4117975"/>
            <a:ext cx="2957830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思考</a:t>
            </a:r>
            <a:r>
              <a:rPr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解决问题的思路</a:t>
            </a:r>
            <a:endParaRPr sz="2000" spc="75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defTabSz="685800">
              <a:defRPr/>
            </a:pPr>
            <a:r>
              <a:rPr lang="en-US"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总结处理数据的流程</a:t>
            </a:r>
            <a:endParaRPr sz="2000" spc="75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7" name="文本框 50"/>
          <p:cNvSpPr txBox="1"/>
          <p:nvPr/>
        </p:nvSpPr>
        <p:spPr bwMode="auto">
          <a:xfrm>
            <a:off x="7888605" y="1811020"/>
            <a:ext cx="2622550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en-US" sz="2000" spc="75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000" spc="75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节</a:t>
            </a:r>
            <a:r>
              <a:rPr sz="2000" spc="75" dirty="0" err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电小妙招</a:t>
            </a:r>
            <a:endParaRPr sz="2000" spc="75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defTabSz="685800">
              <a:defRPr/>
            </a:pPr>
            <a:r>
              <a:rPr lang="en-US"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交流</a:t>
            </a:r>
            <a:r>
              <a:rPr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其他节约行为</a:t>
            </a:r>
            <a:endParaRPr sz="2000" spc="75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3" name="矩形 52">
            <a:hlinkClick r:id="rId12" action="ppaction://hlinksldjump"/>
          </p:cNvPr>
          <p:cNvSpPr/>
          <p:nvPr/>
        </p:nvSpPr>
        <p:spPr>
          <a:xfrm>
            <a:off x="365125" y="3028950"/>
            <a:ext cx="1585595" cy="4756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zh-CN" altLang="en-US" sz="2500" dirty="0">
                <a:solidFill>
                  <a:schemeClr val="tx1"/>
                </a:solidFill>
                <a:latin typeface="板报体" panose="00000500000000000000" charset="-122"/>
                <a:ea typeface="板报体" panose="00000500000000000000" charset="-122"/>
              </a:rPr>
              <a:t>项目情境</a:t>
            </a:r>
            <a:endParaRPr lang="zh-CN" altLang="en-US" sz="2500" dirty="0">
              <a:solidFill>
                <a:schemeClr val="tx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54" name="文本框 50"/>
          <p:cNvSpPr txBox="1"/>
          <p:nvPr/>
        </p:nvSpPr>
        <p:spPr bwMode="auto">
          <a:xfrm>
            <a:off x="217170" y="1884045"/>
            <a:ext cx="2058035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怎样通过数据展示节约的意义</a:t>
            </a:r>
            <a:endParaRPr sz="2000" spc="75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5" name="线形标注 1 54"/>
          <p:cNvSpPr/>
          <p:nvPr/>
        </p:nvSpPr>
        <p:spPr>
          <a:xfrm>
            <a:off x="250825" y="1908810"/>
            <a:ext cx="1956435" cy="706120"/>
          </a:xfrm>
          <a:prstGeom prst="borderCallout1">
            <a:avLst>
              <a:gd name="adj1" fmla="val 106645"/>
              <a:gd name="adj2" fmla="val 49621"/>
              <a:gd name="adj3" fmla="val 138552"/>
              <a:gd name="adj4" fmla="val 49560"/>
            </a:avLst>
          </a:prstGeom>
          <a:noFill/>
          <a:ln w="25400">
            <a:solidFill>
              <a:schemeClr val="accent6">
                <a:alpha val="99000"/>
              </a:schemeClr>
            </a:solidFill>
            <a:prstDash val="sysDash"/>
            <a:tailEnd type="oval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线形标注 1 55"/>
          <p:cNvSpPr/>
          <p:nvPr/>
        </p:nvSpPr>
        <p:spPr>
          <a:xfrm>
            <a:off x="1508760" y="3968750"/>
            <a:ext cx="3090545" cy="1026160"/>
          </a:xfrm>
          <a:prstGeom prst="borderCallout1">
            <a:avLst>
              <a:gd name="adj1" fmla="val 1856"/>
              <a:gd name="adj2" fmla="val 49434"/>
              <a:gd name="adj3" fmla="val -29888"/>
              <a:gd name="adj4" fmla="val 49681"/>
            </a:avLst>
          </a:prstGeom>
          <a:noFill/>
          <a:ln w="25400">
            <a:solidFill>
              <a:srgbClr val="FFC000"/>
            </a:solidFill>
            <a:prstDash val="sysDash"/>
            <a:tailEnd type="oval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线形标注 1 56"/>
          <p:cNvSpPr/>
          <p:nvPr/>
        </p:nvSpPr>
        <p:spPr>
          <a:xfrm>
            <a:off x="3731895" y="1587500"/>
            <a:ext cx="2847975" cy="942975"/>
          </a:xfrm>
          <a:prstGeom prst="borderCallout1">
            <a:avLst>
              <a:gd name="adj1" fmla="val 106645"/>
              <a:gd name="adj2" fmla="val 49621"/>
              <a:gd name="adj3" fmla="val 138552"/>
              <a:gd name="adj4" fmla="val 49560"/>
            </a:avLst>
          </a:prstGeom>
          <a:noFill/>
          <a:ln w="25400">
            <a:solidFill>
              <a:srgbClr val="00B050">
                <a:alpha val="99000"/>
              </a:srgbClr>
            </a:solidFill>
            <a:prstDash val="sysDash"/>
            <a:tailEnd type="oval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线形标注 1 57"/>
          <p:cNvSpPr/>
          <p:nvPr/>
        </p:nvSpPr>
        <p:spPr>
          <a:xfrm>
            <a:off x="7845425" y="1819910"/>
            <a:ext cx="2666365" cy="706120"/>
          </a:xfrm>
          <a:prstGeom prst="borderCallout1">
            <a:avLst>
              <a:gd name="adj1" fmla="val 106645"/>
              <a:gd name="adj2" fmla="val 49621"/>
              <a:gd name="adj3" fmla="val 153147"/>
              <a:gd name="adj4" fmla="val 49559"/>
            </a:avLst>
          </a:prstGeom>
          <a:noFill/>
          <a:ln w="25400">
            <a:solidFill>
              <a:srgbClr val="7030A0"/>
            </a:solidFill>
            <a:prstDash val="sysDash"/>
            <a:tailEnd type="oval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线形标注 1 58"/>
          <p:cNvSpPr/>
          <p:nvPr/>
        </p:nvSpPr>
        <p:spPr>
          <a:xfrm>
            <a:off x="5447665" y="3945890"/>
            <a:ext cx="3090545" cy="1057275"/>
          </a:xfrm>
          <a:prstGeom prst="borderCallout1">
            <a:avLst>
              <a:gd name="adj1" fmla="val 1856"/>
              <a:gd name="adj2" fmla="val 49434"/>
              <a:gd name="adj3" fmla="val -27807"/>
              <a:gd name="adj4" fmla="val 49681"/>
            </a:avLst>
          </a:prstGeom>
          <a:noFill/>
          <a:ln w="25400">
            <a:solidFill>
              <a:srgbClr val="00B0F0"/>
            </a:solidFill>
            <a:prstDash val="sysDash"/>
            <a:tailEnd type="oval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0" name="图片 59" descr="C:/Users/czex/Desktop/新教材教学设计/WPS图片(3).pngWPS图片(3)"/>
          <p:cNvPicPr>
            <a:picLocks noChangeAspect="1"/>
          </p:cNvPicPr>
          <p:nvPr/>
        </p:nvPicPr>
        <p:blipFill>
          <a:blip r:embed="rId13"/>
          <a:srcRect t="64" b="64"/>
          <a:stretch>
            <a:fillRect/>
          </a:stretch>
        </p:blipFill>
        <p:spPr>
          <a:xfrm flipH="1">
            <a:off x="10652760" y="4452620"/>
            <a:ext cx="1371600" cy="1645920"/>
          </a:xfrm>
          <a:prstGeom prst="rect">
            <a:avLst/>
          </a:prstGeom>
        </p:spPr>
      </p:pic>
      <p:sp>
        <p:nvSpPr>
          <p:cNvPr id="3" name="燕尾形 2"/>
          <p:cNvSpPr/>
          <p:nvPr/>
        </p:nvSpPr>
        <p:spPr>
          <a:xfrm>
            <a:off x="9909175" y="2971800"/>
            <a:ext cx="1956435" cy="591820"/>
          </a:xfrm>
          <a:prstGeom prst="chevron">
            <a:avLst/>
          </a:prstGeom>
          <a:solidFill>
            <a:srgbClr val="F7860C"/>
          </a:solidFill>
          <a:ln w="12700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>
            <a:hlinkClick r:id="rId14" tooltip="" action="ppaction://hlinksldjump"/>
          </p:cNvPr>
          <p:cNvSpPr/>
          <p:nvPr/>
        </p:nvSpPr>
        <p:spPr>
          <a:xfrm>
            <a:off x="10146665" y="3032760"/>
            <a:ext cx="1585595" cy="4756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zh-CN" altLang="en-US" sz="2500" dirty="0">
                <a:solidFill>
                  <a:schemeClr val="tx1"/>
                </a:solidFill>
                <a:latin typeface="板报体" panose="00000500000000000000" charset="-122"/>
                <a:ea typeface="板报体" panose="00000500000000000000" charset="-122"/>
              </a:rPr>
              <a:t>项目评价</a:t>
            </a:r>
            <a:endParaRPr lang="zh-CN" altLang="en-US" sz="2500" dirty="0">
              <a:solidFill>
                <a:schemeClr val="tx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23" name="线形标注 1 22"/>
          <p:cNvSpPr/>
          <p:nvPr/>
        </p:nvSpPr>
        <p:spPr>
          <a:xfrm>
            <a:off x="9991090" y="3944620"/>
            <a:ext cx="1752600" cy="562610"/>
          </a:xfrm>
          <a:prstGeom prst="borderCallout1">
            <a:avLst>
              <a:gd name="adj1" fmla="val 1856"/>
              <a:gd name="adj2" fmla="val 49434"/>
              <a:gd name="adj3" fmla="val -49887"/>
              <a:gd name="adj4" fmla="val 49528"/>
            </a:avLst>
          </a:prstGeom>
          <a:noFill/>
          <a:ln w="25400">
            <a:solidFill>
              <a:srgbClr val="F7860C"/>
            </a:solidFill>
            <a:prstDash val="sysDash"/>
            <a:tailEnd type="oval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50"/>
          <p:cNvSpPr txBox="1"/>
          <p:nvPr/>
        </p:nvSpPr>
        <p:spPr bwMode="auto">
          <a:xfrm>
            <a:off x="10433685" y="4027170"/>
            <a:ext cx="126619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sz="2000" spc="7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评一评</a:t>
            </a:r>
            <a:endParaRPr lang="zh-CN" sz="2000" spc="75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DF8F6"/>
            </a:gs>
            <a:gs pos="100000">
              <a:srgbClr val="DEF2EE"/>
            </a:gs>
          </a:gsLst>
          <a:lin ang="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2"/>
          <p:cNvSpPr/>
          <p:nvPr userDrawn="1"/>
        </p:nvSpPr>
        <p:spPr>
          <a:xfrm>
            <a:off x="293370" y="467995"/>
            <a:ext cx="11636375" cy="5959475"/>
          </a:xfrm>
          <a:prstGeom prst="roundRect">
            <a:avLst>
              <a:gd name="adj" fmla="val 15256"/>
            </a:avLst>
          </a:prstGeom>
          <a:solidFill>
            <a:schemeClr val="bg1"/>
          </a:solidFill>
          <a:ln w="38100">
            <a:solidFill>
              <a:srgbClr val="FFC000">
                <a:alpha val="90000"/>
              </a:srgb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tabLst>
                <a:tab pos="4387215" algn="l"/>
              </a:tabLst>
            </a:pPr>
            <a:endParaRPr lang="zh-CN" altLang="en-US" dirty="0">
              <a:solidFill>
                <a:prstClr val="white"/>
              </a:solidFill>
            </a:endParaRPr>
          </a:p>
        </p:txBody>
      </p:sp>
      <p:graphicFrame>
        <p:nvGraphicFramePr>
          <p:cNvPr id="12" name="表格 11"/>
          <p:cNvGraphicFramePr/>
          <p:nvPr/>
        </p:nvGraphicFramePr>
        <p:xfrm>
          <a:off x="7252653" y="2142807"/>
          <a:ext cx="4423410" cy="3589020"/>
        </p:xfrm>
        <a:graphic>
          <a:graphicData uri="http://schemas.openxmlformats.org/drawingml/2006/table">
            <a:tbl>
              <a:tblPr/>
              <a:tblGrid>
                <a:gridCol w="4423410"/>
              </a:tblGrid>
              <a:tr h="780415">
                <a:tc>
                  <a:txBody>
                    <a:bodyPr/>
                    <a:lstStyle/>
                    <a:p>
                      <a:pPr marL="85725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100"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9050" cap="flat" cmpd="sng">
                      <a:solidFill>
                        <a:srgbClr val="EE722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EE722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EE722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EE722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27125">
                <a:tc>
                  <a:txBody>
                    <a:bodyPr/>
                    <a:lstStyle/>
                    <a:p>
                      <a:pPr marL="8572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Calibri" panose="020F0502020204030204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100"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9050" cap="flat" cmpd="sng">
                      <a:solidFill>
                        <a:srgbClr val="EE722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EE722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EE722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EE722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1480">
                <a:tc>
                  <a:txBody>
                    <a:bodyPr/>
                    <a:lstStyle/>
                    <a:p>
                      <a:pPr marL="85725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100">
                        <a:latin typeface="Calibri" panose="020F05020202040302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9050" cap="flat" cmpd="sng">
                      <a:solidFill>
                        <a:srgbClr val="EE722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EE722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EE722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EE722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1743710" y="2760345"/>
            <a:ext cx="4064000" cy="16478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360170" y="42545"/>
            <a:ext cx="3036570" cy="425450"/>
            <a:chOff x="2286" y="67"/>
            <a:chExt cx="4782" cy="670"/>
          </a:xfrm>
        </p:grpSpPr>
        <p:sp>
          <p:nvSpPr>
            <p:cNvPr id="10" name="文本框 9"/>
            <p:cNvSpPr txBox="1"/>
            <p:nvPr userDrawn="1"/>
          </p:nvSpPr>
          <p:spPr>
            <a:xfrm>
              <a:off x="2877" y="206"/>
              <a:ext cx="4191" cy="5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第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11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课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计算身边节电数据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endParaRPr lang="en-US" altLang="zh-CN" sz="1600" dirty="0">
                <a:solidFill>
                  <a:schemeClr val="tx1"/>
                </a:solidFill>
                <a:latin typeface="+mj-ea"/>
                <a:ea typeface="+mj-ea"/>
                <a:cs typeface="+mj-ea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 userDrawn="1"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" y="67"/>
              <a:ext cx="745" cy="600"/>
            </a:xfrm>
            <a:prstGeom prst="rect">
              <a:avLst/>
            </a:prstGeom>
          </p:spPr>
        </p:pic>
      </p:grpSp>
      <p:grpSp>
        <p:nvGrpSpPr>
          <p:cNvPr id="51" name="组合 50"/>
          <p:cNvGrpSpPr/>
          <p:nvPr userDrawn="1"/>
        </p:nvGrpSpPr>
        <p:grpSpPr>
          <a:xfrm flipH="1">
            <a:off x="-119380" y="3810"/>
            <a:ext cx="1706245" cy="1633220"/>
            <a:chOff x="10159137" y="-1"/>
            <a:chExt cx="2140178" cy="2038744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4" t="6857" r="51518" b="-6857"/>
            <a:stretch>
              <a:fillRect/>
            </a:stretch>
          </p:blipFill>
          <p:spPr>
            <a:xfrm rot="562731">
              <a:off x="11362230" y="750349"/>
              <a:ext cx="937085" cy="1288394"/>
            </a:xfrm>
            <a:custGeom>
              <a:avLst/>
              <a:gdLst>
                <a:gd name="connsiteX0" fmla="*/ 0 w 1159194"/>
                <a:gd name="connsiteY0" fmla="*/ 0 h 1593770"/>
                <a:gd name="connsiteX1" fmla="*/ 895951 w 1159194"/>
                <a:gd name="connsiteY1" fmla="*/ 0 h 1593770"/>
                <a:gd name="connsiteX2" fmla="*/ 1159194 w 1159194"/>
                <a:gd name="connsiteY2" fmla="*/ 1593770 h 1593770"/>
                <a:gd name="connsiteX3" fmla="*/ 0 w 1159194"/>
                <a:gd name="connsiteY3" fmla="*/ 1593770 h 159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194" h="1593770">
                  <a:moveTo>
                    <a:pt x="0" y="0"/>
                  </a:moveTo>
                  <a:lnTo>
                    <a:pt x="895951" y="0"/>
                  </a:lnTo>
                  <a:lnTo>
                    <a:pt x="1159194" y="1593770"/>
                  </a:lnTo>
                  <a:lnTo>
                    <a:pt x="0" y="1593770"/>
                  </a:lnTo>
                  <a:close/>
                </a:path>
              </a:pathLst>
            </a:cu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7" t="31598" r="21903"/>
            <a:stretch>
              <a:fillRect/>
            </a:stretch>
          </p:blipFill>
          <p:spPr>
            <a:xfrm flipH="1">
              <a:off x="10159137" y="-1"/>
              <a:ext cx="2032861" cy="1423139"/>
            </a:xfrm>
            <a:prstGeom prst="rect">
              <a:avLst/>
            </a:prstGeom>
          </p:spPr>
        </p:pic>
      </p:grpSp>
      <p:pic>
        <p:nvPicPr>
          <p:cNvPr id="50" name="图片 4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4" b="8842"/>
          <a:stretch>
            <a:fillRect/>
          </a:stretch>
        </p:blipFill>
        <p:spPr>
          <a:xfrm flipV="1">
            <a:off x="10575925" y="-14605"/>
            <a:ext cx="1616075" cy="1553210"/>
          </a:xfrm>
          <a:prstGeom prst="rect">
            <a:avLst/>
          </a:prstGeom>
        </p:spPr>
      </p:pic>
      <p:pic>
        <p:nvPicPr>
          <p:cNvPr id="15" name="图片 14" descr="咪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95" y="635000"/>
            <a:ext cx="556260" cy="72644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235710" y="923290"/>
            <a:ext cx="6045200" cy="449580"/>
            <a:chOff x="1946" y="1436"/>
            <a:chExt cx="9520" cy="708"/>
          </a:xfrm>
        </p:grpSpPr>
        <p:grpSp>
          <p:nvGrpSpPr>
            <p:cNvPr id="23" name="组合 22"/>
            <p:cNvGrpSpPr/>
            <p:nvPr/>
          </p:nvGrpSpPr>
          <p:grpSpPr>
            <a:xfrm>
              <a:off x="1946" y="1436"/>
              <a:ext cx="9130" cy="708"/>
              <a:chOff x="1946" y="1660"/>
              <a:chExt cx="9130" cy="708"/>
            </a:xfrm>
          </p:grpSpPr>
          <p:sp>
            <p:nvSpPr>
              <p:cNvPr id="57" name="矩形: 圆角 56"/>
              <p:cNvSpPr/>
              <p:nvPr/>
            </p:nvSpPr>
            <p:spPr>
              <a:xfrm>
                <a:off x="1946" y="1660"/>
                <a:ext cx="2177" cy="708"/>
              </a:xfrm>
              <a:prstGeom prst="homePlat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雅酷黑 85W" panose="020B0904020202020204" charset="-122"/>
                  <a:ea typeface="汉仪雅酷黑 85W" panose="020B0904020202020204" charset="-122"/>
                  <a:cs typeface="+mn-cs"/>
                </a:endParaRP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2715" y="2354"/>
                <a:ext cx="8361" cy="0"/>
              </a:xfrm>
              <a:prstGeom prst="line">
                <a:avLst/>
              </a:prstGeom>
              <a:ln w="15875">
                <a:solidFill>
                  <a:srgbClr val="EE822F"/>
                </a:solidFill>
                <a:tailEnd type="oval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sp>
          <p:nvSpPr>
            <p:cNvPr id="8" name="文本框 7"/>
            <p:cNvSpPr txBox="1"/>
            <p:nvPr/>
          </p:nvSpPr>
          <p:spPr>
            <a:xfrm>
              <a:off x="4040" y="1498"/>
              <a:ext cx="7426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000">
                  <a:solidFill>
                    <a:schemeClr val="accent6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怎样通过数据向同学们展示节约的意义？</a:t>
              </a:r>
              <a:endParaRPr lang="zh-CN" altLang="en-US" sz="2000">
                <a:solidFill>
                  <a:schemeClr val="accent6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304925" y="1424305"/>
            <a:ext cx="5913120" cy="5158105"/>
            <a:chOff x="2047" y="2049"/>
            <a:chExt cx="9312" cy="8123"/>
          </a:xfrm>
        </p:grpSpPr>
        <p:sp>
          <p:nvSpPr>
            <p:cNvPr id="16" name="折角形 15"/>
            <p:cNvSpPr/>
            <p:nvPr/>
          </p:nvSpPr>
          <p:spPr>
            <a:xfrm>
              <a:off x="2047" y="2229"/>
              <a:ext cx="8882" cy="7943"/>
            </a:xfrm>
            <a:prstGeom prst="foldedCorner">
              <a:avLst/>
            </a:prstGeom>
            <a:solidFill>
              <a:srgbClr val="FFF8DF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047" y="2049"/>
              <a:ext cx="9312" cy="70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355600" algn="ctr" defTabSz="266700">
                <a:lnSpc>
                  <a:spcPts val="2800"/>
                </a:lnSpc>
                <a:spcAft>
                  <a:spcPct val="0"/>
                </a:spcAft>
              </a:pPr>
              <a:r>
                <a:rPr lang="zh-CN" altLang="en-US" sz="1600" i="0" dirty="0">
                  <a:solidFill>
                    <a:srgbClr val="000000"/>
                  </a:solidFill>
                  <a:latin typeface="方正公文黑体" panose="02000500000000000000" charset="-122"/>
                  <a:ea typeface="方正公文黑体" panose="02000500000000000000" charset="-122"/>
                  <a:cs typeface="方正公文黑体" panose="02000500000000000000" charset="-122"/>
                </a:rPr>
                <a:t>“</a:t>
              </a:r>
              <a:r>
                <a:rPr i="0" dirty="0" err="1">
                  <a:solidFill>
                    <a:srgbClr val="000000"/>
                  </a:solidFill>
                  <a:latin typeface="方正公文黑体" panose="02000500000000000000" charset="-122"/>
                  <a:ea typeface="方正公文黑体" panose="02000500000000000000" charset="-122"/>
                  <a:cs typeface="方正公文黑体" panose="02000500000000000000" charset="-122"/>
                </a:rPr>
                <a:t>绿色校园，低碳节能</a:t>
              </a:r>
              <a:r>
                <a:rPr i="0" dirty="0">
                  <a:solidFill>
                    <a:srgbClr val="000000"/>
                  </a:solidFill>
                  <a:latin typeface="方正公文黑体" panose="02000500000000000000" charset="-122"/>
                  <a:ea typeface="方正公文黑体" panose="02000500000000000000" charset="-122"/>
                  <a:cs typeface="方正公文黑体" panose="02000500000000000000" charset="-122"/>
                </a:rPr>
                <a:t>”</a:t>
              </a:r>
              <a:r>
                <a:rPr lang="zh-CN" altLang="en-US" i="0" dirty="0">
                  <a:solidFill>
                    <a:srgbClr val="000000"/>
                  </a:solidFill>
                  <a:latin typeface="方正公文黑体" panose="02000500000000000000" charset="-122"/>
                  <a:ea typeface="方正公文黑体" panose="02000500000000000000" charset="-122"/>
                  <a:cs typeface="方正公文黑体" panose="02000500000000000000" charset="-122"/>
                </a:rPr>
                <a:t>倡议书</a:t>
              </a:r>
              <a:endParaRPr lang="zh-CN" altLang="en-US" i="0" dirty="0">
                <a:solidFill>
                  <a:srgbClr val="000000"/>
                </a:solidFill>
                <a:latin typeface="方正公文黑体" panose="02000500000000000000" charset="-122"/>
                <a:ea typeface="方正公文黑体" panose="02000500000000000000" charset="-122"/>
                <a:cs typeface="方正公文黑体" panose="02000500000000000000" charset="-122"/>
              </a:endParaRPr>
            </a:p>
            <a:p>
              <a:pPr marL="0" indent="355600" algn="l" defTabSz="266700">
                <a:lnSpc>
                  <a:spcPts val="2400"/>
                </a:lnSpc>
                <a:spcAft>
                  <a:spcPct val="0"/>
                </a:spcAft>
              </a:pPr>
              <a:r>
                <a:rPr b="1" i="0" dirty="0" err="1">
                  <a:solidFill>
                    <a:srgbClr val="000000"/>
                  </a:solidFill>
                  <a:latin typeface="方正楷体简体" panose="02000000000000000000" charset="-122"/>
                  <a:ea typeface="方正楷体简体" panose="02000000000000000000" charset="-122"/>
                  <a:cs typeface="方正楷体简体" panose="02000000000000000000" charset="-122"/>
                </a:rPr>
                <a:t>亲爱的同学们</a:t>
              </a:r>
              <a:r>
                <a:rPr b="1" i="0" dirty="0">
                  <a:solidFill>
                    <a:srgbClr val="000000"/>
                  </a:solidFill>
                  <a:latin typeface="方正楷体简体" panose="02000000000000000000" charset="-122"/>
                  <a:ea typeface="方正楷体简体" panose="02000000000000000000" charset="-122"/>
                  <a:cs typeface="方正楷体简体" panose="02000000000000000000" charset="-122"/>
                </a:rPr>
                <a:t>:</a:t>
              </a:r>
              <a:endParaRPr b="1" i="0" dirty="0">
                <a:solidFill>
                  <a:srgbClr val="000000"/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</a:endParaRPr>
            </a:p>
            <a:p>
              <a:pPr marL="0" indent="355600" algn="l" defTabSz="266700">
                <a:lnSpc>
                  <a:spcPts val="2400"/>
                </a:lnSpc>
                <a:spcAft>
                  <a:spcPct val="0"/>
                </a:spcAft>
              </a:pPr>
              <a:r>
                <a:rPr i="0" dirty="0" err="1">
                  <a:solidFill>
                    <a:srgbClr val="000000"/>
                  </a:solidFill>
                  <a:latin typeface="方正楷体简体" panose="02000000000000000000" charset="-122"/>
                  <a:ea typeface="方正楷体简体" panose="02000000000000000000" charset="-122"/>
                  <a:cs typeface="方正楷体简体" panose="02000000000000000000" charset="-122"/>
                </a:rPr>
                <a:t>为了更好地贯彻绿色发展理念，推动我校节能工作，让我们的校园更加美丽和谐，在此向大家发出以下倡议，让我们共同遵守执行</a:t>
              </a:r>
              <a:r>
                <a:rPr i="0" dirty="0">
                  <a:solidFill>
                    <a:srgbClr val="000000"/>
                  </a:solidFill>
                  <a:latin typeface="方正楷体简体" panose="02000000000000000000" charset="-122"/>
                  <a:ea typeface="方正楷体简体" panose="02000000000000000000" charset="-122"/>
                  <a:cs typeface="方正楷体简体" panose="02000000000000000000" charset="-122"/>
                </a:rPr>
                <a:t>:</a:t>
              </a:r>
              <a:endParaRPr i="0" dirty="0">
                <a:solidFill>
                  <a:srgbClr val="000000"/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</a:endParaRPr>
            </a:p>
            <a:p>
              <a:pPr marL="0" indent="355600" algn="l" defTabSz="266700">
                <a:lnSpc>
                  <a:spcPts val="2400"/>
                </a:lnSpc>
                <a:spcAft>
                  <a:spcPct val="0"/>
                </a:spcAft>
              </a:pPr>
              <a:r>
                <a:rPr i="0" dirty="0">
                  <a:solidFill>
                    <a:srgbClr val="000000"/>
                  </a:solidFill>
                  <a:latin typeface="方正楷体简体" panose="02000000000000000000" charset="-122"/>
                  <a:ea typeface="方正楷体简体" panose="02000000000000000000" charset="-122"/>
                  <a:cs typeface="方正楷体简体" panose="02000000000000000000" charset="-122"/>
                </a:rPr>
                <a:t>1.充分利用自然光照明。离开用电场所，做到人走灯灭，避免不必要的电力消耗。</a:t>
              </a:r>
              <a:endParaRPr i="0" dirty="0">
                <a:solidFill>
                  <a:srgbClr val="000000"/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</a:endParaRPr>
            </a:p>
            <a:p>
              <a:pPr marL="0" indent="355600" algn="l" defTabSz="266700">
                <a:lnSpc>
                  <a:spcPts val="2400"/>
                </a:lnSpc>
                <a:spcAft>
                  <a:spcPct val="0"/>
                </a:spcAft>
              </a:pPr>
              <a:r>
                <a:rPr lang="en-US" altLang="zh-CN" i="0" dirty="0">
                  <a:solidFill>
                    <a:srgbClr val="000000"/>
                  </a:solidFill>
                  <a:latin typeface="方正楷体简体" panose="02000000000000000000" charset="-122"/>
                  <a:ea typeface="方正楷体简体" panose="02000000000000000000" charset="-122"/>
                  <a:cs typeface="方正楷体简体" panose="02000000000000000000" charset="-122"/>
                </a:rPr>
                <a:t>2.</a:t>
              </a:r>
              <a:r>
                <a:rPr lang="zh-CN" i="0" dirty="0">
                  <a:solidFill>
                    <a:srgbClr val="000000"/>
                  </a:solidFill>
                  <a:latin typeface="方正楷体简体" panose="02000000000000000000" charset="-122"/>
                  <a:ea typeface="方正楷体简体" panose="02000000000000000000" charset="-122"/>
                  <a:cs typeface="方正楷体简体" panose="02000000000000000000" charset="-122"/>
                </a:rPr>
                <a:t>智慧黑板、电风扇等用电设备，不使用时及时关闭。</a:t>
              </a:r>
              <a:endParaRPr i="0" dirty="0">
                <a:solidFill>
                  <a:srgbClr val="000000"/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</a:endParaRPr>
            </a:p>
            <a:p>
              <a:pPr marL="0" indent="355600" algn="l" defTabSz="266700">
                <a:lnSpc>
                  <a:spcPts val="2400"/>
                </a:lnSpc>
                <a:spcAft>
                  <a:spcPct val="0"/>
                </a:spcAft>
              </a:pPr>
              <a:r>
                <a:rPr lang="en-US" i="0" dirty="0">
                  <a:solidFill>
                    <a:srgbClr val="000000"/>
                  </a:solidFill>
                  <a:latin typeface="方正楷体简体" panose="02000000000000000000" charset="-122"/>
                  <a:ea typeface="方正楷体简体" panose="02000000000000000000" charset="-122"/>
                  <a:cs typeface="方正楷体简体" panose="02000000000000000000" charset="-122"/>
                </a:rPr>
                <a:t>3</a:t>
              </a:r>
              <a:r>
                <a:rPr i="0" dirty="0">
                  <a:solidFill>
                    <a:srgbClr val="000000"/>
                  </a:solidFill>
                  <a:latin typeface="方正楷体简体" panose="02000000000000000000" charset="-122"/>
                  <a:ea typeface="方正楷体简体" panose="02000000000000000000" charset="-122"/>
                  <a:cs typeface="方正楷体简体" panose="02000000000000000000" charset="-122"/>
                </a:rPr>
                <a:t>.按需用水，用水后及时关闭水龙头，避免长流水现象。</a:t>
              </a:r>
              <a:endParaRPr i="0" dirty="0">
                <a:solidFill>
                  <a:srgbClr val="000000"/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</a:endParaRPr>
            </a:p>
            <a:p>
              <a:pPr marL="0" indent="355600" algn="l" defTabSz="266700">
                <a:lnSpc>
                  <a:spcPts val="2400"/>
                </a:lnSpc>
                <a:spcAft>
                  <a:spcPct val="0"/>
                </a:spcAft>
              </a:pPr>
              <a:r>
                <a:rPr lang="en-US" i="0" dirty="0">
                  <a:solidFill>
                    <a:srgbClr val="000000"/>
                  </a:solidFill>
                  <a:latin typeface="方正楷体简体" panose="02000000000000000000" charset="-122"/>
                  <a:ea typeface="方正楷体简体" panose="02000000000000000000" charset="-122"/>
                  <a:cs typeface="方正楷体简体" panose="02000000000000000000" charset="-122"/>
                </a:rPr>
                <a:t>4</a:t>
              </a:r>
              <a:r>
                <a:rPr i="0" dirty="0">
                  <a:solidFill>
                    <a:srgbClr val="000000"/>
                  </a:solidFill>
                  <a:latin typeface="方正楷体简体" panose="02000000000000000000" charset="-122"/>
                  <a:ea typeface="方正楷体简体" panose="02000000000000000000" charset="-122"/>
                  <a:cs typeface="方正楷体简体" panose="02000000000000000000" charset="-122"/>
                </a:rPr>
                <a:t>.发现水龙头漏水请及时报修，避免水资源浪费。</a:t>
              </a:r>
              <a:endParaRPr i="0" dirty="0">
                <a:solidFill>
                  <a:srgbClr val="000000"/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</a:endParaRPr>
            </a:p>
            <a:p>
              <a:pPr marL="0" indent="355600" algn="l" defTabSz="266700">
                <a:lnSpc>
                  <a:spcPts val="2400"/>
                </a:lnSpc>
                <a:spcAft>
                  <a:spcPct val="0"/>
                </a:spcAft>
              </a:pPr>
              <a:r>
                <a:rPr lang="en-US" i="0" dirty="0">
                  <a:solidFill>
                    <a:srgbClr val="000000"/>
                  </a:solidFill>
                  <a:latin typeface="方正楷体简体" panose="02000000000000000000" charset="-122"/>
                  <a:ea typeface="方正楷体简体" panose="02000000000000000000" charset="-122"/>
                  <a:cs typeface="方正楷体简体" panose="02000000000000000000" charset="-122"/>
                </a:rPr>
                <a:t>5</a:t>
              </a:r>
              <a:r>
                <a:rPr i="0" dirty="0">
                  <a:solidFill>
                    <a:srgbClr val="000000"/>
                  </a:solidFill>
                  <a:latin typeface="方正楷体简体" panose="02000000000000000000" charset="-122"/>
                  <a:ea typeface="方正楷体简体" panose="02000000000000000000" charset="-122"/>
                  <a:cs typeface="方正楷体简体" panose="02000000000000000000" charset="-122"/>
                </a:rPr>
                <a:t>.节约用纸，提倡双面使用纸张。</a:t>
              </a:r>
              <a:endParaRPr i="0" dirty="0">
                <a:solidFill>
                  <a:srgbClr val="000000"/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</a:endParaRPr>
            </a:p>
            <a:p>
              <a:pPr marL="0" indent="355600" algn="l" defTabSz="266700">
                <a:lnSpc>
                  <a:spcPts val="2400"/>
                </a:lnSpc>
                <a:spcAft>
                  <a:spcPct val="0"/>
                </a:spcAft>
              </a:pPr>
              <a:r>
                <a:rPr i="0" dirty="0" err="1">
                  <a:solidFill>
                    <a:srgbClr val="000000"/>
                  </a:solidFill>
                  <a:latin typeface="方正楷体简体" panose="02000000000000000000" charset="-122"/>
                  <a:ea typeface="方正楷体简体" panose="02000000000000000000" charset="-122"/>
                  <a:cs typeface="方正楷体简体" panose="02000000000000000000" charset="-122"/>
                </a:rPr>
                <a:t>让我们携手共进，积极行动起来，为创建绿色校园、建设美丽中国贡献自己的一份力量</a:t>
              </a:r>
              <a:r>
                <a:rPr i="0" dirty="0">
                  <a:solidFill>
                    <a:srgbClr val="000000"/>
                  </a:solidFill>
                  <a:latin typeface="方正楷体简体" panose="02000000000000000000" charset="-122"/>
                  <a:ea typeface="方正楷体简体" panose="02000000000000000000" charset="-122"/>
                  <a:cs typeface="方正楷体简体" panose="02000000000000000000" charset="-122"/>
                </a:rPr>
                <a:t>!</a:t>
              </a:r>
              <a:endParaRPr i="0" dirty="0">
                <a:solidFill>
                  <a:srgbClr val="000000"/>
                </a:solidFill>
                <a:latin typeface="方正楷体简体" panose="02000000000000000000" charset="-122"/>
                <a:ea typeface="方正楷体简体" panose="02000000000000000000" charset="-122"/>
                <a:cs typeface="方正楷体简体" panose="02000000000000000000" charset="-122"/>
              </a:endParaRPr>
            </a:p>
          </p:txBody>
        </p:sp>
      </p:grpSp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05195"/>
            <a:ext cx="12192000" cy="85280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424420" y="2224405"/>
            <a:ext cx="411543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1.</a:t>
            </a:r>
            <a:r>
              <a:rPr lang="zh-CN" altLang="en-US" b="1" dirty="0">
                <a:solidFill>
                  <a:srgbClr val="0070C0"/>
                </a:solidFill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班级用电的设备和数量</a:t>
            </a:r>
            <a:endParaRPr lang="zh-CN" altLang="en-US" b="1" dirty="0">
              <a:solidFill>
                <a:srgbClr val="0070C0"/>
              </a:solidFill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  <a:p>
            <a:r>
              <a:rPr lang="zh-CN" altLang="en-US" dirty="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护眼灯、智慧黑板、电风扇、空调</a:t>
            </a:r>
            <a:endParaRPr lang="zh-CN" altLang="en-US" dirty="0"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  <a:p>
            <a:endParaRPr lang="en-US" altLang="zh-CN" dirty="0"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  <a:p>
            <a:pPr algn="l">
              <a:buClrTx/>
              <a:buSzTx/>
              <a:buFontTx/>
            </a:pPr>
            <a:r>
              <a:rPr lang="en-US" altLang="zh-CN" dirty="0">
                <a:solidFill>
                  <a:srgbClr val="7030A0"/>
                </a:solidFill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2.</a:t>
            </a:r>
            <a:r>
              <a:rPr lang="zh-CN" altLang="en-US" b="1" dirty="0">
                <a:solidFill>
                  <a:srgbClr val="7030A0"/>
                </a:solidFill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每种电器每小时的耗电量</a:t>
            </a:r>
            <a:endParaRPr lang="zh-CN" altLang="en-US" b="1" dirty="0">
              <a:solidFill>
                <a:srgbClr val="7030A0"/>
              </a:solidFill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  <a:p>
            <a:r>
              <a:rPr lang="zh-CN" altLang="en-US" dirty="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护眼灯：0.04、智慧黑板：0.8、电风扇：0.12、空调：1</a:t>
            </a:r>
            <a:endParaRPr lang="zh-CN" altLang="en-US" dirty="0"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  <a:p>
            <a:endParaRPr lang="en-US" altLang="zh-CN" dirty="0"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  <a:p>
            <a:r>
              <a:rPr lang="en-US" altLang="zh-CN" dirty="0">
                <a:solidFill>
                  <a:schemeClr val="accent4">
                    <a:lumMod val="75000"/>
                  </a:schemeClr>
                </a:solidFill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3.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班级用电浪费的现象和时长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  <a:p>
            <a:r>
              <a:rPr lang="zh-CN" altLang="en-US" dirty="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没人的时候不随手关闭用电设备</a:t>
            </a:r>
            <a:r>
              <a:rPr lang="zh-CN" altLang="en-US" dirty="0" smtClean="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。</a:t>
            </a:r>
            <a:endParaRPr lang="en-US" altLang="zh-CN" dirty="0" smtClean="0"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  <a:p>
            <a:r>
              <a:rPr lang="zh-CN" altLang="en-US" dirty="0" smtClean="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不关</a:t>
            </a:r>
            <a:r>
              <a:rPr lang="zh-CN" altLang="en-US" dirty="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护眼灯的时长大约1小时，不关智慧黑板时间大约1小时，不关电风扇时长约2小时，不关空调的时间约0.5小时。</a:t>
            </a:r>
            <a:endParaRPr lang="zh-CN" altLang="en-US" dirty="0"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271510" y="1716405"/>
            <a:ext cx="2067560" cy="3467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269875" algn="dist" defTabSz="266700">
              <a:lnSpc>
                <a:spcPts val="1560"/>
              </a:lnSpc>
              <a:spcAft>
                <a:spcPct val="0"/>
              </a:spcAft>
            </a:pPr>
            <a:r>
              <a:rPr lang="zh-CN" altLang="en-US" sz="2400" b="1">
                <a:solidFill>
                  <a:schemeClr val="accent6"/>
                </a:solidFill>
                <a:latin typeface="+mj-ea"/>
                <a:ea typeface="+mj-ea"/>
              </a:rPr>
              <a:t>调查结果</a:t>
            </a:r>
            <a:endParaRPr lang="zh-CN" altLang="en-US" sz="2400" b="1">
              <a:solidFill>
                <a:schemeClr val="accent6"/>
              </a:solidFill>
              <a:latin typeface="+mj-ea"/>
              <a:ea typeface="+mj-ea"/>
            </a:endParaRPr>
          </a:p>
        </p:txBody>
      </p:sp>
      <p:pic>
        <p:nvPicPr>
          <p:cNvPr id="20" name="图片 19" descr="C:/Users/czex/Desktop/新教材教学设计/WPS图片(3).pngWPS图片(3)"/>
          <p:cNvPicPr>
            <a:picLocks noChangeAspect="1"/>
          </p:cNvPicPr>
          <p:nvPr/>
        </p:nvPicPr>
        <p:blipFill>
          <a:blip r:embed="rId7"/>
          <a:srcRect t="64" b="64"/>
          <a:stretch>
            <a:fillRect/>
          </a:stretch>
        </p:blipFill>
        <p:spPr>
          <a:xfrm flipH="1">
            <a:off x="10373995" y="1261110"/>
            <a:ext cx="665480" cy="7981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6975" y="934720"/>
            <a:ext cx="1537970" cy="428625"/>
          </a:xfrm>
          <a:prstGeom prst="rect">
            <a:avLst/>
          </a:prstGeom>
        </p:spPr>
      </p:pic>
      <p:sp>
        <p:nvSpPr>
          <p:cNvPr id="21" name="同侧圆角矩形 20"/>
          <p:cNvSpPr/>
          <p:nvPr/>
        </p:nvSpPr>
        <p:spPr>
          <a:xfrm>
            <a:off x="447357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13" name="矩形 12">
            <a:hlinkClick r:id="rId9" action="ppaction://hlinksldjump"/>
          </p:cNvPr>
          <p:cNvSpPr/>
          <p:nvPr/>
        </p:nvSpPr>
        <p:spPr>
          <a:xfrm>
            <a:off x="4439285" y="10795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rgbClr val="7030A0"/>
                </a:solidFill>
                <a:latin typeface="板报体" panose="00000500000000000000" charset="-122"/>
                <a:ea typeface="板报体" panose="00000500000000000000" charset="-122"/>
              </a:rPr>
              <a:t>项目情境</a:t>
            </a:r>
            <a:endParaRPr lang="zh-CN" altLang="en-US" dirty="0">
              <a:solidFill>
                <a:srgbClr val="7030A0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25" name="同侧圆角矩形 24"/>
          <p:cNvSpPr/>
          <p:nvPr/>
        </p:nvSpPr>
        <p:spPr>
          <a:xfrm>
            <a:off x="553783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26" name="矩形 25">
            <a:hlinkClick r:id="rId10" action="ppaction://hlinksldjump"/>
          </p:cNvPr>
          <p:cNvSpPr/>
          <p:nvPr/>
        </p:nvSpPr>
        <p:spPr>
          <a:xfrm>
            <a:off x="550354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项目准备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27" name="同侧圆角矩形 26"/>
          <p:cNvSpPr/>
          <p:nvPr/>
        </p:nvSpPr>
        <p:spPr>
          <a:xfrm>
            <a:off x="6599555" y="10668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1" name="矩形 30">
            <a:hlinkClick r:id="rId11" tooltip="" action="ppaction://hlinksldjump"/>
          </p:cNvPr>
          <p:cNvSpPr/>
          <p:nvPr/>
        </p:nvSpPr>
        <p:spPr>
          <a:xfrm>
            <a:off x="656526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项目实施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32" name="同侧圆角矩形 31"/>
          <p:cNvSpPr/>
          <p:nvPr/>
        </p:nvSpPr>
        <p:spPr>
          <a:xfrm>
            <a:off x="766381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3" name="矩形 32">
            <a:hlinkClick r:id="rId12" tooltip="" action="ppaction://hlinksldjump"/>
          </p:cNvPr>
          <p:cNvSpPr/>
          <p:nvPr/>
        </p:nvSpPr>
        <p:spPr>
          <a:xfrm>
            <a:off x="762952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项目总结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34" name="同侧圆角矩形 33"/>
          <p:cNvSpPr/>
          <p:nvPr/>
        </p:nvSpPr>
        <p:spPr>
          <a:xfrm>
            <a:off x="872807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5" name="矩形 34">
            <a:hlinkClick r:id="rId13" tooltip="" action="ppaction://hlinksldjump"/>
          </p:cNvPr>
          <p:cNvSpPr/>
          <p:nvPr/>
        </p:nvSpPr>
        <p:spPr>
          <a:xfrm>
            <a:off x="871664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项目拓展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36" name="同侧圆角矩形 35"/>
          <p:cNvSpPr/>
          <p:nvPr/>
        </p:nvSpPr>
        <p:spPr>
          <a:xfrm>
            <a:off x="978979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7" name="矩形 36">
            <a:hlinkClick r:id="rId14" tooltip="" action="ppaction://hlinksldjump"/>
          </p:cNvPr>
          <p:cNvSpPr/>
          <p:nvPr/>
        </p:nvSpPr>
        <p:spPr>
          <a:xfrm>
            <a:off x="977836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项目评价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DF8F6"/>
            </a:gs>
            <a:gs pos="100000">
              <a:srgbClr val="DEF2EE"/>
            </a:gs>
          </a:gsLst>
          <a:lin ang="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2"/>
          <p:cNvSpPr/>
          <p:nvPr userDrawn="1"/>
        </p:nvSpPr>
        <p:spPr>
          <a:xfrm>
            <a:off x="293370" y="474345"/>
            <a:ext cx="11636375" cy="5959475"/>
          </a:xfrm>
          <a:prstGeom prst="roundRect">
            <a:avLst>
              <a:gd name="adj" fmla="val 15256"/>
            </a:avLst>
          </a:prstGeom>
          <a:solidFill>
            <a:schemeClr val="bg1"/>
          </a:solidFill>
          <a:ln w="38100">
            <a:solidFill>
              <a:srgbClr val="FFC000">
                <a:alpha val="90000"/>
              </a:srgb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tabLst>
                <a:tab pos="4387215" algn="l"/>
              </a:tabLst>
            </a:pPr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544320" y="911860"/>
            <a:ext cx="4482465" cy="449580"/>
            <a:chOff x="1946" y="1660"/>
            <a:chExt cx="7059" cy="708"/>
          </a:xfrm>
        </p:grpSpPr>
        <p:sp>
          <p:nvSpPr>
            <p:cNvPr id="57" name="矩形: 圆角 56"/>
            <p:cNvSpPr/>
            <p:nvPr/>
          </p:nvSpPr>
          <p:spPr>
            <a:xfrm>
              <a:off x="1946" y="1660"/>
              <a:ext cx="1672" cy="708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2715" y="2354"/>
              <a:ext cx="6290" cy="0"/>
            </a:xfrm>
            <a:prstGeom prst="line">
              <a:avLst/>
            </a:prstGeom>
            <a:ln w="15875">
              <a:solidFill>
                <a:srgbClr val="EE822F"/>
              </a:solidFill>
              <a:tailEnd type="oval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/>
        </p:nvSpPr>
        <p:spPr>
          <a:xfrm>
            <a:off x="1485265" y="1024890"/>
            <a:ext cx="4611370" cy="3105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113665" defTabSz="266700">
              <a:lnSpc>
                <a:spcPts val="1560"/>
              </a:lnSpc>
              <a:spcAft>
                <a:spcPct val="0"/>
              </a:spcAft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altLang="zh-CN" sz="200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   </a:t>
            </a:r>
            <a:r>
              <a:rPr lang="zh-CN" altLang="en-US" sz="2000" b="1">
                <a:solidFill>
                  <a:srgbClr val="0070C0"/>
                </a:solidFill>
                <a:latin typeface="+mj-ea"/>
                <a:ea typeface="+mj-ea"/>
              </a:rPr>
              <a:t>记录班级电器使用的浪费情况</a:t>
            </a:r>
            <a:endParaRPr lang="zh-CN" altLang="en-US" sz="2000" b="1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005195"/>
            <a:ext cx="12192000" cy="852805"/>
          </a:xfrm>
          <a:prstGeom prst="rect">
            <a:avLst/>
          </a:prstGeom>
        </p:spPr>
      </p:pic>
      <p:grpSp>
        <p:nvGrpSpPr>
          <p:cNvPr id="51" name="组合 50"/>
          <p:cNvGrpSpPr/>
          <p:nvPr userDrawn="1"/>
        </p:nvGrpSpPr>
        <p:grpSpPr>
          <a:xfrm flipH="1">
            <a:off x="-119380" y="3810"/>
            <a:ext cx="1706245" cy="1633220"/>
            <a:chOff x="10159137" y="-1"/>
            <a:chExt cx="2140178" cy="2038744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4" t="6857" r="51518" b="-6857"/>
            <a:stretch>
              <a:fillRect/>
            </a:stretch>
          </p:blipFill>
          <p:spPr>
            <a:xfrm rot="562731">
              <a:off x="11362230" y="750349"/>
              <a:ext cx="937085" cy="1288394"/>
            </a:xfrm>
            <a:custGeom>
              <a:avLst/>
              <a:gdLst>
                <a:gd name="connsiteX0" fmla="*/ 0 w 1159194"/>
                <a:gd name="connsiteY0" fmla="*/ 0 h 1593770"/>
                <a:gd name="connsiteX1" fmla="*/ 895951 w 1159194"/>
                <a:gd name="connsiteY1" fmla="*/ 0 h 1593770"/>
                <a:gd name="connsiteX2" fmla="*/ 1159194 w 1159194"/>
                <a:gd name="connsiteY2" fmla="*/ 1593770 h 1593770"/>
                <a:gd name="connsiteX3" fmla="*/ 0 w 1159194"/>
                <a:gd name="connsiteY3" fmla="*/ 1593770 h 159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194" h="1593770">
                  <a:moveTo>
                    <a:pt x="0" y="0"/>
                  </a:moveTo>
                  <a:lnTo>
                    <a:pt x="895951" y="0"/>
                  </a:lnTo>
                  <a:lnTo>
                    <a:pt x="1159194" y="1593770"/>
                  </a:lnTo>
                  <a:lnTo>
                    <a:pt x="0" y="1593770"/>
                  </a:lnTo>
                  <a:close/>
                </a:path>
              </a:pathLst>
            </a:cu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7" t="31598" r="21903"/>
            <a:stretch>
              <a:fillRect/>
            </a:stretch>
          </p:blipFill>
          <p:spPr>
            <a:xfrm flipH="1">
              <a:off x="10159137" y="-1"/>
              <a:ext cx="2032861" cy="1423139"/>
            </a:xfrm>
            <a:prstGeom prst="rect">
              <a:avLst/>
            </a:prstGeom>
          </p:spPr>
        </p:pic>
      </p:grpSp>
      <p:pic>
        <p:nvPicPr>
          <p:cNvPr id="15" name="图片 14" descr="咪呢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05" y="749300"/>
            <a:ext cx="556260" cy="7264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82675" y="1677670"/>
            <a:ext cx="9124950" cy="3105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defTabSz="266700">
              <a:lnSpc>
                <a:spcPts val="1560"/>
              </a:lnSpc>
              <a:spcAft>
                <a:spcPct val="0"/>
              </a:spcAft>
              <a:buClr>
                <a:srgbClr val="EE822F"/>
              </a:buClr>
              <a:buFont typeface="Wingdings" panose="05000000000000000000" charset="0"/>
              <a:buChar char="l"/>
            </a:pPr>
            <a:r>
              <a:rPr lang="zh-CN" altLang="en-US" sz="2400" b="1">
                <a:latin typeface="方正楷体_GB2312" panose="02000000000000000000" charset="-122"/>
                <a:ea typeface="方正楷体_GB2312" panose="02000000000000000000" charset="-122"/>
              </a:rPr>
              <a:t>学生根据调查结果，填写电器使用浪费统计表。</a:t>
            </a:r>
            <a:endParaRPr lang="zh-CN" altLang="en-US" sz="2400" b="1"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360170" y="42545"/>
            <a:ext cx="3036570" cy="425450"/>
            <a:chOff x="2286" y="67"/>
            <a:chExt cx="4782" cy="670"/>
          </a:xfrm>
        </p:grpSpPr>
        <p:sp>
          <p:nvSpPr>
            <p:cNvPr id="12" name="文本框 11"/>
            <p:cNvSpPr txBox="1"/>
            <p:nvPr userDrawn="1"/>
          </p:nvSpPr>
          <p:spPr>
            <a:xfrm>
              <a:off x="2877" y="206"/>
              <a:ext cx="4191" cy="5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第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11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课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计算身边节电数据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endParaRPr lang="en-US" altLang="zh-CN" sz="1600" dirty="0">
                <a:solidFill>
                  <a:schemeClr val="tx1"/>
                </a:solidFill>
                <a:latin typeface="+mj-ea"/>
                <a:ea typeface="+mj-ea"/>
                <a:cs typeface="+mj-ea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" y="67"/>
              <a:ext cx="745" cy="600"/>
            </a:xfrm>
            <a:prstGeom prst="rect">
              <a:avLst/>
            </a:prstGeom>
          </p:spPr>
        </p:pic>
      </p:grpSp>
      <p:pic>
        <p:nvPicPr>
          <p:cNvPr id="2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5505" y="2225675"/>
            <a:ext cx="7057390" cy="25520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同侧圆角矩形 20"/>
          <p:cNvSpPr/>
          <p:nvPr/>
        </p:nvSpPr>
        <p:spPr>
          <a:xfrm>
            <a:off x="447357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4" name="矩形 3">
            <a:hlinkClick r:id="rId7" action="ppaction://hlinksldjump"/>
          </p:cNvPr>
          <p:cNvSpPr/>
          <p:nvPr/>
        </p:nvSpPr>
        <p:spPr>
          <a:xfrm>
            <a:off x="4439285" y="10795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项目情境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25" name="同侧圆角矩形 24"/>
          <p:cNvSpPr/>
          <p:nvPr/>
        </p:nvSpPr>
        <p:spPr>
          <a:xfrm>
            <a:off x="553783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26" name="矩形 25">
            <a:hlinkClick r:id="rId8" action="ppaction://hlinksldjump"/>
          </p:cNvPr>
          <p:cNvSpPr/>
          <p:nvPr/>
        </p:nvSpPr>
        <p:spPr>
          <a:xfrm>
            <a:off x="550354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rgbClr val="7030A0"/>
                </a:solidFill>
                <a:latin typeface="板报体" panose="00000500000000000000" charset="-122"/>
                <a:ea typeface="板报体" panose="00000500000000000000" charset="-122"/>
              </a:rPr>
              <a:t>项目准备</a:t>
            </a:r>
            <a:endParaRPr lang="zh-CN" altLang="en-US" dirty="0">
              <a:solidFill>
                <a:srgbClr val="7030A0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27" name="同侧圆角矩形 26"/>
          <p:cNvSpPr/>
          <p:nvPr/>
        </p:nvSpPr>
        <p:spPr>
          <a:xfrm>
            <a:off x="6599555" y="10668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1" name="矩形 30">
            <a:hlinkClick r:id="rId9" action="ppaction://hlinksldjump"/>
          </p:cNvPr>
          <p:cNvSpPr/>
          <p:nvPr/>
        </p:nvSpPr>
        <p:spPr>
          <a:xfrm>
            <a:off x="656526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项目实施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32" name="同侧圆角矩形 31"/>
          <p:cNvSpPr/>
          <p:nvPr/>
        </p:nvSpPr>
        <p:spPr>
          <a:xfrm>
            <a:off x="766381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3" name="矩形 32">
            <a:hlinkClick r:id="rId10" action="ppaction://hlinksldjump"/>
          </p:cNvPr>
          <p:cNvSpPr/>
          <p:nvPr/>
        </p:nvSpPr>
        <p:spPr>
          <a:xfrm>
            <a:off x="762952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项目总结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34" name="同侧圆角矩形 33"/>
          <p:cNvSpPr/>
          <p:nvPr/>
        </p:nvSpPr>
        <p:spPr>
          <a:xfrm>
            <a:off x="872807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5" name="矩形 34">
            <a:hlinkClick r:id="rId11" action="ppaction://hlinksldjump"/>
          </p:cNvPr>
          <p:cNvSpPr/>
          <p:nvPr/>
        </p:nvSpPr>
        <p:spPr>
          <a:xfrm>
            <a:off x="871664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项目拓展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4" b="8842"/>
          <a:stretch>
            <a:fillRect/>
          </a:stretch>
        </p:blipFill>
        <p:spPr>
          <a:xfrm flipV="1">
            <a:off x="10575925" y="-14605"/>
            <a:ext cx="1616075" cy="1553210"/>
          </a:xfrm>
          <a:prstGeom prst="rect">
            <a:avLst/>
          </a:prstGeom>
        </p:spPr>
      </p:pic>
      <p:sp>
        <p:nvSpPr>
          <p:cNvPr id="36" name="同侧圆角矩形 35"/>
          <p:cNvSpPr/>
          <p:nvPr/>
        </p:nvSpPr>
        <p:spPr>
          <a:xfrm>
            <a:off x="978979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7" name="矩形 36">
            <a:hlinkClick r:id="rId13" action="ppaction://hlinksldjump"/>
          </p:cNvPr>
          <p:cNvSpPr/>
          <p:nvPr/>
        </p:nvSpPr>
        <p:spPr>
          <a:xfrm>
            <a:off x="977836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项目评价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DF8F6"/>
            </a:gs>
            <a:gs pos="100000">
              <a:srgbClr val="DEF2EE"/>
            </a:gs>
          </a:gsLst>
          <a:lin ang="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2"/>
          <p:cNvSpPr/>
          <p:nvPr userDrawn="1"/>
        </p:nvSpPr>
        <p:spPr>
          <a:xfrm>
            <a:off x="293370" y="474345"/>
            <a:ext cx="11636375" cy="5959475"/>
          </a:xfrm>
          <a:prstGeom prst="roundRect">
            <a:avLst>
              <a:gd name="adj" fmla="val 15256"/>
            </a:avLst>
          </a:prstGeom>
          <a:solidFill>
            <a:schemeClr val="bg1"/>
          </a:solidFill>
          <a:ln w="38100">
            <a:solidFill>
              <a:srgbClr val="FFC000">
                <a:alpha val="90000"/>
              </a:srgb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tabLst>
                <a:tab pos="4387215" algn="l"/>
              </a:tabLst>
            </a:pP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005195"/>
            <a:ext cx="12192000" cy="852805"/>
          </a:xfrm>
          <a:prstGeom prst="rect">
            <a:avLst/>
          </a:prstGeom>
        </p:spPr>
      </p:pic>
      <p:grpSp>
        <p:nvGrpSpPr>
          <p:cNvPr id="51" name="组合 50"/>
          <p:cNvGrpSpPr/>
          <p:nvPr userDrawn="1"/>
        </p:nvGrpSpPr>
        <p:grpSpPr>
          <a:xfrm flipH="1">
            <a:off x="-119380" y="3810"/>
            <a:ext cx="1706245" cy="1633220"/>
            <a:chOff x="10159137" y="-1"/>
            <a:chExt cx="2140178" cy="2038744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4" t="6857" r="51518" b="-6857"/>
            <a:stretch>
              <a:fillRect/>
            </a:stretch>
          </p:blipFill>
          <p:spPr>
            <a:xfrm rot="562731">
              <a:off x="11362230" y="750349"/>
              <a:ext cx="937085" cy="1288394"/>
            </a:xfrm>
            <a:custGeom>
              <a:avLst/>
              <a:gdLst>
                <a:gd name="connsiteX0" fmla="*/ 0 w 1159194"/>
                <a:gd name="connsiteY0" fmla="*/ 0 h 1593770"/>
                <a:gd name="connsiteX1" fmla="*/ 895951 w 1159194"/>
                <a:gd name="connsiteY1" fmla="*/ 0 h 1593770"/>
                <a:gd name="connsiteX2" fmla="*/ 1159194 w 1159194"/>
                <a:gd name="connsiteY2" fmla="*/ 1593770 h 1593770"/>
                <a:gd name="connsiteX3" fmla="*/ 0 w 1159194"/>
                <a:gd name="connsiteY3" fmla="*/ 1593770 h 159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194" h="1593770">
                  <a:moveTo>
                    <a:pt x="0" y="0"/>
                  </a:moveTo>
                  <a:lnTo>
                    <a:pt x="895951" y="0"/>
                  </a:lnTo>
                  <a:lnTo>
                    <a:pt x="1159194" y="1593770"/>
                  </a:lnTo>
                  <a:lnTo>
                    <a:pt x="0" y="1593770"/>
                  </a:lnTo>
                  <a:close/>
                </a:path>
              </a:pathLst>
            </a:cu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7" t="31598" r="21903"/>
            <a:stretch>
              <a:fillRect/>
            </a:stretch>
          </p:blipFill>
          <p:spPr>
            <a:xfrm flipH="1">
              <a:off x="10159137" y="-1"/>
              <a:ext cx="2032861" cy="1423139"/>
            </a:xfrm>
            <a:prstGeom prst="rect">
              <a:avLst/>
            </a:prstGeom>
          </p:spPr>
        </p:pic>
      </p:grpSp>
      <p:pic>
        <p:nvPicPr>
          <p:cNvPr id="15" name="图片 14" descr="咪呢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15" y="697230"/>
            <a:ext cx="556260" cy="72644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544320" y="911860"/>
            <a:ext cx="3807460" cy="449580"/>
            <a:chOff x="1946" y="1660"/>
            <a:chExt cx="5996" cy="708"/>
          </a:xfrm>
        </p:grpSpPr>
        <p:sp>
          <p:nvSpPr>
            <p:cNvPr id="17" name="矩形: 圆角 56"/>
            <p:cNvSpPr/>
            <p:nvPr/>
          </p:nvSpPr>
          <p:spPr>
            <a:xfrm>
              <a:off x="1946" y="1660"/>
              <a:ext cx="1672" cy="708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2715" y="2354"/>
              <a:ext cx="5227" cy="0"/>
            </a:xfrm>
            <a:prstGeom prst="line">
              <a:avLst/>
            </a:prstGeom>
            <a:ln w="15875">
              <a:solidFill>
                <a:srgbClr val="EE822F"/>
              </a:solidFill>
              <a:tailEnd type="oval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1485265" y="1013460"/>
            <a:ext cx="4436745" cy="3105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113665" algn="l" defTabSz="266700">
              <a:lnSpc>
                <a:spcPts val="1560"/>
              </a:lnSpc>
              <a:spcAft>
                <a:spcPct val="0"/>
              </a:spcAft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00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   </a:t>
            </a:r>
            <a:r>
              <a:rPr lang="zh-CN" altLang="en-US" sz="2000" b="1">
                <a:solidFill>
                  <a:srgbClr val="0070C0"/>
                </a:solidFill>
                <a:latin typeface="+mj-ea"/>
                <a:ea typeface="+mj-ea"/>
              </a:rPr>
              <a:t>思考最终的目标和结果</a:t>
            </a:r>
            <a:endParaRPr lang="zh-CN" altLang="en-US" sz="2000" b="1">
              <a:solidFill>
                <a:srgbClr val="0070C0"/>
              </a:solidFill>
              <a:latin typeface="+mj-ea"/>
              <a:ea typeface="+mj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360170" y="42545"/>
            <a:ext cx="3036570" cy="425450"/>
            <a:chOff x="2286" y="67"/>
            <a:chExt cx="4782" cy="670"/>
          </a:xfrm>
        </p:grpSpPr>
        <p:sp>
          <p:nvSpPr>
            <p:cNvPr id="20" name="文本框 19"/>
            <p:cNvSpPr txBox="1"/>
            <p:nvPr userDrawn="1"/>
          </p:nvSpPr>
          <p:spPr>
            <a:xfrm>
              <a:off x="2877" y="206"/>
              <a:ext cx="4191" cy="5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第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11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课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计算身边节电数据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endParaRPr lang="en-US" altLang="zh-CN" sz="1600" dirty="0">
                <a:solidFill>
                  <a:schemeClr val="tx1"/>
                </a:solidFill>
                <a:latin typeface="+mj-ea"/>
                <a:ea typeface="+mj-ea"/>
                <a:cs typeface="+mj-ea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" y="67"/>
              <a:ext cx="745" cy="600"/>
            </a:xfrm>
            <a:prstGeom prst="rect">
              <a:avLst/>
            </a:prstGeom>
          </p:spPr>
        </p:pic>
      </p:grpSp>
      <p:sp>
        <p:nvSpPr>
          <p:cNvPr id="3" name="椭圆形标注 2"/>
          <p:cNvSpPr/>
          <p:nvPr/>
        </p:nvSpPr>
        <p:spPr>
          <a:xfrm>
            <a:off x="6737985" y="2129155"/>
            <a:ext cx="2744470" cy="1642110"/>
          </a:xfrm>
          <a:prstGeom prst="wedgeEllipseCallout">
            <a:avLst>
              <a:gd name="adj1" fmla="val 38141"/>
              <a:gd name="adj2" fmla="val 67440"/>
            </a:avLst>
          </a:prstGeom>
          <a:solidFill>
            <a:srgbClr val="FFF8DF"/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951980" y="2445385"/>
            <a:ext cx="23628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怎样利用这些数据说明节电的重要意义？</a:t>
            </a:r>
            <a:endParaRPr lang="zh-CN" altLang="en-US" b="1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3021965" y="2014220"/>
            <a:ext cx="2892425" cy="1870075"/>
          </a:xfrm>
          <a:prstGeom prst="wedgeEllipseCallout">
            <a:avLst>
              <a:gd name="adj1" fmla="val -47277"/>
              <a:gd name="adj2" fmla="val 52648"/>
            </a:avLst>
          </a:prstGeom>
          <a:solidFill>
            <a:srgbClr val="FFF8DF"/>
          </a:solidFill>
          <a:ln w="28575" cmpd="sng">
            <a:solidFill>
              <a:srgbClr val="1F80D2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352800" y="2240280"/>
            <a:ext cx="237490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对收集的数据进行处理，最终可以得到哪些用电节约数据？</a:t>
            </a:r>
            <a:endParaRPr lang="zh-CN" altLang="en-US" b="1">
              <a:latin typeface="幼圆" panose="02010509060101010101" charset="-122"/>
              <a:ea typeface="幼圆" panose="02010509060101010101" charset="-122"/>
            </a:endParaRPr>
          </a:p>
        </p:txBody>
      </p:sp>
      <p:pic>
        <p:nvPicPr>
          <p:cNvPr id="10" name="图片 9" descr="C:/Users/czex/Desktop/新教材教学设计/WPS图片(3).pngWPS图片(3)"/>
          <p:cNvPicPr>
            <a:picLocks noChangeAspect="1"/>
          </p:cNvPicPr>
          <p:nvPr/>
        </p:nvPicPr>
        <p:blipFill>
          <a:blip r:embed="rId6"/>
          <a:srcRect t="64" b="64"/>
          <a:stretch>
            <a:fillRect/>
          </a:stretch>
        </p:blipFill>
        <p:spPr>
          <a:xfrm flipH="1">
            <a:off x="8977630" y="3578225"/>
            <a:ext cx="1749425" cy="2098675"/>
          </a:xfrm>
          <a:prstGeom prst="rect">
            <a:avLst/>
          </a:prstGeom>
        </p:spPr>
      </p:pic>
      <p:pic>
        <p:nvPicPr>
          <p:cNvPr id="6" name="图片 5" descr="咪呢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555" y="3367405"/>
            <a:ext cx="1502410" cy="19621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16965" y="1619250"/>
            <a:ext cx="1852295" cy="291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266700">
              <a:lnSpc>
                <a:spcPts val="1560"/>
              </a:lnSpc>
              <a:spcAft>
                <a:spcPct val="0"/>
              </a:spcAft>
              <a:buClr>
                <a:srgbClr val="F85208"/>
              </a:buClr>
              <a:buFont typeface="Wingdings" panose="05000000000000000000" charset="0"/>
              <a:buChar char="l"/>
            </a:pPr>
            <a:r>
              <a:rPr lang="zh-CN" altLang="en-US" sz="2400">
                <a:latin typeface="方正楷体_GB2312" panose="02000000000000000000" charset="-122"/>
                <a:ea typeface="方正楷体_GB2312" panose="02000000000000000000" charset="-122"/>
              </a:rPr>
              <a:t>交流讨论</a:t>
            </a:r>
            <a:endParaRPr lang="zh-CN" altLang="en-US" sz="2400"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sp>
        <p:nvSpPr>
          <p:cNvPr id="2" name="同侧圆角矩形 1"/>
          <p:cNvSpPr/>
          <p:nvPr/>
        </p:nvSpPr>
        <p:spPr>
          <a:xfrm>
            <a:off x="447357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22" name="矩形 21">
            <a:hlinkClick r:id="rId7" action="ppaction://hlinksldjump"/>
          </p:cNvPr>
          <p:cNvSpPr/>
          <p:nvPr/>
        </p:nvSpPr>
        <p:spPr>
          <a:xfrm>
            <a:off x="4439285" y="10795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项目情境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25" name="同侧圆角矩形 24"/>
          <p:cNvSpPr/>
          <p:nvPr/>
        </p:nvSpPr>
        <p:spPr>
          <a:xfrm>
            <a:off x="553783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26" name="矩形 25">
            <a:hlinkClick r:id="rId8" action="ppaction://hlinksldjump"/>
          </p:cNvPr>
          <p:cNvSpPr/>
          <p:nvPr/>
        </p:nvSpPr>
        <p:spPr>
          <a:xfrm>
            <a:off x="550354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rgbClr val="7030A0"/>
                </a:solidFill>
                <a:latin typeface="板报体" panose="00000500000000000000" charset="-122"/>
                <a:ea typeface="板报体" panose="00000500000000000000" charset="-122"/>
              </a:rPr>
              <a:t>项目准备</a:t>
            </a:r>
            <a:endParaRPr lang="zh-CN" altLang="en-US" dirty="0">
              <a:solidFill>
                <a:srgbClr val="7030A0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27" name="同侧圆角矩形 26"/>
          <p:cNvSpPr/>
          <p:nvPr/>
        </p:nvSpPr>
        <p:spPr>
          <a:xfrm>
            <a:off x="6599555" y="10668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1" name="矩形 30">
            <a:hlinkClick r:id="rId9" action="ppaction://hlinksldjump"/>
          </p:cNvPr>
          <p:cNvSpPr/>
          <p:nvPr/>
        </p:nvSpPr>
        <p:spPr>
          <a:xfrm>
            <a:off x="656526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项目实施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32" name="同侧圆角矩形 31"/>
          <p:cNvSpPr/>
          <p:nvPr/>
        </p:nvSpPr>
        <p:spPr>
          <a:xfrm>
            <a:off x="766381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3" name="矩形 32">
            <a:hlinkClick r:id="rId10" action="ppaction://hlinksldjump"/>
          </p:cNvPr>
          <p:cNvSpPr/>
          <p:nvPr/>
        </p:nvSpPr>
        <p:spPr>
          <a:xfrm>
            <a:off x="762952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项目总结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34" name="同侧圆角矩形 33"/>
          <p:cNvSpPr/>
          <p:nvPr/>
        </p:nvSpPr>
        <p:spPr>
          <a:xfrm>
            <a:off x="872807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5" name="矩形 34">
            <a:hlinkClick r:id="rId11" action="ppaction://hlinksldjump"/>
          </p:cNvPr>
          <p:cNvSpPr/>
          <p:nvPr/>
        </p:nvSpPr>
        <p:spPr>
          <a:xfrm>
            <a:off x="871664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项目拓展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4" b="8842"/>
          <a:stretch>
            <a:fillRect/>
          </a:stretch>
        </p:blipFill>
        <p:spPr>
          <a:xfrm flipV="1">
            <a:off x="10575925" y="-14605"/>
            <a:ext cx="1616075" cy="1553210"/>
          </a:xfrm>
          <a:prstGeom prst="rect">
            <a:avLst/>
          </a:prstGeom>
        </p:spPr>
      </p:pic>
      <p:sp>
        <p:nvSpPr>
          <p:cNvPr id="36" name="同侧圆角矩形 35"/>
          <p:cNvSpPr/>
          <p:nvPr/>
        </p:nvSpPr>
        <p:spPr>
          <a:xfrm>
            <a:off x="978979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7" name="矩形 36">
            <a:hlinkClick r:id="rId13" action="ppaction://hlinksldjump"/>
          </p:cNvPr>
          <p:cNvSpPr/>
          <p:nvPr/>
        </p:nvSpPr>
        <p:spPr>
          <a:xfrm>
            <a:off x="977836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项目评价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DEF2EE"/>
            </a:gs>
          </a:gsLst>
          <a:lin ang="146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2"/>
          <p:cNvSpPr/>
          <p:nvPr userDrawn="1"/>
        </p:nvSpPr>
        <p:spPr>
          <a:xfrm>
            <a:off x="293370" y="474345"/>
            <a:ext cx="11636375" cy="5959475"/>
          </a:xfrm>
          <a:prstGeom prst="roundRect">
            <a:avLst>
              <a:gd name="adj" fmla="val 15256"/>
            </a:avLst>
          </a:prstGeom>
          <a:solidFill>
            <a:schemeClr val="bg1"/>
          </a:solidFill>
          <a:ln w="38100">
            <a:solidFill>
              <a:srgbClr val="FFC000">
                <a:alpha val="90000"/>
              </a:srgb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tabLst>
                <a:tab pos="4387215" algn="l"/>
              </a:tabLst>
            </a:pPr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51" name="组合 50"/>
          <p:cNvGrpSpPr/>
          <p:nvPr/>
        </p:nvGrpSpPr>
        <p:grpSpPr>
          <a:xfrm flipH="1">
            <a:off x="-119380" y="3810"/>
            <a:ext cx="1706245" cy="1633220"/>
            <a:chOff x="10159137" y="-1"/>
            <a:chExt cx="2140178" cy="2038744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4" t="6857" r="51518" b="-6857"/>
            <a:stretch>
              <a:fillRect/>
            </a:stretch>
          </p:blipFill>
          <p:spPr>
            <a:xfrm rot="562731">
              <a:off x="11362230" y="750349"/>
              <a:ext cx="937085" cy="1288394"/>
            </a:xfrm>
            <a:custGeom>
              <a:avLst/>
              <a:gdLst>
                <a:gd name="connsiteX0" fmla="*/ 0 w 1159194"/>
                <a:gd name="connsiteY0" fmla="*/ 0 h 1593770"/>
                <a:gd name="connsiteX1" fmla="*/ 895951 w 1159194"/>
                <a:gd name="connsiteY1" fmla="*/ 0 h 1593770"/>
                <a:gd name="connsiteX2" fmla="*/ 1159194 w 1159194"/>
                <a:gd name="connsiteY2" fmla="*/ 1593770 h 1593770"/>
                <a:gd name="connsiteX3" fmla="*/ 0 w 1159194"/>
                <a:gd name="connsiteY3" fmla="*/ 1593770 h 159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194" h="1593770">
                  <a:moveTo>
                    <a:pt x="0" y="0"/>
                  </a:moveTo>
                  <a:lnTo>
                    <a:pt x="895951" y="0"/>
                  </a:lnTo>
                  <a:lnTo>
                    <a:pt x="1159194" y="1593770"/>
                  </a:lnTo>
                  <a:lnTo>
                    <a:pt x="0" y="1593770"/>
                  </a:lnTo>
                  <a:close/>
                </a:path>
              </a:pathLst>
            </a:cu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7" t="31598" r="21903"/>
            <a:stretch>
              <a:fillRect/>
            </a:stretch>
          </p:blipFill>
          <p:spPr>
            <a:xfrm flipH="1">
              <a:off x="10159137" y="-1"/>
              <a:ext cx="2032861" cy="1423139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049655" y="1708150"/>
            <a:ext cx="5843270" cy="291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266700">
              <a:lnSpc>
                <a:spcPts val="1560"/>
              </a:lnSpc>
              <a:spcAft>
                <a:spcPct val="0"/>
              </a:spcAft>
              <a:buClr>
                <a:srgbClr val="F85208"/>
              </a:buClr>
              <a:buFont typeface="Wingdings" panose="05000000000000000000" charset="0"/>
              <a:buChar char="l"/>
            </a:pPr>
            <a:r>
              <a:rPr lang="zh-CN" altLang="en-US" sz="2400">
                <a:latin typeface="方正楷体_GB2312" panose="02000000000000000000" charset="-122"/>
                <a:ea typeface="方正楷体_GB2312" panose="02000000000000000000" charset="-122"/>
              </a:rPr>
              <a:t>想一想，处理节电数据的流程是什么？</a:t>
            </a:r>
            <a:endParaRPr lang="zh-CN" altLang="en-US" sz="2400"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544320" y="911860"/>
            <a:ext cx="4001770" cy="449580"/>
            <a:chOff x="1946" y="1660"/>
            <a:chExt cx="6302" cy="708"/>
          </a:xfrm>
        </p:grpSpPr>
        <p:sp>
          <p:nvSpPr>
            <p:cNvPr id="17" name="矩形: 圆角 56"/>
            <p:cNvSpPr/>
            <p:nvPr/>
          </p:nvSpPr>
          <p:spPr>
            <a:xfrm>
              <a:off x="1946" y="1660"/>
              <a:ext cx="1672" cy="708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2715" y="2354"/>
              <a:ext cx="5533" cy="0"/>
            </a:xfrm>
            <a:prstGeom prst="line">
              <a:avLst/>
            </a:prstGeom>
            <a:ln w="15875">
              <a:solidFill>
                <a:srgbClr val="EE822F"/>
              </a:solidFill>
              <a:tailEnd type="oval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1485265" y="1024890"/>
            <a:ext cx="4264660" cy="3105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113665" algn="l" defTabSz="266700">
              <a:lnSpc>
                <a:spcPts val="1560"/>
              </a:lnSpc>
              <a:spcAft>
                <a:spcPct val="0"/>
              </a:spcAft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sz="200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   </a:t>
            </a:r>
            <a:r>
              <a:rPr lang="zh-CN" altLang="en-US" sz="2000" b="1">
                <a:solidFill>
                  <a:srgbClr val="0070C0"/>
                </a:solidFill>
                <a:latin typeface="+mj-ea"/>
                <a:ea typeface="+mj-ea"/>
              </a:rPr>
              <a:t>分析处理节电数据的流程</a:t>
            </a:r>
            <a:endParaRPr lang="zh-CN" altLang="en-US" sz="2000" b="1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15" name="图片 14" descr="咪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15" y="697230"/>
            <a:ext cx="556260" cy="72644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360170" y="42545"/>
            <a:ext cx="3036570" cy="425450"/>
            <a:chOff x="2286" y="67"/>
            <a:chExt cx="4782" cy="670"/>
          </a:xfrm>
        </p:grpSpPr>
        <p:sp>
          <p:nvSpPr>
            <p:cNvPr id="10" name="文本框 9"/>
            <p:cNvSpPr txBox="1"/>
            <p:nvPr userDrawn="1"/>
          </p:nvSpPr>
          <p:spPr>
            <a:xfrm>
              <a:off x="2877" y="206"/>
              <a:ext cx="4191" cy="5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第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11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课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计算身边节电数据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endParaRPr lang="en-US" altLang="zh-CN" sz="1600" dirty="0">
                <a:solidFill>
                  <a:schemeClr val="tx1"/>
                </a:solidFill>
                <a:latin typeface="+mj-ea"/>
                <a:ea typeface="+mj-ea"/>
                <a:cs typeface="+mj-ea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" y="67"/>
              <a:ext cx="745" cy="600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>
            <p:custDataLst>
              <p:tags r:id="rId5"/>
            </p:custDataLst>
          </p:nvPr>
        </p:nvGrpSpPr>
        <p:grpSpPr>
          <a:xfrm>
            <a:off x="2252836" y="2776220"/>
            <a:ext cx="7625446" cy="1198343"/>
            <a:chOff x="4741" y="4966"/>
            <a:chExt cx="11053" cy="1635"/>
          </a:xfrm>
        </p:grpSpPr>
        <p:sp>
          <p:nvSpPr>
            <p:cNvPr id="35" name="任意多边形: 形状 4"/>
            <p:cNvSpPr/>
            <p:nvPr>
              <p:custDataLst>
                <p:tags r:id="rId6"/>
              </p:custDataLst>
            </p:nvPr>
          </p:nvSpPr>
          <p:spPr>
            <a:xfrm>
              <a:off x="5490" y="4966"/>
              <a:ext cx="429" cy="463"/>
            </a:xfrm>
            <a:custGeom>
              <a:avLst/>
              <a:gdLst>
                <a:gd name="connsiteX0" fmla="*/ 221499 w 272472"/>
                <a:gd name="connsiteY0" fmla="*/ 294119 h 294005"/>
                <a:gd name="connsiteX1" fmla="*/ 51204 w 272472"/>
                <a:gd name="connsiteY1" fmla="*/ 294119 h 294005"/>
                <a:gd name="connsiteX2" fmla="*/ 115 w 272472"/>
                <a:gd name="connsiteY2" fmla="*/ 245118 h 294005"/>
                <a:gd name="connsiteX3" fmla="*/ 115 w 272472"/>
                <a:gd name="connsiteY3" fmla="*/ 49115 h 294005"/>
                <a:gd name="connsiteX4" fmla="*/ 51204 w 272472"/>
                <a:gd name="connsiteY4" fmla="*/ 114 h 294005"/>
                <a:gd name="connsiteX5" fmla="*/ 221499 w 272472"/>
                <a:gd name="connsiteY5" fmla="*/ 114 h 294005"/>
                <a:gd name="connsiteX6" fmla="*/ 272588 w 272472"/>
                <a:gd name="connsiteY6" fmla="*/ 49115 h 294005"/>
                <a:gd name="connsiteX7" fmla="*/ 272588 w 272472"/>
                <a:gd name="connsiteY7" fmla="*/ 245118 h 294005"/>
                <a:gd name="connsiteX8" fmla="*/ 221499 w 272472"/>
                <a:gd name="connsiteY8" fmla="*/ 294119 h 294005"/>
                <a:gd name="connsiteX9" fmla="*/ 136351 w 272472"/>
                <a:gd name="connsiteY9" fmla="*/ 135450 h 294005"/>
                <a:gd name="connsiteX10" fmla="*/ 204469 w 272472"/>
                <a:gd name="connsiteY10" fmla="*/ 67782 h 294005"/>
                <a:gd name="connsiteX11" fmla="*/ 187440 w 272472"/>
                <a:gd name="connsiteY11" fmla="*/ 50865 h 294005"/>
                <a:gd name="connsiteX12" fmla="*/ 170411 w 272472"/>
                <a:gd name="connsiteY12" fmla="*/ 67782 h 294005"/>
                <a:gd name="connsiteX13" fmla="*/ 136351 w 272472"/>
                <a:gd name="connsiteY13" fmla="*/ 101616 h 294005"/>
                <a:gd name="connsiteX14" fmla="*/ 102292 w 272472"/>
                <a:gd name="connsiteY14" fmla="*/ 67782 h 294005"/>
                <a:gd name="connsiteX15" fmla="*/ 85263 w 272472"/>
                <a:gd name="connsiteY15" fmla="*/ 50865 h 294005"/>
                <a:gd name="connsiteX16" fmla="*/ 68233 w 272472"/>
                <a:gd name="connsiteY16" fmla="*/ 67782 h 294005"/>
                <a:gd name="connsiteX17" fmla="*/ 136351 w 272472"/>
                <a:gd name="connsiteY17" fmla="*/ 135450 h 294005"/>
                <a:gd name="connsiteX18" fmla="*/ 170411 w 272472"/>
                <a:gd name="connsiteY18" fmla="*/ 236952 h 294005"/>
                <a:gd name="connsiteX19" fmla="*/ 187440 w 272472"/>
                <a:gd name="connsiteY19" fmla="*/ 220034 h 294005"/>
                <a:gd name="connsiteX20" fmla="*/ 170411 w 272472"/>
                <a:gd name="connsiteY20" fmla="*/ 203117 h 294005"/>
                <a:gd name="connsiteX21" fmla="*/ 102292 w 272472"/>
                <a:gd name="connsiteY21" fmla="*/ 203117 h 294005"/>
                <a:gd name="connsiteX22" fmla="*/ 85263 w 272472"/>
                <a:gd name="connsiteY22" fmla="*/ 220034 h 294005"/>
                <a:gd name="connsiteX23" fmla="*/ 102292 w 272472"/>
                <a:gd name="connsiteY23" fmla="*/ 236952 h 294005"/>
                <a:gd name="connsiteX24" fmla="*/ 170411 w 272472"/>
                <a:gd name="connsiteY24" fmla="*/ 236952 h 29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2472" h="294005">
                  <a:moveTo>
                    <a:pt x="221499" y="294119"/>
                  </a:moveTo>
                  <a:lnTo>
                    <a:pt x="51204" y="294119"/>
                  </a:lnTo>
                  <a:cubicBezTo>
                    <a:pt x="22253" y="294119"/>
                    <a:pt x="115" y="272886"/>
                    <a:pt x="115" y="245118"/>
                  </a:cubicBezTo>
                  <a:lnTo>
                    <a:pt x="115" y="49115"/>
                  </a:lnTo>
                  <a:cubicBezTo>
                    <a:pt x="115" y="21348"/>
                    <a:pt x="22253" y="114"/>
                    <a:pt x="51204" y="114"/>
                  </a:cubicBezTo>
                  <a:lnTo>
                    <a:pt x="221499" y="114"/>
                  </a:lnTo>
                  <a:cubicBezTo>
                    <a:pt x="250449" y="114"/>
                    <a:pt x="272588" y="21348"/>
                    <a:pt x="272588" y="49115"/>
                  </a:cubicBezTo>
                  <a:lnTo>
                    <a:pt x="272588" y="245118"/>
                  </a:lnTo>
                  <a:cubicBezTo>
                    <a:pt x="272588" y="272886"/>
                    <a:pt x="250449" y="294119"/>
                    <a:pt x="221499" y="294119"/>
                  </a:cubicBezTo>
                  <a:moveTo>
                    <a:pt x="136351" y="135450"/>
                  </a:moveTo>
                  <a:cubicBezTo>
                    <a:pt x="173816" y="135450"/>
                    <a:pt x="204469" y="104999"/>
                    <a:pt x="204469" y="67782"/>
                  </a:cubicBezTo>
                  <a:cubicBezTo>
                    <a:pt x="204469" y="57632"/>
                    <a:pt x="197658" y="50865"/>
                    <a:pt x="187440" y="50865"/>
                  </a:cubicBezTo>
                  <a:cubicBezTo>
                    <a:pt x="177222" y="50865"/>
                    <a:pt x="170411" y="57632"/>
                    <a:pt x="170411" y="67782"/>
                  </a:cubicBezTo>
                  <a:cubicBezTo>
                    <a:pt x="170411" y="86391"/>
                    <a:pt x="155084" y="101616"/>
                    <a:pt x="136351" y="101616"/>
                  </a:cubicBezTo>
                  <a:cubicBezTo>
                    <a:pt x="117619" y="101616"/>
                    <a:pt x="102292" y="86391"/>
                    <a:pt x="102292" y="67782"/>
                  </a:cubicBezTo>
                  <a:cubicBezTo>
                    <a:pt x="102292" y="57632"/>
                    <a:pt x="95480" y="50865"/>
                    <a:pt x="85263" y="50865"/>
                  </a:cubicBezTo>
                  <a:cubicBezTo>
                    <a:pt x="75045" y="50865"/>
                    <a:pt x="68233" y="57632"/>
                    <a:pt x="68233" y="67782"/>
                  </a:cubicBezTo>
                  <a:cubicBezTo>
                    <a:pt x="68233" y="104999"/>
                    <a:pt x="98886" y="135450"/>
                    <a:pt x="136351" y="135450"/>
                  </a:cubicBezTo>
                  <a:moveTo>
                    <a:pt x="170411" y="236952"/>
                  </a:moveTo>
                  <a:cubicBezTo>
                    <a:pt x="180628" y="236952"/>
                    <a:pt x="187440" y="230185"/>
                    <a:pt x="187440" y="220034"/>
                  </a:cubicBezTo>
                  <a:cubicBezTo>
                    <a:pt x="187440" y="209885"/>
                    <a:pt x="180628" y="203117"/>
                    <a:pt x="170411" y="203117"/>
                  </a:cubicBezTo>
                  <a:lnTo>
                    <a:pt x="102292" y="203117"/>
                  </a:lnTo>
                  <a:cubicBezTo>
                    <a:pt x="92075" y="203117"/>
                    <a:pt x="85263" y="209885"/>
                    <a:pt x="85263" y="220034"/>
                  </a:cubicBezTo>
                  <a:cubicBezTo>
                    <a:pt x="85263" y="230185"/>
                    <a:pt x="92075" y="236952"/>
                    <a:pt x="102292" y="236952"/>
                  </a:cubicBezTo>
                  <a:lnTo>
                    <a:pt x="170411" y="236952"/>
                  </a:lnTo>
                </a:path>
              </a:pathLst>
            </a:custGeom>
            <a:solidFill>
              <a:srgbClr val="FFFFFF"/>
            </a:solidFill>
            <a:ln w="102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 32"/>
            <p:cNvSpPr/>
            <p:nvPr>
              <p:custDataLst>
                <p:tags r:id="rId7"/>
              </p:custDataLst>
            </p:nvPr>
          </p:nvSpPr>
          <p:spPr>
            <a:xfrm>
              <a:off x="4741" y="5694"/>
              <a:ext cx="3613" cy="564"/>
            </a:xfrm>
            <a:custGeom>
              <a:avLst/>
              <a:gdLst>
                <a:gd name="connsiteX0" fmla="*/ 0 w 2294255"/>
                <a:gd name="connsiteY0" fmla="*/ 89535 h 358140"/>
                <a:gd name="connsiteX1" fmla="*/ 728422 w 2294255"/>
                <a:gd name="connsiteY1" fmla="*/ 89535 h 358140"/>
                <a:gd name="connsiteX2" fmla="*/ 727522 w 2294255"/>
                <a:gd name="connsiteY2" fmla="*/ 92433 h 358140"/>
                <a:gd name="connsiteX3" fmla="*/ 718820 w 2294255"/>
                <a:gd name="connsiteY3" fmla="*/ 178752 h 358140"/>
                <a:gd name="connsiteX4" fmla="*/ 727522 w 2294255"/>
                <a:gd name="connsiteY4" fmla="*/ 265071 h 358140"/>
                <a:gd name="connsiteX5" fmla="*/ 728619 w 2294255"/>
                <a:gd name="connsiteY5" fmla="*/ 268605 h 358140"/>
                <a:gd name="connsiteX6" fmla="*/ 0 w 2294255"/>
                <a:gd name="connsiteY6" fmla="*/ 268605 h 358140"/>
                <a:gd name="connsiteX7" fmla="*/ 89535 w 2294255"/>
                <a:gd name="connsiteY7" fmla="*/ 179070 h 358140"/>
                <a:gd name="connsiteX8" fmla="*/ 2115185 w 2294255"/>
                <a:gd name="connsiteY8" fmla="*/ 0 h 358140"/>
                <a:gd name="connsiteX9" fmla="*/ 2294255 w 2294255"/>
                <a:gd name="connsiteY9" fmla="*/ 179070 h 358140"/>
                <a:gd name="connsiteX10" fmla="*/ 2115185 w 2294255"/>
                <a:gd name="connsiteY10" fmla="*/ 358140 h 358140"/>
                <a:gd name="connsiteX11" fmla="*/ 2115185 w 2294255"/>
                <a:gd name="connsiteY11" fmla="*/ 268605 h 358140"/>
                <a:gd name="connsiteX12" fmla="*/ 1565635 w 2294255"/>
                <a:gd name="connsiteY12" fmla="*/ 268605 h 358140"/>
                <a:gd name="connsiteX13" fmla="*/ 1566732 w 2294255"/>
                <a:gd name="connsiteY13" fmla="*/ 265071 h 358140"/>
                <a:gd name="connsiteX14" fmla="*/ 1575434 w 2294255"/>
                <a:gd name="connsiteY14" fmla="*/ 178752 h 358140"/>
                <a:gd name="connsiteX15" fmla="*/ 1566732 w 2294255"/>
                <a:gd name="connsiteY15" fmla="*/ 92433 h 358140"/>
                <a:gd name="connsiteX16" fmla="*/ 1565833 w 2294255"/>
                <a:gd name="connsiteY16" fmla="*/ 89535 h 358140"/>
                <a:gd name="connsiteX17" fmla="*/ 2115185 w 2294255"/>
                <a:gd name="connsiteY17" fmla="*/ 8953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4255" h="358140">
                  <a:moveTo>
                    <a:pt x="0" y="89535"/>
                  </a:moveTo>
                  <a:lnTo>
                    <a:pt x="728422" y="89535"/>
                  </a:lnTo>
                  <a:lnTo>
                    <a:pt x="727522" y="92433"/>
                  </a:lnTo>
                  <a:cubicBezTo>
                    <a:pt x="721816" y="120315"/>
                    <a:pt x="718820" y="149184"/>
                    <a:pt x="718820" y="178752"/>
                  </a:cubicBezTo>
                  <a:cubicBezTo>
                    <a:pt x="718820" y="208320"/>
                    <a:pt x="721816" y="237189"/>
                    <a:pt x="727522" y="265071"/>
                  </a:cubicBezTo>
                  <a:lnTo>
                    <a:pt x="728619" y="268605"/>
                  </a:lnTo>
                  <a:lnTo>
                    <a:pt x="0" y="268605"/>
                  </a:lnTo>
                  <a:lnTo>
                    <a:pt x="89535" y="179070"/>
                  </a:lnTo>
                  <a:close/>
                  <a:moveTo>
                    <a:pt x="2115185" y="0"/>
                  </a:moveTo>
                  <a:lnTo>
                    <a:pt x="2294255" y="179070"/>
                  </a:lnTo>
                  <a:lnTo>
                    <a:pt x="2115185" y="358140"/>
                  </a:lnTo>
                  <a:lnTo>
                    <a:pt x="2115185" y="268605"/>
                  </a:lnTo>
                  <a:lnTo>
                    <a:pt x="1565635" y="268605"/>
                  </a:lnTo>
                  <a:lnTo>
                    <a:pt x="1566732" y="265071"/>
                  </a:lnTo>
                  <a:cubicBezTo>
                    <a:pt x="1572438" y="237189"/>
                    <a:pt x="1575434" y="208320"/>
                    <a:pt x="1575434" y="178752"/>
                  </a:cubicBezTo>
                  <a:cubicBezTo>
                    <a:pt x="1575434" y="149184"/>
                    <a:pt x="1572438" y="120315"/>
                    <a:pt x="1566732" y="92433"/>
                  </a:cubicBezTo>
                  <a:lnTo>
                    <a:pt x="1565833" y="89535"/>
                  </a:lnTo>
                  <a:lnTo>
                    <a:pt x="2115185" y="89535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rgbClr val="376FFF">
                <a:lumMod val="75000"/>
              </a:srgbClr>
            </a:lnRef>
            <a:fillRef idx="1">
              <a:srgbClr val="376FFF"/>
            </a:fillRef>
            <a:effectRef idx="0">
              <a:srgbClr val="FFFFFF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>
              <p:custDataLst>
                <p:tags r:id="rId8"/>
              </p:custDataLst>
            </p:nvPr>
          </p:nvSpPr>
          <p:spPr>
            <a:xfrm>
              <a:off x="8484" y="5694"/>
              <a:ext cx="3613" cy="564"/>
            </a:xfrm>
            <a:custGeom>
              <a:avLst/>
              <a:gdLst>
                <a:gd name="connsiteX0" fmla="*/ 0 w 2294255"/>
                <a:gd name="connsiteY0" fmla="*/ 89535 h 358140"/>
                <a:gd name="connsiteX1" fmla="*/ 724612 w 2294255"/>
                <a:gd name="connsiteY1" fmla="*/ 89535 h 358140"/>
                <a:gd name="connsiteX2" fmla="*/ 723712 w 2294255"/>
                <a:gd name="connsiteY2" fmla="*/ 92433 h 358140"/>
                <a:gd name="connsiteX3" fmla="*/ 715010 w 2294255"/>
                <a:gd name="connsiteY3" fmla="*/ 178752 h 358140"/>
                <a:gd name="connsiteX4" fmla="*/ 723712 w 2294255"/>
                <a:gd name="connsiteY4" fmla="*/ 265071 h 358140"/>
                <a:gd name="connsiteX5" fmla="*/ 724809 w 2294255"/>
                <a:gd name="connsiteY5" fmla="*/ 268605 h 358140"/>
                <a:gd name="connsiteX6" fmla="*/ 0 w 2294255"/>
                <a:gd name="connsiteY6" fmla="*/ 268605 h 358140"/>
                <a:gd name="connsiteX7" fmla="*/ 89535 w 2294255"/>
                <a:gd name="connsiteY7" fmla="*/ 179070 h 358140"/>
                <a:gd name="connsiteX8" fmla="*/ 2115185 w 2294255"/>
                <a:gd name="connsiteY8" fmla="*/ 0 h 358140"/>
                <a:gd name="connsiteX9" fmla="*/ 2294255 w 2294255"/>
                <a:gd name="connsiteY9" fmla="*/ 179070 h 358140"/>
                <a:gd name="connsiteX10" fmla="*/ 2115185 w 2294255"/>
                <a:gd name="connsiteY10" fmla="*/ 358140 h 358140"/>
                <a:gd name="connsiteX11" fmla="*/ 2115185 w 2294255"/>
                <a:gd name="connsiteY11" fmla="*/ 268605 h 358140"/>
                <a:gd name="connsiteX12" fmla="*/ 1561825 w 2294255"/>
                <a:gd name="connsiteY12" fmla="*/ 268605 h 358140"/>
                <a:gd name="connsiteX13" fmla="*/ 1562923 w 2294255"/>
                <a:gd name="connsiteY13" fmla="*/ 265071 h 358140"/>
                <a:gd name="connsiteX14" fmla="*/ 1571624 w 2294255"/>
                <a:gd name="connsiteY14" fmla="*/ 178752 h 358140"/>
                <a:gd name="connsiteX15" fmla="*/ 1562923 w 2294255"/>
                <a:gd name="connsiteY15" fmla="*/ 92433 h 358140"/>
                <a:gd name="connsiteX16" fmla="*/ 1562023 w 2294255"/>
                <a:gd name="connsiteY16" fmla="*/ 89535 h 358140"/>
                <a:gd name="connsiteX17" fmla="*/ 2115185 w 2294255"/>
                <a:gd name="connsiteY17" fmla="*/ 8953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4255" h="358140">
                  <a:moveTo>
                    <a:pt x="0" y="89535"/>
                  </a:moveTo>
                  <a:lnTo>
                    <a:pt x="724612" y="89535"/>
                  </a:lnTo>
                  <a:lnTo>
                    <a:pt x="723712" y="92433"/>
                  </a:lnTo>
                  <a:cubicBezTo>
                    <a:pt x="718007" y="120315"/>
                    <a:pt x="715010" y="149184"/>
                    <a:pt x="715010" y="178752"/>
                  </a:cubicBezTo>
                  <a:cubicBezTo>
                    <a:pt x="715010" y="208320"/>
                    <a:pt x="718007" y="237189"/>
                    <a:pt x="723712" y="265071"/>
                  </a:cubicBezTo>
                  <a:lnTo>
                    <a:pt x="724809" y="268605"/>
                  </a:lnTo>
                  <a:lnTo>
                    <a:pt x="0" y="268605"/>
                  </a:lnTo>
                  <a:lnTo>
                    <a:pt x="89535" y="179070"/>
                  </a:lnTo>
                  <a:close/>
                  <a:moveTo>
                    <a:pt x="2115185" y="0"/>
                  </a:moveTo>
                  <a:lnTo>
                    <a:pt x="2294255" y="179070"/>
                  </a:lnTo>
                  <a:lnTo>
                    <a:pt x="2115185" y="358140"/>
                  </a:lnTo>
                  <a:lnTo>
                    <a:pt x="2115185" y="268605"/>
                  </a:lnTo>
                  <a:lnTo>
                    <a:pt x="1561825" y="268605"/>
                  </a:lnTo>
                  <a:lnTo>
                    <a:pt x="1562923" y="265071"/>
                  </a:lnTo>
                  <a:cubicBezTo>
                    <a:pt x="1568628" y="237189"/>
                    <a:pt x="1571624" y="208320"/>
                    <a:pt x="1571624" y="178752"/>
                  </a:cubicBezTo>
                  <a:cubicBezTo>
                    <a:pt x="1571624" y="149184"/>
                    <a:pt x="1568628" y="120315"/>
                    <a:pt x="1562923" y="92433"/>
                  </a:cubicBezTo>
                  <a:lnTo>
                    <a:pt x="1562023" y="89535"/>
                  </a:lnTo>
                  <a:lnTo>
                    <a:pt x="2115185" y="895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rgbClr val="376FFF">
                <a:lumMod val="75000"/>
              </a:srgbClr>
            </a:lnRef>
            <a:fillRef idx="1">
              <a:srgbClr val="376FFF"/>
            </a:fillRef>
            <a:effectRef idx="0">
              <a:srgbClr val="FFFFFF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>
              <p:custDataLst>
                <p:tags r:id="rId9"/>
              </p:custDataLst>
            </p:nvPr>
          </p:nvSpPr>
          <p:spPr>
            <a:xfrm>
              <a:off x="12181" y="5694"/>
              <a:ext cx="3613" cy="564"/>
            </a:xfrm>
            <a:custGeom>
              <a:avLst/>
              <a:gdLst>
                <a:gd name="connsiteX0" fmla="*/ 0 w 2294255"/>
                <a:gd name="connsiteY0" fmla="*/ 89535 h 358140"/>
                <a:gd name="connsiteX1" fmla="*/ 728422 w 2294255"/>
                <a:gd name="connsiteY1" fmla="*/ 89535 h 358140"/>
                <a:gd name="connsiteX2" fmla="*/ 727523 w 2294255"/>
                <a:gd name="connsiteY2" fmla="*/ 92433 h 358140"/>
                <a:gd name="connsiteX3" fmla="*/ 718821 w 2294255"/>
                <a:gd name="connsiteY3" fmla="*/ 178752 h 358140"/>
                <a:gd name="connsiteX4" fmla="*/ 727523 w 2294255"/>
                <a:gd name="connsiteY4" fmla="*/ 265071 h 358140"/>
                <a:gd name="connsiteX5" fmla="*/ 728620 w 2294255"/>
                <a:gd name="connsiteY5" fmla="*/ 268605 h 358140"/>
                <a:gd name="connsiteX6" fmla="*/ 0 w 2294255"/>
                <a:gd name="connsiteY6" fmla="*/ 268605 h 358140"/>
                <a:gd name="connsiteX7" fmla="*/ 89535 w 2294255"/>
                <a:gd name="connsiteY7" fmla="*/ 179070 h 358140"/>
                <a:gd name="connsiteX8" fmla="*/ 2115185 w 2294255"/>
                <a:gd name="connsiteY8" fmla="*/ 0 h 358140"/>
                <a:gd name="connsiteX9" fmla="*/ 2294255 w 2294255"/>
                <a:gd name="connsiteY9" fmla="*/ 179070 h 358140"/>
                <a:gd name="connsiteX10" fmla="*/ 2115185 w 2294255"/>
                <a:gd name="connsiteY10" fmla="*/ 358140 h 358140"/>
                <a:gd name="connsiteX11" fmla="*/ 2115185 w 2294255"/>
                <a:gd name="connsiteY11" fmla="*/ 268605 h 358140"/>
                <a:gd name="connsiteX12" fmla="*/ 1565636 w 2294255"/>
                <a:gd name="connsiteY12" fmla="*/ 268605 h 358140"/>
                <a:gd name="connsiteX13" fmla="*/ 1566733 w 2294255"/>
                <a:gd name="connsiteY13" fmla="*/ 265071 h 358140"/>
                <a:gd name="connsiteX14" fmla="*/ 1575435 w 2294255"/>
                <a:gd name="connsiteY14" fmla="*/ 178752 h 358140"/>
                <a:gd name="connsiteX15" fmla="*/ 1566733 w 2294255"/>
                <a:gd name="connsiteY15" fmla="*/ 92433 h 358140"/>
                <a:gd name="connsiteX16" fmla="*/ 1565834 w 2294255"/>
                <a:gd name="connsiteY16" fmla="*/ 89535 h 358140"/>
                <a:gd name="connsiteX17" fmla="*/ 2115185 w 2294255"/>
                <a:gd name="connsiteY17" fmla="*/ 8953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4255" h="358140">
                  <a:moveTo>
                    <a:pt x="0" y="89535"/>
                  </a:moveTo>
                  <a:lnTo>
                    <a:pt x="728422" y="89535"/>
                  </a:lnTo>
                  <a:lnTo>
                    <a:pt x="727523" y="92433"/>
                  </a:lnTo>
                  <a:cubicBezTo>
                    <a:pt x="721817" y="120315"/>
                    <a:pt x="718821" y="149184"/>
                    <a:pt x="718821" y="178752"/>
                  </a:cubicBezTo>
                  <a:cubicBezTo>
                    <a:pt x="718821" y="208320"/>
                    <a:pt x="721817" y="237189"/>
                    <a:pt x="727523" y="265071"/>
                  </a:cubicBezTo>
                  <a:lnTo>
                    <a:pt x="728620" y="268605"/>
                  </a:lnTo>
                  <a:lnTo>
                    <a:pt x="0" y="268605"/>
                  </a:lnTo>
                  <a:lnTo>
                    <a:pt x="89535" y="179070"/>
                  </a:lnTo>
                  <a:close/>
                  <a:moveTo>
                    <a:pt x="2115185" y="0"/>
                  </a:moveTo>
                  <a:lnTo>
                    <a:pt x="2294255" y="179070"/>
                  </a:lnTo>
                  <a:lnTo>
                    <a:pt x="2115185" y="358140"/>
                  </a:lnTo>
                  <a:lnTo>
                    <a:pt x="2115185" y="268605"/>
                  </a:lnTo>
                  <a:lnTo>
                    <a:pt x="1565636" y="268605"/>
                  </a:lnTo>
                  <a:lnTo>
                    <a:pt x="1566733" y="265071"/>
                  </a:lnTo>
                  <a:cubicBezTo>
                    <a:pt x="1572439" y="237189"/>
                    <a:pt x="1575435" y="208320"/>
                    <a:pt x="1575435" y="178752"/>
                  </a:cubicBezTo>
                  <a:cubicBezTo>
                    <a:pt x="1575435" y="149184"/>
                    <a:pt x="1572439" y="120315"/>
                    <a:pt x="1566733" y="92433"/>
                  </a:cubicBezTo>
                  <a:lnTo>
                    <a:pt x="1565834" y="89535"/>
                  </a:lnTo>
                  <a:lnTo>
                    <a:pt x="2115185" y="89535"/>
                  </a:lnTo>
                  <a:close/>
                </a:path>
              </a:pathLst>
            </a:custGeom>
            <a:solidFill>
              <a:srgbClr val="A14DD1"/>
            </a:solidFill>
            <a:ln>
              <a:noFill/>
            </a:ln>
          </p:spPr>
          <p:style>
            <a:lnRef idx="2">
              <a:srgbClr val="376FFF">
                <a:lumMod val="75000"/>
              </a:srgbClr>
            </a:lnRef>
            <a:fillRef idx="1">
              <a:srgbClr val="376FFF"/>
            </a:fillRef>
            <a:effectRef idx="0">
              <a:srgbClr val="FFFFFF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>
              <p:custDataLst>
                <p:tags r:id="rId10"/>
              </p:custDataLst>
            </p:nvPr>
          </p:nvSpPr>
          <p:spPr>
            <a:xfrm>
              <a:off x="5922" y="5350"/>
              <a:ext cx="1251" cy="1251"/>
            </a:xfrm>
            <a:prstGeom prst="ellipse">
              <a:avLst/>
            </a:prstGeom>
            <a:solidFill>
              <a:srgbClr val="00B0F0"/>
            </a:solidFill>
            <a:ln w="31750">
              <a:noFill/>
            </a:ln>
          </p:spPr>
          <p:style>
            <a:lnRef idx="2">
              <a:srgbClr val="376FFF">
                <a:lumMod val="75000"/>
              </a:srgbClr>
            </a:lnRef>
            <a:fillRef idx="1">
              <a:srgbClr val="376FFF"/>
            </a:fillRef>
            <a:effectRef idx="0">
              <a:srgbClr val="FFFFFF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</a:rPr>
                <a:t>1</a:t>
              </a:r>
              <a:endParaRPr lang="en-US" altLang="zh-CN" sz="3600" b="1">
                <a:solidFill>
                  <a:schemeClr val="bg1"/>
                </a:solidFill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1"/>
              </p:custDataLst>
            </p:nvPr>
          </p:nvSpPr>
          <p:spPr>
            <a:xfrm>
              <a:off x="9653" y="5350"/>
              <a:ext cx="1251" cy="1251"/>
            </a:xfrm>
            <a:prstGeom prst="ellipse">
              <a:avLst/>
            </a:prstGeom>
            <a:solidFill>
              <a:schemeClr val="accent2"/>
            </a:solidFill>
            <a:ln w="31750">
              <a:noFill/>
            </a:ln>
          </p:spPr>
          <p:style>
            <a:lnRef idx="2">
              <a:srgbClr val="376FFF">
                <a:lumMod val="75000"/>
              </a:srgbClr>
            </a:lnRef>
            <a:fillRef idx="1">
              <a:srgbClr val="376FFF"/>
            </a:fillRef>
            <a:effectRef idx="0">
              <a:srgbClr val="FFFFFF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sym typeface="+mn-ea"/>
                </a:rPr>
                <a:t>2</a:t>
              </a:r>
              <a:endParaRPr lang="en-US" altLang="zh-CN" sz="3600" b="1">
                <a:solidFill>
                  <a:schemeClr val="bg1"/>
                </a:solidFill>
                <a:sym typeface="+mn-ea"/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12"/>
              </p:custDataLst>
            </p:nvPr>
          </p:nvSpPr>
          <p:spPr>
            <a:xfrm>
              <a:off x="13362" y="5350"/>
              <a:ext cx="1251" cy="1251"/>
            </a:xfrm>
            <a:prstGeom prst="ellipse">
              <a:avLst/>
            </a:prstGeom>
            <a:solidFill>
              <a:srgbClr val="A14DD1"/>
            </a:solidFill>
            <a:ln w="31750">
              <a:noFill/>
            </a:ln>
          </p:spPr>
          <p:style>
            <a:lnRef idx="2">
              <a:srgbClr val="376FFF">
                <a:lumMod val="75000"/>
              </a:srgbClr>
            </a:lnRef>
            <a:fillRef idx="1">
              <a:srgbClr val="376FFF"/>
            </a:fillRef>
            <a:effectRef idx="0">
              <a:srgbClr val="FFFFFF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</a:rPr>
                <a:t>3</a:t>
              </a:r>
              <a:endParaRPr lang="en-US" altLang="zh-CN" sz="3600" b="1">
                <a:solidFill>
                  <a:schemeClr val="bg1"/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2061210" y="4175125"/>
            <a:ext cx="27603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思考数据处理的方式</a:t>
            </a:r>
            <a:endParaRPr lang="zh-CN" altLang="en-US" sz="20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392035" y="4175125"/>
            <a:ext cx="27686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rgbClr val="A14DD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分析数据处理的结果</a:t>
            </a:r>
            <a:endParaRPr lang="zh-CN" altLang="en-US" sz="2000" b="1">
              <a:solidFill>
                <a:srgbClr val="A14DD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832350" y="4202430"/>
            <a:ext cx="2470150" cy="4006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4832350" y="4186555"/>
            <a:ext cx="2667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探究数据计算的方法</a:t>
            </a:r>
            <a:endParaRPr lang="zh-CN" altLang="en-US" sz="2000" b="1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1" name="同侧圆角矩形 20"/>
          <p:cNvSpPr/>
          <p:nvPr/>
        </p:nvSpPr>
        <p:spPr>
          <a:xfrm>
            <a:off x="447357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>
            <a:hlinkClick r:id="rId13" action="ppaction://hlinksldjump"/>
          </p:cNvPr>
          <p:cNvSpPr/>
          <p:nvPr/>
        </p:nvSpPr>
        <p:spPr>
          <a:xfrm>
            <a:off x="4439285" y="10795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项目情境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25" name="同侧圆角矩形 24"/>
          <p:cNvSpPr/>
          <p:nvPr/>
        </p:nvSpPr>
        <p:spPr>
          <a:xfrm>
            <a:off x="553783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26" name="矩形 25">
            <a:hlinkClick r:id="rId14" action="ppaction://hlinksldjump"/>
          </p:cNvPr>
          <p:cNvSpPr/>
          <p:nvPr/>
        </p:nvSpPr>
        <p:spPr>
          <a:xfrm>
            <a:off x="550354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rgbClr val="7030A0"/>
                </a:solidFill>
                <a:latin typeface="板报体" panose="00000500000000000000" charset="-122"/>
                <a:ea typeface="板报体" panose="00000500000000000000" charset="-122"/>
              </a:rPr>
              <a:t>项目准备</a:t>
            </a:r>
            <a:endParaRPr lang="zh-CN" altLang="en-US" dirty="0">
              <a:solidFill>
                <a:srgbClr val="7030A0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27" name="同侧圆角矩形 26"/>
          <p:cNvSpPr/>
          <p:nvPr/>
        </p:nvSpPr>
        <p:spPr>
          <a:xfrm>
            <a:off x="6599555" y="10668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13" name="矩形 12">
            <a:hlinkClick r:id="rId15" action="ppaction://hlinksldjump"/>
          </p:cNvPr>
          <p:cNvSpPr/>
          <p:nvPr/>
        </p:nvSpPr>
        <p:spPr>
          <a:xfrm>
            <a:off x="656526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项目实施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16" name="同侧圆角矩形 15"/>
          <p:cNvSpPr/>
          <p:nvPr/>
        </p:nvSpPr>
        <p:spPr>
          <a:xfrm>
            <a:off x="766381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22" name="矩形 21">
            <a:hlinkClick r:id="rId16" action="ppaction://hlinksldjump"/>
          </p:cNvPr>
          <p:cNvSpPr/>
          <p:nvPr/>
        </p:nvSpPr>
        <p:spPr>
          <a:xfrm>
            <a:off x="762952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项目总结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34" name="同侧圆角矩形 33"/>
          <p:cNvSpPr/>
          <p:nvPr/>
        </p:nvSpPr>
        <p:spPr>
          <a:xfrm>
            <a:off x="872807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24" name="矩形 23">
            <a:hlinkClick r:id="rId17" action="ppaction://hlinksldjump"/>
          </p:cNvPr>
          <p:cNvSpPr/>
          <p:nvPr/>
        </p:nvSpPr>
        <p:spPr>
          <a:xfrm>
            <a:off x="871664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项目拓展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4" b="8842"/>
          <a:stretch>
            <a:fillRect/>
          </a:stretch>
        </p:blipFill>
        <p:spPr>
          <a:xfrm flipV="1">
            <a:off x="10575925" y="-14605"/>
            <a:ext cx="1616075" cy="1553210"/>
          </a:xfrm>
          <a:prstGeom prst="rect">
            <a:avLst/>
          </a:prstGeom>
        </p:spPr>
      </p:pic>
      <p:pic>
        <p:nvPicPr>
          <p:cNvPr id="29" name="图片 28" descr="图片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6005195"/>
            <a:ext cx="12192000" cy="852805"/>
          </a:xfrm>
          <a:prstGeom prst="rect">
            <a:avLst/>
          </a:prstGeom>
        </p:spPr>
      </p:pic>
      <p:sp>
        <p:nvSpPr>
          <p:cNvPr id="37" name="同侧圆角矩形 36"/>
          <p:cNvSpPr/>
          <p:nvPr/>
        </p:nvSpPr>
        <p:spPr>
          <a:xfrm>
            <a:off x="978979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40" name="矩形 39">
            <a:hlinkClick r:id="rId20" action="ppaction://hlinksldjump"/>
          </p:cNvPr>
          <p:cNvSpPr/>
          <p:nvPr/>
        </p:nvSpPr>
        <p:spPr>
          <a:xfrm>
            <a:off x="977836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项目评价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</p:spTree>
    <p:custDataLst>
      <p:tags r:id="rId2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DEF2EE"/>
            </a:gs>
          </a:gsLst>
          <a:lin ang="146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2"/>
          <p:cNvSpPr/>
          <p:nvPr userDrawn="1"/>
        </p:nvSpPr>
        <p:spPr>
          <a:xfrm>
            <a:off x="293370" y="474345"/>
            <a:ext cx="11636375" cy="5959475"/>
          </a:xfrm>
          <a:prstGeom prst="roundRect">
            <a:avLst>
              <a:gd name="adj" fmla="val 15256"/>
            </a:avLst>
          </a:prstGeom>
          <a:solidFill>
            <a:schemeClr val="bg1"/>
          </a:solidFill>
          <a:ln w="38100">
            <a:solidFill>
              <a:srgbClr val="FFC000">
                <a:alpha val="90000"/>
              </a:srgb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tabLst>
                <a:tab pos="4387215" algn="l"/>
              </a:tabLst>
            </a:pPr>
            <a:r>
              <a:rPr lang="zh-CN" altLang="en-US" dirty="0">
                <a:solidFill>
                  <a:prstClr val="white"/>
                </a:solidFill>
              </a:rPr>
              <a:t>序号	使用电器	耗电量</a:t>
            </a:r>
            <a:endParaRPr lang="zh-CN" altLang="en-US" dirty="0">
              <a:solidFill>
                <a:prstClr val="white"/>
              </a:solidFill>
            </a:endParaRPr>
          </a:p>
          <a:p>
            <a:pPr algn="ctr" defTabSz="914400">
              <a:tabLst>
                <a:tab pos="4387215" algn="l"/>
              </a:tabLst>
            </a:pPr>
            <a:r>
              <a:rPr lang="zh-CN" altLang="en-US" dirty="0">
                <a:solidFill>
                  <a:prstClr val="white"/>
                </a:solidFill>
              </a:rPr>
              <a:t>/小时	电器数量	节约时长/小时	节约电量</a:t>
            </a:r>
            <a:endParaRPr lang="zh-CN" altLang="en-US" dirty="0">
              <a:solidFill>
                <a:prstClr val="white"/>
              </a:solidFill>
            </a:endParaRPr>
          </a:p>
          <a:p>
            <a:pPr algn="ctr" defTabSz="914400">
              <a:tabLst>
                <a:tab pos="4387215" algn="l"/>
              </a:tabLst>
            </a:pPr>
            <a:r>
              <a:rPr lang="zh-CN" altLang="en-US" dirty="0">
                <a:solidFill>
                  <a:prstClr val="white"/>
                </a:solidFill>
              </a:rPr>
              <a:t>/度	煤炭量</a:t>
            </a:r>
            <a:endParaRPr lang="zh-CN" altLang="en-US" dirty="0">
              <a:solidFill>
                <a:prstClr val="white"/>
              </a:solidFill>
            </a:endParaRPr>
          </a:p>
          <a:p>
            <a:pPr algn="ctr" defTabSz="914400">
              <a:tabLst>
                <a:tab pos="4387215" algn="l"/>
              </a:tabLst>
            </a:pPr>
            <a:r>
              <a:rPr lang="zh-CN" altLang="en-US" dirty="0">
                <a:solidFill>
                  <a:prstClr val="white"/>
                </a:solidFill>
              </a:rPr>
              <a:t>/千克</a:t>
            </a:r>
            <a:endParaRPr lang="zh-CN" altLang="en-US" dirty="0">
              <a:solidFill>
                <a:prstClr val="white"/>
              </a:solidFill>
            </a:endParaRPr>
          </a:p>
          <a:p>
            <a:pPr algn="ctr" defTabSz="914400">
              <a:tabLst>
                <a:tab pos="4387215" algn="l"/>
              </a:tabLst>
            </a:pPr>
            <a:r>
              <a:rPr lang="zh-CN" altLang="en-US" dirty="0">
                <a:solidFill>
                  <a:prstClr val="white"/>
                </a:solidFill>
              </a:rPr>
              <a:t>1	护眼灯	0.04	9	1		</a:t>
            </a:r>
            <a:endParaRPr lang="zh-CN" altLang="en-US" dirty="0">
              <a:solidFill>
                <a:prstClr val="white"/>
              </a:solidFill>
            </a:endParaRPr>
          </a:p>
          <a:p>
            <a:pPr algn="ctr" defTabSz="914400">
              <a:tabLst>
                <a:tab pos="4387215" algn="l"/>
              </a:tabLst>
            </a:pPr>
            <a:r>
              <a:rPr lang="zh-CN" altLang="en-US" dirty="0">
                <a:solidFill>
                  <a:prstClr val="white"/>
                </a:solidFill>
              </a:rPr>
              <a:t>2	智慧黑板	0.8	1	1		</a:t>
            </a:r>
            <a:endParaRPr lang="zh-CN" altLang="en-US" dirty="0">
              <a:solidFill>
                <a:prstClr val="white"/>
              </a:solidFill>
            </a:endParaRPr>
          </a:p>
          <a:p>
            <a:pPr algn="ctr" defTabSz="914400">
              <a:tabLst>
                <a:tab pos="4387215" algn="l"/>
              </a:tabLst>
            </a:pPr>
            <a:r>
              <a:rPr lang="zh-CN" altLang="en-US" dirty="0">
                <a:solidFill>
                  <a:prstClr val="white"/>
                </a:solidFill>
              </a:rPr>
              <a:t>3	空调	1	1	0.5		</a:t>
            </a:r>
            <a:endParaRPr lang="zh-CN" altLang="en-US" dirty="0">
              <a:solidFill>
                <a:prstClr val="white"/>
              </a:solidFill>
            </a:endParaRPr>
          </a:p>
          <a:p>
            <a:pPr algn="ctr" defTabSz="914400">
              <a:tabLst>
                <a:tab pos="4387215" algn="l"/>
              </a:tabLst>
            </a:pPr>
            <a:r>
              <a:rPr lang="zh-CN" altLang="en-US" dirty="0">
                <a:solidFill>
                  <a:prstClr val="white"/>
                </a:solidFill>
              </a:rPr>
              <a:t>4	风扇	0.12	4	2		</a:t>
            </a:r>
            <a:endParaRPr lang="zh-CN" altLang="en-US" dirty="0">
              <a:solidFill>
                <a:prstClr val="white"/>
              </a:solidFill>
            </a:endParaRPr>
          </a:p>
          <a:p>
            <a:pPr algn="ctr" defTabSz="914400">
              <a:tabLst>
                <a:tab pos="4387215" algn="l"/>
              </a:tabLst>
            </a:pPr>
            <a:r>
              <a:rPr lang="zh-CN" altLang="en-US" dirty="0">
                <a:solidFill>
                  <a:prstClr val="white"/>
                </a:solidFill>
              </a:rPr>
              <a:t>合计						</a:t>
            </a:r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51" name="组合 50"/>
          <p:cNvGrpSpPr/>
          <p:nvPr/>
        </p:nvGrpSpPr>
        <p:grpSpPr>
          <a:xfrm flipH="1">
            <a:off x="-119380" y="3810"/>
            <a:ext cx="1706245" cy="1633220"/>
            <a:chOff x="10159137" y="-1"/>
            <a:chExt cx="2140178" cy="2038744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4" t="6857" r="51518" b="-6857"/>
            <a:stretch>
              <a:fillRect/>
            </a:stretch>
          </p:blipFill>
          <p:spPr>
            <a:xfrm rot="562731">
              <a:off x="11362230" y="750349"/>
              <a:ext cx="937085" cy="1288394"/>
            </a:xfrm>
            <a:custGeom>
              <a:avLst/>
              <a:gdLst>
                <a:gd name="connsiteX0" fmla="*/ 0 w 1159194"/>
                <a:gd name="connsiteY0" fmla="*/ 0 h 1593770"/>
                <a:gd name="connsiteX1" fmla="*/ 895951 w 1159194"/>
                <a:gd name="connsiteY1" fmla="*/ 0 h 1593770"/>
                <a:gd name="connsiteX2" fmla="*/ 1159194 w 1159194"/>
                <a:gd name="connsiteY2" fmla="*/ 1593770 h 1593770"/>
                <a:gd name="connsiteX3" fmla="*/ 0 w 1159194"/>
                <a:gd name="connsiteY3" fmla="*/ 1593770 h 159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194" h="1593770">
                  <a:moveTo>
                    <a:pt x="0" y="0"/>
                  </a:moveTo>
                  <a:lnTo>
                    <a:pt x="895951" y="0"/>
                  </a:lnTo>
                  <a:lnTo>
                    <a:pt x="1159194" y="1593770"/>
                  </a:lnTo>
                  <a:lnTo>
                    <a:pt x="0" y="1593770"/>
                  </a:lnTo>
                  <a:close/>
                </a:path>
              </a:pathLst>
            </a:cu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7" t="31598" r="21903"/>
            <a:stretch>
              <a:fillRect/>
            </a:stretch>
          </p:blipFill>
          <p:spPr>
            <a:xfrm flipH="1">
              <a:off x="10159137" y="-1"/>
              <a:ext cx="2032861" cy="1423139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1544320" y="911860"/>
            <a:ext cx="3556000" cy="449580"/>
            <a:chOff x="1946" y="1660"/>
            <a:chExt cx="5600" cy="708"/>
          </a:xfrm>
        </p:grpSpPr>
        <p:sp>
          <p:nvSpPr>
            <p:cNvPr id="57" name="矩形: 圆角 56"/>
            <p:cNvSpPr/>
            <p:nvPr/>
          </p:nvSpPr>
          <p:spPr>
            <a:xfrm>
              <a:off x="1946" y="1660"/>
              <a:ext cx="1672" cy="708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2715" y="2354"/>
              <a:ext cx="4831" cy="0"/>
            </a:xfrm>
            <a:prstGeom prst="line">
              <a:avLst/>
            </a:prstGeom>
            <a:ln w="15875">
              <a:solidFill>
                <a:srgbClr val="EE822F"/>
              </a:solidFill>
              <a:tailEnd type="oval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1485265" y="997585"/>
            <a:ext cx="3932555" cy="3105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113665" algn="l" defTabSz="266700">
              <a:lnSpc>
                <a:spcPts val="1560"/>
              </a:lnSpc>
              <a:spcAft>
                <a:spcPct val="0"/>
              </a:spcAft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altLang="zh-CN" sz="200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   </a:t>
            </a:r>
            <a:r>
              <a:rPr lang="zh-CN" altLang="en-US" sz="2000" b="1">
                <a:solidFill>
                  <a:srgbClr val="0070C0"/>
                </a:solidFill>
                <a:latin typeface="+mj-ea"/>
                <a:ea typeface="+mj-ea"/>
              </a:rPr>
              <a:t>讨论节电数据的处理</a:t>
            </a:r>
            <a:endParaRPr lang="zh-CN" altLang="en-US" sz="2000" b="1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18" name="图片 17" descr="咪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15" y="697230"/>
            <a:ext cx="556260" cy="726440"/>
          </a:xfrm>
          <a:prstGeom prst="rect">
            <a:avLst/>
          </a:prstGeom>
        </p:spPr>
      </p:pic>
      <p:pic>
        <p:nvPicPr>
          <p:cNvPr id="21" name="图片 20" descr="C:/Users/czex/Desktop/新教材教学设计/WPS图片(3).pngWPS图片(3)"/>
          <p:cNvPicPr>
            <a:picLocks noChangeAspect="1"/>
          </p:cNvPicPr>
          <p:nvPr/>
        </p:nvPicPr>
        <p:blipFill>
          <a:blip r:embed="rId4"/>
          <a:srcRect t="64" b="64"/>
          <a:stretch>
            <a:fillRect/>
          </a:stretch>
        </p:blipFill>
        <p:spPr>
          <a:xfrm flipH="1">
            <a:off x="10064115" y="4399280"/>
            <a:ext cx="1400810" cy="168021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360170" y="42545"/>
            <a:ext cx="3036570" cy="425450"/>
            <a:chOff x="2286" y="67"/>
            <a:chExt cx="4782" cy="670"/>
          </a:xfrm>
        </p:grpSpPr>
        <p:sp>
          <p:nvSpPr>
            <p:cNvPr id="10" name="文本框 9"/>
            <p:cNvSpPr txBox="1"/>
            <p:nvPr userDrawn="1"/>
          </p:nvSpPr>
          <p:spPr>
            <a:xfrm>
              <a:off x="2877" y="206"/>
              <a:ext cx="4191" cy="5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第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11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课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r>
                <a:rPr lang="zh-CN" altLang="en-US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计算身边节电数据</a:t>
              </a:r>
              <a:r>
                <a:rPr lang="en-US" altLang="zh-CN" sz="1600" dirty="0">
                  <a:solidFill>
                    <a:schemeClr val="tx1"/>
                  </a:solidFill>
                  <a:latin typeface="+mj-ea"/>
                  <a:ea typeface="+mj-ea"/>
                  <a:cs typeface="+mj-ea"/>
                </a:rPr>
                <a:t> </a:t>
              </a:r>
              <a:endParaRPr lang="en-US" altLang="zh-CN" sz="1600" dirty="0">
                <a:solidFill>
                  <a:schemeClr val="tx1"/>
                </a:solidFill>
                <a:latin typeface="+mj-ea"/>
                <a:ea typeface="+mj-ea"/>
                <a:cs typeface="+mj-ea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" y="67"/>
              <a:ext cx="745" cy="600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1327150" y="1453515"/>
            <a:ext cx="10147935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defTabSz="266700" fontAlgn="auto">
              <a:lnSpc>
                <a:spcPct val="150000"/>
              </a:lnSpc>
              <a:spcAft>
                <a:spcPct val="0"/>
              </a:spcAft>
            </a:pPr>
            <a:r>
              <a:rPr sz="200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1．要算节约电量应对哪些数据进行处理：</a:t>
            </a:r>
            <a:r>
              <a:rPr sz="2000" u="sng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                                      </a:t>
            </a:r>
            <a:endParaRPr sz="2000"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  <a:p>
            <a:pPr marL="0" indent="454660" algn="just" defTabSz="266700">
              <a:lnSpc>
                <a:spcPct val="150000"/>
              </a:lnSpc>
              <a:spcAft>
                <a:spcPct val="0"/>
              </a:spcAft>
            </a:pPr>
            <a:r>
              <a:rPr sz="200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处理的公式为：</a:t>
            </a:r>
            <a:r>
              <a:rPr sz="2000" u="sng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                                            </a:t>
            </a:r>
            <a:endParaRPr sz="2000" u="sng"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  <a:p>
            <a:pPr indent="0" algn="just" defTabSz="266700" fontAlgn="auto">
              <a:lnSpc>
                <a:spcPct val="150000"/>
              </a:lnSpc>
              <a:spcAft>
                <a:spcPct val="0"/>
              </a:spcAft>
            </a:pPr>
            <a:r>
              <a:rPr sz="200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2．统计折合成煤炭量：</a:t>
            </a:r>
            <a:r>
              <a:rPr sz="2000" u="sng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                    </a:t>
            </a:r>
            <a:r>
              <a:rPr lang="en-US" sz="2000" u="sng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 </a:t>
            </a:r>
            <a:r>
              <a:rPr sz="2000" u="sng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  </a:t>
            </a:r>
            <a:r>
              <a:rPr sz="200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（按照每生产一度电，需要消耗煤炭0.35千克计算）</a:t>
            </a:r>
            <a:endParaRPr sz="2000"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</p:txBody>
      </p:sp>
      <p:graphicFrame>
        <p:nvGraphicFramePr>
          <p:cNvPr id="14" name="表格 13"/>
          <p:cNvGraphicFramePr/>
          <p:nvPr>
            <p:custDataLst>
              <p:tags r:id="rId6"/>
            </p:custDataLst>
          </p:nvPr>
        </p:nvGraphicFramePr>
        <p:xfrm>
          <a:off x="2606040" y="3509645"/>
          <a:ext cx="7458075" cy="2327910"/>
        </p:xfrm>
        <a:graphic>
          <a:graphicData uri="http://schemas.openxmlformats.org/drawingml/2006/table">
            <a:tbl>
              <a:tblPr/>
              <a:tblGrid>
                <a:gridCol w="721360"/>
                <a:gridCol w="1153795"/>
                <a:gridCol w="1062990"/>
                <a:gridCol w="1139825"/>
                <a:gridCol w="1115060"/>
                <a:gridCol w="1121410"/>
                <a:gridCol w="1143635"/>
              </a:tblGrid>
              <a:tr h="62992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>
                          <a:latin typeface="仿宋" panose="02010609060101010101" charset="-122"/>
                          <a:ea typeface="仿宋" panose="02010609060101010101" charset="-122"/>
                        </a:rPr>
                        <a:t>序</a:t>
                      </a:r>
                      <a:r>
                        <a:rPr lang="en-US" altLang="zh-CN" sz="1400" b="1">
                          <a:latin typeface="仿宋" panose="02010609060101010101" charset="-122"/>
                          <a:ea typeface="仿宋" panose="02010609060101010101" charset="-122"/>
                        </a:rPr>
                        <a:t> </a:t>
                      </a:r>
                      <a:r>
                        <a:rPr lang="zh-CN" sz="1400" b="1">
                          <a:latin typeface="仿宋" panose="02010609060101010101" charset="-122"/>
                          <a:ea typeface="仿宋" panose="02010609060101010101" charset="-122"/>
                        </a:rPr>
                        <a:t>号</a:t>
                      </a:r>
                      <a:endParaRPr lang="zh-CN" sz="14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>
                          <a:latin typeface="仿宋" panose="02010609060101010101" charset="-122"/>
                          <a:ea typeface="仿宋" panose="02010609060101010101" charset="-122"/>
                        </a:rPr>
                        <a:t>使用电器</a:t>
                      </a:r>
                      <a:endParaRPr lang="zh-CN" sz="14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>
                          <a:latin typeface="仿宋" panose="02010609060101010101" charset="-122"/>
                          <a:ea typeface="仿宋" panose="02010609060101010101" charset="-122"/>
                        </a:rPr>
                        <a:t>耗电量</a:t>
                      </a:r>
                      <a:endParaRPr lang="zh-CN" sz="14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Times New Roman" panose="02020603050405020304"/>
                          <a:ea typeface="Times New Roman" panose="02020603050405020304"/>
                        </a:rPr>
                        <a:t>/</a:t>
                      </a:r>
                      <a:r>
                        <a:rPr lang="zh-CN" sz="1400" b="1">
                          <a:latin typeface="仿宋" panose="02010609060101010101" charset="-122"/>
                          <a:ea typeface="仿宋" panose="02010609060101010101" charset="-122"/>
                        </a:rPr>
                        <a:t>小时</a:t>
                      </a:r>
                      <a:endParaRPr lang="zh-CN" sz="14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>
                          <a:latin typeface="仿宋" panose="02010609060101010101" charset="-122"/>
                          <a:ea typeface="仿宋" panose="02010609060101010101" charset="-122"/>
                        </a:rPr>
                        <a:t>电器数量</a:t>
                      </a:r>
                      <a:endParaRPr lang="zh-CN" sz="14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>
                          <a:latin typeface="仿宋" panose="02010609060101010101" charset="-122"/>
                          <a:ea typeface="仿宋" panose="02010609060101010101" charset="-122"/>
                        </a:rPr>
                        <a:t>节约时长</a:t>
                      </a:r>
                      <a:endParaRPr lang="zh-CN" sz="14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Times New Roman" panose="02020603050405020304"/>
                          <a:ea typeface="Times New Roman" panose="02020603050405020304"/>
                        </a:rPr>
                        <a:t>/</a:t>
                      </a:r>
                      <a:r>
                        <a:rPr lang="zh-CN" sz="1400" b="1">
                          <a:latin typeface="仿宋" panose="02010609060101010101" charset="-122"/>
                          <a:ea typeface="仿宋" panose="02010609060101010101" charset="-122"/>
                        </a:rPr>
                        <a:t>小时</a:t>
                      </a:r>
                      <a:endParaRPr lang="zh-CN" sz="14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>
                          <a:latin typeface="仿宋" panose="02010609060101010101" charset="-122"/>
                          <a:ea typeface="仿宋" panose="02010609060101010101" charset="-122"/>
                        </a:rPr>
                        <a:t>节约电量</a:t>
                      </a:r>
                      <a:endParaRPr lang="zh-CN" sz="14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Times New Roman" panose="02020603050405020304"/>
                          <a:ea typeface="Times New Roman" panose="02020603050405020304"/>
                        </a:rPr>
                        <a:t>/</a:t>
                      </a:r>
                      <a:r>
                        <a:rPr lang="zh-CN" sz="1400" b="1">
                          <a:latin typeface="仿宋" panose="02010609060101010101" charset="-122"/>
                          <a:ea typeface="仿宋" panose="02010609060101010101" charset="-122"/>
                        </a:rPr>
                        <a:t>度</a:t>
                      </a:r>
                      <a:endParaRPr lang="zh-CN" sz="14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>
                          <a:latin typeface="仿宋" panose="02010609060101010101" charset="-122"/>
                          <a:ea typeface="仿宋" panose="02010609060101010101" charset="-122"/>
                        </a:rPr>
                        <a:t>煤炭量</a:t>
                      </a:r>
                      <a:endParaRPr lang="zh-CN" sz="14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Times New Roman" panose="02020603050405020304"/>
                          <a:ea typeface="Times New Roman" panose="02020603050405020304"/>
                        </a:rPr>
                        <a:t>/</a:t>
                      </a:r>
                      <a:r>
                        <a:rPr lang="zh-CN" sz="1400" b="1">
                          <a:latin typeface="仿宋" panose="02010609060101010101" charset="-122"/>
                          <a:ea typeface="仿宋" panose="02010609060101010101" charset="-122"/>
                        </a:rPr>
                        <a:t>千克</a:t>
                      </a:r>
                      <a:endParaRPr lang="zh-CN" sz="14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endParaRPr lang="en-US" altLang="zh-CN" sz="14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仿宋" panose="02010609060101010101" charset="-122"/>
                          <a:ea typeface="仿宋" panose="02010609060101010101" charset="-122"/>
                        </a:rPr>
                        <a:t>护眼灯</a:t>
                      </a:r>
                      <a:endParaRPr lang="zh-CN" sz="14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/>
                          <a:ea typeface="Times New Roman" panose="02020603050405020304"/>
                        </a:rPr>
                        <a:t>0.04</a:t>
                      </a:r>
                      <a:endParaRPr lang="en-US" altLang="zh-CN" sz="14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/>
                          <a:ea typeface="Times New Roman" panose="02020603050405020304"/>
                        </a:rPr>
                        <a:t>9</a:t>
                      </a:r>
                      <a:endParaRPr lang="en-US" altLang="zh-CN" sz="14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endParaRPr lang="en-US" altLang="zh-CN" sz="14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/>
                          <a:ea typeface="Times New Roman" panose="02020603050405020304"/>
                        </a:rPr>
                        <a:t>2</a:t>
                      </a:r>
                      <a:endParaRPr lang="en-US" altLang="zh-CN" sz="14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仿宋" panose="02010609060101010101" charset="-122"/>
                          <a:ea typeface="仿宋" panose="02010609060101010101" charset="-122"/>
                        </a:rPr>
                        <a:t>智慧黑板</a:t>
                      </a:r>
                      <a:endParaRPr lang="zh-CN" sz="14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/>
                          <a:ea typeface="Times New Roman" panose="02020603050405020304"/>
                        </a:rPr>
                        <a:t>0.8</a:t>
                      </a:r>
                      <a:endParaRPr lang="en-US" altLang="zh-CN" sz="14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endParaRPr lang="en-US" altLang="zh-CN" sz="14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endParaRPr lang="en-US" altLang="zh-CN" sz="14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/>
                          <a:ea typeface="Times New Roman" panose="02020603050405020304"/>
                        </a:rPr>
                        <a:t>3</a:t>
                      </a:r>
                      <a:endParaRPr lang="en-US" altLang="zh-CN" sz="14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仿宋" panose="02010609060101010101" charset="-122"/>
                          <a:ea typeface="仿宋" panose="02010609060101010101" charset="-122"/>
                        </a:rPr>
                        <a:t>空调</a:t>
                      </a:r>
                      <a:endParaRPr lang="zh-CN" sz="14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endParaRPr lang="en-US" altLang="zh-CN" sz="14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endParaRPr lang="en-US" altLang="zh-CN" sz="14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/>
                          <a:ea typeface="Times New Roman" panose="02020603050405020304"/>
                        </a:rPr>
                        <a:t>0.5</a:t>
                      </a:r>
                      <a:endParaRPr lang="en-US" altLang="zh-CN" sz="14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/>
                          <a:ea typeface="Times New Roman" panose="02020603050405020304"/>
                        </a:rPr>
                        <a:t>4</a:t>
                      </a:r>
                      <a:endParaRPr lang="en-US" altLang="zh-CN" sz="14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仿宋" panose="02010609060101010101" charset="-122"/>
                          <a:ea typeface="仿宋" panose="02010609060101010101" charset="-122"/>
                        </a:rPr>
                        <a:t>风扇</a:t>
                      </a:r>
                      <a:endParaRPr lang="zh-CN" sz="14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/>
                          <a:ea typeface="Times New Roman" panose="02020603050405020304"/>
                        </a:rPr>
                        <a:t>0.12</a:t>
                      </a:r>
                      <a:endParaRPr lang="en-US" altLang="zh-CN" sz="14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/>
                          <a:ea typeface="Times New Roman" panose="02020603050405020304"/>
                        </a:rPr>
                        <a:t>4</a:t>
                      </a:r>
                      <a:endParaRPr lang="en-US" altLang="zh-CN" sz="14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/>
                          <a:ea typeface="Times New Roman" panose="02020603050405020304"/>
                        </a:rPr>
                        <a:t>2</a:t>
                      </a:r>
                      <a:endParaRPr lang="en-US" altLang="zh-CN" sz="14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仿宋" panose="02010609060101010101" charset="-122"/>
                          <a:ea typeface="仿宋" panose="02010609060101010101" charset="-122"/>
                        </a:rPr>
                        <a:t>合</a:t>
                      </a:r>
                      <a:r>
                        <a:rPr lang="en-US" altLang="zh-CN" sz="1400">
                          <a:latin typeface="仿宋" panose="02010609060101010101" charset="-122"/>
                          <a:ea typeface="仿宋" panose="02010609060101010101" charset="-122"/>
                        </a:rPr>
                        <a:t> </a:t>
                      </a:r>
                      <a:r>
                        <a:rPr lang="zh-CN" sz="1400">
                          <a:latin typeface="仿宋" panose="02010609060101010101" charset="-122"/>
                          <a:ea typeface="仿宋" panose="02010609060101010101" charset="-122"/>
                        </a:rPr>
                        <a:t>计</a:t>
                      </a:r>
                      <a:endParaRPr lang="zh-CN" sz="14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仿宋" panose="02010609060101010101" charset="-122"/>
                          <a:ea typeface="仿宋" panose="02010609060101010101" charset="-122"/>
                        </a:rPr>
                        <a:t> </a:t>
                      </a:r>
                      <a:endParaRPr lang="en-US" altLang="zh-CN" sz="14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仿宋" panose="02010609060101010101" charset="-122"/>
                          <a:ea typeface="仿宋" panose="02010609060101010101" charset="-122"/>
                        </a:rPr>
                        <a:t> </a:t>
                      </a:r>
                      <a:endParaRPr lang="en-US" altLang="zh-CN" sz="14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仿宋" panose="02010609060101010101" charset="-122"/>
                          <a:ea typeface="仿宋" panose="02010609060101010101" charset="-122"/>
                        </a:rPr>
                        <a:t> </a:t>
                      </a:r>
                      <a:endParaRPr lang="en-US" altLang="zh-CN" sz="14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仿宋" panose="02010609060101010101" charset="-122"/>
                          <a:ea typeface="仿宋" panose="02010609060101010101" charset="-122"/>
                        </a:rPr>
                        <a:t> </a:t>
                      </a:r>
                      <a:endParaRPr lang="en-US" altLang="zh-CN" sz="14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4909820" y="3171190"/>
            <a:ext cx="2850515" cy="291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269875" algn="dist" defTabSz="266700">
              <a:lnSpc>
                <a:spcPts val="1560"/>
              </a:lnSpc>
              <a:spcAft>
                <a:spcPct val="0"/>
              </a:spcAft>
            </a:pPr>
            <a:r>
              <a:rPr lang="zh-CN" altLang="en-US" sz="2000" b="1">
                <a:solidFill>
                  <a:schemeClr val="tx1"/>
                </a:solidFill>
                <a:latin typeface="方正仿宋_GBK" panose="02000000000000000000" charset="-122"/>
                <a:ea typeface="方正仿宋_GBK" panose="02000000000000000000" charset="-122"/>
              </a:rPr>
              <a:t>一天节电数据统计表</a:t>
            </a:r>
            <a:endParaRPr lang="zh-CN" altLang="en-US" sz="2000" b="1">
              <a:solidFill>
                <a:schemeClr val="tx1"/>
              </a:solidFill>
              <a:latin typeface="方正仿宋_GBK" panose="02000000000000000000" charset="-122"/>
              <a:ea typeface="方正仿宋_GBK" panose="02000000000000000000" charset="-122"/>
            </a:endParaRPr>
          </a:p>
        </p:txBody>
      </p:sp>
      <p:sp>
        <p:nvSpPr>
          <p:cNvPr id="11" name="同侧圆角矩形 10"/>
          <p:cNvSpPr/>
          <p:nvPr/>
        </p:nvSpPr>
        <p:spPr>
          <a:xfrm>
            <a:off x="447357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13" name="矩形 12">
            <a:hlinkClick r:id="rId7" action="ppaction://hlinksldjump"/>
          </p:cNvPr>
          <p:cNvSpPr/>
          <p:nvPr/>
        </p:nvSpPr>
        <p:spPr>
          <a:xfrm>
            <a:off x="4439285" y="10795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项目情境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25" name="同侧圆角矩形 24"/>
          <p:cNvSpPr/>
          <p:nvPr/>
        </p:nvSpPr>
        <p:spPr>
          <a:xfrm>
            <a:off x="553783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26" name="矩形 25">
            <a:hlinkClick r:id="rId8" action="ppaction://hlinksldjump"/>
          </p:cNvPr>
          <p:cNvSpPr/>
          <p:nvPr/>
        </p:nvSpPr>
        <p:spPr>
          <a:xfrm>
            <a:off x="550354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项目准备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27" name="同侧圆角矩形 26"/>
          <p:cNvSpPr/>
          <p:nvPr/>
        </p:nvSpPr>
        <p:spPr>
          <a:xfrm>
            <a:off x="6599555" y="10668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1" name="矩形 30">
            <a:hlinkClick r:id="rId9" action="ppaction://hlinksldjump"/>
          </p:cNvPr>
          <p:cNvSpPr/>
          <p:nvPr/>
        </p:nvSpPr>
        <p:spPr>
          <a:xfrm>
            <a:off x="656526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rgbClr val="7030A0"/>
                </a:solidFill>
                <a:latin typeface="板报体" panose="00000500000000000000" charset="-122"/>
                <a:ea typeface="板报体" panose="00000500000000000000" charset="-122"/>
              </a:rPr>
              <a:t>项目实施</a:t>
            </a:r>
            <a:endParaRPr lang="zh-CN" altLang="en-US" dirty="0">
              <a:solidFill>
                <a:srgbClr val="7030A0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32" name="同侧圆角矩形 31"/>
          <p:cNvSpPr/>
          <p:nvPr/>
        </p:nvSpPr>
        <p:spPr>
          <a:xfrm>
            <a:off x="766381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3" name="矩形 32">
            <a:hlinkClick r:id="rId10" action="ppaction://hlinksldjump"/>
          </p:cNvPr>
          <p:cNvSpPr/>
          <p:nvPr/>
        </p:nvSpPr>
        <p:spPr>
          <a:xfrm>
            <a:off x="762952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项目总结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34" name="同侧圆角矩形 33"/>
          <p:cNvSpPr/>
          <p:nvPr/>
        </p:nvSpPr>
        <p:spPr>
          <a:xfrm>
            <a:off x="872807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5" name="矩形 34">
            <a:hlinkClick r:id="rId11" action="ppaction://hlinksldjump"/>
          </p:cNvPr>
          <p:cNvSpPr/>
          <p:nvPr/>
        </p:nvSpPr>
        <p:spPr>
          <a:xfrm>
            <a:off x="871664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项目拓展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4" b="8842"/>
          <a:stretch>
            <a:fillRect/>
          </a:stretch>
        </p:blipFill>
        <p:spPr>
          <a:xfrm flipV="1">
            <a:off x="10575925" y="-14605"/>
            <a:ext cx="1616075" cy="1553210"/>
          </a:xfrm>
          <a:prstGeom prst="rect">
            <a:avLst/>
          </a:prstGeom>
        </p:spPr>
      </p:pic>
      <p:pic>
        <p:nvPicPr>
          <p:cNvPr id="20" name="图片 19" descr="图片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005195"/>
            <a:ext cx="12192000" cy="852805"/>
          </a:xfrm>
          <a:prstGeom prst="rect">
            <a:avLst/>
          </a:prstGeom>
        </p:spPr>
      </p:pic>
      <p:sp>
        <p:nvSpPr>
          <p:cNvPr id="36" name="同侧圆角矩形 35"/>
          <p:cNvSpPr/>
          <p:nvPr/>
        </p:nvSpPr>
        <p:spPr>
          <a:xfrm>
            <a:off x="978979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7" name="矩形 36">
            <a:hlinkClick r:id="rId14" action="ppaction://hlinksldjump"/>
          </p:cNvPr>
          <p:cNvSpPr/>
          <p:nvPr/>
        </p:nvSpPr>
        <p:spPr>
          <a:xfrm>
            <a:off x="977836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项目评价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DEF2EE"/>
            </a:gs>
          </a:gsLst>
          <a:lin ang="146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93370" y="474345"/>
            <a:ext cx="11636375" cy="5959475"/>
          </a:xfrm>
          <a:prstGeom prst="roundRect">
            <a:avLst>
              <a:gd name="adj" fmla="val 15256"/>
            </a:avLst>
          </a:prstGeom>
          <a:solidFill>
            <a:schemeClr val="bg1"/>
          </a:solidFill>
          <a:ln w="38100">
            <a:solidFill>
              <a:srgbClr val="FFC000">
                <a:alpha val="90000"/>
              </a:srgb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tabLst>
                <a:tab pos="4387215" algn="l"/>
              </a:tabLst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90930" y="1617980"/>
            <a:ext cx="8797290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266700">
              <a:lnSpc>
                <a:spcPct val="150000"/>
              </a:lnSpc>
              <a:spcAft>
                <a:spcPct val="0"/>
              </a:spcAft>
              <a:buClr>
                <a:srgbClr val="F85208"/>
              </a:buClr>
              <a:buFont typeface="Wingdings" panose="05000000000000000000" charset="0"/>
              <a:buChar char="l"/>
            </a:pPr>
            <a:r>
              <a:rPr lang="zh-CN" altLang="en-US" sz="2200" dirty="0">
                <a:latin typeface="方正楷体_GB2312" panose="02000000000000000000" charset="-122"/>
                <a:ea typeface="方正楷体_GB2312" panose="02000000000000000000" charset="-122"/>
              </a:rPr>
              <a:t>想一想，怎样利用电子表格快速计算出4种电器一天的节约电量？</a:t>
            </a:r>
            <a:endParaRPr lang="zh-CN" altLang="en-US" sz="2200" dirty="0">
              <a:latin typeface="方正楷体_GB2312" panose="02000000000000000000" charset="-122"/>
              <a:ea typeface="方正楷体_GB2312" panose="02000000000000000000" charset="-122"/>
            </a:endParaRPr>
          </a:p>
          <a:p>
            <a:pPr marL="342900" indent="-342900" defTabSz="266700">
              <a:lnSpc>
                <a:spcPct val="150000"/>
              </a:lnSpc>
              <a:spcAft>
                <a:spcPct val="0"/>
              </a:spcAft>
              <a:buClr>
                <a:srgbClr val="F85208"/>
              </a:buClr>
              <a:buFont typeface="Wingdings" panose="05000000000000000000" charset="0"/>
              <a:buChar char="l"/>
            </a:pPr>
            <a:r>
              <a:rPr lang="zh-CN" altLang="en-US" sz="2200" dirty="0">
                <a:latin typeface="方正楷体_GB2312" panose="02000000000000000000" charset="-122"/>
                <a:ea typeface="方正楷体_GB2312" panose="02000000000000000000" charset="-122"/>
              </a:rPr>
              <a:t>请将计算公式填在相应的单元格中。</a:t>
            </a:r>
            <a:endParaRPr lang="zh-CN" altLang="en-US" sz="2200" dirty="0"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544320" y="911860"/>
            <a:ext cx="5166995" cy="449580"/>
            <a:chOff x="1946" y="1660"/>
            <a:chExt cx="8137" cy="708"/>
          </a:xfrm>
        </p:grpSpPr>
        <p:sp>
          <p:nvSpPr>
            <p:cNvPr id="57" name="矩形: 圆角 56"/>
            <p:cNvSpPr/>
            <p:nvPr/>
          </p:nvSpPr>
          <p:spPr>
            <a:xfrm>
              <a:off x="1946" y="1660"/>
              <a:ext cx="1672" cy="708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2715" y="2354"/>
              <a:ext cx="7368" cy="0"/>
            </a:xfrm>
            <a:prstGeom prst="line">
              <a:avLst/>
            </a:prstGeom>
            <a:ln w="15875">
              <a:solidFill>
                <a:srgbClr val="EE822F"/>
              </a:solidFill>
              <a:tailEnd type="oval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1499235" y="1024890"/>
            <a:ext cx="5408930" cy="3105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113665" defTabSz="266700">
              <a:lnSpc>
                <a:spcPts val="1560"/>
              </a:lnSpc>
              <a:buClrTx/>
              <a:buSzTx/>
              <a:buFontTx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00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   </a:t>
            </a:r>
            <a:r>
              <a:rPr lang="zh-CN" altLang="en-US" sz="2000" b="1">
                <a:solidFill>
                  <a:srgbClr val="0070C0"/>
                </a:solidFill>
                <a:latin typeface="+mj-ea"/>
                <a:ea typeface="+mj-ea"/>
                <a:sym typeface="+mn-ea"/>
              </a:rPr>
              <a:t>计算班级节电情况</a:t>
            </a:r>
            <a:endParaRPr lang="zh-CN" altLang="en-US" sz="2000" b="1">
              <a:solidFill>
                <a:srgbClr val="0070C0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18" name="图片 17" descr="咪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2015" y="697230"/>
            <a:ext cx="556260" cy="726440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 flipH="1">
            <a:off x="-119380" y="3810"/>
            <a:ext cx="1706245" cy="1633220"/>
            <a:chOff x="10159137" y="-1"/>
            <a:chExt cx="2140178" cy="2038744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4" t="6857" r="51518" b="-6857"/>
            <a:stretch>
              <a:fillRect/>
            </a:stretch>
          </p:blipFill>
          <p:spPr>
            <a:xfrm rot="562731">
              <a:off x="11362230" y="750349"/>
              <a:ext cx="937085" cy="1288394"/>
            </a:xfrm>
            <a:custGeom>
              <a:avLst/>
              <a:gdLst>
                <a:gd name="connsiteX0" fmla="*/ 0 w 1159194"/>
                <a:gd name="connsiteY0" fmla="*/ 0 h 1593770"/>
                <a:gd name="connsiteX1" fmla="*/ 895951 w 1159194"/>
                <a:gd name="connsiteY1" fmla="*/ 0 h 1593770"/>
                <a:gd name="connsiteX2" fmla="*/ 1159194 w 1159194"/>
                <a:gd name="connsiteY2" fmla="*/ 1593770 h 1593770"/>
                <a:gd name="connsiteX3" fmla="*/ 0 w 1159194"/>
                <a:gd name="connsiteY3" fmla="*/ 1593770 h 159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194" h="1593770">
                  <a:moveTo>
                    <a:pt x="0" y="0"/>
                  </a:moveTo>
                  <a:lnTo>
                    <a:pt x="895951" y="0"/>
                  </a:lnTo>
                  <a:lnTo>
                    <a:pt x="1159194" y="1593770"/>
                  </a:lnTo>
                  <a:lnTo>
                    <a:pt x="0" y="1593770"/>
                  </a:lnTo>
                  <a:close/>
                </a:path>
              </a:pathLst>
            </a:cu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7" t="31598" r="21903"/>
            <a:stretch>
              <a:fillRect/>
            </a:stretch>
          </p:blipFill>
          <p:spPr>
            <a:xfrm flipH="1">
              <a:off x="10159137" y="-1"/>
              <a:ext cx="2032861" cy="1423139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8829512" y="2919147"/>
            <a:ext cx="2405613" cy="1451610"/>
            <a:chOff x="12064" y="5048"/>
            <a:chExt cx="4076" cy="2424"/>
          </a:xfrm>
        </p:grpSpPr>
        <p:sp>
          <p:nvSpPr>
            <p:cNvPr id="20" name="椭圆形标注 19"/>
            <p:cNvSpPr/>
            <p:nvPr/>
          </p:nvSpPr>
          <p:spPr>
            <a:xfrm>
              <a:off x="12064" y="5048"/>
              <a:ext cx="4076" cy="2424"/>
            </a:xfrm>
            <a:prstGeom prst="wedgeEllipseCallout">
              <a:avLst>
                <a:gd name="adj1" fmla="val 33058"/>
                <a:gd name="adj2" fmla="val 59075"/>
              </a:avLst>
            </a:prstGeom>
            <a:solidFill>
              <a:srgbClr val="FFF8DF"/>
            </a:solidFill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2424" y="5586"/>
              <a:ext cx="3497" cy="1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600" b="1">
                  <a:latin typeface="幼圆" panose="02010509060101010101" charset="-122"/>
                  <a:ea typeface="幼圆" panose="02010509060101010101" charset="-122"/>
                </a:rPr>
                <a:t>相同的计算方式，有没有更快速的计算方法？</a:t>
              </a:r>
              <a:endParaRPr lang="zh-CN" altLang="en-US" sz="1600" b="1"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pic>
        <p:nvPicPr>
          <p:cNvPr id="10" name="图片 9" descr="C:/Users/czex/Desktop/新教材教学设计/WPS图片(3).pngWPS图片(3)"/>
          <p:cNvPicPr>
            <a:picLocks noChangeAspect="1"/>
          </p:cNvPicPr>
          <p:nvPr/>
        </p:nvPicPr>
        <p:blipFill>
          <a:blip r:embed="rId4"/>
          <a:srcRect t="64" b="64"/>
          <a:stretch>
            <a:fillRect/>
          </a:stretch>
        </p:blipFill>
        <p:spPr>
          <a:xfrm flipH="1">
            <a:off x="10483215" y="4233545"/>
            <a:ext cx="1303020" cy="1563370"/>
          </a:xfrm>
          <a:prstGeom prst="rect">
            <a:avLst/>
          </a:prstGeom>
        </p:spPr>
      </p:pic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1221105" y="2910205"/>
          <a:ext cx="7448388" cy="2973705"/>
        </p:xfrm>
        <a:graphic>
          <a:graphicData uri="http://schemas.openxmlformats.org/drawingml/2006/table">
            <a:tbl>
              <a:tblPr/>
              <a:tblGrid>
                <a:gridCol w="537958"/>
                <a:gridCol w="710868"/>
                <a:gridCol w="1072055"/>
                <a:gridCol w="1008993"/>
                <a:gridCol w="756745"/>
                <a:gridCol w="1103586"/>
                <a:gridCol w="1072056"/>
                <a:gridCol w="1186127"/>
              </a:tblGrid>
              <a:tr h="26035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600">
                        <a:latin typeface="Times New Roman" panose="02020603050405020304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  <a:endParaRPr lang="en-US" altLang="zh-CN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</a:t>
                      </a:r>
                      <a:endParaRPr lang="en-US" altLang="zh-CN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</a:t>
                      </a:r>
                      <a:endParaRPr lang="en-US" altLang="zh-CN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E</a:t>
                      </a:r>
                      <a:endParaRPr lang="en-US" altLang="zh-CN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</a:t>
                      </a:r>
                      <a:endParaRPr lang="en-US" altLang="zh-CN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</a:t>
                      </a:r>
                      <a:endParaRPr lang="en-US" altLang="zh-CN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</a:tr>
              <a:tr h="30607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endParaRPr lang="en-US" altLang="zh-CN" sz="16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dirty="0">
                          <a:latin typeface="Times New Roman" panose="02020603050405020304"/>
                          <a:ea typeface="仿宋" panose="02010609060101010101" charset="-122"/>
                        </a:rPr>
                        <a:t>一天节电数据统计表</a:t>
                      </a:r>
                      <a:endParaRPr lang="zh-CN" sz="1600" dirty="0">
                        <a:latin typeface="Times New Roman" panose="02020603050405020304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7688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2</a:t>
                      </a:r>
                      <a:endParaRPr lang="en-US" altLang="zh-CN" sz="16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>
                          <a:latin typeface="Times New Roman" panose="02020603050405020304"/>
                          <a:ea typeface="仿宋" panose="02010609060101010101" charset="-122"/>
                        </a:rPr>
                        <a:t>序号</a:t>
                      </a:r>
                      <a:endParaRPr lang="zh-CN" sz="1600" b="1">
                        <a:latin typeface="Times New Roman" panose="02020603050405020304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>
                          <a:latin typeface="Times New Roman" panose="02020603050405020304"/>
                          <a:ea typeface="仿宋" panose="02010609060101010101" charset="-122"/>
                        </a:rPr>
                        <a:t>使用电器</a:t>
                      </a:r>
                      <a:endParaRPr lang="zh-CN" sz="1600" b="1">
                        <a:latin typeface="Times New Roman" panose="02020603050405020304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>
                          <a:latin typeface="Times New Roman" panose="02020603050405020304"/>
                          <a:ea typeface="仿宋" panose="02010609060101010101" charset="-122"/>
                        </a:rPr>
                        <a:t>耗电量</a:t>
                      </a:r>
                      <a:endParaRPr lang="zh-CN" sz="1600" b="1">
                        <a:latin typeface="Times New Roman" panose="02020603050405020304"/>
                        <a:ea typeface="仿宋" panose="02010609060101010101" charset="-122"/>
                      </a:endParaRPr>
                    </a:p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>
                          <a:latin typeface="Times New Roman" panose="02020603050405020304"/>
                          <a:ea typeface="Times New Roman" panose="02020603050405020304"/>
                        </a:rPr>
                        <a:t>/</a:t>
                      </a:r>
                      <a:r>
                        <a:rPr lang="zh-CN" sz="1600" b="1">
                          <a:latin typeface="Times New Roman" panose="02020603050405020304"/>
                          <a:ea typeface="仿宋" panose="02010609060101010101" charset="-122"/>
                        </a:rPr>
                        <a:t>小时</a:t>
                      </a:r>
                      <a:endParaRPr lang="zh-CN" sz="1600" b="1">
                        <a:latin typeface="Times New Roman" panose="02020603050405020304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>
                          <a:latin typeface="Times New Roman" panose="02020603050405020304"/>
                          <a:ea typeface="仿宋" panose="02010609060101010101" charset="-122"/>
                        </a:rPr>
                        <a:t>电器数量</a:t>
                      </a:r>
                      <a:endParaRPr lang="zh-CN" sz="1600" b="1">
                        <a:latin typeface="Times New Roman" panose="02020603050405020304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 dirty="0">
                          <a:latin typeface="Times New Roman" panose="02020603050405020304"/>
                          <a:ea typeface="仿宋" panose="02010609060101010101" charset="-122"/>
                        </a:rPr>
                        <a:t>节约时长</a:t>
                      </a:r>
                      <a:r>
                        <a:rPr lang="en-US" altLang="zh-CN" sz="1600" b="1" dirty="0">
                          <a:latin typeface="Times New Roman" panose="02020603050405020304"/>
                          <a:ea typeface="Times New Roman" panose="02020603050405020304"/>
                        </a:rPr>
                        <a:t>/</a:t>
                      </a:r>
                      <a:r>
                        <a:rPr lang="zh-CN" sz="1600" b="1" dirty="0">
                          <a:latin typeface="Times New Roman" panose="02020603050405020304"/>
                          <a:ea typeface="仿宋" panose="02010609060101010101" charset="-122"/>
                        </a:rPr>
                        <a:t>小时</a:t>
                      </a:r>
                      <a:endParaRPr lang="zh-CN" sz="1600" b="1" dirty="0">
                        <a:latin typeface="Times New Roman" panose="02020603050405020304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 dirty="0">
                          <a:latin typeface="Times New Roman" panose="02020603050405020304"/>
                          <a:ea typeface="仿宋" panose="02010609060101010101" charset="-122"/>
                        </a:rPr>
                        <a:t>节约电量</a:t>
                      </a:r>
                      <a:endParaRPr lang="zh-CN" sz="1600" b="1" dirty="0">
                        <a:latin typeface="Times New Roman" panose="02020603050405020304"/>
                        <a:ea typeface="仿宋" panose="02010609060101010101" charset="-122"/>
                      </a:endParaRPr>
                    </a:p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dirty="0">
                          <a:latin typeface="Times New Roman" panose="02020603050405020304"/>
                          <a:ea typeface="Times New Roman" panose="02020603050405020304"/>
                        </a:rPr>
                        <a:t>/</a:t>
                      </a:r>
                      <a:r>
                        <a:rPr lang="zh-CN" sz="1600" b="1" dirty="0">
                          <a:latin typeface="Times New Roman" panose="02020603050405020304"/>
                          <a:ea typeface="仿宋" panose="02010609060101010101" charset="-122"/>
                        </a:rPr>
                        <a:t>度</a:t>
                      </a:r>
                      <a:endParaRPr lang="zh-CN" sz="1600" b="1" dirty="0">
                        <a:latin typeface="Times New Roman" panose="02020603050405020304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 dirty="0">
                          <a:latin typeface="Times New Roman" panose="02020603050405020304"/>
                          <a:ea typeface="仿宋" panose="02010609060101010101" charset="-122"/>
                        </a:rPr>
                        <a:t>煤炭量</a:t>
                      </a:r>
                      <a:endParaRPr lang="zh-CN" sz="1600" b="1" dirty="0">
                        <a:latin typeface="Times New Roman" panose="02020603050405020304"/>
                        <a:ea typeface="仿宋" panose="02010609060101010101" charset="-122"/>
                      </a:endParaRPr>
                    </a:p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dirty="0">
                          <a:latin typeface="Times New Roman" panose="02020603050405020304"/>
                          <a:ea typeface="Times New Roman" panose="02020603050405020304"/>
                        </a:rPr>
                        <a:t>/</a:t>
                      </a:r>
                      <a:r>
                        <a:rPr lang="zh-CN" sz="1600" b="1" dirty="0">
                          <a:latin typeface="Times New Roman" panose="02020603050405020304"/>
                          <a:ea typeface="仿宋" panose="02010609060101010101" charset="-122"/>
                        </a:rPr>
                        <a:t>千克</a:t>
                      </a:r>
                      <a:endParaRPr lang="zh-CN" sz="1600" b="1" dirty="0">
                        <a:latin typeface="Times New Roman" panose="02020603050405020304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3</a:t>
                      </a:r>
                      <a:endParaRPr lang="en-US" altLang="zh-CN" sz="16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endParaRPr lang="en-US" altLang="zh-CN" sz="16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Times New Roman" panose="02020603050405020304"/>
                          <a:ea typeface="仿宋" panose="02010609060101010101" charset="-122"/>
                        </a:rPr>
                        <a:t>护眼灯</a:t>
                      </a:r>
                      <a:endParaRPr lang="zh-CN" sz="1600">
                        <a:latin typeface="Times New Roman" panose="02020603050405020304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0.04</a:t>
                      </a:r>
                      <a:endParaRPr lang="en-US" altLang="zh-CN" sz="16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9</a:t>
                      </a:r>
                      <a:endParaRPr lang="en-US" altLang="zh-CN" sz="16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endParaRPr lang="en-US" altLang="zh-CN" sz="16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=</a:t>
                      </a:r>
                      <a:endParaRPr lang="en-US" altLang="zh-CN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08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4</a:t>
                      </a:r>
                      <a:endParaRPr lang="en-US" altLang="zh-CN" sz="16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2</a:t>
                      </a:r>
                      <a:endParaRPr lang="en-US" altLang="zh-CN" sz="16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Times New Roman" panose="02020603050405020304"/>
                          <a:ea typeface="仿宋" panose="02010609060101010101" charset="-122"/>
                        </a:rPr>
                        <a:t>智慧黑板</a:t>
                      </a:r>
                      <a:endParaRPr lang="zh-CN" sz="1600">
                        <a:latin typeface="Times New Roman" panose="02020603050405020304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0.8</a:t>
                      </a:r>
                      <a:endParaRPr lang="en-US" altLang="zh-CN" sz="16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endParaRPr lang="en-US" altLang="zh-CN" sz="16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endParaRPr lang="en-US" altLang="zh-CN" sz="16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=</a:t>
                      </a:r>
                      <a:endParaRPr lang="en-US" altLang="zh-CN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5</a:t>
                      </a:r>
                      <a:endParaRPr lang="en-US" altLang="zh-CN" sz="16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3</a:t>
                      </a:r>
                      <a:endParaRPr lang="en-US" altLang="zh-CN" sz="16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Times New Roman" panose="02020603050405020304"/>
                          <a:ea typeface="仿宋" panose="02010609060101010101" charset="-122"/>
                        </a:rPr>
                        <a:t>空调</a:t>
                      </a:r>
                      <a:endParaRPr lang="zh-CN" sz="1600">
                        <a:latin typeface="Times New Roman" panose="02020603050405020304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endParaRPr lang="en-US" altLang="zh-CN" sz="16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endParaRPr lang="en-US" altLang="zh-CN" sz="16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0.5</a:t>
                      </a:r>
                      <a:endParaRPr lang="en-US" altLang="zh-CN" sz="16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=</a:t>
                      </a:r>
                      <a:endParaRPr lang="en-US" altLang="zh-CN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6</a:t>
                      </a:r>
                      <a:endParaRPr lang="en-US" altLang="zh-CN" sz="16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4</a:t>
                      </a:r>
                      <a:endParaRPr lang="en-US" altLang="zh-CN" sz="16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Times New Roman" panose="02020603050405020304"/>
                          <a:ea typeface="仿宋" panose="02010609060101010101" charset="-122"/>
                        </a:rPr>
                        <a:t>风扇</a:t>
                      </a:r>
                      <a:endParaRPr lang="zh-CN" sz="1600">
                        <a:latin typeface="Times New Roman" panose="02020603050405020304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0.12</a:t>
                      </a:r>
                      <a:endParaRPr lang="en-US" altLang="zh-CN" sz="16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4</a:t>
                      </a:r>
                      <a:endParaRPr lang="en-US" altLang="zh-CN" sz="16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2</a:t>
                      </a:r>
                      <a:endParaRPr lang="en-US" altLang="zh-CN" sz="16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=</a:t>
                      </a:r>
                      <a:endParaRPr lang="en-US" altLang="zh-CN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Times New Roman" panose="02020603050405020304"/>
                        </a:rPr>
                        <a:t>7</a:t>
                      </a:r>
                      <a:endParaRPr lang="en-US" altLang="zh-CN" sz="16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Times New Roman" panose="02020603050405020304"/>
                          <a:ea typeface="仿宋" panose="02010609060101010101" charset="-122"/>
                        </a:rPr>
                        <a:t>合计</a:t>
                      </a:r>
                      <a:endParaRPr lang="zh-CN" sz="1600">
                        <a:latin typeface="Times New Roman" panose="02020603050405020304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仿宋" panose="02010609060101010101" charset="-122"/>
                        </a:rPr>
                        <a:t> </a:t>
                      </a:r>
                      <a:endParaRPr lang="en-US" altLang="zh-CN" sz="1600">
                        <a:latin typeface="Times New Roman" panose="02020603050405020304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仿宋" panose="02010609060101010101" charset="-122"/>
                        </a:rPr>
                        <a:t> </a:t>
                      </a:r>
                      <a:endParaRPr lang="en-US" altLang="zh-CN" sz="1600">
                        <a:latin typeface="Times New Roman" panose="02020603050405020304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仿宋" panose="02010609060101010101" charset="-122"/>
                        </a:rPr>
                        <a:t> </a:t>
                      </a:r>
                      <a:endParaRPr lang="en-US" altLang="zh-CN" sz="1600">
                        <a:latin typeface="Times New Roman" panose="02020603050405020304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仿宋" panose="02010609060101010101" charset="-122"/>
                        </a:rPr>
                        <a:t> </a:t>
                      </a:r>
                      <a:endParaRPr lang="en-US" altLang="zh-CN" sz="1600">
                        <a:latin typeface="Times New Roman" panose="02020603050405020304"/>
                        <a:ea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同侧圆角矩形 3"/>
          <p:cNvSpPr/>
          <p:nvPr/>
        </p:nvSpPr>
        <p:spPr>
          <a:xfrm>
            <a:off x="447357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13" name="矩形 12">
            <a:hlinkClick r:id="rId6" action="ppaction://hlinksldjump"/>
          </p:cNvPr>
          <p:cNvSpPr/>
          <p:nvPr/>
        </p:nvSpPr>
        <p:spPr>
          <a:xfrm>
            <a:off x="4439285" y="10795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项目情境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5" name="同侧圆角矩形 4"/>
          <p:cNvSpPr/>
          <p:nvPr/>
        </p:nvSpPr>
        <p:spPr>
          <a:xfrm>
            <a:off x="553783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26" name="矩形 25">
            <a:hlinkClick r:id="rId7" action="ppaction://hlinksldjump"/>
          </p:cNvPr>
          <p:cNvSpPr/>
          <p:nvPr/>
        </p:nvSpPr>
        <p:spPr>
          <a:xfrm>
            <a:off x="550354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项目准备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27" name="同侧圆角矩形 26"/>
          <p:cNvSpPr/>
          <p:nvPr/>
        </p:nvSpPr>
        <p:spPr>
          <a:xfrm>
            <a:off x="6599555" y="10668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1" name="矩形 30">
            <a:hlinkClick r:id="rId8" action="ppaction://hlinksldjump"/>
          </p:cNvPr>
          <p:cNvSpPr/>
          <p:nvPr/>
        </p:nvSpPr>
        <p:spPr>
          <a:xfrm>
            <a:off x="656526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rgbClr val="7030A0"/>
                </a:solidFill>
                <a:latin typeface="板报体" panose="00000500000000000000" charset="-122"/>
                <a:ea typeface="板报体" panose="00000500000000000000" charset="-122"/>
              </a:rPr>
              <a:t>项目实施</a:t>
            </a:r>
            <a:endParaRPr lang="zh-CN" altLang="en-US" dirty="0">
              <a:solidFill>
                <a:srgbClr val="7030A0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32" name="同侧圆角矩形 31"/>
          <p:cNvSpPr/>
          <p:nvPr/>
        </p:nvSpPr>
        <p:spPr>
          <a:xfrm>
            <a:off x="766381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3" name="矩形 32">
            <a:hlinkClick r:id="rId9" action="ppaction://hlinksldjump"/>
          </p:cNvPr>
          <p:cNvSpPr/>
          <p:nvPr/>
        </p:nvSpPr>
        <p:spPr>
          <a:xfrm>
            <a:off x="762952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项目总结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34" name="同侧圆角矩形 33"/>
          <p:cNvSpPr/>
          <p:nvPr/>
        </p:nvSpPr>
        <p:spPr>
          <a:xfrm>
            <a:off x="872807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5" name="矩形 34">
            <a:hlinkClick r:id="rId10" action="ppaction://hlinksldjump"/>
          </p:cNvPr>
          <p:cNvSpPr/>
          <p:nvPr/>
        </p:nvSpPr>
        <p:spPr>
          <a:xfrm>
            <a:off x="871664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项目拓展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735455" y="130810"/>
            <a:ext cx="2661285" cy="3371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zh-CN" sz="160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第</a:t>
            </a:r>
            <a:r>
              <a:rPr lang="en-US" altLang="zh-CN" sz="160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11</a:t>
            </a:r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课</a:t>
            </a:r>
            <a:r>
              <a:rPr lang="en-US" altLang="zh-CN" sz="160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 </a:t>
            </a:r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计算身边节电数据</a:t>
            </a:r>
            <a:r>
              <a:rPr lang="en-US" altLang="zh-CN" sz="160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 </a:t>
            </a:r>
            <a:endParaRPr lang="en-US" altLang="zh-CN" sz="1600" dirty="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70" y="42545"/>
            <a:ext cx="473075" cy="381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4" b="8842"/>
          <a:stretch>
            <a:fillRect/>
          </a:stretch>
        </p:blipFill>
        <p:spPr>
          <a:xfrm flipV="1">
            <a:off x="10575925" y="-14605"/>
            <a:ext cx="1616075" cy="1553210"/>
          </a:xfrm>
          <a:prstGeom prst="rect">
            <a:avLst/>
          </a:prstGeom>
        </p:spPr>
      </p:pic>
      <p:sp>
        <p:nvSpPr>
          <p:cNvPr id="36" name="同侧圆角矩形 35"/>
          <p:cNvSpPr/>
          <p:nvPr/>
        </p:nvSpPr>
        <p:spPr>
          <a:xfrm>
            <a:off x="978979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7" name="矩形 36">
            <a:hlinkClick r:id="rId13" action="ppaction://hlinksldjump"/>
          </p:cNvPr>
          <p:cNvSpPr/>
          <p:nvPr/>
        </p:nvSpPr>
        <p:spPr>
          <a:xfrm>
            <a:off x="977836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项目评价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pic>
        <p:nvPicPr>
          <p:cNvPr id="29" name="图片 28" descr="图片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005195"/>
            <a:ext cx="12192000" cy="852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DEF2EE"/>
            </a:gs>
          </a:gsLst>
          <a:lin ang="146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2"/>
          <p:cNvSpPr/>
          <p:nvPr userDrawn="1"/>
        </p:nvSpPr>
        <p:spPr>
          <a:xfrm>
            <a:off x="293370" y="474345"/>
            <a:ext cx="11636375" cy="5959475"/>
          </a:xfrm>
          <a:prstGeom prst="roundRect">
            <a:avLst>
              <a:gd name="adj" fmla="val 15256"/>
            </a:avLst>
          </a:prstGeom>
          <a:solidFill>
            <a:schemeClr val="bg1"/>
          </a:solidFill>
          <a:ln w="38100">
            <a:solidFill>
              <a:srgbClr val="FFC000">
                <a:alpha val="90000"/>
              </a:srgb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tabLst>
                <a:tab pos="4387215" algn="l"/>
              </a:tabLst>
            </a:pPr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51" name="组合 50"/>
          <p:cNvGrpSpPr/>
          <p:nvPr/>
        </p:nvGrpSpPr>
        <p:grpSpPr>
          <a:xfrm flipH="1">
            <a:off x="-119380" y="3810"/>
            <a:ext cx="1706245" cy="1633220"/>
            <a:chOff x="10159137" y="-1"/>
            <a:chExt cx="2140178" cy="2038744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4" t="6857" r="51518" b="-6857"/>
            <a:stretch>
              <a:fillRect/>
            </a:stretch>
          </p:blipFill>
          <p:spPr>
            <a:xfrm rot="562731">
              <a:off x="11362230" y="750349"/>
              <a:ext cx="937085" cy="1288394"/>
            </a:xfrm>
            <a:custGeom>
              <a:avLst/>
              <a:gdLst>
                <a:gd name="connsiteX0" fmla="*/ 0 w 1159194"/>
                <a:gd name="connsiteY0" fmla="*/ 0 h 1593770"/>
                <a:gd name="connsiteX1" fmla="*/ 895951 w 1159194"/>
                <a:gd name="connsiteY1" fmla="*/ 0 h 1593770"/>
                <a:gd name="connsiteX2" fmla="*/ 1159194 w 1159194"/>
                <a:gd name="connsiteY2" fmla="*/ 1593770 h 1593770"/>
                <a:gd name="connsiteX3" fmla="*/ 0 w 1159194"/>
                <a:gd name="connsiteY3" fmla="*/ 1593770 h 159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194" h="1593770">
                  <a:moveTo>
                    <a:pt x="0" y="0"/>
                  </a:moveTo>
                  <a:lnTo>
                    <a:pt x="895951" y="0"/>
                  </a:lnTo>
                  <a:lnTo>
                    <a:pt x="1159194" y="1593770"/>
                  </a:lnTo>
                  <a:lnTo>
                    <a:pt x="0" y="1593770"/>
                  </a:lnTo>
                  <a:close/>
                </a:path>
              </a:pathLst>
            </a:cu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7" t="31598" r="21903"/>
            <a:stretch>
              <a:fillRect/>
            </a:stretch>
          </p:blipFill>
          <p:spPr>
            <a:xfrm flipH="1">
              <a:off x="10159137" y="-1"/>
              <a:ext cx="2032861" cy="142313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1118870" y="1511300"/>
            <a:ext cx="6982460" cy="598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266700">
              <a:lnSpc>
                <a:spcPct val="150000"/>
              </a:lnSpc>
              <a:spcAft>
                <a:spcPct val="0"/>
              </a:spcAft>
              <a:buClr>
                <a:srgbClr val="EF949E"/>
              </a:buClr>
              <a:buFont typeface="Wingdings" panose="05000000000000000000" charset="0"/>
              <a:buChar char="l"/>
            </a:pPr>
            <a:r>
              <a:rPr lang="zh-CN" altLang="en-US" sz="2200">
                <a:latin typeface="方正楷体_GB2312" panose="02000000000000000000" charset="-122"/>
                <a:ea typeface="方正楷体_GB2312" panose="02000000000000000000" charset="-122"/>
                <a:sym typeface="+mn-ea"/>
              </a:rPr>
              <a:t>试一试：</a:t>
            </a:r>
            <a:r>
              <a:rPr lang="zh-CN" altLang="en-US" sz="2200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计算一年在校170天的全校节约用电量。</a:t>
            </a:r>
            <a:endParaRPr lang="zh-CN" altLang="en-US" sz="2200"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544320" y="911860"/>
            <a:ext cx="5166995" cy="449580"/>
            <a:chOff x="1946" y="1660"/>
            <a:chExt cx="8137" cy="708"/>
          </a:xfrm>
        </p:grpSpPr>
        <p:sp>
          <p:nvSpPr>
            <p:cNvPr id="57" name="矩形: 圆角 56"/>
            <p:cNvSpPr/>
            <p:nvPr/>
          </p:nvSpPr>
          <p:spPr>
            <a:xfrm>
              <a:off x="1946" y="1660"/>
              <a:ext cx="1672" cy="708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85W" panose="020B0904020202020204" charset="-122"/>
                <a:ea typeface="汉仪雅酷黑 85W" panose="020B0904020202020204" charset="-122"/>
                <a:cs typeface="+mn-cs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2715" y="2354"/>
              <a:ext cx="7368" cy="0"/>
            </a:xfrm>
            <a:prstGeom prst="line">
              <a:avLst/>
            </a:prstGeom>
            <a:ln w="15875">
              <a:solidFill>
                <a:srgbClr val="EE822F"/>
              </a:solidFill>
              <a:tailEnd type="oval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1499235" y="1024890"/>
            <a:ext cx="5408930" cy="3105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113665" defTabSz="266700">
              <a:lnSpc>
                <a:spcPts val="1560"/>
              </a:lnSpc>
              <a:buClrTx/>
              <a:buSzTx/>
              <a:buFontTx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sz="200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   </a:t>
            </a:r>
            <a:r>
              <a:rPr lang="zh-CN" altLang="en-US" sz="2000" b="1">
                <a:solidFill>
                  <a:srgbClr val="0070C0"/>
                </a:solidFill>
                <a:latin typeface="+mj-ea"/>
                <a:ea typeface="+mj-ea"/>
                <a:sym typeface="+mn-ea"/>
              </a:rPr>
              <a:t>分析全校节电效果</a:t>
            </a:r>
            <a:endParaRPr lang="zh-CN" altLang="en-US" sz="2000" b="1">
              <a:solidFill>
                <a:srgbClr val="0070C0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18" name="图片 17" descr="咪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15" y="697230"/>
            <a:ext cx="556260" cy="72644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136015" y="2084705"/>
            <a:ext cx="2566670" cy="598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266700">
              <a:lnSpc>
                <a:spcPct val="150000"/>
              </a:lnSpc>
              <a:spcAft>
                <a:spcPct val="0"/>
              </a:spcAft>
              <a:buClr>
                <a:srgbClr val="EF949E"/>
              </a:buClr>
              <a:buFont typeface="Wingdings" panose="05000000000000000000" charset="0"/>
              <a:buChar char="l"/>
            </a:pPr>
            <a:r>
              <a:rPr lang="zh-CN" altLang="en-US" sz="2200">
                <a:latin typeface="方正楷体_GB2312" panose="02000000000000000000" charset="-122"/>
                <a:ea typeface="方正楷体_GB2312" panose="02000000000000000000" charset="-122"/>
                <a:sym typeface="+mn-ea"/>
              </a:rPr>
              <a:t>完成活动记录单。</a:t>
            </a:r>
            <a:endParaRPr lang="zh-CN" altLang="en-US" sz="2200"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548890" y="2614930"/>
            <a:ext cx="7207250" cy="3837940"/>
            <a:chOff x="1886" y="4368"/>
            <a:chExt cx="13142" cy="5565"/>
          </a:xfrm>
        </p:grpSpPr>
        <p:sp>
          <p:nvSpPr>
            <p:cNvPr id="19" name="折角形 18"/>
            <p:cNvSpPr/>
            <p:nvPr/>
          </p:nvSpPr>
          <p:spPr>
            <a:xfrm>
              <a:off x="1886" y="4368"/>
              <a:ext cx="13142" cy="5565"/>
            </a:xfrm>
            <a:prstGeom prst="foldedCorner">
              <a:avLst/>
            </a:prstGeom>
            <a:solidFill>
              <a:srgbClr val="FFF8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6709" y="4368"/>
              <a:ext cx="3523" cy="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dist" defTabSz="266700">
                <a:lnSpc>
                  <a:spcPct val="150000"/>
                </a:lnSpc>
                <a:spcAft>
                  <a:spcPct val="0"/>
                </a:spcAft>
                <a:buClr>
                  <a:srgbClr val="EF949E"/>
                </a:buClr>
                <a:buFont typeface="Wingdings" panose="05000000000000000000" charset="0"/>
                <a:buNone/>
              </a:pPr>
              <a:r>
                <a:rPr lang="zh-CN" altLang="en-US" sz="2200" b="1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活动记录单</a:t>
              </a:r>
              <a:endParaRPr lang="en-US" altLang="zh-CN" sz="2200" b="1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25" name="图片 24" descr="C:/Users/czex/Desktop/新教材教学设计/WPS图片(3).pngWPS图片(3)"/>
          <p:cNvPicPr>
            <a:picLocks noChangeAspect="1"/>
          </p:cNvPicPr>
          <p:nvPr/>
        </p:nvPicPr>
        <p:blipFill>
          <a:blip r:embed="rId4"/>
          <a:srcRect t="64" b="64"/>
          <a:stretch>
            <a:fillRect/>
          </a:stretch>
        </p:blipFill>
        <p:spPr>
          <a:xfrm flipH="1">
            <a:off x="9935210" y="4221480"/>
            <a:ext cx="1539875" cy="18478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5445" y="3269615"/>
            <a:ext cx="6617970" cy="2593340"/>
          </a:xfrm>
          <a:prstGeom prst="rect">
            <a:avLst/>
          </a:prstGeom>
        </p:spPr>
      </p:pic>
      <p:pic>
        <p:nvPicPr>
          <p:cNvPr id="8" name="图片 43" descr="电脑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739640" y="2780665"/>
            <a:ext cx="374015" cy="3740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同侧圆角矩形 8"/>
          <p:cNvSpPr/>
          <p:nvPr/>
        </p:nvSpPr>
        <p:spPr>
          <a:xfrm>
            <a:off x="447357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16" name="矩形 15">
            <a:hlinkClick r:id="rId8" action="ppaction://hlinksldjump"/>
          </p:cNvPr>
          <p:cNvSpPr/>
          <p:nvPr/>
        </p:nvSpPr>
        <p:spPr>
          <a:xfrm>
            <a:off x="4439285" y="10795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项目情境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21" name="同侧圆角矩形 20"/>
          <p:cNvSpPr/>
          <p:nvPr/>
        </p:nvSpPr>
        <p:spPr>
          <a:xfrm>
            <a:off x="553783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26" name="矩形 25">
            <a:hlinkClick r:id="rId9" action="ppaction://hlinksldjump"/>
          </p:cNvPr>
          <p:cNvSpPr/>
          <p:nvPr/>
        </p:nvSpPr>
        <p:spPr>
          <a:xfrm>
            <a:off x="550354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项目准备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27" name="同侧圆角矩形 26"/>
          <p:cNvSpPr/>
          <p:nvPr/>
        </p:nvSpPr>
        <p:spPr>
          <a:xfrm>
            <a:off x="6599555" y="10668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1" name="矩形 30">
            <a:hlinkClick r:id="rId10" action="ppaction://hlinksldjump"/>
          </p:cNvPr>
          <p:cNvSpPr/>
          <p:nvPr/>
        </p:nvSpPr>
        <p:spPr>
          <a:xfrm>
            <a:off x="656526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rgbClr val="7030A0"/>
                </a:solidFill>
                <a:latin typeface="板报体" panose="00000500000000000000" charset="-122"/>
                <a:ea typeface="板报体" panose="00000500000000000000" charset="-122"/>
              </a:rPr>
              <a:t>项目实施</a:t>
            </a:r>
            <a:endParaRPr lang="zh-CN" altLang="en-US" dirty="0">
              <a:solidFill>
                <a:srgbClr val="7030A0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32" name="同侧圆角矩形 31"/>
          <p:cNvSpPr/>
          <p:nvPr/>
        </p:nvSpPr>
        <p:spPr>
          <a:xfrm>
            <a:off x="7663815" y="10795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3" name="矩形 32">
            <a:hlinkClick r:id="rId11" action="ppaction://hlinksldjump"/>
          </p:cNvPr>
          <p:cNvSpPr/>
          <p:nvPr/>
        </p:nvSpPr>
        <p:spPr>
          <a:xfrm>
            <a:off x="762952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项目总结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34" name="同侧圆角矩形 33"/>
          <p:cNvSpPr/>
          <p:nvPr/>
        </p:nvSpPr>
        <p:spPr>
          <a:xfrm>
            <a:off x="872807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5" name="矩形 34">
            <a:hlinkClick r:id="rId12" action="ppaction://hlinksldjump"/>
          </p:cNvPr>
          <p:cNvSpPr/>
          <p:nvPr/>
        </p:nvSpPr>
        <p:spPr>
          <a:xfrm>
            <a:off x="871664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项目拓展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1735455" y="130810"/>
            <a:ext cx="2661285" cy="3371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dist"/>
            <a:r>
              <a:rPr lang="zh-CN" sz="160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第</a:t>
            </a:r>
            <a:r>
              <a:rPr lang="en-US" altLang="zh-CN" sz="160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11</a:t>
            </a:r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课</a:t>
            </a:r>
            <a:r>
              <a:rPr lang="en-US" altLang="zh-CN" sz="160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 </a:t>
            </a:r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计算身边节电数据</a:t>
            </a:r>
            <a:r>
              <a:rPr lang="en-US" altLang="zh-CN" sz="160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 </a:t>
            </a:r>
            <a:endParaRPr lang="en-US" altLang="zh-CN" sz="1600" dirty="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70" y="42545"/>
            <a:ext cx="473075" cy="381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4" b="8842"/>
          <a:stretch>
            <a:fillRect/>
          </a:stretch>
        </p:blipFill>
        <p:spPr>
          <a:xfrm flipV="1">
            <a:off x="10575925" y="-14605"/>
            <a:ext cx="1616075" cy="1553210"/>
          </a:xfrm>
          <a:prstGeom prst="rect">
            <a:avLst/>
          </a:prstGeom>
        </p:spPr>
      </p:pic>
      <p:sp>
        <p:nvSpPr>
          <p:cNvPr id="36" name="同侧圆角矩形 35"/>
          <p:cNvSpPr/>
          <p:nvPr/>
        </p:nvSpPr>
        <p:spPr>
          <a:xfrm>
            <a:off x="9789795" y="109220"/>
            <a:ext cx="1042035" cy="3371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B22E">
              <a:alpha val="97000"/>
            </a:srgbClr>
          </a:solidFill>
          <a:ln w="19050">
            <a:solidFill>
              <a:srgbClr val="F78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7" name="矩形 36">
            <a:hlinkClick r:id="rId15" action="ppaction://hlinksldjump"/>
          </p:cNvPr>
          <p:cNvSpPr/>
          <p:nvPr/>
        </p:nvSpPr>
        <p:spPr>
          <a:xfrm>
            <a:off x="9778365" y="118110"/>
            <a:ext cx="112204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zh-CN" altLang="en-US" dirty="0">
                <a:solidFill>
                  <a:schemeClr val="bg1"/>
                </a:solidFill>
                <a:latin typeface="板报体" panose="00000500000000000000" charset="-122"/>
                <a:ea typeface="板报体" panose="00000500000000000000" charset="-122"/>
              </a:rPr>
              <a:t>项目评价</a:t>
            </a:r>
            <a:endParaRPr lang="zh-CN" altLang="en-US" dirty="0">
              <a:solidFill>
                <a:schemeClr val="bg1"/>
              </a:solidFill>
              <a:latin typeface="板报体" panose="00000500000000000000" charset="-122"/>
              <a:ea typeface="板报体" panose="00000500000000000000" charset="-122"/>
            </a:endParaRPr>
          </a:p>
        </p:txBody>
      </p:sp>
      <p:pic>
        <p:nvPicPr>
          <p:cNvPr id="29" name="图片 28" descr="图片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6005195"/>
            <a:ext cx="12192000" cy="852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65&quot;:[20205081],&quot;70&quot;:[3318469]}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DIAGRAM_VIRTUALLY_FRAME" val="{&quot;height&quot;:111.4,&quot;left&quot;:177.38862690707364,&quot;top&quot;:218.6,&quot;width&quot;:608.0613730929264}"/>
</p:tagLst>
</file>

<file path=ppt/tags/tag67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VALUE" val="82*7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x*1_1_1"/>
  <p:tag name="KSO_WM_TEMPLATE_CATEGORY" val="diagram"/>
  <p:tag name="KSO_WM_TEMPLATE_INDEX" val="20230939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19.8999938964844,&quot;left&quot;:10.900027163047525,&quot;top&quot;:184.7750030517578,&quot;width&quot;:911.150024414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8.xml><?xml version="1.0" encoding="utf-8"?>
<p:tagLst xmlns:p="http://schemas.openxmlformats.org/presentationml/2006/main">
  <p:tag name="KSO_WM_DIAGRAM_VIRTUALLY_FRAME" val="{&quot;height&quot;:111.4,&quot;left&quot;:177.38862690707364,&quot;top&quot;:218.6,&quot;width&quot;:608.0613730929264}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33265"/>
  <p:tag name="KSO_WM_UNIT_LAYERLEVEL" val="1_1_1"/>
  <p:tag name="KSO_WM_TAG_VERSION" val="3.0"/>
  <p:tag name="KSO_WM_BEAUTIFY_FLAG" val="#wm#"/>
  <p:tag name="KSO_WM_UNIT_TYPE" val="m_h_i"/>
  <p:tag name="KSO_WM_DIAGRAM_VERSION" val="3"/>
  <p:tag name="KSO_WM_DIAGRAM_MAX_ITEMCNT" val="5"/>
  <p:tag name="KSO_WM_DIAGRAM_MIN_ITEMCNT" val="2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ID" val="diagram20233265_3*m_h_i*1_1_1"/>
  <p:tag name="KSO_WM_UNIT_INDEX" val="1_1_1"/>
  <p:tag name="KSO_WM_DIAGRAM_GROUP_CODE" val="m1-1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69.xml><?xml version="1.0" encoding="utf-8"?>
<p:tagLst xmlns:p="http://schemas.openxmlformats.org/presentationml/2006/main">
  <p:tag name="KSO_WM_DIAGRAM_VIRTUALLY_FRAME" val="{&quot;height&quot;:111.4,&quot;left&quot;:177.38862690707364,&quot;top&quot;:218.6,&quot;width&quot;:608.0613730929264}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33265"/>
  <p:tag name="KSO_WM_UNIT_LAYERLEVEL" val="1_1_1"/>
  <p:tag name="KSO_WM_TAG_VERSION" val="3.0"/>
  <p:tag name="KSO_WM_BEAUTIFY_FLAG" val="#wm#"/>
  <p:tag name="KSO_WM_UNIT_TYPE" val="m_h_i"/>
  <p:tag name="KSO_WM_DIAGRAM_VERSION" val="3"/>
  <p:tag name="KSO_WM_DIAGRAM_MAX_ITEMCNT" val="5"/>
  <p:tag name="KSO_WM_DIAGRAM_MIN_ITEMCNT" val="2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ID" val="diagram20233265_3*m_h_i*1_3_1"/>
  <p:tag name="KSO_WM_UNIT_INDEX" val="1_3_1"/>
  <p:tag name="KSO_WM_DIAGRAM_GROUP_CODE" val="m1-1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111.4,&quot;left&quot;:177.38862690707364,&quot;top&quot;:218.6,&quot;width&quot;:608.0613730929264}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33265"/>
  <p:tag name="KSO_WM_UNIT_LAYERLEVEL" val="1_1_1"/>
  <p:tag name="KSO_WM_TAG_VERSION" val="3.0"/>
  <p:tag name="KSO_WM_BEAUTIFY_FLAG" val="#wm#"/>
  <p:tag name="KSO_WM_UNIT_TYPE" val="m_h_i"/>
  <p:tag name="KSO_WM_DIAGRAM_VERSION" val="3"/>
  <p:tag name="KSO_WM_DIAGRAM_MAX_ITEMCNT" val="5"/>
  <p:tag name="KSO_WM_DIAGRAM_MIN_ITEMCNT" val="2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ID" val="diagram20233265_3*m_h_i*1_4_1"/>
  <p:tag name="KSO_WM_UNIT_INDEX" val="1_4_1"/>
  <p:tag name="KSO_WM_DIAGRAM_GROUP_CODE" val="m1-1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71.xml><?xml version="1.0" encoding="utf-8"?>
<p:tagLst xmlns:p="http://schemas.openxmlformats.org/presentationml/2006/main">
  <p:tag name="KSO_WM_DIAGRAM_VIRTUALLY_FRAME" val="{&quot;height&quot;:111.4,&quot;left&quot;:177.38862690707364,&quot;top&quot;:218.6,&quot;width&quot;:608.0613730929264}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33265"/>
  <p:tag name="KSO_WM_UNIT_LAYERLEVEL" val="1_1_1"/>
  <p:tag name="KSO_WM_TAG_VERSION" val="3.0"/>
  <p:tag name="KSO_WM_BEAUTIFY_FLAG" val="#wm#"/>
  <p:tag name="KSO_WM_UNIT_TYPE" val="m_h_i"/>
  <p:tag name="KSO_WM_DIAGRAM_VERSION" val="3"/>
  <p:tag name="KSO_WM_DIAGRAM_MAX_ITEMCNT" val="5"/>
  <p:tag name="KSO_WM_DIAGRAM_MIN_ITEMCNT" val="2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ID" val="diagram20233265_3*m_h_i*1_1_2"/>
  <p:tag name="KSO_WM_UNIT_INDEX" val="1_1_2"/>
  <p:tag name="KSO_WM_DIAGRAM_GROUP_CODE" val="m1-1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72.xml><?xml version="1.0" encoding="utf-8"?>
<p:tagLst xmlns:p="http://schemas.openxmlformats.org/presentationml/2006/main">
  <p:tag name="KSO_WM_DIAGRAM_VIRTUALLY_FRAME" val="{&quot;height&quot;:111.4,&quot;left&quot;:177.38862690707364,&quot;top&quot;:218.6,&quot;width&quot;:608.0613730929264}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33265"/>
  <p:tag name="KSO_WM_UNIT_LAYERLEVEL" val="1_1_1"/>
  <p:tag name="KSO_WM_TAG_VERSION" val="3.0"/>
  <p:tag name="KSO_WM_BEAUTIFY_FLAG" val="#wm#"/>
  <p:tag name="KSO_WM_UNIT_TYPE" val="m_h_i"/>
  <p:tag name="KSO_WM_DIAGRAM_VERSION" val="3"/>
  <p:tag name="KSO_WM_DIAGRAM_MAX_ITEMCNT" val="5"/>
  <p:tag name="KSO_WM_DIAGRAM_MIN_ITEMCNT" val="2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ID" val="diagram20233265_3*m_h_i*1_3_2"/>
  <p:tag name="KSO_WM_UNIT_INDEX" val="1_3_2"/>
  <p:tag name="KSO_WM_DIAGRAM_GROUP_CODE" val="m1-1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73.xml><?xml version="1.0" encoding="utf-8"?>
<p:tagLst xmlns:p="http://schemas.openxmlformats.org/presentationml/2006/main">
  <p:tag name="KSO_WM_DIAGRAM_VIRTUALLY_FRAME" val="{&quot;height&quot;:111.4,&quot;left&quot;:177.38862690707364,&quot;top&quot;:218.6,&quot;width&quot;:608.0613730929264}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33265"/>
  <p:tag name="KSO_WM_UNIT_LAYERLEVEL" val="1_1_1"/>
  <p:tag name="KSO_WM_TAG_VERSION" val="3.0"/>
  <p:tag name="KSO_WM_BEAUTIFY_FLAG" val="#wm#"/>
  <p:tag name="KSO_WM_UNIT_TYPE" val="m_h_i"/>
  <p:tag name="KSO_WM_DIAGRAM_VERSION" val="3"/>
  <p:tag name="KSO_WM_DIAGRAM_MAX_ITEMCNT" val="5"/>
  <p:tag name="KSO_WM_DIAGRAM_MIN_ITEMCNT" val="2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ID" val="diagram20233265_3*m_h_i*1_4_2"/>
  <p:tag name="KSO_WM_UNIT_INDEX" val="1_4_2"/>
  <p:tag name="KSO_WM_DIAGRAM_GROUP_CODE" val="m1-1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74.xml><?xml version="1.0" encoding="utf-8"?>
<p:tagLst xmlns:p="http://schemas.openxmlformats.org/presentationml/2006/main">
  <p:tag name="RESOURCE_RECORD_KEY" val="{&quot;70&quot;:[3312357,3322496]}"/>
</p:tagLst>
</file>

<file path=ppt/tags/tag75.xml><?xml version="1.0" encoding="utf-8"?>
<p:tagLst xmlns:p="http://schemas.openxmlformats.org/presentationml/2006/main">
  <p:tag name="TABLE_ENDDRAG_ORIGIN_RECT" val="587*183"/>
  <p:tag name="TABLE_ENDDRAG_RECT" val="205*247*587*183"/>
</p:tagLst>
</file>

<file path=ppt/tags/tag76.xml><?xml version="1.0" encoding="utf-8"?>
<p:tagLst xmlns:p="http://schemas.openxmlformats.org/presentationml/2006/main">
  <p:tag name="TABLE_ENDDRAG_ORIGIN_RECT" val="551*234"/>
  <p:tag name="TABLE_ENDDRAG_RECT" val="121*224*551*234"/>
</p:tagLst>
</file>

<file path=ppt/tags/tag77.xml><?xml version="1.0" encoding="utf-8"?>
<p:tagLst xmlns:p="http://schemas.openxmlformats.org/presentationml/2006/main">
  <p:tag name="KSO_DOCER_RESOURCE_TRACE_INFO" val="{&quot;id&quot;:&quot;21597388&quot;,&quot;origin&quot;:0,&quot;type&quot;:&quot;icons&quot;,&quot;user&quot;:&quot;566927728&quot;}"/>
</p:tagLst>
</file>

<file path=ppt/tags/tag78.xml><?xml version="1.0" encoding="utf-8"?>
<p:tagLst xmlns:p="http://schemas.openxmlformats.org/presentationml/2006/main">
  <p:tag name="RESOURCE_RECORD_KEY" val="{&quot;70&quot;:[3314163]}"/>
</p:tagLst>
</file>

<file path=ppt/tags/tag79.xml><?xml version="1.0" encoding="utf-8"?>
<p:tagLst xmlns:p="http://schemas.openxmlformats.org/presentationml/2006/main">
  <p:tag name="TABLE_ENDDRAG_ORIGIN_RECT" val="699*193"/>
  <p:tag name="TABLE_ENDDRAG_RECT" val="160*226*699*19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COMMONDATA" val="eyJoZGlkIjoiNzU3MzEwYTYwZDZlNTYxYWI3MDdiYjFhMTQzZjA3OGIifQ=="/>
  <p:tag name="RESOURCE_RECORD_KEY" val="{&quot;65&quot;:[20205081],&quot;70&quot;:[3312357,3314163,3322496,3318469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2151</Words>
  <Application>WPS 演示</Application>
  <PresentationFormat>宽屏</PresentationFormat>
  <Paragraphs>530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5" baseType="lpstr">
      <vt:lpstr>Arial</vt:lpstr>
      <vt:lpstr>宋体</vt:lpstr>
      <vt:lpstr>Wingdings</vt:lpstr>
      <vt:lpstr>Wingdings</vt:lpstr>
      <vt:lpstr>方正楷体_GB2312</vt:lpstr>
      <vt:lpstr>微软雅黑</vt:lpstr>
      <vt:lpstr>阿里巴巴普惠体 M</vt:lpstr>
      <vt:lpstr>汉仪综艺体简</vt:lpstr>
      <vt:lpstr>板报体</vt:lpstr>
      <vt:lpstr>楷体</vt:lpstr>
      <vt:lpstr>Calibri</vt:lpstr>
      <vt:lpstr>汉仪雅酷黑 85W</vt:lpstr>
      <vt:lpstr>方正公文黑体</vt:lpstr>
      <vt:lpstr>方正楷体简体</vt:lpstr>
      <vt:lpstr>阿里巴巴普惠体 R</vt:lpstr>
      <vt:lpstr>幼圆</vt:lpstr>
      <vt:lpstr>仿宋</vt:lpstr>
      <vt:lpstr>Times New Roman</vt:lpstr>
      <vt:lpstr>方正仿宋_GBK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方其桂</dc:creator>
  <cp:lastModifiedBy>璠</cp:lastModifiedBy>
  <cp:revision>196</cp:revision>
  <dcterms:created xsi:type="dcterms:W3CDTF">2019-06-19T02:08:00Z</dcterms:created>
  <dcterms:modified xsi:type="dcterms:W3CDTF">2024-08-15T10:10:07Z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0902818686E841A5953359E104554710_13</vt:lpwstr>
  </property>
</Properties>
</file>