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291" r:id="rId3"/>
    <p:sldId id="320" r:id="rId4"/>
    <p:sldId id="333" r:id="rId5"/>
    <p:sldId id="428" r:id="rId6"/>
    <p:sldId id="390" r:id="rId7"/>
    <p:sldId id="359" r:id="rId8"/>
    <p:sldId id="360" r:id="rId9"/>
    <p:sldId id="410" r:id="rId10"/>
    <p:sldId id="358" r:id="rId11"/>
    <p:sldId id="365" r:id="rId12"/>
    <p:sldId id="361" r:id="rId13"/>
    <p:sldId id="433" r:id="rId14"/>
    <p:sldId id="430" r:id="rId15"/>
    <p:sldId id="434" r:id="rId16"/>
    <p:sldId id="368" r:id="rId17"/>
    <p:sldId id="431" r:id="rId18"/>
    <p:sldId id="416" r:id="rId19"/>
    <p:sldId id="435" r:id="rId20"/>
    <p:sldId id="392" r:id="rId21"/>
    <p:sldId id="395" r:id="rId22"/>
    <p:sldId id="432" r:id="rId23"/>
    <p:sldId id="260" r:id="rId24"/>
  </p:sldIdLst>
  <p:sldSz cx="12192000" cy="6858000"/>
  <p:notesSz cx="6858000" cy="9144000"/>
  <p:embeddedFontLst>
    <p:embeddedFont>
      <p:font typeface="等线" panose="02010600030101010101" pitchFamily="2" charset="-122"/>
      <p:regular r:id="rId27"/>
      <p:bold r:id="rId28"/>
    </p:embeddedFont>
    <p:embeddedFont>
      <p:font typeface="等线 Light" panose="02010600030101010101" pitchFamily="2" charset="-122"/>
      <p:regular r:id="rId29"/>
    </p:embeddedFont>
    <p:embeddedFont>
      <p:font typeface="黑体" panose="02010609060101010101" pitchFamily="49" charset="-122"/>
      <p:regular r:id="rId30"/>
    </p:embeddedFont>
    <p:embeddedFont>
      <p:font typeface="楷体" panose="02010609060101010101" pitchFamily="49" charset="-122"/>
      <p:regular r:id="rId31"/>
    </p:embeddedFont>
    <p:embeddedFont>
      <p:font typeface="楷体_GB2312" panose="02010609030101010101" pitchFamily="49" charset="-122"/>
      <p:regular r:id="rId32"/>
    </p:embeddedFont>
    <p:embeddedFont>
      <p:font typeface="楷体_GB2312" panose="02010609030101010101" pitchFamily="49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Source Sans Pro Light" panose="020F0302020204030204" pitchFamily="34" charset="0"/>
      <p:regular r:id="rId39"/>
      <p:italic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5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ffx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C66"/>
    <a:srgbClr val="EE7228"/>
    <a:srgbClr val="E36613"/>
    <a:srgbClr val="FD5C0C"/>
    <a:srgbClr val="0FB62A"/>
    <a:srgbClr val="0432FF"/>
    <a:srgbClr val="54C4F8"/>
    <a:srgbClr val="36B1EC"/>
    <a:srgbClr val="D08F52"/>
    <a:srgbClr val="EAC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7"/>
    <p:restoredTop sz="94667"/>
  </p:normalViewPr>
  <p:slideViewPr>
    <p:cSldViewPr snapToGrid="0" showGuides="1">
      <p:cViewPr varScale="1">
        <p:scale>
          <a:sx n="84" d="100"/>
          <a:sy n="84" d="100"/>
        </p:scale>
        <p:origin x="1576" y="184"/>
      </p:cViewPr>
      <p:guideLst>
        <p:guide orient="horz" pos="3793"/>
        <p:guide pos="3840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711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171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4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3150" algn="l"/>
              </a:tabLst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准备间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9C03C3D4-A5D6-08DE-643D-AD49BA7E82A4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8512F214-F1E3-81B2-1386-92A6423B960E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73440C54-8246-2CC2-540B-FDEAB6186021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57A6CF89-4CC5-0340-52D2-FB9BEFED49A1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活动室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E2B8FFEF-E1DA-FCF3-A974-A72F8727DE6C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960F0945-5F88-1ABD-684C-B98C4087A74F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2686826E-9FE4-3A3B-432D-2E0FF57BBA1F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F1BF9B72-3E41-1CB4-A6EB-4F7F8F5990B4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67705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收获园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147B2DD5-D7CC-9F33-CA89-06C3E0C96EC5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C7822A14-F34D-5C45-40B3-91562B58014F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02BF439E-597A-65B5-2DFA-254BBC80DB49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5FD14456-7F8F-A21E-084B-0BDD6D5E03E1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416485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挑战台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id="{69FCFF3D-6C97-2B1F-96EE-192A70A639A5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67C9DA02-3CCA-AB0A-377E-A7DAFCA820FE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003A986E-94BB-20A7-A491-11CCB908292C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5CD882AA-2347-145C-AF75-23CDEDC9147C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334035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计算身边节电数据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6" r:id="rId6"/>
    <p:sldLayoutId id="2147483675" r:id="rId7"/>
    <p:sldLayoutId id="2147483674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data.stats.gov.cn/index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63060" y="5188896"/>
            <a:ext cx="386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淮北师范大学附属相山学校    姬静峰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87278" y="3472641"/>
            <a:ext cx="3525303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en-US" altLang="zh-CN" sz="36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数据处理</a:t>
            </a: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642" y="1149966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协助班级活动开展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80760" y="1149966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710" y="1991186"/>
            <a:ext cx="7891916" cy="14814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12673" y="990449"/>
            <a:ext cx="5370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．合作计算，班级节电电量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288231" y="2060654"/>
            <a:ext cx="730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要求出一天的节电情况，如何计算呢？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想一想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9292" y="1770386"/>
            <a:ext cx="3173416" cy="51031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t="9194" r="25577" b="7484"/>
          <a:stretch>
            <a:fillRect/>
          </a:stretch>
        </p:blipFill>
        <p:spPr>
          <a:xfrm rot="11629476">
            <a:off x="7625585" y="4982810"/>
            <a:ext cx="472161" cy="806286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838233" y="32206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KaiTi_GB2312" panose="02010609030101010101" pitchFamily="49" charset="-122"/>
                <a:ea typeface="KaiTi_GB2312" panose="02010609030101010101" pitchFamily="49" charset="-122"/>
              </a:rPr>
              <a:t>你的算法：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3361002"/>
              </p:ext>
            </p:extLst>
          </p:nvPr>
        </p:nvGraphicFramePr>
        <p:xfrm>
          <a:off x="1448018" y="2562905"/>
          <a:ext cx="9295963" cy="1958255"/>
        </p:xfrm>
        <a:graphic>
          <a:graphicData uri="http://schemas.openxmlformats.org/drawingml/2006/table">
            <a:tbl>
              <a:tblPr/>
              <a:tblGrid>
                <a:gridCol w="100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7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5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1218">
                <a:tc>
                  <a:txBody>
                    <a:bodyPr/>
                    <a:lstStyle/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序</a:t>
                      </a:r>
                      <a:r>
                        <a:rPr lang="en-US" alt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使用电器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耗电量</a:t>
                      </a:r>
                    </a:p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小时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电器数量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节约时长</a:t>
                      </a:r>
                    </a:p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小时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节约电量</a:t>
                      </a:r>
                    </a:p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度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煤炭量</a:t>
                      </a:r>
                    </a:p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千克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22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护眼灯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0.04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7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智慧黑板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0.8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22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空调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2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风扇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225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合</a:t>
                      </a: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r>
                        <a:rPr 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计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6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3732269" y="2204610"/>
            <a:ext cx="460860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69875" algn="dist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方正楷体_GB2312" panose="02000000000000000000" charset="-122"/>
              </a:rPr>
              <a:t>一天节电数据统计表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170305" y="4581938"/>
            <a:ext cx="9851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 fontAlgn="auto">
              <a:spcAft>
                <a:spcPct val="0"/>
              </a:spcAft>
            </a:pPr>
            <a:r>
              <a:rPr dirty="0">
                <a:latin typeface="楷体" panose="02010609060101010101" pitchFamily="49" charset="-122"/>
                <a:ea typeface="楷体" panose="02010609060101010101" pitchFamily="49" charset="-122"/>
                <a:cs typeface="方正楷体_GB2312" panose="02000000000000000000" charset="-122"/>
              </a:rPr>
              <a:t>1．要算节约电量应对哪些数据进行处理：</a:t>
            </a:r>
            <a:r>
              <a:rPr u="sng" dirty="0">
                <a:latin typeface="楷体" panose="02010609060101010101" pitchFamily="49" charset="-122"/>
                <a:ea typeface="楷体" panose="02010609060101010101" pitchFamily="49" charset="-122"/>
                <a:cs typeface="方正楷体_GB2312" panose="02000000000000000000" charset="-122"/>
              </a:rPr>
              <a:t>                                      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  <a:cs typeface="方正楷体_GB2312" panose="02000000000000000000" charset="-122"/>
            </a:endParaRPr>
          </a:p>
          <a:p>
            <a:pPr indent="0" algn="just" defTabSz="266700" fontAlgn="auto">
              <a:spcAft>
                <a:spcPct val="0"/>
              </a:spcAft>
            </a:pPr>
            <a:r>
              <a:rPr lang="en-US" dirty="0">
                <a:latin typeface="楷体" panose="02010609060101010101" pitchFamily="49" charset="-122"/>
                <a:ea typeface="楷体" panose="02010609060101010101" pitchFamily="49" charset="-122"/>
                <a:cs typeface="方正楷体_GB2312" panose="02000000000000000000" charset="-122"/>
              </a:rPr>
              <a:t>   </a:t>
            </a:r>
            <a:r>
              <a:rPr dirty="0" err="1">
                <a:latin typeface="楷体" panose="02010609060101010101" pitchFamily="49" charset="-122"/>
                <a:ea typeface="楷体" panose="02010609060101010101" pitchFamily="49" charset="-122"/>
                <a:cs typeface="方正楷体_GB2312" panose="02000000000000000000" charset="-122"/>
              </a:rPr>
              <a:t>处理的公式为</a:t>
            </a:r>
            <a:r>
              <a:rPr dirty="0">
                <a:latin typeface="楷体" panose="02010609060101010101" pitchFamily="49" charset="-122"/>
                <a:ea typeface="楷体" panose="02010609060101010101" pitchFamily="49" charset="-122"/>
                <a:cs typeface="方正楷体_GB2312" panose="02000000000000000000" charset="-122"/>
              </a:rPr>
              <a:t>：</a:t>
            </a:r>
            <a:r>
              <a:rPr u="sng" dirty="0">
                <a:latin typeface="楷体" panose="02010609060101010101" pitchFamily="49" charset="-122"/>
                <a:ea typeface="楷体" panose="02010609060101010101" pitchFamily="49" charset="-122"/>
                <a:cs typeface="方正楷体_GB2312" panose="02000000000000000000" charset="-122"/>
              </a:rPr>
              <a:t>                                            </a:t>
            </a:r>
          </a:p>
          <a:p>
            <a:pPr indent="0" algn="just" defTabSz="266700" fontAlgn="auto">
              <a:spcAft>
                <a:spcPct val="0"/>
              </a:spcAft>
            </a:pPr>
            <a:r>
              <a:rPr dirty="0">
                <a:latin typeface="楷体" panose="02010609060101010101" pitchFamily="49" charset="-122"/>
                <a:ea typeface="楷体" panose="02010609060101010101" pitchFamily="49" charset="-122"/>
                <a:cs typeface="方正楷体_GB2312" panose="02000000000000000000" charset="-122"/>
              </a:rPr>
              <a:t>2．统计折合成煤炭量：</a:t>
            </a:r>
            <a:r>
              <a:rPr u="sng" dirty="0">
                <a:latin typeface="楷体" panose="02010609060101010101" pitchFamily="49" charset="-122"/>
                <a:ea typeface="楷体" panose="02010609060101010101" pitchFamily="49" charset="-122"/>
                <a:cs typeface="方正楷体_GB2312" panose="02000000000000000000" charset="-122"/>
              </a:rPr>
              <a:t>                    </a:t>
            </a:r>
            <a:r>
              <a:rPr lang="en-US" u="sng" dirty="0">
                <a:latin typeface="楷体" panose="02010609060101010101" pitchFamily="49" charset="-122"/>
                <a:ea typeface="楷体" panose="02010609060101010101" pitchFamily="49" charset="-122"/>
                <a:cs typeface="方正楷体_GB2312" panose="02000000000000000000" charset="-122"/>
              </a:rPr>
              <a:t> </a:t>
            </a:r>
            <a:r>
              <a:rPr u="sng" dirty="0">
                <a:latin typeface="楷体" panose="02010609060101010101" pitchFamily="49" charset="-122"/>
                <a:ea typeface="楷体" panose="02010609060101010101" pitchFamily="49" charset="-122"/>
                <a:cs typeface="方正楷体_GB2312" panose="02000000000000000000" charset="-122"/>
              </a:rPr>
              <a:t>  </a:t>
            </a:r>
            <a:r>
              <a:rPr dirty="0">
                <a:latin typeface="楷体" panose="02010609060101010101" pitchFamily="49" charset="-122"/>
                <a:ea typeface="楷体" panose="02010609060101010101" pitchFamily="49" charset="-122"/>
                <a:cs typeface="方正楷体_GB2312" panose="02000000000000000000" charset="-122"/>
              </a:rPr>
              <a:t>（按照每生产一度电，需要消耗煤炭0.35千克计算）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47079" y="757578"/>
            <a:ext cx="5370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．合作计算，班级节电电量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673450" y="1490963"/>
            <a:ext cx="730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共同梳理数据处理的方式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193116" y="1049965"/>
            <a:ext cx="1471282" cy="1296000"/>
            <a:chOff x="1708816" y="1826711"/>
            <a:chExt cx="1471282" cy="12960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理一理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9571348"/>
              </p:ext>
            </p:extLst>
          </p:nvPr>
        </p:nvGraphicFramePr>
        <p:xfrm>
          <a:off x="1448018" y="2562905"/>
          <a:ext cx="9319298" cy="2748832"/>
        </p:xfrm>
        <a:graphic>
          <a:graphicData uri="http://schemas.openxmlformats.org/drawingml/2006/table">
            <a:tbl>
              <a:tblPr/>
              <a:tblGrid>
                <a:gridCol w="100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1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9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4564">
                <a:tc>
                  <a:txBody>
                    <a:bodyPr/>
                    <a:lstStyle/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序</a:t>
                      </a:r>
                      <a:r>
                        <a:rPr lang="en-US" alt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号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使用电器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耗电量</a:t>
                      </a:r>
                    </a:p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小时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电器数量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节约时长</a:t>
                      </a:r>
                    </a:p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小时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节约电量</a:t>
                      </a:r>
                    </a:p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度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煤炭量</a:t>
                      </a:r>
                    </a:p>
                    <a:p>
                      <a:pPr marL="68580" indent="0" algn="ctr" fontAlgn="auto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sz="16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千克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8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护眼灯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0.04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=C3*D3*E3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236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智慧黑板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0.8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8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空调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8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风扇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0.12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8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合</a:t>
                      </a: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r>
                        <a:rPr 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计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6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3732269" y="2204610"/>
            <a:ext cx="460860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69875" algn="dist" defTabSz="266700">
              <a:lnSpc>
                <a:spcPts val="1560"/>
              </a:lnSpc>
              <a:spcAft>
                <a:spcPct val="0"/>
              </a:spcAf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方正楷体_GB2312" panose="02000000000000000000" charset="-122"/>
              </a:rPr>
              <a:t>一天节电数据统计表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47079" y="757578"/>
            <a:ext cx="5370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．合作计算，班级节电电量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626614" y="1620298"/>
            <a:ext cx="839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计算一天节约的用电量及生成这些电所需消耗的煤炭量。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193116" y="1049965"/>
            <a:ext cx="1471282" cy="1296000"/>
            <a:chOff x="1708816" y="1826711"/>
            <a:chExt cx="1471282" cy="12960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算一算</a:t>
              </a:r>
            </a:p>
          </p:txBody>
        </p:sp>
      </p:grpSp>
      <p:sp>
        <p:nvSpPr>
          <p:cNvPr id="2" name="圆角矩形标注 1"/>
          <p:cNvSpPr/>
          <p:nvPr/>
        </p:nvSpPr>
        <p:spPr>
          <a:xfrm>
            <a:off x="8578921" y="3852812"/>
            <a:ext cx="1366463" cy="400692"/>
          </a:xfrm>
          <a:prstGeom prst="wedgeRoundRectCallout">
            <a:avLst>
              <a:gd name="adj1" fmla="val -42500"/>
              <a:gd name="adj2" fmla="val -101389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</a:rPr>
              <a:t>输入公式</a:t>
            </a:r>
          </a:p>
        </p:txBody>
      </p:sp>
    </p:spTree>
    <p:extLst>
      <p:ext uri="{BB962C8B-B14F-4D97-AF65-F5344CB8AC3E}">
        <p14:creationId xmlns:p14="http://schemas.microsoft.com/office/powerpoint/2010/main" val="184010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55689" y="1784062"/>
            <a:ext cx="993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以班级数据为标准，按全年在校</a:t>
            </a:r>
            <a:r>
              <a:rPr kumimoji="1" lang="en-US" altLang="zh-CN" sz="2400" dirty="0"/>
              <a:t>365</a:t>
            </a:r>
            <a:r>
              <a:rPr kumimoji="1" lang="zh-CN" altLang="en-US" sz="2400" dirty="0"/>
              <a:t>天统计全校节约用电的情况。</a:t>
            </a:r>
          </a:p>
        </p:txBody>
      </p:sp>
      <p:sp>
        <p:nvSpPr>
          <p:cNvPr id="6" name="矩形 5"/>
          <p:cNvSpPr/>
          <p:nvPr/>
        </p:nvSpPr>
        <p:spPr>
          <a:xfrm>
            <a:off x="4310896" y="2369963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全校一年节电数据统计表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734964"/>
              </p:ext>
            </p:extLst>
          </p:nvPr>
        </p:nvGraphicFramePr>
        <p:xfrm>
          <a:off x="1782660" y="3088757"/>
          <a:ext cx="9269600" cy="1568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3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74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班级一天节约用电量</a:t>
                      </a:r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班级数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全校一年节约电量</a:t>
                      </a:r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煤炭量</a:t>
                      </a:r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千克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5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1047079" y="757578"/>
            <a:ext cx="5370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．数据分析，全校节电电量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958467" y="1083941"/>
            <a:ext cx="1471282" cy="1296000"/>
            <a:chOff x="1708816" y="1826711"/>
            <a:chExt cx="1471282" cy="1296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算一算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1694108" y="4824991"/>
            <a:ext cx="84946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全校一年节约多少电：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度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全校同学一起能节约多少煤炭资源：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55689" y="1784062"/>
            <a:ext cx="993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从全校的节电数据来看，告诉你什么道理？你有什么想说的？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47079" y="757578"/>
            <a:ext cx="5370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．数据分析，全校节电电量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958467" y="1083941"/>
            <a:ext cx="1471282" cy="1296000"/>
            <a:chOff x="1708816" y="1826711"/>
            <a:chExt cx="1471282" cy="1296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论一论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12502"/>
          <a:stretch>
            <a:fillRect/>
          </a:stretch>
        </p:blipFill>
        <p:spPr>
          <a:xfrm>
            <a:off x="9007533" y="2663582"/>
            <a:ext cx="1462983" cy="2770643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3573848" y="3199742"/>
            <a:ext cx="5111376" cy="1698324"/>
          </a:xfrm>
          <a:prstGeom prst="wedgeRoundRectCallout">
            <a:avLst>
              <a:gd name="adj1" fmla="val 59097"/>
              <a:gd name="adj2" fmla="val -42144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751008" y="3944161"/>
            <a:ext cx="27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请在此处展示你的想法</a:t>
            </a:r>
          </a:p>
        </p:txBody>
      </p:sp>
    </p:spTree>
    <p:extLst>
      <p:ext uri="{BB962C8B-B14F-4D97-AF65-F5344CB8AC3E}">
        <p14:creationId xmlns:p14="http://schemas.microsoft.com/office/powerpoint/2010/main" val="397364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38" y="1357092"/>
            <a:ext cx="4914900" cy="19431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636164" y="3644761"/>
            <a:ext cx="3058044" cy="461665"/>
            <a:chOff x="2953352" y="3632202"/>
            <a:chExt cx="3058044" cy="461665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3168951" y="3632202"/>
              <a:ext cx="2842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．数据处理的认识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36164" y="4227074"/>
            <a:ext cx="3058044" cy="461665"/>
            <a:chOff x="2953352" y="3632202"/>
            <a:chExt cx="3058044" cy="461665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3168951" y="3632202"/>
              <a:ext cx="2842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．数据处理的流程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57" y="3285595"/>
            <a:ext cx="9241249" cy="2613568"/>
          </a:xfrm>
          <a:prstGeom prst="rect">
            <a:avLst/>
          </a:prstGeom>
        </p:spPr>
      </p:pic>
      <p:sp>
        <p:nvSpPr>
          <p:cNvPr id="5" name="矩形 4">
            <a:hlinkClick r:id="rId4"/>
          </p:cNvPr>
          <p:cNvSpPr/>
          <p:nvPr/>
        </p:nvSpPr>
        <p:spPr>
          <a:xfrm>
            <a:off x="2429922" y="2706215"/>
            <a:ext cx="616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国家数据  </a:t>
            </a:r>
            <a:r>
              <a:rPr kumimoji="1" lang="en-US" altLang="zh-CN" sz="2400" dirty="0"/>
              <a:t>https://data.stats.gov.cn/index.htm</a:t>
            </a:r>
            <a:endParaRPr kumimoji="1"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646015" y="191727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浏览国家数据，感受数据魅力</a:t>
            </a:r>
          </a:p>
        </p:txBody>
      </p:sp>
      <p:sp>
        <p:nvSpPr>
          <p:cNvPr id="10" name="矩形 9"/>
          <p:cNvSpPr/>
          <p:nvPr/>
        </p:nvSpPr>
        <p:spPr>
          <a:xfrm>
            <a:off x="2522390" y="3992939"/>
            <a:ext cx="7558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       数据处理是通过各种形式输入数据，从原始数据中提取，分析或加工数据，从而产生可供决策的目标数据。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47079" y="757578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．数据处理的认识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066600" y="1418546"/>
            <a:ext cx="1471282" cy="1296000"/>
            <a:chOff x="1708816" y="1826711"/>
            <a:chExt cx="1471282" cy="12960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看一看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976008" y="1987137"/>
            <a:ext cx="1006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2400"/>
            </a:lvl1pPr>
          </a:lstStyle>
          <a:p>
            <a:r>
              <a:rPr lang="zh-CN" altLang="en-US" dirty="0"/>
              <a:t>　　数据处理的流程是怎样的？在图中填写你认为正确的顺序。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532" y="2840601"/>
            <a:ext cx="5778043" cy="244474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47079" y="757578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．数据处理的流程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66600" y="1418546"/>
            <a:ext cx="1471282" cy="1296000"/>
            <a:chOff x="1708816" y="1826711"/>
            <a:chExt cx="1471282" cy="1296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想一想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F3EA28F-34C5-2DD2-AA2E-3184D275E9BA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1683385" y="2092581"/>
          <a:ext cx="8825230" cy="3831590"/>
        </p:xfrm>
        <a:graphic>
          <a:graphicData uri="http://schemas.openxmlformats.org/drawingml/2006/table">
            <a:tbl>
              <a:tblPr/>
              <a:tblGrid>
                <a:gridCol w="5991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54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评</a:t>
                      </a:r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r>
                        <a:rPr 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价</a:t>
                      </a:r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r>
                        <a:rPr 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标</a:t>
                      </a:r>
                      <a:r>
                        <a:rPr lang="en-US" alt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r>
                        <a:rPr lang="zh-CN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准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评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r>
                        <a:rPr 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价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r>
                        <a:rPr 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结</a:t>
                      </a:r>
                      <a:r>
                        <a:rPr lang="en-US" alt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r>
                        <a:rPr lang="zh-CN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果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 marL="85725" indent="11366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我能留心观察生活，发现生活中的问题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 marL="85725" indent="11366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我能利用</a:t>
                      </a: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电子表格</a:t>
                      </a:r>
                      <a:r>
                        <a:rPr 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工具对数据进行</a:t>
                      </a: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公式</a:t>
                      </a:r>
                      <a:r>
                        <a:rPr 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计算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85725" indent="11366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我能</a:t>
                      </a: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方正楷体_GB2312" panose="02000000000000000000" charset="-122"/>
                        </a:rPr>
                        <a:t>分析、加工数据，产生可供决策的目标数据</a:t>
                      </a:r>
                      <a:endParaRPr lang="zh-CN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85725" indent="11366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我能积极</a:t>
                      </a: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主观</a:t>
                      </a:r>
                      <a:r>
                        <a:rPr 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参与小组活动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 gridSpan="2">
                  <a:txBody>
                    <a:bodyPr/>
                    <a:lstStyle/>
                    <a:p>
                      <a:pPr marL="85725" indent="113665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有什么需要改进：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7194AB73-F830-3F39-69CD-83442B108FD8}"/>
              </a:ext>
            </a:extLst>
          </p:cNvPr>
          <p:cNvSpPr txBox="1"/>
          <p:nvPr/>
        </p:nvSpPr>
        <p:spPr>
          <a:xfrm>
            <a:off x="2384094" y="1164816"/>
            <a:ext cx="993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2400"/>
            </a:lvl1pPr>
          </a:lstStyle>
          <a:p>
            <a:r>
              <a:rPr lang="zh-CN" altLang="en-US" dirty="0"/>
              <a:t>看一看你在学习过程中有哪些收获？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D120C5B-0CD0-81AE-6D8E-C193A6929C18}"/>
              </a:ext>
            </a:extLst>
          </p:cNvPr>
          <p:cNvGrpSpPr/>
          <p:nvPr/>
        </p:nvGrpSpPr>
        <p:grpSpPr>
          <a:xfrm>
            <a:off x="947744" y="502226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C20A84D-07D6-BBD7-8B0B-6B656B864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36B46-2219-E842-62FE-1F7C476FB69F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评一评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667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235250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43253" y="2292971"/>
            <a:ext cx="523982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学校里会出现这种情况，如下课、课间操、上体育课，班级内没有人，但是灯还亮着、智慧黑板还开着</a:t>
            </a:r>
            <a:r>
              <a:rPr kumimoji="1" lang="en-US" altLang="zh-CN" sz="2400" dirty="0">
                <a:latin typeface="楷体_GB2312" panose="02010600030101010101" charset="-122"/>
                <a:ea typeface="楷体_GB2312" panose="02010600030101010101" charset="-122"/>
              </a:rPr>
              <a:t>……</a:t>
            </a:r>
          </a:p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 针对这种现象，你有什么想法？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3" b="28989"/>
          <a:stretch>
            <a:fillRect/>
          </a:stretch>
        </p:blipFill>
        <p:spPr>
          <a:xfrm>
            <a:off x="1397286" y="2396728"/>
            <a:ext cx="3963580" cy="263051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6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发现问题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1213663"/>
            <a:ext cx="660847" cy="6608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4378" t="36676" r="14040" b="2162"/>
          <a:stretch>
            <a:fillRect/>
          </a:stretch>
        </p:blipFill>
        <p:spPr>
          <a:xfrm>
            <a:off x="1730133" y="2558457"/>
            <a:ext cx="8949690" cy="26371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037" y="1172046"/>
            <a:ext cx="10377535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2400"/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　　</a:t>
            </a:r>
            <a:r>
              <a:rPr lang="en-US" altLang="zh-CN" dirty="0">
                <a:latin typeface="KaiTi_GB2312" panose="02010609030101010101" pitchFamily="49" charset="-122"/>
                <a:ea typeface="KaiTi_GB2312" panose="02010609030101010101" pitchFamily="49" charset="-122"/>
              </a:rPr>
              <a:t>1</a:t>
            </a:r>
            <a:r>
              <a:rPr lang="zh-CN" altLang="en-US" dirty="0">
                <a:latin typeface="KaiTi_GB2312" panose="02010609030101010101" pitchFamily="49" charset="-122"/>
                <a:ea typeface="KaiTi_GB2312" panose="02010609030101010101" pitchFamily="49" charset="-122"/>
              </a:rPr>
              <a:t>．现代社会提倡低碳生活，每个家庭在生活中都会产生碳排放，根据下面的标准，计算你家一个月的碳排放量。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8281" t="25343" r="18702" b="23939"/>
          <a:stretch>
            <a:fillRect/>
          </a:stretch>
        </p:blipFill>
        <p:spPr>
          <a:xfrm>
            <a:off x="1407560" y="3133235"/>
            <a:ext cx="5794624" cy="27435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5493" y="1161414"/>
            <a:ext cx="10489917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kumimoji="1" sz="2400"/>
            </a:lvl1pPr>
          </a:lstStyle>
          <a:p>
            <a:r>
              <a:rPr lang="zh-CN" altLang="en-US" dirty="0"/>
              <a:t>　　</a:t>
            </a:r>
            <a:r>
              <a:rPr lang="en-US" altLang="zh-CN" dirty="0">
                <a:latin typeface="KaiTi_GB2312" panose="02010609030101010101" pitchFamily="49" charset="-122"/>
                <a:ea typeface="KaiTi_GB2312" panose="02010609030101010101" pitchFamily="49" charset="-122"/>
              </a:rPr>
              <a:t>2</a:t>
            </a:r>
            <a:r>
              <a:rPr lang="zh-CN" altLang="en-US" dirty="0">
                <a:latin typeface="KaiTi_GB2312" panose="02010609030101010101" pitchFamily="49" charset="-122"/>
                <a:ea typeface="KaiTi_GB2312" panose="02010609030101010101" pitchFamily="49" charset="-122"/>
              </a:rPr>
              <a:t>．班级组织参观科技馆，在无人自助餐厅，我们发现没有收银员。只需将菜品放入收费区，系统会自动计算并显示相应的金额，请你结合场景，介绍收费过程中数据自动处理的过程。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83495" y="3655056"/>
            <a:ext cx="4407613" cy="222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收集的数据：＿＿＿＿＿＿＿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计算的数据：＿＿＿＿＿＿＿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显示的数据：＿＿＿＿＿＿＿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286060" y="2259433"/>
            <a:ext cx="54159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</a:t>
            </a:r>
            <a:r>
              <a:rPr lang="en-US" altLang="zh-CN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 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计算身边节电数据</a:t>
            </a:r>
          </a:p>
          <a:p>
            <a:endParaRPr lang="zh-CN" altLang="en-US" sz="3000" b="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06060" y="900593"/>
            <a:ext cx="3495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单元  协助班级活动开展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pPr algn="ctr"/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760" y="900593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396" y="2952712"/>
            <a:ext cx="3708684" cy="37086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91" y="3097951"/>
            <a:ext cx="7803873" cy="10790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60362" y="2594648"/>
            <a:ext cx="915079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3280"/>
              </a:lnSpc>
              <a:defRPr kumimoji="1"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对班级用电数据进行计算，加工数据分析班级及学校用电浪费情况。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523123" y="2460615"/>
            <a:ext cx="571734" cy="623044"/>
            <a:chOff x="3931834" y="2087652"/>
            <a:chExt cx="571734" cy="623044"/>
          </a:xfrm>
        </p:grpSpPr>
        <p:sp>
          <p:nvSpPr>
            <p:cNvPr id="22" name="矩形 21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1581493" y="3872723"/>
            <a:ext cx="571734" cy="623044"/>
            <a:chOff x="3931834" y="2087652"/>
            <a:chExt cx="571734" cy="623044"/>
          </a:xfrm>
        </p:grpSpPr>
        <p:sp>
          <p:nvSpPr>
            <p:cNvPr id="25" name="矩形 24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2167499" y="3947318"/>
            <a:ext cx="9136521" cy="90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3280"/>
              </a:lnSpc>
              <a:defRPr kumimoji="1"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具有利用数据解决问题的意识，能够利用数字化工具解决复杂问题，提高利用数据分析问题、处理问题的能力。</a:t>
            </a:r>
          </a:p>
        </p:txBody>
      </p:sp>
      <p:grpSp>
        <p:nvGrpSpPr>
          <p:cNvPr id="14" name="组合 13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5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明确目标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>
            <a:fillRect/>
          </a:stretch>
        </p:blipFill>
        <p:spPr>
          <a:xfrm>
            <a:off x="716885" y="1258883"/>
            <a:ext cx="741168" cy="5854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1"/>
          <p:cNvSpPr/>
          <p:nvPr/>
        </p:nvSpPr>
        <p:spPr bwMode="auto">
          <a:xfrm>
            <a:off x="1372528" y="2002054"/>
            <a:ext cx="9840904" cy="2010483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10000"/>
              <a:gd name="connsiteY0" fmla="*/ 8295 h 8580"/>
              <a:gd name="connsiteX1" fmla="*/ 2348 w 10000"/>
              <a:gd name="connsiteY1" fmla="*/ 3545 h 8580"/>
              <a:gd name="connsiteX2" fmla="*/ 4356 w 10000"/>
              <a:gd name="connsiteY2" fmla="*/ 6977 h 8580"/>
              <a:gd name="connsiteX3" fmla="*/ 6266 w 10000"/>
              <a:gd name="connsiteY3" fmla="*/ 3101 h 8580"/>
              <a:gd name="connsiteX4" fmla="*/ 8186 w 10000"/>
              <a:gd name="connsiteY4" fmla="*/ 4641 h 8580"/>
              <a:gd name="connsiteX5" fmla="*/ 10000 w 10000"/>
              <a:gd name="connsiteY5" fmla="*/ 0 h 8580"/>
              <a:gd name="connsiteX0-1" fmla="*/ 0 w 10000"/>
              <a:gd name="connsiteY0-2" fmla="*/ 9668 h 10374"/>
              <a:gd name="connsiteX1-3" fmla="*/ 2348 w 10000"/>
              <a:gd name="connsiteY1-4" fmla="*/ 4132 h 10374"/>
              <a:gd name="connsiteX2-5" fmla="*/ 4356 w 10000"/>
              <a:gd name="connsiteY2-6" fmla="*/ 10374 h 10374"/>
              <a:gd name="connsiteX3-7" fmla="*/ 6266 w 10000"/>
              <a:gd name="connsiteY3-8" fmla="*/ 3614 h 10374"/>
              <a:gd name="connsiteX4-9" fmla="*/ 8186 w 10000"/>
              <a:gd name="connsiteY4-10" fmla="*/ 5409 h 10374"/>
              <a:gd name="connsiteX5-11" fmla="*/ 10000 w 10000"/>
              <a:gd name="connsiteY5-12" fmla="*/ 0 h 10374"/>
              <a:gd name="connsiteX0-13" fmla="*/ 0 w 10000"/>
              <a:gd name="connsiteY0-14" fmla="*/ 9668 h 10376"/>
              <a:gd name="connsiteX1-15" fmla="*/ 2348 w 10000"/>
              <a:gd name="connsiteY1-16" fmla="*/ 4132 h 10376"/>
              <a:gd name="connsiteX2-17" fmla="*/ 4356 w 10000"/>
              <a:gd name="connsiteY2-18" fmla="*/ 10374 h 10376"/>
              <a:gd name="connsiteX3-19" fmla="*/ 5821 w 10000"/>
              <a:gd name="connsiteY3-20" fmla="*/ 3248 h 10376"/>
              <a:gd name="connsiteX4-21" fmla="*/ 8186 w 10000"/>
              <a:gd name="connsiteY4-22" fmla="*/ 5409 h 10376"/>
              <a:gd name="connsiteX5-23" fmla="*/ 10000 w 10000"/>
              <a:gd name="connsiteY5-24" fmla="*/ 0 h 10376"/>
              <a:gd name="connsiteX0-25" fmla="*/ 0 w 10000"/>
              <a:gd name="connsiteY0-26" fmla="*/ 9668 h 10376"/>
              <a:gd name="connsiteX1-27" fmla="*/ 2348 w 10000"/>
              <a:gd name="connsiteY1-28" fmla="*/ 4132 h 10376"/>
              <a:gd name="connsiteX2-29" fmla="*/ 4356 w 10000"/>
              <a:gd name="connsiteY2-30" fmla="*/ 10374 h 10376"/>
              <a:gd name="connsiteX3-31" fmla="*/ 5821 w 10000"/>
              <a:gd name="connsiteY3-32" fmla="*/ 3248 h 10376"/>
              <a:gd name="connsiteX4-33" fmla="*/ 8186 w 10000"/>
              <a:gd name="connsiteY4-34" fmla="*/ 5409 h 10376"/>
              <a:gd name="connsiteX5-35" fmla="*/ 10000 w 10000"/>
              <a:gd name="connsiteY5-36" fmla="*/ 0 h 10376"/>
              <a:gd name="connsiteX0-37" fmla="*/ 0 w 10000"/>
              <a:gd name="connsiteY0-38" fmla="*/ 9668 h 10376"/>
              <a:gd name="connsiteX1-39" fmla="*/ 2348 w 10000"/>
              <a:gd name="connsiteY1-40" fmla="*/ 4132 h 10376"/>
              <a:gd name="connsiteX2-41" fmla="*/ 4356 w 10000"/>
              <a:gd name="connsiteY2-42" fmla="*/ 10374 h 10376"/>
              <a:gd name="connsiteX3-43" fmla="*/ 5821 w 10000"/>
              <a:gd name="connsiteY3-44" fmla="*/ 3248 h 10376"/>
              <a:gd name="connsiteX4-45" fmla="*/ 8631 w 10000"/>
              <a:gd name="connsiteY4-46" fmla="*/ 7651 h 10376"/>
              <a:gd name="connsiteX5-47" fmla="*/ 10000 w 10000"/>
              <a:gd name="connsiteY5-48" fmla="*/ 0 h 10376"/>
              <a:gd name="connsiteX0-49" fmla="*/ 0 w 10000"/>
              <a:gd name="connsiteY0-50" fmla="*/ 9668 h 10376"/>
              <a:gd name="connsiteX1-51" fmla="*/ 2348 w 10000"/>
              <a:gd name="connsiteY1-52" fmla="*/ 4132 h 10376"/>
              <a:gd name="connsiteX2-53" fmla="*/ 4356 w 10000"/>
              <a:gd name="connsiteY2-54" fmla="*/ 10374 h 10376"/>
              <a:gd name="connsiteX3-55" fmla="*/ 5821 w 10000"/>
              <a:gd name="connsiteY3-56" fmla="*/ 3248 h 10376"/>
              <a:gd name="connsiteX4-57" fmla="*/ 8631 w 10000"/>
              <a:gd name="connsiteY4-58" fmla="*/ 7651 h 10376"/>
              <a:gd name="connsiteX5-59" fmla="*/ 10000 w 10000"/>
              <a:gd name="connsiteY5-60" fmla="*/ 0 h 10376"/>
              <a:gd name="connsiteX0-61" fmla="*/ 0 w 10000"/>
              <a:gd name="connsiteY0-62" fmla="*/ 9668 h 10395"/>
              <a:gd name="connsiteX1-63" fmla="*/ 2363 w 10000"/>
              <a:gd name="connsiteY1-64" fmla="*/ 5595 h 10395"/>
              <a:gd name="connsiteX2-65" fmla="*/ 4356 w 10000"/>
              <a:gd name="connsiteY2-66" fmla="*/ 10374 h 10395"/>
              <a:gd name="connsiteX3-67" fmla="*/ 5821 w 10000"/>
              <a:gd name="connsiteY3-68" fmla="*/ 3248 h 10395"/>
              <a:gd name="connsiteX4-69" fmla="*/ 8631 w 10000"/>
              <a:gd name="connsiteY4-70" fmla="*/ 7651 h 10395"/>
              <a:gd name="connsiteX5-71" fmla="*/ 10000 w 10000"/>
              <a:gd name="connsiteY5-72" fmla="*/ 0 h 10395"/>
              <a:gd name="connsiteX0-73" fmla="*/ 0 w 9911"/>
              <a:gd name="connsiteY0-74" fmla="*/ 6552 h 10397"/>
              <a:gd name="connsiteX1-75" fmla="*/ 2274 w 9911"/>
              <a:gd name="connsiteY1-76" fmla="*/ 5595 h 10397"/>
              <a:gd name="connsiteX2-77" fmla="*/ 4267 w 9911"/>
              <a:gd name="connsiteY2-78" fmla="*/ 10374 h 10397"/>
              <a:gd name="connsiteX3-79" fmla="*/ 5732 w 9911"/>
              <a:gd name="connsiteY3-80" fmla="*/ 3248 h 10397"/>
              <a:gd name="connsiteX4-81" fmla="*/ 8542 w 9911"/>
              <a:gd name="connsiteY4-82" fmla="*/ 7651 h 10397"/>
              <a:gd name="connsiteX5-83" fmla="*/ 9911 w 9911"/>
              <a:gd name="connsiteY5-84" fmla="*/ 0 h 10397"/>
              <a:gd name="connsiteX0-85" fmla="*/ 0 w 10000"/>
              <a:gd name="connsiteY0-86" fmla="*/ 6302 h 9983"/>
              <a:gd name="connsiteX1-87" fmla="*/ 2294 w 10000"/>
              <a:gd name="connsiteY1-88" fmla="*/ 5381 h 9983"/>
              <a:gd name="connsiteX2-89" fmla="*/ 4305 w 10000"/>
              <a:gd name="connsiteY2-90" fmla="*/ 9978 h 9983"/>
              <a:gd name="connsiteX3-91" fmla="*/ 6172 w 10000"/>
              <a:gd name="connsiteY3-92" fmla="*/ 4304 h 9983"/>
              <a:gd name="connsiteX4-93" fmla="*/ 8619 w 10000"/>
              <a:gd name="connsiteY4-94" fmla="*/ 7359 h 9983"/>
              <a:gd name="connsiteX5-95" fmla="*/ 10000 w 10000"/>
              <a:gd name="connsiteY5-96" fmla="*/ 0 h 9983"/>
              <a:gd name="connsiteX0-97" fmla="*/ 0 w 10000"/>
              <a:gd name="connsiteY0-98" fmla="*/ 6313 h 10000"/>
              <a:gd name="connsiteX1-99" fmla="*/ 2294 w 10000"/>
              <a:gd name="connsiteY1-100" fmla="*/ 5390 h 10000"/>
              <a:gd name="connsiteX2-101" fmla="*/ 4305 w 10000"/>
              <a:gd name="connsiteY2-102" fmla="*/ 9995 h 10000"/>
              <a:gd name="connsiteX3-103" fmla="*/ 6172 w 10000"/>
              <a:gd name="connsiteY3-104" fmla="*/ 4311 h 10000"/>
              <a:gd name="connsiteX4-105" fmla="*/ 8619 w 10000"/>
              <a:gd name="connsiteY4-106" fmla="*/ 7372 h 10000"/>
              <a:gd name="connsiteX5-107" fmla="*/ 10000 w 10000"/>
              <a:gd name="connsiteY5-108" fmla="*/ 0 h 10000"/>
              <a:gd name="connsiteX0-109" fmla="*/ 0 w 10000"/>
              <a:gd name="connsiteY0-110" fmla="*/ 6313 h 10000"/>
              <a:gd name="connsiteX1-111" fmla="*/ 2294 w 10000"/>
              <a:gd name="connsiteY1-112" fmla="*/ 5390 h 10000"/>
              <a:gd name="connsiteX2-113" fmla="*/ 4305 w 10000"/>
              <a:gd name="connsiteY2-114" fmla="*/ 9995 h 10000"/>
              <a:gd name="connsiteX3-115" fmla="*/ 6172 w 10000"/>
              <a:gd name="connsiteY3-116" fmla="*/ 4311 h 10000"/>
              <a:gd name="connsiteX4-117" fmla="*/ 9038 w 10000"/>
              <a:gd name="connsiteY4-118" fmla="*/ 7690 h 10000"/>
              <a:gd name="connsiteX5-119" fmla="*/ 10000 w 10000"/>
              <a:gd name="connsiteY5-120" fmla="*/ 0 h 10000"/>
              <a:gd name="connsiteX0-121" fmla="*/ 0 w 10000"/>
              <a:gd name="connsiteY0-122" fmla="*/ 6313 h 10000"/>
              <a:gd name="connsiteX1-123" fmla="*/ 2294 w 10000"/>
              <a:gd name="connsiteY1-124" fmla="*/ 5390 h 10000"/>
              <a:gd name="connsiteX2-125" fmla="*/ 4305 w 10000"/>
              <a:gd name="connsiteY2-126" fmla="*/ 9995 h 10000"/>
              <a:gd name="connsiteX3-127" fmla="*/ 6172 w 10000"/>
              <a:gd name="connsiteY3-128" fmla="*/ 4311 h 10000"/>
              <a:gd name="connsiteX4-129" fmla="*/ 9038 w 10000"/>
              <a:gd name="connsiteY4-130" fmla="*/ 7690 h 10000"/>
              <a:gd name="connsiteX5-131" fmla="*/ 10000 w 10000"/>
              <a:gd name="connsiteY5-13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6313"/>
                </a:moveTo>
                <a:cubicBezTo>
                  <a:pt x="1498" y="8227"/>
                  <a:pt x="1577" y="4777"/>
                  <a:pt x="2294" y="5390"/>
                </a:cubicBezTo>
                <a:cubicBezTo>
                  <a:pt x="3012" y="6004"/>
                  <a:pt x="3659" y="10174"/>
                  <a:pt x="4305" y="9995"/>
                </a:cubicBezTo>
                <a:cubicBezTo>
                  <a:pt x="4951" y="9816"/>
                  <a:pt x="5383" y="4695"/>
                  <a:pt x="6172" y="4311"/>
                </a:cubicBezTo>
                <a:cubicBezTo>
                  <a:pt x="6961" y="3927"/>
                  <a:pt x="7900" y="9595"/>
                  <a:pt x="9038" y="7690"/>
                </a:cubicBezTo>
                <a:cubicBezTo>
                  <a:pt x="9937" y="7559"/>
                  <a:pt x="8623" y="1047"/>
                  <a:pt x="10000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700" b="0" dirty="0">
              <a:solidFill>
                <a:srgbClr val="97999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7" name="AutoShape 60"/>
          <p:cNvSpPr/>
          <p:nvPr/>
        </p:nvSpPr>
        <p:spPr bwMode="auto">
          <a:xfrm>
            <a:off x="6659957" y="2778395"/>
            <a:ext cx="347119" cy="3471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 sz="2700" b="0" dirty="0">
              <a:solidFill>
                <a:srgbClr val="97999B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498" y="1266427"/>
            <a:ext cx="1471254" cy="1471254"/>
          </a:xfrm>
          <a:prstGeom prst="rect">
            <a:avLst/>
          </a:prstGeom>
        </p:spPr>
      </p:pic>
      <p:sp>
        <p:nvSpPr>
          <p:cNvPr id="29" name="TextBox 8"/>
          <p:cNvSpPr txBox="1"/>
          <p:nvPr/>
        </p:nvSpPr>
        <p:spPr>
          <a:xfrm>
            <a:off x="3693594" y="4388727"/>
            <a:ext cx="4336809" cy="11310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227330">
              <a:lnSpc>
                <a:spcPts val="2500"/>
              </a:lnSpc>
              <a:spcBef>
                <a:spcPts val="320"/>
              </a:spcBef>
              <a:defRPr sz="2400" ker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．合作计算，班级浪费电量</a:t>
            </a:r>
          </a:p>
          <a:p>
            <a:r>
              <a:rPr lang="en-US" altLang="zh-CN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．数据分析，全校浪费电量</a:t>
            </a:r>
            <a:endPara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．普查数据，讨论生活数据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93" y="2869120"/>
            <a:ext cx="1748494" cy="69126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69" y="3588064"/>
            <a:ext cx="1652579" cy="65334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93" y="2689153"/>
            <a:ext cx="1652581" cy="65334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06" y="3255005"/>
            <a:ext cx="1684887" cy="66611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26208" y="1584155"/>
            <a:ext cx="3746424" cy="113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7330">
              <a:lnSpc>
                <a:spcPts val="2500"/>
              </a:lnSpc>
              <a:spcBef>
                <a:spcPts val="32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．观察生活，记录数据</a:t>
            </a:r>
          </a:p>
          <a:p>
            <a:pPr indent="227330">
              <a:lnSpc>
                <a:spcPts val="2500"/>
              </a:lnSpc>
              <a:spcBef>
                <a:spcPts val="32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．思考分析，确定目标</a:t>
            </a:r>
          </a:p>
          <a:p>
            <a:pPr indent="227330">
              <a:lnSpc>
                <a:spcPts val="2500"/>
              </a:lnSpc>
              <a:spcBef>
                <a:spcPts val="32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．分析流程，确定方案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6267048" y="1765524"/>
            <a:ext cx="3150634" cy="11310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227330">
              <a:lnSpc>
                <a:spcPts val="2500"/>
              </a:lnSpc>
              <a:spcBef>
                <a:spcPts val="320"/>
              </a:spcBef>
              <a:defRPr sz="2400" ker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．数据处理的认识</a:t>
            </a:r>
            <a:endPara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．数据处理的流程</a:t>
            </a:r>
            <a:endParaRPr lang="en-US" altLang="zh-CN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61" y="1357960"/>
            <a:ext cx="4914900" cy="19431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006034" y="3685857"/>
            <a:ext cx="3673597" cy="461665"/>
            <a:chOff x="2953352" y="3632202"/>
            <a:chExt cx="3673597" cy="461665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3168951" y="3632202"/>
              <a:ext cx="3457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．观察生活，记录数据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06034" y="4935381"/>
            <a:ext cx="3673597" cy="461665"/>
            <a:chOff x="2953352" y="3632202"/>
            <a:chExt cx="3673597" cy="461665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3168951" y="3632202"/>
              <a:ext cx="3457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3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．分析流程，确定方案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016491" y="4291538"/>
            <a:ext cx="3673597" cy="461665"/>
            <a:chOff x="2953352" y="3632202"/>
            <a:chExt cx="3673597" cy="46166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168951" y="3632202"/>
              <a:ext cx="3457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．思考分析，确定目标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>
            <a:hlinkClick r:id="" action="ppaction://hlinkshowjump?jump=nextslide"/>
            <a:hlinkHover r:id="" action="ppaction://hlinkshowjump?jump=nextslide"/>
          </p:cNvPr>
          <p:cNvSpPr txBox="1"/>
          <p:nvPr/>
        </p:nvSpPr>
        <p:spPr>
          <a:xfrm>
            <a:off x="2521666" y="1908204"/>
            <a:ext cx="1021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2400"/>
            </a:lvl1pPr>
          </a:lstStyle>
          <a:p>
            <a:r>
              <a:rPr lang="zh-CN" altLang="en-US" dirty="0"/>
              <a:t>打开“电器使用浪费统计表”，记录班级内电器设备的使用情况。</a:t>
            </a:r>
          </a:p>
        </p:txBody>
      </p:sp>
      <p:pic>
        <p:nvPicPr>
          <p:cNvPr id="9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647" y="2702849"/>
            <a:ext cx="8704563" cy="31477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1012673" y="990449"/>
            <a:ext cx="454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．观察生活，记录数据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17706" y="1491037"/>
            <a:ext cx="1471282" cy="1296000"/>
            <a:chOff x="1708816" y="1826711"/>
            <a:chExt cx="1471282" cy="12960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填一填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031463" y="1829137"/>
            <a:ext cx="10311207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对收集的数据进行处理，最终可以得到哪些用电节约数据？怎样利用这些数据说明节电的重要意义？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/>
          <a:srcRect t="7261"/>
          <a:stretch>
            <a:fillRect/>
          </a:stretch>
        </p:blipFill>
        <p:spPr>
          <a:xfrm>
            <a:off x="2723515" y="3138805"/>
            <a:ext cx="6472555" cy="26212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31463" y="1010140"/>
            <a:ext cx="454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．思考分析，确定目标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~1\AppData\Local\Temp\ksohtml7656\wp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9667" y="4682377"/>
            <a:ext cx="7526604" cy="126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1031463" y="1010140"/>
            <a:ext cx="454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．分析流程，确定方案</a:t>
            </a:r>
          </a:p>
        </p:txBody>
      </p:sp>
      <p:sp>
        <p:nvSpPr>
          <p:cNvPr id="15" name="折角形 14"/>
          <p:cNvSpPr/>
          <p:nvPr/>
        </p:nvSpPr>
        <p:spPr>
          <a:xfrm>
            <a:off x="4023872" y="2594107"/>
            <a:ext cx="4298195" cy="2101183"/>
          </a:xfrm>
          <a:prstGeom prst="foldedCorne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907752" y="1900237"/>
            <a:ext cx="820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你能将自己处理节电数据的流程用流程图展示出来吗？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400592" y="1436904"/>
            <a:ext cx="1471282" cy="1296000"/>
            <a:chOff x="1708816" y="1826711"/>
            <a:chExt cx="1471282" cy="12960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画一画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840675" y="3453576"/>
            <a:ext cx="27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请在此处展示你的作品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1365250"/>
            <a:ext cx="4914900" cy="19431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636164" y="3644761"/>
            <a:ext cx="4289150" cy="461665"/>
            <a:chOff x="2953352" y="3632202"/>
            <a:chExt cx="4289150" cy="461665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3168951" y="3632202"/>
              <a:ext cx="40735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．合作计算，班级浪费电量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36164" y="4227074"/>
            <a:ext cx="4289150" cy="461665"/>
            <a:chOff x="2953352" y="3632202"/>
            <a:chExt cx="4289150" cy="461665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3168951" y="3632202"/>
              <a:ext cx="40735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．数据分析，全校浪费电量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624178" y="4800713"/>
            <a:ext cx="4289150" cy="461665"/>
            <a:chOff x="2953352" y="3632202"/>
            <a:chExt cx="4289150" cy="46166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168951" y="3632202"/>
              <a:ext cx="40735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3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0030101010101" charset="-122"/>
                  <a:ea typeface="楷体_GB2312" panose="02010600030101010101" charset="-122"/>
                </a:rPr>
                <a:t>．普查数据，讨论生活数据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4663468,20481688,4676804,20469018,20174685,20482067]}"/>
  <p:tag name="COMMONDATA" val="eyJoZGlkIjoiOTdlZWQ2YmFlNzY1MmY0YTdjYzJkZTllODk5MGYwNj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87*183"/>
  <p:tag name="TABLE_ENDDRAG_RECT" val="205*247*587*1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87*183"/>
  <p:tag name="TABLE_ENDDRAG_RECT" val="205*247*587*1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16*208"/>
  <p:tag name="TABLE_ENDDRAG_RECT" val="197*220*616*2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971</Words>
  <Application>Microsoft Macintosh PowerPoint</Application>
  <PresentationFormat>宽屏</PresentationFormat>
  <Paragraphs>203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等线</vt:lpstr>
      <vt:lpstr>Calibri</vt:lpstr>
      <vt:lpstr>楷体_GB2312</vt:lpstr>
      <vt:lpstr>楷体_GB2312</vt:lpstr>
      <vt:lpstr>楷体</vt:lpstr>
      <vt:lpstr>等线 Light</vt:lpstr>
      <vt:lpstr>微软雅黑</vt:lpstr>
      <vt:lpstr>Source Sans Pro Light</vt:lpstr>
      <vt:lpstr>Arial</vt:lpstr>
      <vt:lpstr>黑体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 方琴</dc:creator>
  <cp:lastModifiedBy>Microsoft Office User</cp:lastModifiedBy>
  <cp:revision>193</cp:revision>
  <dcterms:created xsi:type="dcterms:W3CDTF">2024-07-27T16:04:00Z</dcterms:created>
  <dcterms:modified xsi:type="dcterms:W3CDTF">2024-08-16T06:21:35Z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0EAA4B903D2E44B0A6556C446963E72C_12</vt:lpwstr>
  </property>
</Properties>
</file>