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91" r:id="rId3"/>
    <p:sldId id="320" r:id="rId4"/>
    <p:sldId id="333" r:id="rId5"/>
    <p:sldId id="428" r:id="rId6"/>
    <p:sldId id="390" r:id="rId7"/>
    <p:sldId id="359" r:id="rId8"/>
    <p:sldId id="360" r:id="rId9"/>
    <p:sldId id="410" r:id="rId10"/>
    <p:sldId id="452" r:id="rId11"/>
    <p:sldId id="451" r:id="rId12"/>
    <p:sldId id="364" r:id="rId13"/>
    <p:sldId id="411" r:id="rId14"/>
    <p:sldId id="358" r:id="rId15"/>
    <p:sldId id="365" r:id="rId16"/>
    <p:sldId id="454" r:id="rId17"/>
    <p:sldId id="453" r:id="rId18"/>
    <p:sldId id="456" r:id="rId19"/>
    <p:sldId id="457" r:id="rId20"/>
    <p:sldId id="368" r:id="rId21"/>
    <p:sldId id="458" r:id="rId22"/>
    <p:sldId id="416" r:id="rId23"/>
    <p:sldId id="459" r:id="rId24"/>
    <p:sldId id="392" r:id="rId25"/>
    <p:sldId id="393" r:id="rId26"/>
    <p:sldId id="395" r:id="rId27"/>
    <p:sldId id="260" r:id="rId28"/>
  </p:sldIdLst>
  <p:sldSz cx="12192000" cy="6858000"/>
  <p:notesSz cx="6858000" cy="9144000"/>
  <p:embeddedFontLst>
    <p:embeddedFont>
      <p:font typeface="等线" panose="02010600030101010101" pitchFamily="2" charset="-122"/>
      <p:regular r:id="rId31"/>
      <p:bold r:id="rId32"/>
    </p:embeddedFont>
    <p:embeddedFont>
      <p:font typeface="等线 Light" panose="02010600030101010101" pitchFamily="2" charset="-122"/>
      <p:regular r:id="rId33"/>
    </p:embeddedFont>
    <p:embeddedFont>
      <p:font typeface="黑体" panose="02010609060101010101" pitchFamily="49" charset="-122"/>
      <p:regular r:id="rId34"/>
    </p:embeddedFont>
    <p:embeddedFont>
      <p:font typeface="楷体" panose="02010609060101010101" pitchFamily="49" charset="-122"/>
      <p:regular r:id="rId35"/>
    </p:embeddedFont>
    <p:embeddedFont>
      <p:font typeface="楷体_GB2312" panose="02010609030101010101" pitchFamily="49" charset="-122"/>
      <p:regular r:id="rId36"/>
    </p:embeddedFont>
    <p:embeddedFont>
      <p:font typeface="楷体_GB2312" panose="02010609030101010101" pitchFamily="49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字体视界-遇见字体" panose="02010601030101010101" pitchFamily="2" charset="-122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Source Sans Pro Light" panose="020F0302020204030204" pitchFamily="34" charset="0"/>
      <p:regular r:id="rId44"/>
      <p:italic r:id="rId45"/>
    </p:embeddedFont>
  </p:embeddedFontLst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ffx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54C4F8"/>
    <a:srgbClr val="36B1EC"/>
    <a:srgbClr val="D08F52"/>
    <a:srgbClr val="EACDB3"/>
    <a:srgbClr val="FFFFCC"/>
    <a:srgbClr val="ACCCC4"/>
    <a:srgbClr val="10383B"/>
    <a:srgbClr val="5F9C8C"/>
    <a:srgbClr val="154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/>
    <p:restoredTop sz="94667"/>
  </p:normalViewPr>
  <p:slideViewPr>
    <p:cSldViewPr snapToGrid="0" showGuides="1">
      <p:cViewPr varScale="1">
        <p:scale>
          <a:sx n="84" d="100"/>
          <a:sy n="84" d="100"/>
        </p:scale>
        <p:origin x="1576" y="184"/>
      </p:cViewPr>
      <p:guideLst>
        <p:guide orient="horz" pos="2160"/>
        <p:guide pos="3840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378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2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2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2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2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准备间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CAB6FF1D-D9CC-06F3-A8AF-1D07AD607842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id="{0E7F1C83-DC9F-FB95-E4D8-C54948AE5956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63F5A823-314C-5F63-2398-65BF5FC21DCB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6D15792E-9D0D-2CF2-0F83-978DC641DC2D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活动室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BB9829F7-501D-509F-D122-67E488515F82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id="{4F75678E-33E0-BF3D-95C3-696ABF7663D5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6CD79B57-71DB-4A32-93DA-4083E5BAA0DB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3BAD3EA1-1453-5173-C9B3-597E66613809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61116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收获园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CB9A0039-1C70-3897-6A54-FE98877D3B2A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id="{08F47914-153B-3757-AE7C-18327C1276E2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A53914A4-F854-A06A-0480-214B4F0D3977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25626B9C-D593-1BA5-D669-536248450BA8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173166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挑战台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44D306D6-A5D1-AD4B-DEB9-7BAC03DBF7C3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id="{1EF3C32C-DE90-4119-E41A-55EA67F0D607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1DE0A82E-A494-51D8-8EF4-36F9575638E1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58A71A1E-EE92-16A6-8EF5-495712F6480C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304596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调查经典诵读文章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6" r:id="rId6"/>
    <p:sldLayoutId id="2147483675" r:id="rId7"/>
    <p:sldLayoutId id="2147483674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p.wjx.top/vm/t3sH1sD.aspx#%20&#xA;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3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23.xml"/><Relationship Id="rId4" Type="http://schemas.openxmlformats.org/officeDocument/2006/relationships/slide" Target="slide5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35829;&#35835;&#25991;&#31456;&#35843;&#26597;-&#31354;&#30333;.xls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63060" y="5188896"/>
            <a:ext cx="386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淮北师范大学附属相山学校    姬静峰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30983" y="3452117"/>
            <a:ext cx="3525303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en-US" altLang="zh-CN" sz="36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数据计算</a:t>
            </a: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642" y="1149966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协助班级活动开展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0760" y="1149966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2" name="图片 1" descr="图片2"/>
          <p:cNvPicPr>
            <a:picLocks noChangeAspect="1"/>
          </p:cNvPicPr>
          <p:nvPr/>
        </p:nvPicPr>
        <p:blipFill rotWithShape="1">
          <a:blip r:embed="rId5"/>
          <a:srcRect b="47417"/>
          <a:stretch/>
        </p:blipFill>
        <p:spPr>
          <a:xfrm>
            <a:off x="2109871" y="2182956"/>
            <a:ext cx="8146415" cy="12691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czex/Desktop/9.jpg9"/>
          <p:cNvPicPr>
            <a:picLocks noChangeAspect="1"/>
          </p:cNvPicPr>
          <p:nvPr/>
        </p:nvPicPr>
        <p:blipFill>
          <a:blip r:embed="rId3"/>
          <a:srcRect t="155" b="155"/>
          <a:stretch>
            <a:fillRect/>
          </a:stretch>
        </p:blipFill>
        <p:spPr>
          <a:xfrm>
            <a:off x="1694180" y="1888490"/>
            <a:ext cx="3881120" cy="2492375"/>
          </a:xfrm>
          <a:prstGeom prst="rect">
            <a:avLst/>
          </a:prstGeom>
        </p:spPr>
      </p:pic>
      <p:pic>
        <p:nvPicPr>
          <p:cNvPr id="10" name="图片 9" descr="C:/Users/czex/Desktop/新教材教学设计/WPS图片(1).jpgWPS图片(1)"/>
          <p:cNvPicPr>
            <a:picLocks noChangeAspect="1"/>
          </p:cNvPicPr>
          <p:nvPr/>
        </p:nvPicPr>
        <p:blipFill>
          <a:blip r:embed="rId4"/>
          <a:srcRect t="39" b="39"/>
          <a:stretch>
            <a:fillRect/>
          </a:stretch>
        </p:blipFill>
        <p:spPr>
          <a:xfrm>
            <a:off x="6508115" y="1888490"/>
            <a:ext cx="3871595" cy="24930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61465" y="4433570"/>
            <a:ext cx="41059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世界上第一台现代电子数字计算机ENIAC，计算速度是每秒5000次加法。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51600" y="4342130"/>
            <a:ext cx="41217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中国“神威·太湖之光”超级计算机，计算速度峰值已能达到12.5亿亿次每秒。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49395" y="1276985"/>
            <a:ext cx="4500245" cy="4514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defTabSz="266700">
              <a:lnSpc>
                <a:spcPts val="1560"/>
              </a:lnSpc>
              <a:spcAft>
                <a:spcPct val="0"/>
              </a:spcAft>
              <a:buClr>
                <a:srgbClr val="EE822F"/>
              </a:buClr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计算机的计算速度有多快？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258060" y="1662430"/>
            <a:ext cx="88347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10820" algn="l">
              <a:lnSpc>
                <a:spcPct val="150000"/>
              </a:lnSpc>
              <a:buClrTx/>
              <a:buSzTx/>
              <a:buNone/>
            </a:pP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kumimoji="1" lang="zh-CN" altLang="en-US" sz="2400" dirty="0">
                <a:sym typeface="+mn-ea"/>
              </a:rPr>
              <a:t>根据同学们的选择情况，算出同学们最喜欢的经典诵读文章，应该怎样做呢？</a:t>
            </a:r>
            <a:endParaRPr kumimoji="1" lang="zh-CN" altLang="en-US" sz="2400" b="0" dirty="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487295" y="3187065"/>
          <a:ext cx="7176770" cy="2617470"/>
        </p:xfrm>
        <a:graphic>
          <a:graphicData uri="http://schemas.openxmlformats.org/drawingml/2006/table">
            <a:tbl>
              <a:tblPr/>
              <a:tblGrid>
                <a:gridCol w="53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08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F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经典诵读文章调查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诵读文章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第一组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第二组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第三组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第四组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《中华颂》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《英雄》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《红领巾，记得你》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《岳阳楼记》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《少年中国说》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《红旗一角的故事》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12673" y="990449"/>
            <a:ext cx="44710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4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．计算调查数据的流程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5" y="2382516"/>
            <a:ext cx="10631930" cy="3242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49918" y="337187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95890" y="341265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00180" y="337187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01975" y="505483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处理哪些数据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88113" y="50548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如何计算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56959" y="5069296"/>
            <a:ext cx="172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如何排序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08181" y="1310630"/>
            <a:ext cx="1471282" cy="1296000"/>
            <a:chOff x="1708816" y="1826711"/>
            <a:chExt cx="1471282" cy="1296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771056" y="22692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理一理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400433" y="1728759"/>
            <a:ext cx="730308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理理自己的思路和方法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DCE8F2-9CC0-8FBC-69AD-72B5A89C9905}"/>
              </a:ext>
            </a:extLst>
          </p:cNvPr>
          <p:cNvSpPr txBox="1"/>
          <p:nvPr/>
        </p:nvSpPr>
        <p:spPr>
          <a:xfrm>
            <a:off x="1012673" y="990449"/>
            <a:ext cx="44710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4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．计算调查数据的流程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30" y="1403607"/>
            <a:ext cx="4914900" cy="19431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83229" y="3354566"/>
            <a:ext cx="3612849" cy="645160"/>
            <a:chOff x="2953352" y="3472182"/>
            <a:chExt cx="3612849" cy="645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168951" y="3472182"/>
              <a:ext cx="339725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</a:t>
              </a: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  <a:sym typeface="+mn-ea"/>
                </a:rPr>
                <a:t>小组合作，完成计算</a:t>
              </a:r>
              <a:endParaRPr lang="en-US" altLang="zh-CN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89579" y="4052431"/>
            <a:ext cx="3612849" cy="645160"/>
            <a:chOff x="2953352" y="3467102"/>
            <a:chExt cx="3612849" cy="64516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168951" y="3467102"/>
              <a:ext cx="339725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．数据排序，找出答案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012673" y="990449"/>
            <a:ext cx="52876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．完成调查数据的求和计算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00050" y="1965871"/>
            <a:ext cx="730308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sz="2400" dirty="0"/>
              <a:t>算出每篇经典文章的选择人数之和。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算一算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50" y="2711450"/>
            <a:ext cx="5901690" cy="31686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30" y="3429000"/>
            <a:ext cx="4070985" cy="234188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772400" y="4000500"/>
            <a:ext cx="3411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sz="2400" dirty="0"/>
              <a:t>《中华颂》对应的求和区域是________________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012673" y="990449"/>
            <a:ext cx="52876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．完成调查数据的求和计算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63578" y="1977044"/>
            <a:ext cx="730308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sz="2400" dirty="0"/>
              <a:t>使用电子表格软件中的</a:t>
            </a:r>
            <a:r>
              <a:rPr kumimoji="1" lang="en-US" altLang="zh-CN" sz="2400" dirty="0"/>
              <a:t>“</a:t>
            </a:r>
            <a:r>
              <a:rPr kumimoji="1" lang="zh-CN" altLang="en-US" sz="2400" dirty="0"/>
              <a:t>求和</a:t>
            </a:r>
            <a:r>
              <a:rPr kumimoji="1" lang="en-US" altLang="zh-CN" sz="2400" dirty="0"/>
              <a:t>”</a:t>
            </a:r>
            <a:r>
              <a:rPr kumimoji="1" lang="zh-CN" altLang="en-US" sz="2400" dirty="0"/>
              <a:t>函数，进行快速计算。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学一学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1843" t="6170" b="3483"/>
          <a:stretch>
            <a:fillRect/>
          </a:stretch>
        </p:blipFill>
        <p:spPr>
          <a:xfrm>
            <a:off x="2270760" y="2783840"/>
            <a:ext cx="8318500" cy="30962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012673" y="990449"/>
            <a:ext cx="44710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．数据排序，找出答案</a:t>
            </a:r>
            <a:endParaRPr lang="en-US" altLang="zh-CN" sz="3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88038" y="2027209"/>
            <a:ext cx="730308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sz="2400" dirty="0"/>
              <a:t>怎么找出班级同学最喜欢的经典诵读文章？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议一议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815" y="2767330"/>
            <a:ext cx="5758815" cy="2897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3429000"/>
            <a:ext cx="4070985" cy="23418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61045" y="4000500"/>
            <a:ext cx="3411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sz="2400" dirty="0"/>
              <a:t>在数据比较多的情况下，我们如何找出答案呢？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012673" y="990449"/>
            <a:ext cx="44710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．数据排序，找出答案</a:t>
            </a:r>
            <a:endParaRPr lang="en-US" altLang="zh-CN" sz="3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46680" y="2012315"/>
            <a:ext cx="8587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        </a:t>
            </a:r>
            <a:r>
              <a:rPr kumimoji="1" lang="zh-CN" sz="2400" dirty="0"/>
              <a:t>对求和后的数据进行排序，找出班级同学最喜欢的经典诵读文章。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做一做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755" y="2842260"/>
            <a:ext cx="5367655" cy="3049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180" y="2842260"/>
            <a:ext cx="1954530" cy="30530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43150" y="2150745"/>
            <a:ext cx="7609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对数据排序有助于使用者通过观察数据，发现明显的特征或趋势，从而找到解决问题的线索。</a:t>
            </a:r>
            <a:endParaRPr kumimoji="1" lang="en-US" altLang="zh-CN" sz="24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19" y="1187438"/>
            <a:ext cx="1532138" cy="15321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38" y="1357092"/>
            <a:ext cx="4914900" cy="19431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01924" y="3644761"/>
            <a:ext cx="3074074" cy="461665"/>
            <a:chOff x="2953352" y="3632202"/>
            <a:chExt cx="3074074" cy="4616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168951" y="3632202"/>
              <a:ext cx="2858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．数据的计算方法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01924" y="4227074"/>
            <a:ext cx="4837129" cy="460375"/>
            <a:chOff x="2953352" y="3632202"/>
            <a:chExt cx="4837129" cy="46037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168951" y="3632202"/>
              <a:ext cx="462153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．调查数据的计算与分析的流程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01615" y="2281555"/>
            <a:ext cx="5792470" cy="293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 学校要举办艺术节活动，给出一个经典诵读文章目录，要求每个班级从中选择一篇文章作为班级演出的节目。</a:t>
            </a:r>
          </a:p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你是这次班级节目的策划师，如何选出同学们最喜欢的经典诵读文章？ </a:t>
            </a:r>
          </a:p>
        </p:txBody>
      </p:sp>
      <p:pic>
        <p:nvPicPr>
          <p:cNvPr id="5" name="图片 4" descr="1745_1721477463_hd"/>
          <p:cNvPicPr>
            <a:picLocks noChangeAspect="1"/>
          </p:cNvPicPr>
          <p:nvPr/>
        </p:nvPicPr>
        <p:blipFill>
          <a:blip r:embed="rId3"/>
          <a:srcRect b="4630"/>
          <a:stretch>
            <a:fillRect/>
          </a:stretch>
        </p:blipFill>
        <p:spPr>
          <a:xfrm>
            <a:off x="1538552" y="2358257"/>
            <a:ext cx="3187560" cy="26835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3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287810" y="1916362"/>
            <a:ext cx="95239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sz="2400" dirty="0">
                <a:sym typeface="+mn-ea"/>
              </a:rPr>
              <a:t>电子表格软件中，除了求和，还可以对数据进行哪些计算？</a:t>
            </a:r>
          </a:p>
        </p:txBody>
      </p:sp>
      <p:pic>
        <p:nvPicPr>
          <p:cNvPr id="26" name="图片 25" descr="咪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05240" y="3772535"/>
            <a:ext cx="1365885" cy="17278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rcRect l="71193" t="7383" r="14042" b="65590"/>
          <a:stretch>
            <a:fillRect/>
          </a:stretch>
        </p:blipFill>
        <p:spPr>
          <a:xfrm>
            <a:off x="4916170" y="2548890"/>
            <a:ext cx="2832100" cy="32404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12673" y="990449"/>
            <a:ext cx="3744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．数据的计算方法</a:t>
            </a:r>
            <a:endParaRPr lang="en-US" altLang="zh-CN" sz="3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2679700" y="2020570"/>
            <a:ext cx="8474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kumimoji="1" lang="zh-CN" sz="2400" dirty="0">
                <a:sym typeface="+mn-ea"/>
              </a:rPr>
              <a:t>    </a:t>
            </a:r>
            <a:r>
              <a:rPr kumimoji="1" lang="en-US" altLang="zh-CN" sz="2400" dirty="0">
                <a:sym typeface="+mn-ea"/>
              </a:rPr>
              <a:t>    </a:t>
            </a:r>
            <a:r>
              <a:rPr kumimoji="1" lang="zh-CN" sz="2400" dirty="0">
                <a:sym typeface="+mn-ea"/>
              </a:rPr>
              <a:t>调查数据的计算与分析流程是怎样的？在图中填写你认为正确的顺序。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8178" t="59303" r="27093" b="27785"/>
          <a:stretch>
            <a:fillRect/>
          </a:stretch>
        </p:blipFill>
        <p:spPr>
          <a:xfrm>
            <a:off x="3538855" y="3302635"/>
            <a:ext cx="5654675" cy="22974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12673" y="990449"/>
            <a:ext cx="56959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．调查数据的计算与分析流程</a:t>
            </a:r>
            <a:endParaRPr lang="en-US" altLang="zh-CN" sz="3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试一试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28A82E1-5C9A-89D0-9EF2-3D9E9CEE6162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1683385" y="2092325"/>
          <a:ext cx="8520430" cy="3699510"/>
        </p:xfrm>
        <a:graphic>
          <a:graphicData uri="http://schemas.openxmlformats.org/drawingml/2006/table">
            <a:tbl>
              <a:tblPr/>
              <a:tblGrid>
                <a:gridCol w="57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评</a:t>
                      </a: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价</a:t>
                      </a: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标</a:t>
                      </a: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评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价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结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果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05">
                <a:tc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我能采用合适的方法进行调查并记录数据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我能利用电子表格工具对数据进行求和计算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330">
                <a:tc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我能对调查数据进行排序分析，解决生活问题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我能积极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主观</a:t>
                      </a:r>
                      <a:r>
                        <a:rPr 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参与小组活动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605">
                <a:tc gridSpan="2"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有什么需要改进：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A006AEEC-4493-C3FF-3517-48E400D52A05}"/>
              </a:ext>
            </a:extLst>
          </p:cNvPr>
          <p:cNvSpPr txBox="1"/>
          <p:nvPr/>
        </p:nvSpPr>
        <p:spPr>
          <a:xfrm>
            <a:off x="2447618" y="1396215"/>
            <a:ext cx="99346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sz="2400" dirty="0">
                <a:sym typeface="+mn-ea"/>
              </a:rPr>
              <a:t>    看一看你在学习过程中有着哪些收获？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3469C18-F4B0-2CC8-28B1-3A96DC97FF25}"/>
              </a:ext>
            </a:extLst>
          </p:cNvPr>
          <p:cNvGrpSpPr/>
          <p:nvPr/>
        </p:nvGrpSpPr>
        <p:grpSpPr>
          <a:xfrm>
            <a:off x="1120171" y="979160"/>
            <a:ext cx="1471282" cy="1296000"/>
            <a:chOff x="1708816" y="1826711"/>
            <a:chExt cx="1471282" cy="1296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A66212D-ACEC-6B4F-9CF0-AE0BDD059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B8C0752-8F22-AC1E-3C81-EC3BDF078A37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评一评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286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121252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753_1721825238_hd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645" y="2343785"/>
            <a:ext cx="5622290" cy="2169795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8782086" y="3429071"/>
            <a:ext cx="2977371" cy="707954"/>
          </a:xfrm>
          <a:prstGeom prst="wedgeRoundRectCallout">
            <a:avLst>
              <a:gd name="adj1" fmla="val -67284"/>
              <a:gd name="adj2" fmla="val 38124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请播放幻灯片，单击图片参与网络调查。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012673" y="990449"/>
            <a:ext cx="4163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rPr>
              <a:t>感受网络调查数据</a:t>
            </a:r>
            <a:endParaRPr lang="en-US" altLang="zh-CN" sz="3200" b="1" dirty="0">
              <a:solidFill>
                <a:schemeClr val="bg2">
                  <a:lumMod val="25000"/>
                </a:schemeClr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0144" t="17631" r="9607" b="63711"/>
          <a:stretch>
            <a:fillRect/>
          </a:stretch>
        </p:blipFill>
        <p:spPr>
          <a:xfrm>
            <a:off x="1108781" y="2636841"/>
            <a:ext cx="10160000" cy="33244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4945" y="1025208"/>
            <a:ext cx="10303836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  <a:sym typeface="+mn-ea"/>
              </a:rPr>
              <a:t>2．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rPr>
              <a:t>班级在诵读活动中开展小组比赛，并组织评委进行评分。根据表10.2，迅速计算出表现最优秀的小组。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28080" y="2003193"/>
            <a:ext cx="4690429" cy="553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第10课 调查经典诵读文章</a:t>
            </a:r>
            <a:r>
              <a:rPr lang="zh-CN" altLang="en-US" sz="3000" b="0" dirty="0">
                <a:solidFill>
                  <a:srgbClr val="10383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61341" y="900593"/>
            <a:ext cx="3495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单元  协助班级活动开展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pPr algn="ctr"/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760" y="900593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96" y="2952712"/>
            <a:ext cx="3708684" cy="37086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86480" y="2586355"/>
            <a:ext cx="602932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266700">
              <a:lnSpc>
                <a:spcPct val="150000"/>
              </a:lnSpc>
            </a:pPr>
            <a:r>
              <a:rPr lang="zh-CN" altLang="en-US" sz="4000" b="1" i="0" dirty="0">
                <a:solidFill>
                  <a:srgbClr val="43436B"/>
                </a:solidFill>
                <a:latin typeface="字体视界-遇见字体" panose="02010601030101010101" charset="-122"/>
                <a:ea typeface="字体视界-遇见字体" panose="02010601030101010101" charset="-122"/>
              </a:rPr>
              <a:t>数据冲浪，欢乐归港。</a:t>
            </a:r>
          </a:p>
          <a:p>
            <a:pPr algn="dist" defTabSz="266700">
              <a:lnSpc>
                <a:spcPct val="150000"/>
              </a:lnSpc>
            </a:pPr>
            <a:r>
              <a:rPr lang="zh-CN" altLang="en-US" sz="4000" b="1" i="0" dirty="0">
                <a:solidFill>
                  <a:srgbClr val="43436B"/>
                </a:solidFill>
                <a:latin typeface="字体视界-遇见字体" panose="02010601030101010101" charset="-122"/>
                <a:ea typeface="字体视界-遇见字体" panose="02010601030101010101" charset="-122"/>
              </a:rPr>
              <a:t>期待下回再启程！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18957" y="2273230"/>
            <a:ext cx="7167882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调查班级同学最喜爱的经典诵读文章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8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794881">
              <a:off x="8819482" y="1085809"/>
              <a:ext cx="178971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明确目标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>
            <a:fillRect/>
          </a:stretch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732950" y="2142116"/>
            <a:ext cx="571734" cy="623044"/>
            <a:chOff x="3931834" y="2087652"/>
            <a:chExt cx="571734" cy="623044"/>
          </a:xfrm>
        </p:grpSpPr>
        <p:sp>
          <p:nvSpPr>
            <p:cNvPr id="22" name="矩形 21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2732950" y="3159973"/>
            <a:ext cx="571734" cy="623044"/>
            <a:chOff x="3931834" y="2087652"/>
            <a:chExt cx="571734" cy="623044"/>
          </a:xfrm>
        </p:grpSpPr>
        <p:sp>
          <p:nvSpPr>
            <p:cNvPr id="25" name="矩形 24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3304684" y="3291087"/>
            <a:ext cx="7167882" cy="93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利用数字化工具分析、处理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收集的</a:t>
            </a: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数据，获得所需的信息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，解决实际问题</a:t>
            </a: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1"/>
          <p:cNvSpPr/>
          <p:nvPr/>
        </p:nvSpPr>
        <p:spPr bwMode="auto">
          <a:xfrm>
            <a:off x="1372528" y="2002054"/>
            <a:ext cx="9840904" cy="2010483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202766" y="1698270"/>
            <a:ext cx="341170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调查，收集数据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选择工具，理清思路</a:t>
            </a:r>
          </a:p>
        </p:txBody>
      </p:sp>
      <p:sp>
        <p:nvSpPr>
          <p:cNvPr id="17" name="AutoShape 60"/>
          <p:cNvSpPr/>
          <p:nvPr/>
        </p:nvSpPr>
        <p:spPr bwMode="auto">
          <a:xfrm>
            <a:off x="6659957" y="2778395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>
              <a:solidFill>
                <a:srgbClr val="97999B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498" y="1266427"/>
            <a:ext cx="1471254" cy="1471254"/>
          </a:xfrm>
          <a:prstGeom prst="rect">
            <a:avLst/>
          </a:prstGeom>
        </p:spPr>
      </p:pic>
      <p:sp>
        <p:nvSpPr>
          <p:cNvPr id="29" name="TextBox 8"/>
          <p:cNvSpPr txBox="1"/>
          <p:nvPr/>
        </p:nvSpPr>
        <p:spPr>
          <a:xfrm>
            <a:off x="4385952" y="4334102"/>
            <a:ext cx="293906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小组合作，完成计算</a:t>
            </a:r>
            <a:endParaRPr lang="en-US" altLang="zh-CN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数据排序，找到答案</a:t>
            </a:r>
            <a:endParaRPr lang="zh-CN" altLang="en-US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6425880" y="1694283"/>
            <a:ext cx="279654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数据的计算方法</a:t>
            </a:r>
            <a:endParaRPr lang="en-US" altLang="zh-CN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数据的计算与分析流程</a:t>
            </a:r>
            <a:endParaRPr lang="zh-CN" altLang="en-US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93" y="2869120"/>
            <a:ext cx="1748494" cy="691265"/>
          </a:xfrm>
          <a:prstGeom prst="rect">
            <a:avLst/>
          </a:prstGeom>
        </p:spPr>
      </p:pic>
      <p:pic>
        <p:nvPicPr>
          <p:cNvPr id="32" name="图片 3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69" y="3588064"/>
            <a:ext cx="1652579" cy="653346"/>
          </a:xfrm>
          <a:prstGeom prst="rect">
            <a:avLst/>
          </a:prstGeom>
        </p:spPr>
      </p:pic>
      <p:pic>
        <p:nvPicPr>
          <p:cNvPr id="33" name="图片 3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93" y="2689153"/>
            <a:ext cx="1652581" cy="653346"/>
          </a:xfrm>
          <a:prstGeom prst="rect">
            <a:avLst/>
          </a:prstGeom>
        </p:spPr>
      </p:pic>
      <p:pic>
        <p:nvPicPr>
          <p:cNvPr id="34" name="图片 3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06" y="3255005"/>
            <a:ext cx="1684887" cy="6661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83229" y="3514586"/>
            <a:ext cx="3612849" cy="460375"/>
            <a:chOff x="2953352" y="3632202"/>
            <a:chExt cx="3612849" cy="4603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168951" y="3632202"/>
              <a:ext cx="339725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  <a:sym typeface="+mn-ea"/>
                </a:rPr>
                <a:t>开展调查，收集数据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89579" y="4052431"/>
            <a:ext cx="3612849" cy="645160"/>
            <a:chOff x="2953352" y="3467102"/>
            <a:chExt cx="3612849" cy="64516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168951" y="3467102"/>
              <a:ext cx="339725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  <a:sym typeface="+mn-ea"/>
                </a:rPr>
                <a:t>选择工具，理清思路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61" y="1357960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>
            <a:hlinkClick r:id="" action="ppaction://hlinkshowjump?jump=nextslide"/>
            <a:hlinkHover r:id="" action="ppaction://hlinkshowjump?jump=nextslide"/>
          </p:cNvPr>
          <p:cNvSpPr txBox="1"/>
          <p:nvPr/>
        </p:nvSpPr>
        <p:spPr>
          <a:xfrm>
            <a:off x="795222" y="935021"/>
            <a:ext cx="859189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10820"/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  <a:sym typeface="+mn-ea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  <a:sym typeface="+mn-ea"/>
              </a:rPr>
              <a:t>．开展调查</a:t>
            </a:r>
            <a:endParaRPr lang="zh-CN" altLang="en-US" sz="32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1" b="10892"/>
          <a:stretch>
            <a:fillRect/>
          </a:stretch>
        </p:blipFill>
        <p:spPr bwMode="auto">
          <a:xfrm>
            <a:off x="9507220" y="4058920"/>
            <a:ext cx="1934845" cy="1978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816766" y="1748780"/>
            <a:ext cx="1471282" cy="1296000"/>
            <a:chOff x="1708816" y="1826711"/>
            <a:chExt cx="1471282" cy="12960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480435" y="2198370"/>
            <a:ext cx="5791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你们是怎样进行调查的？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8679" y="1899319"/>
            <a:ext cx="3173416" cy="51031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t="9194" r="25577" b="7484"/>
          <a:stretch>
            <a:fillRect/>
          </a:stretch>
        </p:blipFill>
        <p:spPr>
          <a:xfrm rot="11629476">
            <a:off x="7713053" y="5092983"/>
            <a:ext cx="472161" cy="80628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719570" y="3182251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_GB2312" panose="02010609030101010101" pitchFamily="49" charset="-122"/>
                <a:ea typeface="KaiTi_GB2312" panose="02010609030101010101" pitchFamily="49" charset="-122"/>
              </a:rPr>
              <a:t>你的调查方法：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 t="-642"/>
          <a:stretch>
            <a:fillRect/>
          </a:stretch>
        </p:blipFill>
        <p:spPr>
          <a:xfrm>
            <a:off x="4043045" y="3056255"/>
            <a:ext cx="5285105" cy="268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470752" y="1751789"/>
            <a:ext cx="10194407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10820">
              <a:lnSpc>
                <a:spcPct val="150000"/>
              </a:lnSpc>
            </a:pPr>
            <a:r>
              <a:rPr kumimoji="1" lang="zh-CN" altLang="en-US" sz="2400" b="0" dirty="0"/>
              <a:t>       打开</a:t>
            </a:r>
            <a:r>
              <a:rPr kumimoji="1" lang="en-US" altLang="zh-CN" sz="2400" b="0" dirty="0"/>
              <a:t>“</a:t>
            </a:r>
            <a:r>
              <a:rPr kumimoji="1" lang="zh-CN" altLang="en-US" sz="2400" b="0" dirty="0"/>
              <a:t>方舟小学四（</a:t>
            </a:r>
            <a:r>
              <a:rPr kumimoji="1" lang="en-US" altLang="zh-CN" sz="2400" b="0" dirty="0"/>
              <a:t>1</a:t>
            </a:r>
            <a:r>
              <a:rPr kumimoji="1" lang="zh-CN" altLang="en-US" sz="2400" b="0" dirty="0"/>
              <a:t>）班经典诵读文章调查表</a:t>
            </a:r>
            <a:r>
              <a:rPr kumimoji="1" lang="en-US" altLang="zh-CN" sz="2400" b="0" dirty="0"/>
              <a:t>”</a:t>
            </a:r>
            <a:r>
              <a:rPr kumimoji="1" lang="zh-CN" altLang="en-US" sz="2400" b="0" dirty="0"/>
              <a:t>，</a:t>
            </a:r>
            <a:r>
              <a:rPr kumimoji="1" lang="en-US" altLang="zh-CN" sz="2400" b="0" dirty="0"/>
              <a:t>并将</a:t>
            </a:r>
            <a:r>
              <a:rPr kumimoji="1" lang="zh-CN" altLang="en-US" sz="2400" b="0" dirty="0"/>
              <a:t>调查</a:t>
            </a:r>
          </a:p>
          <a:p>
            <a:pPr indent="210820">
              <a:lnSpc>
                <a:spcPct val="150000"/>
              </a:lnSpc>
            </a:pPr>
            <a:r>
              <a:rPr kumimoji="1" lang="en-US" altLang="zh-CN" sz="2400" b="0" dirty="0"/>
              <a:t>结果填写在活动记录表中。</a:t>
            </a:r>
            <a:endParaRPr sz="32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2673" y="990449"/>
            <a:ext cx="32461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．录入调查数据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填一填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80552" y="1940248"/>
            <a:ext cx="79914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10820"/>
            <a:r>
              <a:rPr kumimoji="1" lang="zh-CN" altLang="en-US" sz="2400" dirty="0">
                <a:sym typeface="+mn-ea"/>
              </a:rPr>
              <a:t>我们可以选择什么工具进行计算？这种工具有什么优势？</a:t>
            </a:r>
            <a:endParaRPr lang="zh-CN" sz="32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210820"/>
            <a:endParaRPr lang="zh-CN" altLang="en-US" sz="32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图片 34" descr="C:/Users/czex/Desktop/新教材教学设计/2.png2"/>
          <p:cNvPicPr>
            <a:picLocks noChangeAspect="1"/>
          </p:cNvPicPr>
          <p:nvPr/>
        </p:nvPicPr>
        <p:blipFill>
          <a:blip r:embed="rId3"/>
          <a:srcRect l="93" r="93"/>
          <a:stretch>
            <a:fillRect/>
          </a:stretch>
        </p:blipFill>
        <p:spPr>
          <a:xfrm>
            <a:off x="4720590" y="2945130"/>
            <a:ext cx="2493010" cy="1663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677477" y="4885006"/>
            <a:ext cx="1939925" cy="5937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269875" algn="ctr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☐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2044" y="4889708"/>
            <a:ext cx="1711960" cy="5937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269875" algn="ctr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☐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124825" y="4885006"/>
            <a:ext cx="2359660" cy="5937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269875" algn="ctr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☐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电子表格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0" y="2945130"/>
            <a:ext cx="1046480" cy="14592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210" y="2945130"/>
            <a:ext cx="2268855" cy="144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2673" y="990449"/>
            <a:ext cx="32461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3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．选择计算工具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43150" y="2150745"/>
            <a:ext cx="76092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zh-CN" sz="24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在日常生活中，我们经常使用电子表格进行数据计算。使用电子表格充分发挥计算机速度快、精度高的特点，快速而有效地协助我们组织和管理数据。</a:t>
            </a:r>
            <a:endParaRPr kumimoji="1"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86" y="846831"/>
            <a:ext cx="1532138" cy="153213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20482067]}"/>
  <p:tag name="COMMONDATA" val="eyJoZGlkIjoiOTdlZWQ2YmFlNzY1MmY0YTdjYzJkZTllODk5MGYwNj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65*206"/>
  <p:tag name="TABLE_ENDDRAG_RECT" val="195*250*565*2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16*208"/>
  <p:tag name="TABLE_ENDDRAG_RECT" val="197*220*616*2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884</Words>
  <Application>Microsoft Macintosh PowerPoint</Application>
  <PresentationFormat>宽屏</PresentationFormat>
  <Paragraphs>176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等线 Light</vt:lpstr>
      <vt:lpstr>Source Sans Pro Light</vt:lpstr>
      <vt:lpstr>楷体_GB2312</vt:lpstr>
      <vt:lpstr>Arial</vt:lpstr>
      <vt:lpstr>楷体_GB2312</vt:lpstr>
      <vt:lpstr>楷体</vt:lpstr>
      <vt:lpstr>微软雅黑</vt:lpstr>
      <vt:lpstr>等线</vt:lpstr>
      <vt:lpstr>黑体</vt:lpstr>
      <vt:lpstr>字体视界-遇见字体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171</cp:revision>
  <dcterms:created xsi:type="dcterms:W3CDTF">2024-07-27T16:04:00Z</dcterms:created>
  <dcterms:modified xsi:type="dcterms:W3CDTF">2024-08-16T06:19:29Z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4C7B00E12D4B417285253F2E2065AD1E_13</vt:lpwstr>
  </property>
</Properties>
</file>