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notesMasterIdLst>
    <p:notesMasterId r:id="rId23"/>
  </p:notesMasterIdLst>
  <p:handoutMasterIdLst>
    <p:handoutMasterId r:id="rId24"/>
  </p:handoutMasterIdLst>
  <p:sldIdLst>
    <p:sldId id="291" r:id="rId3"/>
    <p:sldId id="293" r:id="rId4"/>
    <p:sldId id="294" r:id="rId5"/>
    <p:sldId id="320" r:id="rId6"/>
    <p:sldId id="276" r:id="rId7"/>
    <p:sldId id="336" r:id="rId8"/>
    <p:sldId id="300" r:id="rId9"/>
    <p:sldId id="301" r:id="rId10"/>
    <p:sldId id="302" r:id="rId11"/>
    <p:sldId id="295" r:id="rId12"/>
    <p:sldId id="306" r:id="rId13"/>
    <p:sldId id="298" r:id="rId14"/>
    <p:sldId id="308" r:id="rId15"/>
    <p:sldId id="296" r:id="rId16"/>
    <p:sldId id="299" r:id="rId17"/>
    <p:sldId id="310" r:id="rId18"/>
    <p:sldId id="297" r:id="rId19"/>
    <p:sldId id="311" r:id="rId20"/>
    <p:sldId id="318" r:id="rId21"/>
    <p:sldId id="260" r:id="rId22"/>
  </p:sldIdLst>
  <p:sldSz cx="12192000" cy="6858000"/>
  <p:notesSz cx="6858000" cy="9144000"/>
  <p:embeddedFontLst>
    <p:embeddedFont>
      <p:font typeface="等线" panose="02010600030101010101" pitchFamily="2" charset="-122"/>
      <p:regular r:id="rId25"/>
      <p:bold r:id="rId26"/>
    </p:embeddedFont>
    <p:embeddedFont>
      <p:font typeface="等线 Light" panose="02010600030101010101" pitchFamily="2" charset="-122"/>
      <p:regular r:id="rId27"/>
    </p:embeddedFont>
    <p:embeddedFont>
      <p:font typeface="黑体" panose="02010609060101010101" pitchFamily="49" charset="-122"/>
      <p:regular r:id="rId28"/>
    </p:embeddedFont>
    <p:embeddedFont>
      <p:font typeface="楷体_GB2312" panose="02010609030101010101" pitchFamily="49" charset="-122"/>
      <p:regular r:id="rId29"/>
    </p:embeddedFont>
    <p:embeddedFont>
      <p:font typeface="楷体_GB2312" panose="02010609030101010101" pitchFamily="49" charset="-122"/>
      <p:regular r:id="rId29"/>
    </p:embeddedFont>
    <p:embeddedFont>
      <p:font typeface="微软雅黑" panose="020B0503020204020204" pitchFamily="34" charset="-122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Source Sans Pro Light" panose="020F0302020204030204" pitchFamily="34" charset="0"/>
      <p:regular r:id="rId36"/>
      <p:italic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ffx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383B"/>
    <a:srgbClr val="0432FF"/>
    <a:srgbClr val="54C4F8"/>
    <a:srgbClr val="36B1EC"/>
    <a:srgbClr val="D08F52"/>
    <a:srgbClr val="EACDB3"/>
    <a:srgbClr val="FFFFCC"/>
    <a:srgbClr val="ACCCC4"/>
    <a:srgbClr val="5F9C8C"/>
    <a:srgbClr val="154C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7"/>
    <p:restoredTop sz="94646"/>
  </p:normalViewPr>
  <p:slideViewPr>
    <p:cSldViewPr snapToGrid="0">
      <p:cViewPr varScale="1">
        <p:scale>
          <a:sx n="84" d="100"/>
          <a:sy n="84" d="100"/>
        </p:scale>
        <p:origin x="15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405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42EB0-3FA9-40D2-B9A4-A693BA5FE6F3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350BD-DE39-46E4-9A5B-5B0167DD94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212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24E71-B5DB-4DD7-83B1-DC6232801B4B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A483A-7CAF-41C1-B819-0D43191398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02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0432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690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495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119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150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635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5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785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181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977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588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102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7.xml"/><Relationship Id="rId5" Type="http://schemas.openxmlformats.org/officeDocument/2006/relationships/slide" Target="../slides/slide14.xml"/><Relationship Id="rId4" Type="http://schemas.openxmlformats.org/officeDocument/2006/relationships/slide" Target="../slides/slide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../slides/slide17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4.xml"/><Relationship Id="rId5" Type="http://schemas.openxmlformats.org/officeDocument/2006/relationships/slide" Target="../slides/slide10.xml"/><Relationship Id="rId4" Type="http://schemas.openxmlformats.org/officeDocument/2006/relationships/slide" Target="../slides/slide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../slides/slide17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4.xml"/><Relationship Id="rId5" Type="http://schemas.openxmlformats.org/officeDocument/2006/relationships/slide" Target="../slides/slide10.xml"/><Relationship Id="rId4" Type="http://schemas.openxmlformats.org/officeDocument/2006/relationships/slide" Target="../slides/slide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../slides/slide17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4.xml"/><Relationship Id="rId5" Type="http://schemas.openxmlformats.org/officeDocument/2006/relationships/slide" Target="../slides/slide10.xml"/><Relationship Id="rId4" Type="http://schemas.openxmlformats.org/officeDocument/2006/relationships/slide" Target="../slides/slide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20613" y="-2180947"/>
            <a:ext cx="6160295" cy="11166483"/>
          </a:xfrm>
          <a:prstGeom prst="rect">
            <a:avLst/>
          </a:prstGeom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" y="1656624"/>
            <a:ext cx="12193702" cy="52013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223">
            <a:off x="9744814" y="4480916"/>
            <a:ext cx="2474265" cy="24742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3D2DDED-1ACD-D71E-7E84-F9D676F403D6}"/>
              </a:ext>
            </a:extLst>
          </p:cNvPr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遴选家乡特色美食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 userDrawn="1"/>
        </p:nvSpPr>
        <p:spPr>
          <a:xfrm>
            <a:off x="203200" y="210126"/>
            <a:ext cx="11785600" cy="64331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 userDrawn="1"/>
        </p:nvSpPr>
        <p:spPr>
          <a:xfrm>
            <a:off x="323273" y="341745"/>
            <a:ext cx="11536218" cy="6169891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 userDrawn="1"/>
        </p:nvSpPr>
        <p:spPr>
          <a:xfrm>
            <a:off x="971535" y="6008540"/>
            <a:ext cx="311616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遴选家乡特色美食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08678" y="314037"/>
            <a:ext cx="11574644" cy="5486400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 userDrawn="1"/>
        </p:nvSpPr>
        <p:spPr>
          <a:xfrm>
            <a:off x="494271" y="529594"/>
            <a:ext cx="11215188" cy="507213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905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5DA9-F5D1-4586-92A3-D566121D341F}" type="datetimeFigureOut">
              <a:rPr lang="zh-CN" altLang="en-US" smtClean="0"/>
              <a:t>2024/8/16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EF4073E-2669-4AE2-15C5-1FEAD276467D}"/>
              </a:ext>
            </a:extLst>
          </p:cNvPr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遴选家乡特色美食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 userDrawn="1"/>
        </p:nvSpPr>
        <p:spPr>
          <a:xfrm>
            <a:off x="8915400" y="6336307"/>
            <a:ext cx="292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单元 制订体质提升方案</a:t>
            </a:r>
          </a:p>
        </p:txBody>
      </p:sp>
      <p:sp>
        <p:nvSpPr>
          <p:cNvPr id="6" name="文本框 5"/>
          <p:cNvSpPr txBox="1"/>
          <p:nvPr userDrawn="1"/>
        </p:nvSpPr>
        <p:spPr>
          <a:xfrm>
            <a:off x="506150" y="6336307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规划合理作息时间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" y="4809067"/>
            <a:ext cx="12177620" cy="204893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遴选家乡特色美食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准备间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遴选家乡特色美食</a:t>
            </a: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E7132BCB-48F8-08AB-34FB-6CBCA134CC15}"/>
              </a:ext>
            </a:extLst>
          </p:cNvPr>
          <p:cNvSpPr/>
          <p:nvPr userDrawn="1"/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rgbClr val="54C4F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6" name="圆角矩形 5">
            <a:hlinkClick r:id="rId4" action="ppaction://hlinksldjump"/>
            <a:extLst>
              <a:ext uri="{FF2B5EF4-FFF2-40B4-BE49-F238E27FC236}">
                <a16:creationId xmlns:a16="http://schemas.microsoft.com/office/drawing/2014/main" id="{145D2154-621C-32C0-BDF6-5109939CAE8C}"/>
              </a:ext>
            </a:extLst>
          </p:cNvPr>
          <p:cNvSpPr/>
          <p:nvPr userDrawn="1"/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7" name="圆角矩形 6">
            <a:hlinkClick r:id="rId5" action="ppaction://hlinksldjump"/>
            <a:extLst>
              <a:ext uri="{FF2B5EF4-FFF2-40B4-BE49-F238E27FC236}">
                <a16:creationId xmlns:a16="http://schemas.microsoft.com/office/drawing/2014/main" id="{212CBD47-89CD-BB7E-F8E0-64A17C8A7C0E}"/>
              </a:ext>
            </a:extLst>
          </p:cNvPr>
          <p:cNvSpPr/>
          <p:nvPr userDrawn="1"/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9" name="圆角矩形 8">
            <a:hlinkClick r:id="rId6" action="ppaction://hlinksldjump"/>
            <a:extLst>
              <a:ext uri="{FF2B5EF4-FFF2-40B4-BE49-F238E27FC236}">
                <a16:creationId xmlns:a16="http://schemas.microsoft.com/office/drawing/2014/main" id="{BBC769E1-03C6-A80B-8ABA-B0FC1A6FCA22}"/>
              </a:ext>
            </a:extLst>
          </p:cNvPr>
          <p:cNvSpPr/>
          <p:nvPr userDrawn="1"/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4157573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活动室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遴选家乡特色美食</a:t>
            </a:r>
          </a:p>
        </p:txBody>
      </p:sp>
      <p:sp>
        <p:nvSpPr>
          <p:cNvPr id="5" name="圆角矩形 4">
            <a:hlinkClick r:id="rId4" action="ppaction://hlinksldjump"/>
            <a:extLst>
              <a:ext uri="{FF2B5EF4-FFF2-40B4-BE49-F238E27FC236}">
                <a16:creationId xmlns:a16="http://schemas.microsoft.com/office/drawing/2014/main" id="{3A123F9A-5A05-E0AD-A136-A187718B2D64}"/>
              </a:ext>
            </a:extLst>
          </p:cNvPr>
          <p:cNvSpPr/>
          <p:nvPr userDrawn="1"/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6" name="圆角矩形 5">
            <a:hlinkClick r:id="rId5" action="ppaction://hlinksldjump"/>
            <a:extLst>
              <a:ext uri="{FF2B5EF4-FFF2-40B4-BE49-F238E27FC236}">
                <a16:creationId xmlns:a16="http://schemas.microsoft.com/office/drawing/2014/main" id="{550F8159-3EFF-C2C2-4E3F-94330BCBF207}"/>
              </a:ext>
            </a:extLst>
          </p:cNvPr>
          <p:cNvSpPr/>
          <p:nvPr userDrawn="1"/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rgbClr val="54C4F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7" name="圆角矩形 6">
            <a:hlinkClick r:id="rId6" action="ppaction://hlinksldjump"/>
            <a:extLst>
              <a:ext uri="{FF2B5EF4-FFF2-40B4-BE49-F238E27FC236}">
                <a16:creationId xmlns:a16="http://schemas.microsoft.com/office/drawing/2014/main" id="{10FED283-BE79-757C-8F16-D14D0B78AE33}"/>
              </a:ext>
            </a:extLst>
          </p:cNvPr>
          <p:cNvSpPr/>
          <p:nvPr userDrawn="1"/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9" name="圆角矩形 8">
            <a:hlinkClick r:id="rId7" action="ppaction://hlinksldjump"/>
            <a:extLst>
              <a:ext uri="{FF2B5EF4-FFF2-40B4-BE49-F238E27FC236}">
                <a16:creationId xmlns:a16="http://schemas.microsoft.com/office/drawing/2014/main" id="{50DF7AA4-810E-2772-8786-EFEF09701008}"/>
              </a:ext>
            </a:extLst>
          </p:cNvPr>
          <p:cNvSpPr/>
          <p:nvPr userDrawn="1"/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2467989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收获园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遴选家乡特色美食</a:t>
            </a:r>
          </a:p>
        </p:txBody>
      </p:sp>
      <p:sp>
        <p:nvSpPr>
          <p:cNvPr id="5" name="圆角矩形 4">
            <a:hlinkClick r:id="rId4" action="ppaction://hlinksldjump"/>
            <a:extLst>
              <a:ext uri="{FF2B5EF4-FFF2-40B4-BE49-F238E27FC236}">
                <a16:creationId xmlns:a16="http://schemas.microsoft.com/office/drawing/2014/main" id="{E4A87FDF-8888-BDEE-94F8-CB97C8888BF0}"/>
              </a:ext>
            </a:extLst>
          </p:cNvPr>
          <p:cNvSpPr/>
          <p:nvPr userDrawn="1"/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6" name="圆角矩形 5">
            <a:hlinkClick r:id="rId5" action="ppaction://hlinksldjump"/>
            <a:extLst>
              <a:ext uri="{FF2B5EF4-FFF2-40B4-BE49-F238E27FC236}">
                <a16:creationId xmlns:a16="http://schemas.microsoft.com/office/drawing/2014/main" id="{733A3CC8-8B06-0210-AFBD-67F604686381}"/>
              </a:ext>
            </a:extLst>
          </p:cNvPr>
          <p:cNvSpPr/>
          <p:nvPr userDrawn="1"/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7" name="圆角矩形 6">
            <a:hlinkClick r:id="rId6" action="ppaction://hlinksldjump"/>
            <a:extLst>
              <a:ext uri="{FF2B5EF4-FFF2-40B4-BE49-F238E27FC236}">
                <a16:creationId xmlns:a16="http://schemas.microsoft.com/office/drawing/2014/main" id="{64E700C1-D410-E19B-53A9-6DDD7DC9C4E1}"/>
              </a:ext>
            </a:extLst>
          </p:cNvPr>
          <p:cNvSpPr/>
          <p:nvPr userDrawn="1"/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rgbClr val="54C4F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9" name="圆角矩形 8">
            <a:hlinkClick r:id="rId7" action="ppaction://hlinksldjump"/>
            <a:extLst>
              <a:ext uri="{FF2B5EF4-FFF2-40B4-BE49-F238E27FC236}">
                <a16:creationId xmlns:a16="http://schemas.microsoft.com/office/drawing/2014/main" id="{093D7D85-3FD2-68E3-668A-D4D75CD82514}"/>
              </a:ext>
            </a:extLst>
          </p:cNvPr>
          <p:cNvSpPr/>
          <p:nvPr userDrawn="1"/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4138808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挑战台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遴选家乡特色美食</a:t>
            </a:r>
          </a:p>
        </p:txBody>
      </p:sp>
      <p:sp>
        <p:nvSpPr>
          <p:cNvPr id="5" name="圆角矩形 4">
            <a:hlinkClick r:id="rId4" action="ppaction://hlinksldjump"/>
            <a:extLst>
              <a:ext uri="{FF2B5EF4-FFF2-40B4-BE49-F238E27FC236}">
                <a16:creationId xmlns:a16="http://schemas.microsoft.com/office/drawing/2014/main" id="{A2FEB598-D269-2972-42A9-225651B7BE99}"/>
              </a:ext>
            </a:extLst>
          </p:cNvPr>
          <p:cNvSpPr/>
          <p:nvPr userDrawn="1"/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6" name="圆角矩形 5">
            <a:hlinkClick r:id="rId5" action="ppaction://hlinksldjump"/>
            <a:extLst>
              <a:ext uri="{FF2B5EF4-FFF2-40B4-BE49-F238E27FC236}">
                <a16:creationId xmlns:a16="http://schemas.microsoft.com/office/drawing/2014/main" id="{52E2BFB9-461E-9065-B405-B7388AC802F2}"/>
              </a:ext>
            </a:extLst>
          </p:cNvPr>
          <p:cNvSpPr/>
          <p:nvPr userDrawn="1"/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7" name="圆角矩形 6">
            <a:hlinkClick r:id="rId6" action="ppaction://hlinksldjump"/>
            <a:extLst>
              <a:ext uri="{FF2B5EF4-FFF2-40B4-BE49-F238E27FC236}">
                <a16:creationId xmlns:a16="http://schemas.microsoft.com/office/drawing/2014/main" id="{DA934786-28AC-3275-229C-EFAB7A007C47}"/>
              </a:ext>
            </a:extLst>
          </p:cNvPr>
          <p:cNvSpPr/>
          <p:nvPr userDrawn="1"/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9" name="圆角矩形 8">
            <a:hlinkClick r:id="rId7" action="ppaction://hlinksldjump"/>
            <a:extLst>
              <a:ext uri="{FF2B5EF4-FFF2-40B4-BE49-F238E27FC236}">
                <a16:creationId xmlns:a16="http://schemas.microsoft.com/office/drawing/2014/main" id="{19701F89-22AC-7A4E-BA77-B4ED076AC4F9}"/>
              </a:ext>
            </a:extLst>
          </p:cNvPr>
          <p:cNvSpPr/>
          <p:nvPr userDrawn="1"/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rgbClr val="54C4F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2662491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A5DA9-F5D1-4586-92A3-D566121D341F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2" r:id="rId5"/>
    <p:sldLayoutId id="2147483663" r:id="rId6"/>
    <p:sldLayoutId id="2147483661" r:id="rId7"/>
    <p:sldLayoutId id="2147483660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p.wjx.top/vm/PYlFamv.aspx#%20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33.jpe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1.mp4"/><Relationship Id="rId7" Type="http://schemas.microsoft.com/office/2007/relationships/hdphoto" Target="../media/hdphoto2.wdp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slide" Target="slide17.xml"/><Relationship Id="rId4" Type="http://schemas.openxmlformats.org/officeDocument/2006/relationships/slide" Target="slide5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577754" y="5188896"/>
            <a:ext cx="351917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亳州市蒙城县逍遥路小学  王冰宵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614160" y="3472230"/>
            <a:ext cx="399859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合理选择数据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213642" y="1149966"/>
            <a:ext cx="34958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争做家乡推广大使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280760" y="1149966"/>
            <a:ext cx="46449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四年级上册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065" y="3874929"/>
            <a:ext cx="2474265" cy="2474265"/>
          </a:xfrm>
          <a:prstGeom prst="rect">
            <a:avLst/>
          </a:prstGeom>
        </p:spPr>
      </p:pic>
      <p:pic>
        <p:nvPicPr>
          <p:cNvPr id="11" name="图片 10" descr="图片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635" y="2157730"/>
            <a:ext cx="8229600" cy="11093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780" y="1348105"/>
            <a:ext cx="4914900" cy="1943100"/>
          </a:xfrm>
          <a:prstGeom prst="rect">
            <a:avLst/>
          </a:prstGeom>
        </p:spPr>
      </p:pic>
      <p:sp>
        <p:nvSpPr>
          <p:cNvPr id="3" name="文本框 2" descr="7b0a20202020227461726765744d6f64756c65223a20226b6f6e6c696e65666f6e7473220a7d0a"/>
          <p:cNvSpPr txBox="1"/>
          <p:nvPr/>
        </p:nvSpPr>
        <p:spPr>
          <a:xfrm>
            <a:off x="4586479" y="3566796"/>
            <a:ext cx="3019041" cy="1667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 b="1">
                <a:solidFill>
                  <a:srgbClr val="10383B"/>
                </a:solidFill>
                <a:latin typeface="楷体_GB2312" panose="02010609030101010101" charset="-122"/>
                <a:ea typeface="楷体_GB2312" panose="02010609030101010101" charset="-122"/>
              </a:defRPr>
            </a:lvl1pPr>
          </a:lstStyle>
          <a:p>
            <a:r>
              <a:rPr lang="zh-CN" altLang="en-US" dirty="0">
                <a:sym typeface="+mn-ea"/>
              </a:rPr>
              <a:t>1.制定美食遴选标准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2.制作美食宣传图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3.评选家乡特色美食</a:t>
            </a:r>
            <a:endParaRPr lang="zh-CN" altLang="en-US" dirty="0">
              <a:sym typeface="方正公文黑体" panose="02000500000000000000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699C419-4609-F546-528E-F3FEF92AB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8420" y="3858728"/>
            <a:ext cx="507398" cy="324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553E726-6960-6B2B-A0C6-2DCBE37FA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5836" y="4398586"/>
            <a:ext cx="507398" cy="324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52F617D-8ABA-4CBB-DB16-E24461F78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5840" y="4956529"/>
            <a:ext cx="507398" cy="324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12673" y="957429"/>
            <a:ext cx="40627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．制定美食遴选标准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444115" y="1574165"/>
            <a:ext cx="76822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kumimoji="1" lang="zh-CN" altLang="en-US" sz="2400" dirty="0"/>
              <a:t>分组合作，根据搜集到的美食数据，制定本组美食遴选标准并完成表格。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5848"/>
          <a:stretch>
            <a:fillRect/>
          </a:stretch>
        </p:blipFill>
        <p:spPr>
          <a:xfrm>
            <a:off x="9930905" y="3154065"/>
            <a:ext cx="1809339" cy="2796502"/>
          </a:xfrm>
          <a:prstGeom prst="rect">
            <a:avLst/>
          </a:prstGeom>
        </p:spPr>
      </p:pic>
      <p:graphicFrame>
        <p:nvGraphicFramePr>
          <p:cNvPr id="11" name="表格 10"/>
          <p:cNvGraphicFramePr/>
          <p:nvPr/>
        </p:nvGraphicFramePr>
        <p:xfrm>
          <a:off x="2795270" y="2832100"/>
          <a:ext cx="6523355" cy="3211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4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9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79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/>
                        <a:t>标准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景点相关信息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4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/>
                        <a:t>地域特色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l" fontAlgn="auto">
                        <a:buNone/>
                      </a:pPr>
                      <a:r>
                        <a:rPr lang="en-US" altLang="zh-CN" dirty="0"/>
                        <a:t>        </a:t>
                      </a:r>
                      <a:r>
                        <a:rPr lang="zh-CN" altLang="en-US" sz="1800" dirty="0">
                          <a:sym typeface="+mn-ea"/>
                        </a:rPr>
                        <a:t>□</a:t>
                      </a:r>
                      <a:r>
                        <a:rPr lang="zh-CN" altLang="en-US" dirty="0"/>
                        <a:t>是否用本地优质食材</a:t>
                      </a:r>
                      <a:r>
                        <a:rPr lang="en-US" altLang="zh-CN" dirty="0"/>
                        <a:t>       </a:t>
                      </a:r>
                    </a:p>
                    <a:p>
                      <a:pPr indent="0" algn="l" fontAlgn="auto">
                        <a:buNone/>
                      </a:pPr>
                      <a:r>
                        <a:rPr lang="en-US" altLang="zh-CN" sz="1800" dirty="0">
                          <a:sym typeface="+mn-ea"/>
                        </a:rPr>
                        <a:t>        </a:t>
                      </a:r>
                      <a:r>
                        <a:rPr lang="zh-CN" altLang="en-US" sz="1800" dirty="0">
                          <a:sym typeface="+mn-ea"/>
                        </a:rPr>
                        <a:t>□</a:t>
                      </a:r>
                      <a:r>
                        <a:rPr lang="zh-CN" altLang="en-US" dirty="0"/>
                        <a:t>是否体现本地传统制作工艺</a:t>
                      </a:r>
                    </a:p>
                    <a:p>
                      <a:pPr indent="0" algn="l" fontAlgn="auto">
                        <a:buNone/>
                      </a:pPr>
                      <a:r>
                        <a:rPr lang="en-US" altLang="zh-CN" dirty="0"/>
                        <a:t>        </a:t>
                      </a:r>
                      <a:r>
                        <a:rPr lang="zh-CN" altLang="en-US" sz="1800" dirty="0">
                          <a:sym typeface="+mn-ea"/>
                        </a:rPr>
                        <a:t>□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66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口味特色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l" fontAlgn="auto">
                        <a:buNone/>
                      </a:pPr>
                      <a:r>
                        <a:rPr lang="en-US" altLang="zh-CN"/>
                        <a:t>        </a:t>
                      </a:r>
                      <a:r>
                        <a:rPr lang="zh-CN" altLang="en-US" sz="1800">
                          <a:sym typeface="+mn-ea"/>
                        </a:rPr>
                        <a:t>□</a:t>
                      </a:r>
                      <a:r>
                        <a:rPr lang="zh-CN" altLang="en-US"/>
                        <a:t>是否具有独特的口感</a:t>
                      </a:r>
                      <a:r>
                        <a:rPr lang="en-US" altLang="zh-CN"/>
                        <a:t>        </a:t>
                      </a:r>
                    </a:p>
                    <a:p>
                      <a:pPr indent="0" algn="l" fontAlgn="auto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        </a:t>
                      </a:r>
                      <a:r>
                        <a:rPr lang="zh-CN" altLang="en-US" sz="1800">
                          <a:sym typeface="+mn-ea"/>
                        </a:rPr>
                        <a:t>□</a:t>
                      </a:r>
                      <a:r>
                        <a:rPr lang="zh-CN" altLang="en-US"/>
                        <a:t>是否有较高的口碑</a:t>
                      </a:r>
                    </a:p>
                    <a:p>
                      <a:pPr indent="0" algn="l" fontAlgn="auto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        </a:t>
                      </a:r>
                      <a:r>
                        <a:rPr lang="zh-CN" altLang="en-US" sz="1800">
                          <a:sym typeface="+mn-ea"/>
                        </a:rPr>
                        <a:t>□</a:t>
                      </a:r>
                      <a:endParaRPr lang="zh-CN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04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历史渊源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l" fontAlgn="auto">
                        <a:buNone/>
                      </a:pPr>
                      <a:r>
                        <a:rPr lang="en-US" altLang="zh-CN"/>
                        <a:t>        </a:t>
                      </a:r>
                      <a:r>
                        <a:rPr lang="zh-CN" altLang="en-US" sz="1800">
                          <a:sym typeface="+mn-ea"/>
                        </a:rPr>
                        <a:t>□</a:t>
                      </a:r>
                      <a:r>
                        <a:rPr lang="zh-CN" altLang="en-US"/>
                        <a:t>是否产自本地</a:t>
                      </a:r>
                    </a:p>
                    <a:p>
                      <a:pPr indent="0" algn="l" fontAlgn="auto">
                        <a:buNone/>
                      </a:pPr>
                      <a:r>
                        <a:rPr lang="en-US" altLang="zh-CN"/>
                        <a:t>        </a:t>
                      </a:r>
                      <a:r>
                        <a:rPr lang="zh-CN" altLang="en-US" sz="1800">
                          <a:sym typeface="+mn-ea"/>
                        </a:rPr>
                        <a:t>□</a:t>
                      </a:r>
                      <a:r>
                        <a:rPr lang="zh-CN" altLang="en-US"/>
                        <a:t>是否在本地具有较高知名度</a:t>
                      </a:r>
                    </a:p>
                    <a:p>
                      <a:pPr indent="0" algn="l" fontAlgn="auto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        </a:t>
                      </a:r>
                      <a:r>
                        <a:rPr lang="zh-CN" altLang="en-US" sz="1800">
                          <a:sym typeface="+mn-ea"/>
                        </a:rPr>
                        <a:t>□</a:t>
                      </a:r>
                      <a:endParaRPr lang="zh-CN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3" name="直接连接符 2"/>
          <p:cNvCxnSpPr/>
          <p:nvPr/>
        </p:nvCxnSpPr>
        <p:spPr>
          <a:xfrm>
            <a:off x="5617210" y="4145280"/>
            <a:ext cx="22929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617210" y="5003800"/>
            <a:ext cx="23361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5650230" y="5950585"/>
            <a:ext cx="2368550" cy="107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760761" y="1410325"/>
            <a:ext cx="1471282" cy="1296000"/>
            <a:chOff x="1578006" y="1159326"/>
            <a:chExt cx="1471282" cy="1296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578006" y="1159326"/>
              <a:ext cx="1471282" cy="129600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685966" y="1576493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议一议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00020" y="1697990"/>
            <a:ext cx="79324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kumimoji="1" lang="zh-CN" altLang="en-US" sz="2400" dirty="0"/>
              <a:t>根据遴选标准选出自己组认为最具特色的家乡美食，并制作成美食宣传图。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120806" y="1426835"/>
            <a:ext cx="1471282" cy="1296000"/>
            <a:chOff x="1708816" y="1826711"/>
            <a:chExt cx="1471282" cy="1296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做一做</a:t>
              </a: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4916346" y="4311320"/>
            <a:ext cx="27570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请在此处展示本组的作品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012673" y="990449"/>
            <a:ext cx="365442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．制作美食宣传图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2289175" y="1915162"/>
            <a:ext cx="8058785" cy="4110353"/>
            <a:chOff x="3843001" y="1213234"/>
            <a:chExt cx="4634326" cy="4445742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5" b="12755"/>
            <a:stretch>
              <a:fillRect/>
            </a:stretch>
          </p:blipFill>
          <p:spPr>
            <a:xfrm>
              <a:off x="3843001" y="2205476"/>
              <a:ext cx="4634326" cy="34535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矩形 43"/>
            <p:cNvSpPr/>
            <p:nvPr/>
          </p:nvSpPr>
          <p:spPr>
            <a:xfrm>
              <a:off x="4675352" y="1213234"/>
              <a:ext cx="2925880" cy="371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1400"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19078" y="1725584"/>
            <a:ext cx="824702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kumimoji="1" lang="zh-CN" altLang="en-US" sz="2400" dirty="0"/>
              <a:t>分组汇报展示，通过问卷星进行投票点评，评选出最具特色的家乡美食。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021111" y="1456680"/>
            <a:ext cx="1471282" cy="1296000"/>
            <a:chOff x="1708816" y="1826711"/>
            <a:chExt cx="1471282" cy="1296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816776" y="224387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选一选</a:t>
              </a: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1012673" y="990449"/>
            <a:ext cx="40627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3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．评选家乡特色美食</a:t>
            </a:r>
          </a:p>
        </p:txBody>
      </p:sp>
      <p:pic>
        <p:nvPicPr>
          <p:cNvPr id="2" name="图片 1" descr="7b0a20202020227069636672616d65646573223a20222670666d38383234343232333031262673707432312d312626626474303026267764743235353026266f726773697a6537303138302e313830262670667431333326220a7d0a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3669030" y="3075305"/>
            <a:ext cx="4354830" cy="2995930"/>
          </a:xfrm>
          <a:prstGeom prst="rect">
            <a:avLst/>
          </a:prstGeom>
        </p:spPr>
      </p:pic>
      <p:pic>
        <p:nvPicPr>
          <p:cNvPr id="26" name="图片 25" descr="105932-5fc9a614b6e8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6615" y="4818380"/>
            <a:ext cx="1802765" cy="1117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1325880"/>
            <a:ext cx="4914900" cy="1943100"/>
          </a:xfrm>
          <a:prstGeom prst="rect">
            <a:avLst/>
          </a:prstGeom>
        </p:spPr>
      </p:pic>
      <p:sp>
        <p:nvSpPr>
          <p:cNvPr id="3" name="文本框 2" descr="7b0a20202020227461726765744d6f64756c65223a20226b6f6e6c696e65666f6e7473220a7d0a"/>
          <p:cNvSpPr txBox="1"/>
          <p:nvPr/>
        </p:nvSpPr>
        <p:spPr>
          <a:xfrm>
            <a:off x="4187043" y="3706972"/>
            <a:ext cx="3817914" cy="1198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 b="1">
                <a:solidFill>
                  <a:srgbClr val="10383B"/>
                </a:solidFill>
                <a:latin typeface="楷体_GB2312" panose="02010609030101010101" charset="-122"/>
                <a:ea typeface="楷体_GB2312" panose="02010609030101010101" charset="-122"/>
              </a:defRPr>
            </a:lvl1pPr>
          </a:lstStyle>
          <a:p>
            <a:r>
              <a:rPr lang="zh-CN" altLang="en-US" dirty="0">
                <a:sym typeface="+mn-ea"/>
              </a:rPr>
              <a:t>1. 数据的特点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2. 数据选择应关注的因素</a:t>
            </a:r>
            <a:endParaRPr lang="zh-CN" altLang="en-US" dirty="0">
              <a:sym typeface="方正公文黑体" panose="02000500000000000000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DFD9949-BFD8-5401-C9D8-4D5ABAA9B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6461" y="3967214"/>
            <a:ext cx="507398" cy="324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EAB2BEE-FF25-2561-2783-AA691CD9B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3877" y="4507072"/>
            <a:ext cx="507398" cy="324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12673" y="990449"/>
            <a:ext cx="28378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．数据的特点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857508" y="1894494"/>
            <a:ext cx="805306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填一填，下图中体现了数据的哪些特点？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024286" y="1477000"/>
            <a:ext cx="1471282" cy="1296000"/>
            <a:chOff x="1708816" y="1826711"/>
            <a:chExt cx="1471282" cy="1296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816776" y="224387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填一填</a:t>
              </a:r>
            </a:p>
          </p:txBody>
        </p:sp>
      </p:grpSp>
      <p:pic>
        <p:nvPicPr>
          <p:cNvPr id="3" name="图片 2" descr="a08c12e54442a3bcdbfb64aa48e7e13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2674620"/>
            <a:ext cx="2332355" cy="213804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9" name="图片 8" descr="微信图片_202407260010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855" y="2650490"/>
            <a:ext cx="2579370" cy="216217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0" name="图片 9" descr="ee324cea-be45-4e9d-a2d5-49e31d28bf0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470" y="2650490"/>
            <a:ext cx="2832100" cy="216217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1485900" y="4989195"/>
            <a:ext cx="25355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气温高，西瓜销量增加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878705" y="4979035"/>
            <a:ext cx="2639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广告宣传夸大数据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376285" y="4979035"/>
            <a:ext cx="2386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全国人口普查数据</a:t>
            </a:r>
          </a:p>
        </p:txBody>
      </p:sp>
      <p:sp>
        <p:nvSpPr>
          <p:cNvPr id="24" name="圆角矩形 23"/>
          <p:cNvSpPr/>
          <p:nvPr/>
        </p:nvSpPr>
        <p:spPr>
          <a:xfrm>
            <a:off x="1841500" y="5534025"/>
            <a:ext cx="1697355" cy="36004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</a:rPr>
              <a:t>相关性</a:t>
            </a:r>
          </a:p>
        </p:txBody>
      </p:sp>
      <p:sp>
        <p:nvSpPr>
          <p:cNvPr id="28" name="圆角矩形 27"/>
          <p:cNvSpPr/>
          <p:nvPr/>
        </p:nvSpPr>
        <p:spPr>
          <a:xfrm>
            <a:off x="5031105" y="5565140"/>
            <a:ext cx="1697355" cy="36004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/>
          <p:cNvSpPr/>
          <p:nvPr/>
        </p:nvSpPr>
        <p:spPr>
          <a:xfrm>
            <a:off x="8646160" y="5558155"/>
            <a:ext cx="1697355" cy="36004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12673" y="990449"/>
            <a:ext cx="487934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．数据选择应关注的因素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914658" y="1858934"/>
            <a:ext cx="511589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选择数据时应关注哪些因素？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982376" y="1419215"/>
            <a:ext cx="1471282" cy="1296000"/>
            <a:chOff x="1708816" y="1826711"/>
            <a:chExt cx="1471282" cy="1296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说一说</a:t>
              </a: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12502"/>
          <a:stretch>
            <a:fillRect/>
          </a:stretch>
        </p:blipFill>
        <p:spPr>
          <a:xfrm>
            <a:off x="10002977" y="3890665"/>
            <a:ext cx="1122226" cy="2125307"/>
          </a:xfrm>
          <a:prstGeom prst="rect">
            <a:avLst/>
          </a:prstGeom>
        </p:spPr>
      </p:pic>
      <p:sp>
        <p:nvSpPr>
          <p:cNvPr id="10" name="任意多边形: 形状 6"/>
          <p:cNvSpPr/>
          <p:nvPr>
            <p:custDataLst>
              <p:tags r:id="rId2"/>
            </p:custDataLst>
          </p:nvPr>
        </p:nvSpPr>
        <p:spPr>
          <a:xfrm>
            <a:off x="1743075" y="3039745"/>
            <a:ext cx="2111375" cy="1875155"/>
          </a:xfrm>
          <a:custGeom>
            <a:avLst/>
            <a:gdLst>
              <a:gd name="connsiteX0" fmla="*/ 1131345 w 3937929"/>
              <a:gd name="connsiteY0" fmla="*/ 576 h 3646017"/>
              <a:gd name="connsiteX1" fmla="*/ 1388753 w 3937929"/>
              <a:gd name="connsiteY1" fmla="*/ 84073 h 3646017"/>
              <a:gd name="connsiteX2" fmla="*/ 1543037 w 3937929"/>
              <a:gd name="connsiteY2" fmla="*/ 233383 h 3646017"/>
              <a:gd name="connsiteX3" fmla="*/ 1693730 w 3937929"/>
              <a:gd name="connsiteY3" fmla="*/ 370082 h 3646017"/>
              <a:gd name="connsiteX4" fmla="*/ 1953331 w 3937929"/>
              <a:gd name="connsiteY4" fmla="*/ 215881 h 3646017"/>
              <a:gd name="connsiteX5" fmla="*/ 2783648 w 3937929"/>
              <a:gd name="connsiteY5" fmla="*/ 183434 h 3646017"/>
              <a:gd name="connsiteX6" fmla="*/ 3106956 w 3937929"/>
              <a:gd name="connsiteY6" fmla="*/ 659938 h 3646017"/>
              <a:gd name="connsiteX7" fmla="*/ 3249922 w 3937929"/>
              <a:gd name="connsiteY7" fmla="*/ 1167374 h 3646017"/>
              <a:gd name="connsiteX8" fmla="*/ 3700278 w 3937929"/>
              <a:gd name="connsiteY8" fmla="*/ 1440744 h 3646017"/>
              <a:gd name="connsiteX9" fmla="*/ 3903492 w 3937929"/>
              <a:gd name="connsiteY9" fmla="*/ 1993187 h 3646017"/>
              <a:gd name="connsiteX10" fmla="*/ 3382807 w 3937929"/>
              <a:gd name="connsiteY10" fmla="*/ 2240859 h 3646017"/>
              <a:gd name="connsiteX11" fmla="*/ 2950627 w 3937929"/>
              <a:gd name="connsiteY11" fmla="*/ 2368600 h 3646017"/>
              <a:gd name="connsiteX12" fmla="*/ 3250320 w 3937929"/>
              <a:gd name="connsiteY12" fmla="*/ 3099847 h 3646017"/>
              <a:gd name="connsiteX13" fmla="*/ 2500351 w 3937929"/>
              <a:gd name="connsiteY13" fmla="*/ 3112978 h 3646017"/>
              <a:gd name="connsiteX14" fmla="*/ 2377383 w 3937929"/>
              <a:gd name="connsiteY14" fmla="*/ 3345780 h 3646017"/>
              <a:gd name="connsiteX15" fmla="*/ 1468820 w 3937929"/>
              <a:gd name="connsiteY15" fmla="*/ 3429998 h 3646017"/>
              <a:gd name="connsiteX16" fmla="*/ 1335591 w 3937929"/>
              <a:gd name="connsiteY16" fmla="*/ 3101196 h 3646017"/>
              <a:gd name="connsiteX17" fmla="*/ 1235638 w 3937929"/>
              <a:gd name="connsiteY17" fmla="*/ 2868146 h 3646017"/>
              <a:gd name="connsiteX18" fmla="*/ 1234352 w 3937929"/>
              <a:gd name="connsiteY18" fmla="*/ 2867481 h 3646017"/>
              <a:gd name="connsiteX19" fmla="*/ 1234266 w 3937929"/>
              <a:gd name="connsiteY19" fmla="*/ 2867575 h 3646017"/>
              <a:gd name="connsiteX20" fmla="*/ 1045557 w 3937929"/>
              <a:gd name="connsiteY20" fmla="*/ 2887716 h 3646017"/>
              <a:gd name="connsiteX21" fmla="*/ 442716 w 3937929"/>
              <a:gd name="connsiteY21" fmla="*/ 2938737 h 3646017"/>
              <a:gd name="connsiteX22" fmla="*/ 57101 w 3937929"/>
              <a:gd name="connsiteY22" fmla="*/ 2021300 h 3646017"/>
              <a:gd name="connsiteX23" fmla="*/ 302023 w 3937929"/>
              <a:gd name="connsiteY23" fmla="*/ 1646160 h 3646017"/>
              <a:gd name="connsiteX24" fmla="*/ 546273 w 3937929"/>
              <a:gd name="connsiteY24" fmla="*/ 1384391 h 3646017"/>
              <a:gd name="connsiteX25" fmla="*/ 536894 w 3937929"/>
              <a:gd name="connsiteY25" fmla="*/ 1123138 h 3646017"/>
              <a:gd name="connsiteX26" fmla="*/ 725202 w 3937929"/>
              <a:gd name="connsiteY26" fmla="*/ 167955 h 3646017"/>
              <a:gd name="connsiteX27" fmla="*/ 1131345 w 3937929"/>
              <a:gd name="connsiteY27" fmla="*/ 576 h 3646017"/>
              <a:gd name="connsiteX28" fmla="*/ 2410345 w 3937929"/>
              <a:gd name="connsiteY28" fmla="*/ 668663 h 3646017"/>
              <a:gd name="connsiteX29" fmla="*/ 2265157 w 3937929"/>
              <a:gd name="connsiteY29" fmla="*/ 716886 h 3646017"/>
              <a:gd name="connsiteX30" fmla="*/ 2131814 w 3937929"/>
              <a:gd name="connsiteY30" fmla="*/ 951840 h 3646017"/>
              <a:gd name="connsiteX31" fmla="*/ 2265168 w 3937929"/>
              <a:gd name="connsiteY31" fmla="*/ 1059787 h 3646017"/>
              <a:gd name="connsiteX32" fmla="*/ 2430262 w 3937929"/>
              <a:gd name="connsiteY32" fmla="*/ 926431 h 3646017"/>
              <a:gd name="connsiteX33" fmla="*/ 2462009 w 3937929"/>
              <a:gd name="connsiteY33" fmla="*/ 691482 h 3646017"/>
              <a:gd name="connsiteX34" fmla="*/ 2410345 w 3937929"/>
              <a:gd name="connsiteY34" fmla="*/ 668663 h 3646017"/>
              <a:gd name="connsiteX35" fmla="*/ 2894855 w 3937929"/>
              <a:gd name="connsiteY35" fmla="*/ 1518047 h 3646017"/>
              <a:gd name="connsiteX36" fmla="*/ 2852013 w 3937929"/>
              <a:gd name="connsiteY36" fmla="*/ 1616510 h 3646017"/>
              <a:gd name="connsiteX37" fmla="*/ 3107186 w 3937929"/>
              <a:gd name="connsiteY37" fmla="*/ 1722260 h 3646017"/>
              <a:gd name="connsiteX38" fmla="*/ 3215784 w 3937929"/>
              <a:gd name="connsiteY38" fmla="*/ 1631633 h 3646017"/>
              <a:gd name="connsiteX39" fmla="*/ 3214272 w 3937929"/>
              <a:gd name="connsiteY39" fmla="*/ 1629899 h 3646017"/>
              <a:gd name="connsiteX40" fmla="*/ 3214358 w 3937929"/>
              <a:gd name="connsiteY40" fmla="*/ 1629806 h 3646017"/>
              <a:gd name="connsiteX41" fmla="*/ 2963153 w 3937929"/>
              <a:gd name="connsiteY41" fmla="*/ 1520112 h 3646017"/>
              <a:gd name="connsiteX42" fmla="*/ 2894855 w 3937929"/>
              <a:gd name="connsiteY42" fmla="*/ 1518047 h 3646017"/>
              <a:gd name="connsiteX43" fmla="*/ 850410 w 3937929"/>
              <a:gd name="connsiteY43" fmla="*/ 1944204 h 3646017"/>
              <a:gd name="connsiteX44" fmla="*/ 734848 w 3937929"/>
              <a:gd name="connsiteY44" fmla="*/ 1974230 h 3646017"/>
              <a:gd name="connsiteX45" fmla="*/ 518944 w 3937929"/>
              <a:gd name="connsiteY45" fmla="*/ 2139340 h 3646017"/>
              <a:gd name="connsiteX46" fmla="*/ 518955 w 3937929"/>
              <a:gd name="connsiteY46" fmla="*/ 2330423 h 3646017"/>
              <a:gd name="connsiteX47" fmla="*/ 747552 w 3937929"/>
              <a:gd name="connsiteY47" fmla="*/ 2202841 h 3646017"/>
              <a:gd name="connsiteX48" fmla="*/ 906301 w 3937929"/>
              <a:gd name="connsiteY48" fmla="*/ 1993282 h 3646017"/>
              <a:gd name="connsiteX49" fmla="*/ 850410 w 3937929"/>
              <a:gd name="connsiteY49" fmla="*/ 1944204 h 36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937929" h="3646017">
                <a:moveTo>
                  <a:pt x="1131345" y="576"/>
                </a:moveTo>
                <a:cubicBezTo>
                  <a:pt x="1221631" y="4797"/>
                  <a:pt x="1311153" y="32256"/>
                  <a:pt x="1388753" y="84073"/>
                </a:cubicBezTo>
                <a:cubicBezTo>
                  <a:pt x="1450391" y="123792"/>
                  <a:pt x="1499642" y="176621"/>
                  <a:pt x="1543037" y="233383"/>
                </a:cubicBezTo>
                <a:cubicBezTo>
                  <a:pt x="1589901" y="293504"/>
                  <a:pt x="1636430" y="360560"/>
                  <a:pt x="1693730" y="370082"/>
                </a:cubicBezTo>
                <a:cubicBezTo>
                  <a:pt x="1783789" y="380552"/>
                  <a:pt x="1871797" y="268598"/>
                  <a:pt x="1953331" y="215881"/>
                </a:cubicBezTo>
                <a:cubicBezTo>
                  <a:pt x="2192077" y="40454"/>
                  <a:pt x="2535665" y="18413"/>
                  <a:pt x="2783648" y="183434"/>
                </a:cubicBezTo>
                <a:cubicBezTo>
                  <a:pt x="2950866" y="288063"/>
                  <a:pt x="3072325" y="464473"/>
                  <a:pt x="3106956" y="659938"/>
                </a:cubicBezTo>
                <a:cubicBezTo>
                  <a:pt x="3136594" y="824605"/>
                  <a:pt x="3085406" y="1096787"/>
                  <a:pt x="3249922" y="1167374"/>
                </a:cubicBezTo>
                <a:cubicBezTo>
                  <a:pt x="3351671" y="1211863"/>
                  <a:pt x="3560377" y="1340357"/>
                  <a:pt x="3700278" y="1440744"/>
                </a:cubicBezTo>
                <a:cubicBezTo>
                  <a:pt x="3840181" y="1541132"/>
                  <a:pt x="4012499" y="1783638"/>
                  <a:pt x="3903492" y="1993187"/>
                </a:cubicBezTo>
                <a:cubicBezTo>
                  <a:pt x="3794496" y="2202746"/>
                  <a:pt x="3587116" y="2253671"/>
                  <a:pt x="3382807" y="2240859"/>
                </a:cubicBezTo>
                <a:cubicBezTo>
                  <a:pt x="3225631" y="2230990"/>
                  <a:pt x="2888136" y="2113916"/>
                  <a:pt x="2950627" y="2368600"/>
                </a:cubicBezTo>
                <a:cubicBezTo>
                  <a:pt x="2975851" y="2471615"/>
                  <a:pt x="3468284" y="2862563"/>
                  <a:pt x="3250320" y="3099847"/>
                </a:cubicBezTo>
                <a:cubicBezTo>
                  <a:pt x="2998333" y="3374169"/>
                  <a:pt x="2662456" y="2883188"/>
                  <a:pt x="2500351" y="3112978"/>
                </a:cubicBezTo>
                <a:cubicBezTo>
                  <a:pt x="2450341" y="3182063"/>
                  <a:pt x="2422326" y="3271697"/>
                  <a:pt x="2377383" y="3345780"/>
                </a:cubicBezTo>
                <a:cubicBezTo>
                  <a:pt x="2184015" y="3690330"/>
                  <a:pt x="1710695" y="3764616"/>
                  <a:pt x="1468820" y="3429998"/>
                </a:cubicBezTo>
                <a:cubicBezTo>
                  <a:pt x="1399602" y="3334513"/>
                  <a:pt x="1360528" y="3218604"/>
                  <a:pt x="1335591" y="3101196"/>
                </a:cubicBezTo>
                <a:cubicBezTo>
                  <a:pt x="1314977" y="3022074"/>
                  <a:pt x="1308296" y="2911262"/>
                  <a:pt x="1235638" y="2868146"/>
                </a:cubicBezTo>
                <a:lnTo>
                  <a:pt x="1234352" y="2867481"/>
                </a:lnTo>
                <a:lnTo>
                  <a:pt x="1234266" y="2867575"/>
                </a:lnTo>
                <a:cubicBezTo>
                  <a:pt x="1180784" y="2840003"/>
                  <a:pt x="1106445" y="2867426"/>
                  <a:pt x="1045557" y="2887716"/>
                </a:cubicBezTo>
                <a:cubicBezTo>
                  <a:pt x="853880" y="2962904"/>
                  <a:pt x="638252" y="3001087"/>
                  <a:pt x="442716" y="2938737"/>
                </a:cubicBezTo>
                <a:cubicBezTo>
                  <a:pt x="43982" y="2815620"/>
                  <a:pt x="-87825" y="2393275"/>
                  <a:pt x="57101" y="2021300"/>
                </a:cubicBezTo>
                <a:cubicBezTo>
                  <a:pt x="109441" y="1880029"/>
                  <a:pt x="194961" y="1751822"/>
                  <a:pt x="302023" y="1646160"/>
                </a:cubicBezTo>
                <a:cubicBezTo>
                  <a:pt x="383925" y="1561879"/>
                  <a:pt x="502430" y="1495010"/>
                  <a:pt x="546273" y="1384391"/>
                </a:cubicBezTo>
                <a:cubicBezTo>
                  <a:pt x="578150" y="1309513"/>
                  <a:pt x="558829" y="1207956"/>
                  <a:pt x="536894" y="1123138"/>
                </a:cubicBezTo>
                <a:cubicBezTo>
                  <a:pt x="444685" y="795112"/>
                  <a:pt x="497020" y="424998"/>
                  <a:pt x="725202" y="167955"/>
                </a:cubicBezTo>
                <a:cubicBezTo>
                  <a:pt x="828268" y="51061"/>
                  <a:pt x="980868" y="-6457"/>
                  <a:pt x="1131345" y="576"/>
                </a:cubicBezTo>
                <a:close/>
                <a:moveTo>
                  <a:pt x="2410345" y="668663"/>
                </a:moveTo>
                <a:cubicBezTo>
                  <a:pt x="2348012" y="666878"/>
                  <a:pt x="2265157" y="716886"/>
                  <a:pt x="2265157" y="716886"/>
                </a:cubicBezTo>
                <a:cubicBezTo>
                  <a:pt x="2195309" y="799439"/>
                  <a:pt x="2131814" y="869293"/>
                  <a:pt x="2131814" y="951840"/>
                </a:cubicBezTo>
                <a:cubicBezTo>
                  <a:pt x="2131823" y="1034396"/>
                  <a:pt x="2201666" y="1085928"/>
                  <a:pt x="2265168" y="1059787"/>
                </a:cubicBezTo>
                <a:cubicBezTo>
                  <a:pt x="2328671" y="1033647"/>
                  <a:pt x="2377864" y="1011257"/>
                  <a:pt x="2430262" y="926431"/>
                </a:cubicBezTo>
                <a:cubicBezTo>
                  <a:pt x="2482660" y="841604"/>
                  <a:pt x="2511563" y="754984"/>
                  <a:pt x="2462009" y="691482"/>
                </a:cubicBezTo>
                <a:cubicBezTo>
                  <a:pt x="2449621" y="675607"/>
                  <a:pt x="2431123" y="669258"/>
                  <a:pt x="2410345" y="668663"/>
                </a:cubicBezTo>
                <a:close/>
                <a:moveTo>
                  <a:pt x="2894855" y="1518047"/>
                </a:moveTo>
                <a:cubicBezTo>
                  <a:pt x="2824575" y="1522757"/>
                  <a:pt x="2763836" y="1549738"/>
                  <a:pt x="2852013" y="1616510"/>
                </a:cubicBezTo>
                <a:cubicBezTo>
                  <a:pt x="2921768" y="1667480"/>
                  <a:pt x="3023910" y="1708536"/>
                  <a:pt x="3107186" y="1722260"/>
                </a:cubicBezTo>
                <a:cubicBezTo>
                  <a:pt x="3173492" y="1736434"/>
                  <a:pt x="3284229" y="1719510"/>
                  <a:pt x="3215784" y="1631633"/>
                </a:cubicBezTo>
                <a:lnTo>
                  <a:pt x="3214272" y="1629899"/>
                </a:lnTo>
                <a:lnTo>
                  <a:pt x="3214358" y="1629806"/>
                </a:lnTo>
                <a:cubicBezTo>
                  <a:pt x="3166215" y="1569200"/>
                  <a:pt x="3046990" y="1525902"/>
                  <a:pt x="2963153" y="1520112"/>
                </a:cubicBezTo>
                <a:cubicBezTo>
                  <a:pt x="2942768" y="1517382"/>
                  <a:pt x="2918282" y="1516477"/>
                  <a:pt x="2894855" y="1518047"/>
                </a:cubicBezTo>
                <a:close/>
                <a:moveTo>
                  <a:pt x="850410" y="1944204"/>
                </a:moveTo>
                <a:cubicBezTo>
                  <a:pt x="816650" y="1944023"/>
                  <a:pt x="772945" y="1957025"/>
                  <a:pt x="734848" y="1974230"/>
                </a:cubicBezTo>
                <a:cubicBezTo>
                  <a:pt x="658647" y="2008651"/>
                  <a:pt x="595143" y="2047596"/>
                  <a:pt x="518944" y="2139340"/>
                </a:cubicBezTo>
                <a:cubicBezTo>
                  <a:pt x="442744" y="2231084"/>
                  <a:pt x="367232" y="2370744"/>
                  <a:pt x="518955" y="2330423"/>
                </a:cubicBezTo>
                <a:cubicBezTo>
                  <a:pt x="589236" y="2311172"/>
                  <a:pt x="666457" y="2268032"/>
                  <a:pt x="747552" y="2202841"/>
                </a:cubicBezTo>
                <a:cubicBezTo>
                  <a:pt x="815853" y="2151765"/>
                  <a:pt x="905406" y="2050575"/>
                  <a:pt x="906301" y="1993282"/>
                </a:cubicBezTo>
                <a:cubicBezTo>
                  <a:pt x="907984" y="1957752"/>
                  <a:pt x="884169" y="1944386"/>
                  <a:pt x="850410" y="1944204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7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选择数据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5212715" y="2676525"/>
            <a:ext cx="3128010" cy="52260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2000" dirty="0"/>
              <a:t>遵守相关的法律、法规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5212715" y="3439795"/>
            <a:ext cx="3128010" cy="52260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2000"/>
              <a:t>保证数据的准确性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5212715" y="4203065"/>
            <a:ext cx="3128010" cy="52260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2000"/>
              <a:t>保证数据的实时性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5212715" y="5048885"/>
            <a:ext cx="3128010" cy="52260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lstStyle/>
          <a:p>
            <a:pPr algn="l">
              <a:lnSpc>
                <a:spcPct val="140000"/>
              </a:lnSpc>
            </a:pPr>
            <a:endParaRPr lang="zh-CN" altLang="en-US" sz="2000"/>
          </a:p>
        </p:txBody>
      </p:sp>
      <p:cxnSp>
        <p:nvCxnSpPr>
          <p:cNvPr id="50" name="曲线连接符 49"/>
          <p:cNvCxnSpPr>
            <a:stCxn id="10" idx="8"/>
            <a:endCxn id="34" idx="1"/>
          </p:cNvCxnSpPr>
          <p:nvPr/>
        </p:nvCxnSpPr>
        <p:spPr>
          <a:xfrm flipV="1">
            <a:off x="3726815" y="2938145"/>
            <a:ext cx="1485900" cy="842645"/>
          </a:xfrm>
          <a:prstGeom prst="curvedConnector3">
            <a:avLst>
              <a:gd name="adj1" fmla="val 54316"/>
            </a:avLst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1" name="曲线连接符 50"/>
          <p:cNvCxnSpPr>
            <a:stCxn id="10" idx="9"/>
            <a:endCxn id="35" idx="1"/>
          </p:cNvCxnSpPr>
          <p:nvPr/>
        </p:nvCxnSpPr>
        <p:spPr>
          <a:xfrm flipV="1">
            <a:off x="3836035" y="3701415"/>
            <a:ext cx="1376680" cy="363220"/>
          </a:xfrm>
          <a:prstGeom prst="curvedConnector3">
            <a:avLst>
              <a:gd name="adj1" fmla="val 50692"/>
            </a:avLst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2" name="曲线连接符 51"/>
          <p:cNvCxnSpPr>
            <a:stCxn id="10" idx="10"/>
            <a:endCxn id="39" idx="1"/>
          </p:cNvCxnSpPr>
          <p:nvPr/>
        </p:nvCxnSpPr>
        <p:spPr>
          <a:xfrm>
            <a:off x="3556635" y="4192270"/>
            <a:ext cx="1656080" cy="272415"/>
          </a:xfrm>
          <a:prstGeom prst="curvedConnector3">
            <a:avLst>
              <a:gd name="adj1" fmla="val 59011"/>
            </a:avLst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8" name="曲线连接符 57"/>
          <p:cNvCxnSpPr>
            <a:stCxn id="10" idx="11"/>
            <a:endCxn id="40" idx="1"/>
          </p:cNvCxnSpPr>
          <p:nvPr/>
        </p:nvCxnSpPr>
        <p:spPr>
          <a:xfrm>
            <a:off x="3324860" y="4257675"/>
            <a:ext cx="1887855" cy="1052830"/>
          </a:xfrm>
          <a:prstGeom prst="curvedConnector3">
            <a:avLst>
              <a:gd name="adj1" fmla="val 64043"/>
            </a:avLst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780" y="1974215"/>
            <a:ext cx="4914900" cy="19431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99185" y="925195"/>
            <a:ext cx="10026015" cy="1870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spc="500" dirty="0">
                <a:solidFill>
                  <a:srgbClr val="0C2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24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1.</a:t>
            </a:r>
            <a:r>
              <a:rPr lang="zh-CN" altLang="en-US" sz="24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学校计划评选文明班级，要求提供近一年的相关资料。下表中列举了四（</a:t>
            </a:r>
            <a:r>
              <a:rPr lang="en-US" altLang="zh-CN" sz="24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1</a:t>
            </a:r>
            <a:r>
              <a:rPr lang="zh-CN" altLang="en-US" sz="24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）班收集的部分数据，把可用于评选文明班级的数据选出来，并说说你的理由。</a:t>
            </a:r>
            <a:endParaRPr lang="en-US" altLang="zh-CN" sz="2400" spc="500" dirty="0">
              <a:solidFill>
                <a:srgbClr val="0C2C2E"/>
              </a:solidFill>
              <a:latin typeface="KaiTi_GB2312" panose="02010609030101010101" pitchFamily="49" charset="-122"/>
              <a:ea typeface="KaiTi_GB2312" panose="02010609030101010101" pitchFamily="49" charset="-122"/>
            </a:endParaRPr>
          </a:p>
          <a:p>
            <a:endParaRPr lang="zh-CN" altLang="en-US" sz="2400" spc="500" dirty="0">
              <a:solidFill>
                <a:srgbClr val="0C2C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2054860" y="3042285"/>
          <a:ext cx="7560000" cy="281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5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9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35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数据内容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是否可用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理由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5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课后集体打扫校园卫生的视频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5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四（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）班同学演讲比赛一等奖证书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5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全班同学在课堂上认真听课的照片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5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前年四（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）班某同学市作文评选获奖证书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4425" y="3917950"/>
            <a:ext cx="1593850" cy="20789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99185" y="994410"/>
            <a:ext cx="10026015" cy="1978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800" spc="500" dirty="0">
                <a:solidFill>
                  <a:srgbClr val="0C2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400" spc="500" dirty="0">
                <a:solidFill>
                  <a:srgbClr val="0C2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2</a:t>
            </a:r>
            <a:r>
              <a:rPr lang="en-US" altLang="zh-CN" sz="24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.</a:t>
            </a:r>
            <a:r>
              <a:rPr lang="zh-CN" altLang="en-US" sz="24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学校</a:t>
            </a:r>
            <a:r>
              <a:rPr lang="zh-CN" sz="24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门口经常有填写信息，送小礼物的活动。如图所示，遇到这种情况你会怎么做呢？想一想，当你的个人数据被陌生人获取后，会有什么样的后果？</a:t>
            </a:r>
          </a:p>
        </p:txBody>
      </p:sp>
      <p:pic>
        <p:nvPicPr>
          <p:cNvPr id="3" name="图片 2" descr="057da79f69d4cd6452037891b992106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24045" y="3042285"/>
            <a:ext cx="2759710" cy="2759710"/>
          </a:xfrm>
          <a:prstGeom prst="rect">
            <a:avLst/>
          </a:prstGeom>
        </p:spPr>
      </p:pic>
      <p:sp>
        <p:nvSpPr>
          <p:cNvPr id="4" name="云形标注 3"/>
          <p:cNvSpPr/>
          <p:nvPr/>
        </p:nvSpPr>
        <p:spPr>
          <a:xfrm>
            <a:off x="6889115" y="2545080"/>
            <a:ext cx="3053080" cy="1205865"/>
          </a:xfrm>
          <a:prstGeom prst="cloudCallout">
            <a:avLst>
              <a:gd name="adj1" fmla="val -56780"/>
              <a:gd name="adj2" fmla="val 54423"/>
            </a:avLst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193280" y="2825115"/>
            <a:ext cx="2868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小朋友，只要填个表，礼物就能免费送给你。</a:t>
            </a:r>
          </a:p>
        </p:txBody>
      </p:sp>
      <p:sp>
        <p:nvSpPr>
          <p:cNvPr id="9" name="圆角矩形标注 8"/>
          <p:cNvSpPr/>
          <p:nvPr/>
        </p:nvSpPr>
        <p:spPr>
          <a:xfrm>
            <a:off x="3145790" y="3353435"/>
            <a:ext cx="1574800" cy="944245"/>
          </a:xfrm>
          <a:prstGeom prst="wedgeRoundRectCallout">
            <a:avLst>
              <a:gd name="adj1" fmla="val 35967"/>
              <a:gd name="adj2" fmla="val 7061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145790" y="3494405"/>
            <a:ext cx="1770380" cy="6299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ym typeface="+mn-ea"/>
              </a:rPr>
              <a:t>好喜欢这个礼物，怎么办？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95967" y="938232"/>
            <a:ext cx="3852206" cy="738664"/>
            <a:chOff x="6388488" y="2098491"/>
            <a:chExt cx="3852206" cy="738664"/>
          </a:xfrm>
        </p:grpSpPr>
        <p:sp>
          <p:nvSpPr>
            <p:cNvPr id="5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  <a:solidFill>
              <a:srgbClr val="5DAE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" name="文本框 28"/>
            <p:cNvSpPr txBox="1"/>
            <p:nvPr/>
          </p:nvSpPr>
          <p:spPr>
            <a:xfrm>
              <a:off x="6666126" y="2098491"/>
              <a:ext cx="35745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项目情境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5055648" y="1819239"/>
            <a:ext cx="5717623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</a:pPr>
            <a:r>
              <a:rPr lang="en-US" altLang="zh-CN" sz="2400" dirty="0">
                <a:latin typeface="楷体_GB2312" panose="02010600030101010101" charset="-122"/>
                <a:ea typeface="楷体_GB2312" panose="02010600030101010101" charset="-122"/>
              </a:rPr>
              <a:t>李</a:t>
            </a:r>
            <a:r>
              <a:rPr lang="zh-CN" altLang="en-US" sz="2400" dirty="0">
                <a:latin typeface="楷体_GB2312" panose="02010600030101010101" charset="-122"/>
                <a:ea typeface="楷体_GB2312" panose="02010600030101010101" charset="-122"/>
              </a:rPr>
              <a:t>徽的家乡不仅风景优美，而且拥有丰富的特产</a:t>
            </a:r>
            <a:r>
              <a:rPr lang="en-US" altLang="zh-CN" sz="2400" dirty="0">
                <a:latin typeface="楷体_GB2312" panose="02010600030101010101" charset="-122"/>
                <a:ea typeface="楷体_GB2312" panose="02010600030101010101" charset="-122"/>
              </a:rPr>
              <a:t>。</a:t>
            </a:r>
            <a:r>
              <a:rPr lang="zh-CN" altLang="en-US" sz="2400" dirty="0">
                <a:latin typeface="楷体_GB2312" panose="02010600030101010101" charset="-122"/>
                <a:ea typeface="楷体_GB2312" panose="02010600030101010101" charset="-122"/>
              </a:rPr>
              <a:t>每一道美食都展现着深厚的文化底蕴，被赋予独特的故事，成为家乡闪耀的名片。在推荐的众多美食中，你能当家乡美食推荐官向游客推荐最具有代表性的家乡美食吗？</a:t>
            </a:r>
            <a:endParaRPr kumimoji="1"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楷体_GB2312" panose="02010600030101010101" charset="-122"/>
              <a:ea typeface="楷体_GB2312" panose="02010600030101010101" charset="-122"/>
            </a:endParaRPr>
          </a:p>
        </p:txBody>
      </p:sp>
      <p:sp>
        <p:nvSpPr>
          <p:cNvPr id="17" name="圆角矩形标注 16"/>
          <p:cNvSpPr/>
          <p:nvPr/>
        </p:nvSpPr>
        <p:spPr>
          <a:xfrm flipH="1">
            <a:off x="8709881" y="4938754"/>
            <a:ext cx="1563756" cy="516835"/>
          </a:xfrm>
          <a:prstGeom prst="wedgeRoundRectCallout">
            <a:avLst>
              <a:gd name="adj1" fmla="val -57509"/>
              <a:gd name="adj2" fmla="val 19324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"/>
          <p:cNvSpPr txBox="1"/>
          <p:nvPr/>
        </p:nvSpPr>
        <p:spPr>
          <a:xfrm>
            <a:off x="8210550" y="4939030"/>
            <a:ext cx="256286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539750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怎样帮李徽？</a:t>
            </a: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10673715" y="4359275"/>
            <a:ext cx="1066800" cy="1652905"/>
          </a:xfrm>
          <a:prstGeom prst="rect">
            <a:avLst/>
          </a:prstGeom>
        </p:spPr>
      </p:pic>
      <p:pic>
        <p:nvPicPr>
          <p:cNvPr id="2" name="WeChat_20240725110120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0055" y="2113915"/>
            <a:ext cx="4408170" cy="2825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3286060" y="9427016"/>
            <a:ext cx="5040000" cy="0"/>
          </a:xfrm>
          <a:prstGeom prst="line">
            <a:avLst/>
          </a:prstGeom>
          <a:ln>
            <a:solidFill>
              <a:srgbClr val="A5B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828080" y="2021608"/>
            <a:ext cx="4690429" cy="553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遴选家乡特色美食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815136"/>
            <a:ext cx="584041" cy="46982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663881" y="900593"/>
            <a:ext cx="34958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争做家乡推广大使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280760" y="900593"/>
            <a:ext cx="46449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四年级上册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744" y="2651087"/>
            <a:ext cx="3708684" cy="3708684"/>
          </a:xfrm>
          <a:prstGeom prst="rect">
            <a:avLst/>
          </a:prstGeom>
        </p:spPr>
      </p:pic>
      <p:pic>
        <p:nvPicPr>
          <p:cNvPr id="2" name="图片 1" descr="550ab541245420ff3df2cf237fb79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4090" y="3884295"/>
            <a:ext cx="827405" cy="9429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C3B1FCF-F824-8CEA-5375-94D28B6997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37" y="2838450"/>
            <a:ext cx="7531100" cy="11811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253313" y="3614991"/>
            <a:ext cx="7167882" cy="932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能够根据需求合理选择数据，在收集数据时具有数据安全的意识。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 rot="19957694">
            <a:off x="906213" y="1372305"/>
            <a:ext cx="1974587" cy="666836"/>
            <a:chOff x="8634612" y="940575"/>
            <a:chExt cx="1974587" cy="666836"/>
          </a:xfrm>
        </p:grpSpPr>
        <p:sp>
          <p:nvSpPr>
            <p:cNvPr id="12" name="稻壳儿原创设计师【幻雨工作室】_3"/>
            <p:cNvSpPr/>
            <p:nvPr/>
          </p:nvSpPr>
          <p:spPr>
            <a:xfrm rot="797281">
              <a:off x="8634612" y="940575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 rot="794881">
              <a:off x="8819482" y="1085809"/>
              <a:ext cx="17897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明确目标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15" t="34563" r="28604" b="38834"/>
          <a:stretch>
            <a:fillRect/>
          </a:stretch>
        </p:blipFill>
        <p:spPr>
          <a:xfrm>
            <a:off x="716885" y="1258883"/>
            <a:ext cx="741168" cy="58541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681579" y="2523158"/>
            <a:ext cx="571734" cy="623044"/>
            <a:chOff x="3931834" y="2087652"/>
            <a:chExt cx="571734" cy="623044"/>
          </a:xfrm>
        </p:grpSpPr>
        <p:sp>
          <p:nvSpPr>
            <p:cNvPr id="17" name="矩形 16"/>
            <p:cNvSpPr>
              <a:spLocks noChangeAspect="1"/>
            </p:cNvSpPr>
            <p:nvPr/>
          </p:nvSpPr>
          <p:spPr>
            <a:xfrm>
              <a:off x="3931834" y="2321216"/>
              <a:ext cx="324000" cy="324000"/>
            </a:xfrm>
            <a:prstGeom prst="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107" y="2087652"/>
              <a:ext cx="557461" cy="623044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2681579" y="3541015"/>
            <a:ext cx="571734" cy="623044"/>
            <a:chOff x="3931834" y="2087652"/>
            <a:chExt cx="571734" cy="623044"/>
          </a:xfrm>
        </p:grpSpPr>
        <p:sp>
          <p:nvSpPr>
            <p:cNvPr id="20" name="矩形 19"/>
            <p:cNvSpPr>
              <a:spLocks noChangeAspect="1"/>
            </p:cNvSpPr>
            <p:nvPr/>
          </p:nvSpPr>
          <p:spPr>
            <a:xfrm>
              <a:off x="3931834" y="2321216"/>
              <a:ext cx="324000" cy="324000"/>
            </a:xfrm>
            <a:prstGeom prst="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107" y="2087652"/>
              <a:ext cx="557461" cy="623044"/>
            </a:xfrm>
            <a:prstGeom prst="rect">
              <a:avLst/>
            </a:prstGeom>
          </p:spPr>
        </p:pic>
      </p:grpSp>
      <p:sp>
        <p:nvSpPr>
          <p:cNvPr id="22" name="文本框 21"/>
          <p:cNvSpPr txBox="1"/>
          <p:nvPr/>
        </p:nvSpPr>
        <p:spPr>
          <a:xfrm>
            <a:off x="3253313" y="2658138"/>
            <a:ext cx="7167882" cy="4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选择并推介一种家乡特色美食。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1"/>
          <p:cNvSpPr/>
          <p:nvPr/>
        </p:nvSpPr>
        <p:spPr bwMode="auto">
          <a:xfrm>
            <a:off x="1372528" y="1892088"/>
            <a:ext cx="9580165" cy="2120450"/>
          </a:xfrm>
          <a:custGeom>
            <a:avLst/>
            <a:gdLst>
              <a:gd name="T0" fmla="*/ 0 w 2828"/>
              <a:gd name="T1" fmla="*/ 856 h 1032"/>
              <a:gd name="T2" fmla="*/ 660 w 2828"/>
              <a:gd name="T3" fmla="*/ 540 h 1032"/>
              <a:gd name="T4" fmla="*/ 1232 w 2828"/>
              <a:gd name="T5" fmla="*/ 720 h 1032"/>
              <a:gd name="T6" fmla="*/ 1772 w 2828"/>
              <a:gd name="T7" fmla="*/ 320 h 1032"/>
              <a:gd name="T8" fmla="*/ 2315 w 2828"/>
              <a:gd name="T9" fmla="*/ 479 h 1032"/>
              <a:gd name="T10" fmla="*/ 2828 w 2828"/>
              <a:gd name="T11" fmla="*/ 0 h 1032"/>
              <a:gd name="connsiteX0" fmla="*/ 0 w 10000"/>
              <a:gd name="connsiteY0" fmla="*/ 8295 h 8580"/>
              <a:gd name="connsiteX1" fmla="*/ 2348 w 10000"/>
              <a:gd name="connsiteY1" fmla="*/ 3545 h 8580"/>
              <a:gd name="connsiteX2" fmla="*/ 4356 w 10000"/>
              <a:gd name="connsiteY2" fmla="*/ 6977 h 8580"/>
              <a:gd name="connsiteX3" fmla="*/ 6266 w 10000"/>
              <a:gd name="connsiteY3" fmla="*/ 3101 h 8580"/>
              <a:gd name="connsiteX4" fmla="*/ 8186 w 10000"/>
              <a:gd name="connsiteY4" fmla="*/ 4641 h 8580"/>
              <a:gd name="connsiteX5" fmla="*/ 10000 w 10000"/>
              <a:gd name="connsiteY5" fmla="*/ 0 h 8580"/>
              <a:gd name="connsiteX0-1" fmla="*/ 0 w 10000"/>
              <a:gd name="connsiteY0-2" fmla="*/ 9668 h 10374"/>
              <a:gd name="connsiteX1-3" fmla="*/ 2348 w 10000"/>
              <a:gd name="connsiteY1-4" fmla="*/ 4132 h 10374"/>
              <a:gd name="connsiteX2-5" fmla="*/ 4356 w 10000"/>
              <a:gd name="connsiteY2-6" fmla="*/ 10374 h 10374"/>
              <a:gd name="connsiteX3-7" fmla="*/ 6266 w 10000"/>
              <a:gd name="connsiteY3-8" fmla="*/ 3614 h 10374"/>
              <a:gd name="connsiteX4-9" fmla="*/ 8186 w 10000"/>
              <a:gd name="connsiteY4-10" fmla="*/ 5409 h 10374"/>
              <a:gd name="connsiteX5-11" fmla="*/ 10000 w 10000"/>
              <a:gd name="connsiteY5-12" fmla="*/ 0 h 10374"/>
              <a:gd name="connsiteX0-13" fmla="*/ 0 w 10000"/>
              <a:gd name="connsiteY0-14" fmla="*/ 9668 h 10376"/>
              <a:gd name="connsiteX1-15" fmla="*/ 2348 w 10000"/>
              <a:gd name="connsiteY1-16" fmla="*/ 4132 h 10376"/>
              <a:gd name="connsiteX2-17" fmla="*/ 4356 w 10000"/>
              <a:gd name="connsiteY2-18" fmla="*/ 10374 h 10376"/>
              <a:gd name="connsiteX3-19" fmla="*/ 5821 w 10000"/>
              <a:gd name="connsiteY3-20" fmla="*/ 3248 h 10376"/>
              <a:gd name="connsiteX4-21" fmla="*/ 8186 w 10000"/>
              <a:gd name="connsiteY4-22" fmla="*/ 5409 h 10376"/>
              <a:gd name="connsiteX5-23" fmla="*/ 10000 w 10000"/>
              <a:gd name="connsiteY5-24" fmla="*/ 0 h 10376"/>
              <a:gd name="connsiteX0-25" fmla="*/ 0 w 10000"/>
              <a:gd name="connsiteY0-26" fmla="*/ 9668 h 10376"/>
              <a:gd name="connsiteX1-27" fmla="*/ 2348 w 10000"/>
              <a:gd name="connsiteY1-28" fmla="*/ 4132 h 10376"/>
              <a:gd name="connsiteX2-29" fmla="*/ 4356 w 10000"/>
              <a:gd name="connsiteY2-30" fmla="*/ 10374 h 10376"/>
              <a:gd name="connsiteX3-31" fmla="*/ 5821 w 10000"/>
              <a:gd name="connsiteY3-32" fmla="*/ 3248 h 10376"/>
              <a:gd name="connsiteX4-33" fmla="*/ 8186 w 10000"/>
              <a:gd name="connsiteY4-34" fmla="*/ 5409 h 10376"/>
              <a:gd name="connsiteX5-35" fmla="*/ 10000 w 10000"/>
              <a:gd name="connsiteY5-36" fmla="*/ 0 h 10376"/>
              <a:gd name="connsiteX0-37" fmla="*/ 0 w 10000"/>
              <a:gd name="connsiteY0-38" fmla="*/ 9668 h 10376"/>
              <a:gd name="connsiteX1-39" fmla="*/ 2348 w 10000"/>
              <a:gd name="connsiteY1-40" fmla="*/ 4132 h 10376"/>
              <a:gd name="connsiteX2-41" fmla="*/ 4356 w 10000"/>
              <a:gd name="connsiteY2-42" fmla="*/ 10374 h 10376"/>
              <a:gd name="connsiteX3-43" fmla="*/ 5821 w 10000"/>
              <a:gd name="connsiteY3-44" fmla="*/ 3248 h 10376"/>
              <a:gd name="connsiteX4-45" fmla="*/ 8631 w 10000"/>
              <a:gd name="connsiteY4-46" fmla="*/ 7651 h 10376"/>
              <a:gd name="connsiteX5-47" fmla="*/ 10000 w 10000"/>
              <a:gd name="connsiteY5-48" fmla="*/ 0 h 10376"/>
              <a:gd name="connsiteX0-49" fmla="*/ 0 w 10000"/>
              <a:gd name="connsiteY0-50" fmla="*/ 9668 h 10376"/>
              <a:gd name="connsiteX1-51" fmla="*/ 2348 w 10000"/>
              <a:gd name="connsiteY1-52" fmla="*/ 4132 h 10376"/>
              <a:gd name="connsiteX2-53" fmla="*/ 4356 w 10000"/>
              <a:gd name="connsiteY2-54" fmla="*/ 10374 h 10376"/>
              <a:gd name="connsiteX3-55" fmla="*/ 5821 w 10000"/>
              <a:gd name="connsiteY3-56" fmla="*/ 3248 h 10376"/>
              <a:gd name="connsiteX4-57" fmla="*/ 8631 w 10000"/>
              <a:gd name="connsiteY4-58" fmla="*/ 7651 h 10376"/>
              <a:gd name="connsiteX5-59" fmla="*/ 10000 w 10000"/>
              <a:gd name="connsiteY5-60" fmla="*/ 0 h 10376"/>
              <a:gd name="connsiteX0-61" fmla="*/ 0 w 10000"/>
              <a:gd name="connsiteY0-62" fmla="*/ 9668 h 10395"/>
              <a:gd name="connsiteX1-63" fmla="*/ 2363 w 10000"/>
              <a:gd name="connsiteY1-64" fmla="*/ 5595 h 10395"/>
              <a:gd name="connsiteX2-65" fmla="*/ 4356 w 10000"/>
              <a:gd name="connsiteY2-66" fmla="*/ 10374 h 10395"/>
              <a:gd name="connsiteX3-67" fmla="*/ 5821 w 10000"/>
              <a:gd name="connsiteY3-68" fmla="*/ 3248 h 10395"/>
              <a:gd name="connsiteX4-69" fmla="*/ 8631 w 10000"/>
              <a:gd name="connsiteY4-70" fmla="*/ 7651 h 10395"/>
              <a:gd name="connsiteX5-71" fmla="*/ 10000 w 10000"/>
              <a:gd name="connsiteY5-72" fmla="*/ 0 h 10395"/>
              <a:gd name="connsiteX0-73" fmla="*/ 0 w 9911"/>
              <a:gd name="connsiteY0-74" fmla="*/ 6552 h 10397"/>
              <a:gd name="connsiteX1-75" fmla="*/ 2274 w 9911"/>
              <a:gd name="connsiteY1-76" fmla="*/ 5595 h 10397"/>
              <a:gd name="connsiteX2-77" fmla="*/ 4267 w 9911"/>
              <a:gd name="connsiteY2-78" fmla="*/ 10374 h 10397"/>
              <a:gd name="connsiteX3-79" fmla="*/ 5732 w 9911"/>
              <a:gd name="connsiteY3-80" fmla="*/ 3248 h 10397"/>
              <a:gd name="connsiteX4-81" fmla="*/ 8542 w 9911"/>
              <a:gd name="connsiteY4-82" fmla="*/ 7651 h 10397"/>
              <a:gd name="connsiteX5-83" fmla="*/ 9911 w 9911"/>
              <a:gd name="connsiteY5-84" fmla="*/ 0 h 10397"/>
              <a:gd name="connsiteX0-85" fmla="*/ 0 w 10000"/>
              <a:gd name="connsiteY0-86" fmla="*/ 6302 h 9983"/>
              <a:gd name="connsiteX1-87" fmla="*/ 2294 w 10000"/>
              <a:gd name="connsiteY1-88" fmla="*/ 5381 h 9983"/>
              <a:gd name="connsiteX2-89" fmla="*/ 4305 w 10000"/>
              <a:gd name="connsiteY2-90" fmla="*/ 9978 h 9983"/>
              <a:gd name="connsiteX3-91" fmla="*/ 6172 w 10000"/>
              <a:gd name="connsiteY3-92" fmla="*/ 4304 h 9983"/>
              <a:gd name="connsiteX4-93" fmla="*/ 8619 w 10000"/>
              <a:gd name="connsiteY4-94" fmla="*/ 7359 h 9983"/>
              <a:gd name="connsiteX5-95" fmla="*/ 10000 w 10000"/>
              <a:gd name="connsiteY5-96" fmla="*/ 0 h 9983"/>
              <a:gd name="connsiteX0-97" fmla="*/ 0 w 10000"/>
              <a:gd name="connsiteY0-98" fmla="*/ 6313 h 10000"/>
              <a:gd name="connsiteX1-99" fmla="*/ 2294 w 10000"/>
              <a:gd name="connsiteY1-100" fmla="*/ 5390 h 10000"/>
              <a:gd name="connsiteX2-101" fmla="*/ 4305 w 10000"/>
              <a:gd name="connsiteY2-102" fmla="*/ 9995 h 10000"/>
              <a:gd name="connsiteX3-103" fmla="*/ 6172 w 10000"/>
              <a:gd name="connsiteY3-104" fmla="*/ 4311 h 10000"/>
              <a:gd name="connsiteX4-105" fmla="*/ 8619 w 10000"/>
              <a:gd name="connsiteY4-106" fmla="*/ 7372 h 10000"/>
              <a:gd name="connsiteX5-107" fmla="*/ 10000 w 10000"/>
              <a:gd name="connsiteY5-108" fmla="*/ 0 h 10000"/>
              <a:gd name="connsiteX0-109" fmla="*/ 0 w 10000"/>
              <a:gd name="connsiteY0-110" fmla="*/ 6313 h 10000"/>
              <a:gd name="connsiteX1-111" fmla="*/ 2294 w 10000"/>
              <a:gd name="connsiteY1-112" fmla="*/ 5390 h 10000"/>
              <a:gd name="connsiteX2-113" fmla="*/ 4305 w 10000"/>
              <a:gd name="connsiteY2-114" fmla="*/ 9995 h 10000"/>
              <a:gd name="connsiteX3-115" fmla="*/ 6172 w 10000"/>
              <a:gd name="connsiteY3-116" fmla="*/ 4311 h 10000"/>
              <a:gd name="connsiteX4-117" fmla="*/ 9038 w 10000"/>
              <a:gd name="connsiteY4-118" fmla="*/ 7690 h 10000"/>
              <a:gd name="connsiteX5-119" fmla="*/ 10000 w 10000"/>
              <a:gd name="connsiteY5-120" fmla="*/ 0 h 10000"/>
              <a:gd name="connsiteX0-121" fmla="*/ 0 w 10000"/>
              <a:gd name="connsiteY0-122" fmla="*/ 6313 h 10000"/>
              <a:gd name="connsiteX1-123" fmla="*/ 2294 w 10000"/>
              <a:gd name="connsiteY1-124" fmla="*/ 5390 h 10000"/>
              <a:gd name="connsiteX2-125" fmla="*/ 4305 w 10000"/>
              <a:gd name="connsiteY2-126" fmla="*/ 9995 h 10000"/>
              <a:gd name="connsiteX3-127" fmla="*/ 6172 w 10000"/>
              <a:gd name="connsiteY3-128" fmla="*/ 4311 h 10000"/>
              <a:gd name="connsiteX4-129" fmla="*/ 9038 w 10000"/>
              <a:gd name="connsiteY4-130" fmla="*/ 7690 h 10000"/>
              <a:gd name="connsiteX5-131" fmla="*/ 10000 w 10000"/>
              <a:gd name="connsiteY5-132" fmla="*/ 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000" h="10000">
                <a:moveTo>
                  <a:pt x="0" y="6313"/>
                </a:moveTo>
                <a:cubicBezTo>
                  <a:pt x="1498" y="8227"/>
                  <a:pt x="1577" y="4777"/>
                  <a:pt x="2294" y="5390"/>
                </a:cubicBezTo>
                <a:cubicBezTo>
                  <a:pt x="3012" y="6004"/>
                  <a:pt x="3659" y="10174"/>
                  <a:pt x="4305" y="9995"/>
                </a:cubicBezTo>
                <a:cubicBezTo>
                  <a:pt x="4951" y="9816"/>
                  <a:pt x="5383" y="4695"/>
                  <a:pt x="6172" y="4311"/>
                </a:cubicBezTo>
                <a:cubicBezTo>
                  <a:pt x="6961" y="3927"/>
                  <a:pt x="7900" y="9595"/>
                  <a:pt x="9038" y="7690"/>
                </a:cubicBezTo>
                <a:cubicBezTo>
                  <a:pt x="9937" y="7559"/>
                  <a:pt x="8623" y="1047"/>
                  <a:pt x="10000" y="0"/>
                </a:cubicBezTo>
              </a:path>
            </a:pathLst>
          </a:custGeom>
          <a:noFill/>
          <a:ln w="15875" cap="flat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sz="2700" b="0">
              <a:solidFill>
                <a:srgbClr val="97999B"/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17" name="TextBox 8"/>
          <p:cNvSpPr txBox="1"/>
          <p:nvPr/>
        </p:nvSpPr>
        <p:spPr>
          <a:xfrm>
            <a:off x="1202766" y="1614014"/>
            <a:ext cx="3411703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获取家乡美食途径</a:t>
            </a:r>
            <a:endParaRPr lang="en-US" altLang="zh-CN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收集家乡美食数据</a:t>
            </a:r>
          </a:p>
          <a:p>
            <a:pPr>
              <a:lnSpc>
                <a:spcPct val="150000"/>
              </a:lnSpc>
            </a:pPr>
            <a:r>
              <a:rPr lang="en-US" altLang="id-ID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了解数据选择方法</a:t>
            </a:r>
          </a:p>
        </p:txBody>
      </p:sp>
      <p:sp>
        <p:nvSpPr>
          <p:cNvPr id="26" name="AutoShape 60"/>
          <p:cNvSpPr/>
          <p:nvPr/>
        </p:nvSpPr>
        <p:spPr bwMode="auto">
          <a:xfrm>
            <a:off x="6659957" y="2778395"/>
            <a:ext cx="347119" cy="347116"/>
          </a:xfrm>
          <a:custGeom>
            <a:avLst/>
            <a:gdLst>
              <a:gd name="T0" fmla="*/ 197644 w 21600"/>
              <a:gd name="T1" fmla="*/ 197644 h 21592"/>
              <a:gd name="T2" fmla="*/ 197644 w 21600"/>
              <a:gd name="T3" fmla="*/ 197644 h 21592"/>
              <a:gd name="T4" fmla="*/ 197644 w 21600"/>
              <a:gd name="T5" fmla="*/ 197644 h 21592"/>
              <a:gd name="T6" fmla="*/ 197644 w 21600"/>
              <a:gd name="T7" fmla="*/ 197644 h 21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92">
                <a:moveTo>
                  <a:pt x="16719" y="11484"/>
                </a:moveTo>
                <a:cubicBezTo>
                  <a:pt x="16972" y="11823"/>
                  <a:pt x="17102" y="12217"/>
                  <a:pt x="17111" y="12666"/>
                </a:cubicBezTo>
                <a:cubicBezTo>
                  <a:pt x="17118" y="13118"/>
                  <a:pt x="16986" y="13503"/>
                  <a:pt x="16719" y="13825"/>
                </a:cubicBezTo>
                <a:lnTo>
                  <a:pt x="10660" y="21039"/>
                </a:lnTo>
                <a:cubicBezTo>
                  <a:pt x="10393" y="21361"/>
                  <a:pt x="10061" y="21530"/>
                  <a:pt x="9664" y="21548"/>
                </a:cubicBezTo>
                <a:cubicBezTo>
                  <a:pt x="9270" y="21568"/>
                  <a:pt x="8950" y="21398"/>
                  <a:pt x="8704" y="21039"/>
                </a:cubicBezTo>
                <a:lnTo>
                  <a:pt x="991" y="10768"/>
                </a:lnTo>
                <a:cubicBezTo>
                  <a:pt x="721" y="10408"/>
                  <a:pt x="488" y="9960"/>
                  <a:pt x="293" y="9416"/>
                </a:cubicBezTo>
                <a:cubicBezTo>
                  <a:pt x="98" y="8878"/>
                  <a:pt x="0" y="8375"/>
                  <a:pt x="0" y="7918"/>
                </a:cubicBezTo>
                <a:lnTo>
                  <a:pt x="0" y="1668"/>
                </a:lnTo>
                <a:cubicBezTo>
                  <a:pt x="0" y="1216"/>
                  <a:pt x="134" y="825"/>
                  <a:pt x="401" y="497"/>
                </a:cubicBezTo>
                <a:cubicBezTo>
                  <a:pt x="671" y="166"/>
                  <a:pt x="1003" y="0"/>
                  <a:pt x="1392" y="0"/>
                </a:cubicBezTo>
                <a:lnTo>
                  <a:pt x="6619" y="0"/>
                </a:lnTo>
                <a:cubicBezTo>
                  <a:pt x="6811" y="0"/>
                  <a:pt x="7016" y="28"/>
                  <a:pt x="7237" y="83"/>
                </a:cubicBezTo>
                <a:cubicBezTo>
                  <a:pt x="7456" y="138"/>
                  <a:pt x="7677" y="224"/>
                  <a:pt x="7899" y="336"/>
                </a:cubicBezTo>
                <a:cubicBezTo>
                  <a:pt x="8120" y="451"/>
                  <a:pt x="8332" y="580"/>
                  <a:pt x="8524" y="724"/>
                </a:cubicBezTo>
                <a:cubicBezTo>
                  <a:pt x="8719" y="865"/>
                  <a:pt x="8880" y="1021"/>
                  <a:pt x="9005" y="1185"/>
                </a:cubicBezTo>
                <a:lnTo>
                  <a:pt x="16719" y="11484"/>
                </a:lnTo>
                <a:close/>
                <a:moveTo>
                  <a:pt x="3603" y="5922"/>
                </a:moveTo>
                <a:cubicBezTo>
                  <a:pt x="3964" y="5922"/>
                  <a:pt x="4279" y="5761"/>
                  <a:pt x="4548" y="5441"/>
                </a:cubicBezTo>
                <a:cubicBezTo>
                  <a:pt x="4815" y="5116"/>
                  <a:pt x="4952" y="4740"/>
                  <a:pt x="4952" y="4311"/>
                </a:cubicBezTo>
                <a:cubicBezTo>
                  <a:pt x="4952" y="3862"/>
                  <a:pt x="4815" y="3477"/>
                  <a:pt x="4548" y="3160"/>
                </a:cubicBezTo>
                <a:cubicBezTo>
                  <a:pt x="4281" y="2844"/>
                  <a:pt x="3966" y="2686"/>
                  <a:pt x="3603" y="2686"/>
                </a:cubicBezTo>
                <a:cubicBezTo>
                  <a:pt x="3227" y="2686"/>
                  <a:pt x="2908" y="2844"/>
                  <a:pt x="2643" y="3160"/>
                </a:cubicBezTo>
                <a:cubicBezTo>
                  <a:pt x="2378" y="3477"/>
                  <a:pt x="2246" y="3862"/>
                  <a:pt x="2246" y="4311"/>
                </a:cubicBezTo>
                <a:cubicBezTo>
                  <a:pt x="2246" y="4739"/>
                  <a:pt x="2378" y="5116"/>
                  <a:pt x="2643" y="5441"/>
                </a:cubicBezTo>
                <a:cubicBezTo>
                  <a:pt x="2905" y="5761"/>
                  <a:pt x="3225" y="5922"/>
                  <a:pt x="3603" y="5922"/>
                </a:cubicBezTo>
                <a:moveTo>
                  <a:pt x="21198" y="11510"/>
                </a:moveTo>
                <a:cubicBezTo>
                  <a:pt x="21465" y="11852"/>
                  <a:pt x="21599" y="12252"/>
                  <a:pt x="21599" y="12709"/>
                </a:cubicBezTo>
                <a:cubicBezTo>
                  <a:pt x="21599" y="13167"/>
                  <a:pt x="21465" y="13558"/>
                  <a:pt x="21198" y="13880"/>
                </a:cubicBezTo>
                <a:lnTo>
                  <a:pt x="15163" y="21093"/>
                </a:lnTo>
                <a:cubicBezTo>
                  <a:pt x="14896" y="21415"/>
                  <a:pt x="14564" y="21582"/>
                  <a:pt x="14174" y="21591"/>
                </a:cubicBezTo>
                <a:cubicBezTo>
                  <a:pt x="13782" y="21600"/>
                  <a:pt x="13450" y="21433"/>
                  <a:pt x="13183" y="21093"/>
                </a:cubicBezTo>
                <a:lnTo>
                  <a:pt x="13044" y="20903"/>
                </a:lnTo>
                <a:lnTo>
                  <a:pt x="18963" y="13825"/>
                </a:lnTo>
                <a:cubicBezTo>
                  <a:pt x="19230" y="13503"/>
                  <a:pt x="19365" y="13118"/>
                  <a:pt x="19360" y="12660"/>
                </a:cubicBezTo>
                <a:cubicBezTo>
                  <a:pt x="19355" y="12206"/>
                  <a:pt x="19223" y="11812"/>
                  <a:pt x="18963" y="11484"/>
                </a:cubicBezTo>
                <a:lnTo>
                  <a:pt x="11247" y="1185"/>
                </a:lnTo>
                <a:cubicBezTo>
                  <a:pt x="11009" y="865"/>
                  <a:pt x="10689" y="604"/>
                  <a:pt x="10282" y="408"/>
                </a:cubicBezTo>
                <a:cubicBezTo>
                  <a:pt x="9873" y="210"/>
                  <a:pt x="9484" y="83"/>
                  <a:pt x="9109" y="28"/>
                </a:cubicBezTo>
                <a:lnTo>
                  <a:pt x="11112" y="28"/>
                </a:lnTo>
                <a:cubicBezTo>
                  <a:pt x="11502" y="28"/>
                  <a:pt x="11935" y="141"/>
                  <a:pt x="12406" y="365"/>
                </a:cubicBezTo>
                <a:cubicBezTo>
                  <a:pt x="12878" y="589"/>
                  <a:pt x="13236" y="874"/>
                  <a:pt x="13481" y="1213"/>
                </a:cubicBezTo>
                <a:lnTo>
                  <a:pt x="21198" y="115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100" tIns="38100" rIns="38100" bIns="38100" anchor="ctr"/>
          <a:lstStyle/>
          <a:p>
            <a:endParaRPr lang="en-US" sz="2700" b="0">
              <a:solidFill>
                <a:srgbClr val="97999B"/>
              </a:solidFill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562" y="1480699"/>
            <a:ext cx="1471254" cy="1471254"/>
          </a:xfrm>
          <a:prstGeom prst="rect">
            <a:avLst/>
          </a:prstGeom>
        </p:spPr>
      </p:pic>
      <p:sp>
        <p:nvSpPr>
          <p:cNvPr id="70" name="TextBox 8"/>
          <p:cNvSpPr txBox="1"/>
          <p:nvPr/>
        </p:nvSpPr>
        <p:spPr>
          <a:xfrm>
            <a:off x="4376327" y="4236125"/>
            <a:ext cx="2939068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制定美食遴选标准</a:t>
            </a:r>
            <a:endParaRPr lang="en-US" altLang="zh-CN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制作美食宣传图</a:t>
            </a:r>
          </a:p>
          <a:p>
            <a:pPr>
              <a:lnSpc>
                <a:spcPct val="150000"/>
              </a:lnSpc>
            </a:pPr>
            <a:r>
              <a:rPr lang="en-US" altLang="id-ID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评选家乡特色美食</a:t>
            </a:r>
          </a:p>
        </p:txBody>
      </p:sp>
      <p:sp>
        <p:nvSpPr>
          <p:cNvPr id="71" name="TextBox 8"/>
          <p:cNvSpPr txBox="1"/>
          <p:nvPr/>
        </p:nvSpPr>
        <p:spPr>
          <a:xfrm>
            <a:off x="6169660" y="1751965"/>
            <a:ext cx="27965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数据的特点</a:t>
            </a:r>
            <a:endParaRPr lang="en-US" altLang="zh-CN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数据选择应关注的因素</a:t>
            </a:r>
            <a:endParaRPr lang="id-ID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3" name="图片 7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324" y="2989491"/>
            <a:ext cx="1330405" cy="525974"/>
          </a:xfrm>
          <a:prstGeom prst="rect">
            <a:avLst/>
          </a:prstGeom>
        </p:spPr>
      </p:pic>
      <p:pic>
        <p:nvPicPr>
          <p:cNvPr id="75" name="图片 7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73" y="3680756"/>
            <a:ext cx="1329457" cy="525600"/>
          </a:xfrm>
          <a:prstGeom prst="rect">
            <a:avLst/>
          </a:prstGeom>
        </p:spPr>
      </p:pic>
      <p:pic>
        <p:nvPicPr>
          <p:cNvPr id="79" name="图片 7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193" y="2689153"/>
            <a:ext cx="1329459" cy="525600"/>
          </a:xfrm>
          <a:prstGeom prst="rect">
            <a:avLst/>
          </a:prstGeom>
        </p:spPr>
      </p:pic>
      <p:pic>
        <p:nvPicPr>
          <p:cNvPr id="81" name="图片 8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666" y="3277438"/>
            <a:ext cx="1329459" cy="525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415" y="1537335"/>
            <a:ext cx="4301490" cy="1700530"/>
          </a:xfrm>
          <a:prstGeom prst="rect">
            <a:avLst/>
          </a:prstGeom>
          <a:noFill/>
        </p:spPr>
      </p:pic>
      <p:sp>
        <p:nvSpPr>
          <p:cNvPr id="2" name="文本框 1" descr="7b0a20202020227461726765744d6f64756c65223a20226b6f6e6c696e65666f6e7473220a7d0a"/>
          <p:cNvSpPr txBox="1"/>
          <p:nvPr/>
        </p:nvSpPr>
        <p:spPr>
          <a:xfrm>
            <a:off x="4284555" y="3428889"/>
            <a:ext cx="3018775" cy="2221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2">
                    <a:lumMod val="2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10383B"/>
                </a:solidFill>
                <a:sym typeface="汉仪大黑简" panose="02010600000101010101" charset="-122"/>
              </a:rPr>
              <a:t>1.</a:t>
            </a:r>
            <a:r>
              <a:rPr lang="zh-CN" altLang="en-US" dirty="0">
                <a:solidFill>
                  <a:srgbClr val="10383B"/>
                </a:solidFill>
                <a:sym typeface="汉仪大黑简" panose="02010600000101010101" charset="-122"/>
              </a:rPr>
              <a:t>获取家乡美食途径</a:t>
            </a:r>
            <a:endParaRPr lang="en-US" altLang="zh-CN" dirty="0">
              <a:solidFill>
                <a:srgbClr val="10383B"/>
              </a:solidFill>
              <a:sym typeface="汉仪大黑简" panose="0201060000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10383B"/>
                </a:solidFill>
                <a:sym typeface="汉仪大黑简" panose="02010600000101010101" charset="-122"/>
              </a:rPr>
              <a:t>2.</a:t>
            </a:r>
            <a:r>
              <a:rPr lang="zh-CN" altLang="en-US" dirty="0">
                <a:solidFill>
                  <a:srgbClr val="10383B"/>
                </a:solidFill>
                <a:sym typeface="汉仪大黑简" panose="02010600000101010101" charset="-122"/>
              </a:rPr>
              <a:t>收集家乡美食数据</a:t>
            </a:r>
          </a:p>
          <a:p>
            <a:pPr>
              <a:lnSpc>
                <a:spcPct val="150000"/>
              </a:lnSpc>
            </a:pPr>
            <a:r>
              <a:rPr lang="en-US" altLang="id-ID" dirty="0">
                <a:solidFill>
                  <a:srgbClr val="10383B"/>
                </a:solidFill>
                <a:sym typeface="汉仪大黑简" panose="02010600000101010101" charset="-122"/>
              </a:rPr>
              <a:t>3.</a:t>
            </a:r>
            <a:r>
              <a:rPr lang="zh-CN" altLang="en-US" dirty="0">
                <a:solidFill>
                  <a:srgbClr val="10383B"/>
                </a:solidFill>
                <a:sym typeface="汉仪大黑简" panose="02010600000101010101" charset="-122"/>
              </a:rPr>
              <a:t>了解数据选择方法</a:t>
            </a: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rgbClr val="10383B"/>
              </a:solidFill>
              <a:sym typeface="方正公文黑体" panose="02000500000000000000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1B80006-501D-2941-F6E3-1C772AF8D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53953" y="3719246"/>
            <a:ext cx="507398" cy="324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8525696-DD24-993E-AC99-89674B4856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51369" y="4259104"/>
            <a:ext cx="507398" cy="324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347B9D2-CC86-7A5B-C5E2-858E66F8A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51373" y="4817047"/>
            <a:ext cx="507398" cy="32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12673" y="990449"/>
            <a:ext cx="44710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．获取家乡美食的途径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25"/>
          <a:stretch>
            <a:fillRect/>
          </a:stretch>
        </p:blipFill>
        <p:spPr>
          <a:xfrm rot="646208">
            <a:off x="990600" y="1497330"/>
            <a:ext cx="1471295" cy="12960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98550" y="2016760"/>
            <a:ext cx="1255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solidFill>
                  <a:srgbClr val="0432FF"/>
                </a:solidFill>
              </a:rPr>
              <a:t>议一议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t="10012" r="23771"/>
          <a:stretch>
            <a:fillRect/>
          </a:stretch>
        </p:blipFill>
        <p:spPr>
          <a:xfrm>
            <a:off x="9910354" y="4610510"/>
            <a:ext cx="1332411" cy="134872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678430" y="1915160"/>
            <a:ext cx="71748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当美食推荐官获取家乡美食素材可以通过哪些途径？</a:t>
            </a:r>
            <a:endParaRPr lang="zh-CN" altLang="en-US" dirty="0"/>
          </a:p>
        </p:txBody>
      </p:sp>
      <p:sp>
        <p:nvSpPr>
          <p:cNvPr id="1073742884" name="文本框 1073742883"/>
          <p:cNvSpPr txBox="1"/>
          <p:nvPr/>
        </p:nvSpPr>
        <p:spPr>
          <a:xfrm>
            <a:off x="2750185" y="2808605"/>
            <a:ext cx="6920230" cy="19907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indent="228600" defTabSz="914400">
              <a:tabLst>
                <a:tab pos="269875" algn="l"/>
              </a:tabLst>
            </a:pPr>
            <a:endParaRPr lang="zh-CN" alt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indent="228600" defTabSz="914400">
              <a:tabLst>
                <a:tab pos="269875" algn="l"/>
              </a:tabLst>
            </a:pP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□查阅书籍、报纸等纸质资料     □观看采访录像、视频资料</a:t>
            </a:r>
          </a:p>
          <a:p>
            <a:pPr indent="228600" defTabSz="914400">
              <a:tabLst>
                <a:tab pos="269875" algn="l"/>
              </a:tabLst>
            </a:pPr>
            <a:endParaRPr lang="zh-CN" alt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indent="228600" defTabSz="914400">
              <a:tabLst>
                <a:tab pos="269875" algn="l"/>
              </a:tabLst>
            </a:pPr>
            <a:endParaRPr lang="zh-CN" alt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indent="228600" defTabSz="914400">
              <a:tabLst>
                <a:tab pos="269875" algn="l"/>
              </a:tabLst>
            </a:pP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□网上搜索学习               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□向他人咨询或实地走访</a:t>
            </a:r>
          </a:p>
          <a:p>
            <a:pPr defTabSz="914400">
              <a:tabLst>
                <a:tab pos="269875" algn="l"/>
              </a:tabLst>
            </a:pPr>
            <a:endParaRPr lang="zh-CN" alt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zh-CN" alt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072138" y="1791624"/>
            <a:ext cx="730308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kumimoji="1" lang="zh-CN" altLang="en-US" sz="2400" dirty="0"/>
              <a:t>选择正规的搜索引擎网站，尝试着收集家乡美食的相关数据，并记录在活动表中和同学分享你的收获。</a:t>
            </a:r>
            <a:endParaRPr kumimoji="1" lang="en-US" altLang="zh-CN" sz="24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71" b="10892"/>
          <a:stretch>
            <a:fillRect/>
          </a:stretch>
        </p:blipFill>
        <p:spPr bwMode="auto">
          <a:xfrm>
            <a:off x="9470984" y="3855650"/>
            <a:ext cx="2133600" cy="218209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1012673" y="990449"/>
            <a:ext cx="40627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．收集家乡美食数据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25"/>
          <a:stretch>
            <a:fillRect/>
          </a:stretch>
        </p:blipFill>
        <p:spPr>
          <a:xfrm rot="646208">
            <a:off x="1336706" y="1700520"/>
            <a:ext cx="1471282" cy="1296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44666" y="2117687"/>
            <a:ext cx="125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solidFill>
                  <a:srgbClr val="0432FF"/>
                </a:solidFill>
              </a:rPr>
              <a:t>搜一搜</a:t>
            </a:r>
          </a:p>
        </p:txBody>
      </p:sp>
      <p:graphicFrame>
        <p:nvGraphicFramePr>
          <p:cNvPr id="4" name="表格 3"/>
          <p:cNvGraphicFramePr/>
          <p:nvPr/>
        </p:nvGraphicFramePr>
        <p:xfrm>
          <a:off x="2700020" y="3187700"/>
          <a:ext cx="7369810" cy="164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1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6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/>
                        <a:t>美食名称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/>
                        <a:t>美食简介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获取方式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295431" y="1523355"/>
            <a:ext cx="1471282" cy="1296000"/>
            <a:chOff x="1295431" y="1826711"/>
            <a:chExt cx="1471282" cy="1296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295431" y="1826711"/>
              <a:ext cx="1471282" cy="129600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403391" y="224387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想一想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950217" y="1800514"/>
            <a:ext cx="751917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kumimoji="1" lang="zh-CN" altLang="en-US" sz="2400" dirty="0"/>
              <a:t>要想判断一种美食是否为家乡特色美食，可以从哪些方面进行考虑？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70" y="4546525"/>
            <a:ext cx="1523551" cy="152355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1012673" y="990449"/>
            <a:ext cx="44710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3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．了解数据选择的方法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990850" y="3282315"/>
            <a:ext cx="6563995" cy="1601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</a:p>
          <a:p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数据来源：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□美食产地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   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□历史渊源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      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□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u="sng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                      </a:t>
            </a:r>
          </a:p>
          <a:p>
            <a:endParaRPr lang="en-US" altLang="zh-CN" u="sng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  <a:p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数据内容：□口味特色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   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□口碑好评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      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□</a:t>
            </a:r>
            <a:endParaRPr lang="en-US" altLang="zh-CN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649210" y="3874135"/>
            <a:ext cx="16732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649210" y="4411980"/>
            <a:ext cx="16732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719581" y="2413510"/>
            <a:ext cx="7139707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20000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由于数据的相关性、真实性、和时效性等特点，收集到的数据不能立即使用，要对其进行合理选择。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kumimoji="1"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0" y="326390"/>
            <a:ext cx="1593850" cy="207899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mE3MzFlMDAxYzE0MDY5ODI2ZWQ0YTAzOTFkNGYzZmMifQ=="/>
  <p:tag name="RESOURCE_RECORD_KEY" val="{&quot;70&quot;:[3331583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31583]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34_3*n_h_a*1_1_1"/>
  <p:tag name="KSO_WM_TEMPLATE_CATEGORY" val="diagram"/>
  <p:tag name="KSO_WM_TEMPLATE_INDEX" val="20234934"/>
  <p:tag name="KSO_WM_UNIT_LAYERLEVEL" val="1_1_1"/>
  <p:tag name="KSO_WM_TAG_VERSION" val="3.0"/>
  <p:tag name="KSO_WM_BEAUTIFY_FLAG" val="#wm#"/>
  <p:tag name="KSO_WM_UNIT_TYPE" val="n_h_a"/>
  <p:tag name="KSO_WM_UNIT_INDEX" val="1_1_1"/>
  <p:tag name="KSO_WM_UNIT_ISCONTENTSTITLE" val="0"/>
  <p:tag name="KSO_WM_UNIT_ISNUMDGMTITLE" val="0"/>
  <p:tag name="KSO_WM_UNIT_NOCLEAR" val="0"/>
  <p:tag name="KSO_WM_UNIT_VALUE" val="96"/>
  <p:tag name="KSO_WM_DIAGRAM_GROUP_CODE" val="n1-1"/>
  <p:tag name="KSO_WM_DIAGRAM_VERSION" val="3"/>
  <p:tag name="KSO_WM_DIAGRAM_COLOR_TRICK" val="1"/>
  <p:tag name="KSO_WM_DIAGRAM_COLOR_TEXT_CAN_REMOVE" val="n"/>
  <p:tag name="KSO_WM_UNIT_PRESET_TEXT" val="单击此处&#10;添加标题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179.20001220703142,&quot;left&quot;:72.37502716304752,&quot;top&quot;:230.12503326656315,&quot;width&quot;:231.1249728369524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71*171"/>
  <p:tag name="TABLE_ENDDRAG_RECT" val="144*210*671*17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:customData xmlns="http://www.wps.cn/officeDocument/2013/wpsCustomData" xmlns:s="http://www.wps.cn/officeDocument/2013/wpsCustomData">
  <extobjs/>
</s:customData>
</file>

<file path=customXml/itemProps1.xml><?xml version="1.0" encoding="utf-8"?>
<ds:datastoreItem xmlns:ds="http://schemas.openxmlformats.org/officeDocument/2006/customXml" ds:itemID="{DD195449-EC38-4551-889B-2ABA246EC3A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823</Words>
  <Application>Microsoft Macintosh PowerPoint</Application>
  <PresentationFormat>宽屏</PresentationFormat>
  <Paragraphs>113</Paragraphs>
  <Slides>20</Slides>
  <Notes>11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等线</vt:lpstr>
      <vt:lpstr>Calibri</vt:lpstr>
      <vt:lpstr>楷体_GB2312</vt:lpstr>
      <vt:lpstr>楷体_GB2312</vt:lpstr>
      <vt:lpstr>等线 Light</vt:lpstr>
      <vt:lpstr>微软雅黑</vt:lpstr>
      <vt:lpstr>Source Sans Pro Light</vt:lpstr>
      <vt:lpstr>Arial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姜 方琴</dc:creator>
  <cp:lastModifiedBy>Microsoft Office User</cp:lastModifiedBy>
  <cp:revision>165</cp:revision>
  <dcterms:created xsi:type="dcterms:W3CDTF">2021-01-10T05:35:00Z</dcterms:created>
  <dcterms:modified xsi:type="dcterms:W3CDTF">2024-08-16T05:59:06Z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CDD3BC17E8DA42B98969B2831A531BA7_13</vt:lpwstr>
  </property>
  <property fmtid="{D5CDD505-2E9C-101B-9397-08002B2CF9AE}" pid="3" name="KSOProductBuildVer">
    <vt:lpwstr>2052-12.1.0.17813</vt:lpwstr>
  </property>
</Properties>
</file>