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91" r:id="rId3"/>
    <p:sldId id="293" r:id="rId4"/>
    <p:sldId id="319" r:id="rId5"/>
    <p:sldId id="321" r:id="rId6"/>
    <p:sldId id="320" r:id="rId7"/>
    <p:sldId id="323" r:id="rId8"/>
    <p:sldId id="325" r:id="rId9"/>
    <p:sldId id="326" r:id="rId10"/>
    <p:sldId id="327" r:id="rId11"/>
    <p:sldId id="302" r:id="rId12"/>
    <p:sldId id="328" r:id="rId13"/>
    <p:sldId id="329" r:id="rId14"/>
    <p:sldId id="330" r:id="rId15"/>
    <p:sldId id="332" r:id="rId16"/>
    <p:sldId id="331" r:id="rId17"/>
    <p:sldId id="333" r:id="rId18"/>
    <p:sldId id="26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楷体_GB2312" panose="02010609030101010101" pitchFamily="49" charset="-122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微软雅黑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4C4F8"/>
    <a:srgbClr val="36B1EC"/>
    <a:srgbClr val="D08F52"/>
    <a:srgbClr val="EACDB3"/>
    <a:srgbClr val="FFFFCC"/>
    <a:srgbClr val="ACCCC4"/>
    <a:srgbClr val="10383B"/>
    <a:srgbClr val="5F9C8C"/>
    <a:srgbClr val="15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7"/>
    <p:restoredTop sz="94667"/>
  </p:normalViewPr>
  <p:slideViewPr>
    <p:cSldViewPr snapToGrid="0">
      <p:cViewPr varScale="1">
        <p:scale>
          <a:sx n="84" d="100"/>
          <a:sy n="84" d="100"/>
        </p:scale>
        <p:origin x="1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898383" y="6311408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模拟车流显示路况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8244063" y="6311408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  合理安排日常生活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lang="en-US" altLang="zh-CN" sz="18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zh-CN" altLang="en-US" sz="18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  模拟车流显示路况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模拟车流显示路况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898383" y="6311408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模拟车流显示路况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8244063" y="6311408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  合理安排日常生活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模拟车流显示路况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模拟车流显示路况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模拟车流显示路况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模拟车流显示路况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2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7.xml"/><Relationship Id="rId6" Type="http://schemas.openxmlformats.org/officeDocument/2006/relationships/image" Target="../media/image20.jpe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8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notesSlide" Target="../notesSlides/notesSlide6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image" Target="../media/image14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77754" y="5188896"/>
            <a:ext cx="29692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铜陵市北京路小学    彭仕春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09385" y="3472230"/>
            <a:ext cx="41998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数据影响生活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13642" y="1149966"/>
            <a:ext cx="3495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合理安排日常生活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4BC071-6A73-1A50-DC72-425124BC4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58" y="2149200"/>
            <a:ext cx="8906283" cy="15757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633221" y="1906145"/>
            <a:ext cx="7139707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通过估算，全校上放学，学校门口的车流量总数约为______。</a:t>
            </a:r>
          </a:p>
          <a:p>
            <a:pPr indent="457200" fontAlgn="auto"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结合学生的班级数及正常放学时间间隔的思考，学校门口正常车流量约为______时，可以正常放学，而不出现拥堵现象。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4" y="725793"/>
            <a:ext cx="1532138" cy="15321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实验过程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929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试一试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288030" y="1831975"/>
            <a:ext cx="72002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dirty="0">
                <a:sym typeface="+mn-ea"/>
              </a:rPr>
              <a:t>使用</a:t>
            </a:r>
            <a:r>
              <a:rPr kumimoji="1" lang="en-US" altLang="zh-CN" sz="2400" dirty="0">
                <a:sym typeface="+mn-ea"/>
              </a:rPr>
              <a:t>“</a:t>
            </a:r>
            <a:r>
              <a:rPr kumimoji="1" lang="zh-CN" altLang="en-US" sz="2400" dirty="0">
                <a:sym typeface="+mn-ea"/>
              </a:rPr>
              <a:t>道路交通状况模拟显示</a:t>
            </a:r>
            <a:r>
              <a:rPr kumimoji="1" lang="en-US" altLang="zh-CN" sz="2400" dirty="0">
                <a:sym typeface="+mn-ea"/>
              </a:rPr>
              <a:t>”</a:t>
            </a:r>
            <a:r>
              <a:rPr kumimoji="1" lang="zh-CN" altLang="en-US" sz="2400" dirty="0">
                <a:sym typeface="+mn-ea"/>
              </a:rPr>
              <a:t>程序，输入校门口的车流量数据，观察结果，记录下表。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39718" y="913614"/>
            <a:ext cx="48793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活动</a:t>
            </a:r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：模拟车辆通行情况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11013" r="10020" b="8427"/>
          <a:stretch>
            <a:fillRect/>
          </a:stretch>
        </p:blipFill>
        <p:spPr>
          <a:xfrm>
            <a:off x="9989437" y="4709223"/>
            <a:ext cx="1584960" cy="1238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220" y="2996565"/>
            <a:ext cx="3897630" cy="25190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4510" y="2007870"/>
            <a:ext cx="2652395" cy="42646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468745" y="3260725"/>
            <a:ext cx="3827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输入的车流量数据：</a:t>
            </a:r>
            <a:r>
              <a:rPr kumimoji="1" lang="en-US" altLang="zh-CN" dirty="0"/>
              <a:t>__________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468745" y="3829050"/>
            <a:ext cx="3368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显示的颜色：</a:t>
            </a:r>
            <a:r>
              <a:rPr kumimoji="1" lang="en-US" altLang="zh-CN" dirty="0"/>
              <a:t>____________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468745" y="4489450"/>
            <a:ext cx="3368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交通状况为：</a:t>
            </a:r>
            <a:r>
              <a:rPr kumimoji="1" lang="en-US" altLang="zh-CN" dirty="0"/>
              <a:t>____________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实验过程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929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验一验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288030" y="1831975"/>
            <a:ext cx="72002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sz="2400" dirty="0">
                <a:sym typeface="+mn-ea"/>
              </a:rPr>
              <a:t>估算的车流量数据是否合适？尝试多次调整数据，使校门口交通状况既快更好。并记录下表。</a:t>
            </a:r>
            <a:endParaRPr kumimoji="1" lang="zh-CN" altLang="en-US" sz="2400" dirty="0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39718" y="913614"/>
            <a:ext cx="48793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活动</a:t>
            </a:r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：模拟车辆通行情况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11013" r="10020" b="8427"/>
          <a:stretch>
            <a:fillRect/>
          </a:stretch>
        </p:blipFill>
        <p:spPr>
          <a:xfrm>
            <a:off x="9989437" y="4709223"/>
            <a:ext cx="1584960" cy="1238731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1956435" y="2996565"/>
          <a:ext cx="853186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2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b="0">
                          <a:solidFill>
                            <a:schemeClr val="bg1"/>
                          </a:solidFill>
                        </a:rPr>
                        <a:t>输入的数据</a:t>
                      </a:r>
                    </a:p>
                    <a:p>
                      <a:pPr>
                        <a:buNone/>
                      </a:pPr>
                      <a:r>
                        <a:rPr lang="zh-CN" altLang="en-US" b="0">
                          <a:solidFill>
                            <a:schemeClr val="bg1"/>
                          </a:solidFill>
                        </a:rPr>
                        <a:t>（单位：辆</a:t>
                      </a: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）</a:t>
                      </a:r>
                    </a:p>
                  </a:txBody>
                  <a:tcPr anchor="ctr" anchorCtr="1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显示的颜色</a:t>
                      </a:r>
                    </a:p>
                  </a:txBody>
                  <a:tcPr anchor="ctr" anchorCtr="1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路况信息</a:t>
                      </a:r>
                    </a:p>
                  </a:txBody>
                  <a:tcPr anchor="ctr" anchorCtr="1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结果分析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929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想一想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600835" y="2602865"/>
            <a:ext cx="357632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/>
            <a:r>
              <a:rPr kumimoji="1" lang="zh-CN" sz="2400" dirty="0">
                <a:sym typeface="+mn-ea"/>
              </a:rPr>
              <a:t>根据对全校车流量的估算，及车流量情况的调查，对于减少放学时间段交通拥堵，小组讨论，向学校或者家长提出合理化建议。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330" y="1727835"/>
            <a:ext cx="5986780" cy="36874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28193" r="9384" b="11095"/>
          <a:stretch>
            <a:fillRect/>
          </a:stretch>
        </p:blipFill>
        <p:spPr>
          <a:xfrm>
            <a:off x="619125" y="4906645"/>
            <a:ext cx="1760220" cy="102489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503160" y="1859280"/>
            <a:ext cx="2164080" cy="45974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方正楷体_GBK"/>
                <a:ea typeface="方正楷体_GBK"/>
              </a:rPr>
              <a:t>畅通出行我倡议</a:t>
            </a:r>
          </a:p>
        </p:txBody>
      </p:sp>
      <p:graphicFrame>
        <p:nvGraphicFramePr>
          <p:cNvPr id="18" name="表格 17"/>
          <p:cNvGraphicFramePr/>
          <p:nvPr>
            <p:custDataLst>
              <p:tags r:id="rId2"/>
            </p:custDataLst>
          </p:nvPr>
        </p:nvGraphicFramePr>
        <p:xfrm>
          <a:off x="6399530" y="2461260"/>
          <a:ext cx="4371975" cy="2440305"/>
        </p:xfrm>
        <a:graphic>
          <a:graphicData uri="http://schemas.openxmlformats.org/drawingml/2006/table">
            <a:tbl>
              <a:tblPr/>
              <a:tblGrid>
                <a:gridCol w="1582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960">
                <a:tc>
                  <a:txBody>
                    <a:bodyPr/>
                    <a:lstStyle/>
                    <a:p>
                      <a:pPr marL="68580" indent="0" algn="just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楷体_GB2312" charset="0"/>
                          <a:ea typeface="楷体_GB2312" charset="0"/>
                        </a:rPr>
                        <a:t>校门口拥堵时大概车流量：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780">
                <a:tc>
                  <a:txBody>
                    <a:bodyPr/>
                    <a:lstStyle/>
                    <a:p>
                      <a:pPr marL="68580" indent="0" algn="just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楷体_GB2312" charset="0"/>
                          <a:ea typeface="楷体_GB2312" charset="0"/>
                        </a:rPr>
                        <a:t>理想状态下的车流量：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8565">
                <a:tc>
                  <a:txBody>
                    <a:bodyPr/>
                    <a:lstStyle/>
                    <a:p>
                      <a:pPr marL="68580" indent="0" algn="just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楷体_GB2312" charset="0"/>
                          <a:ea typeface="楷体_GB2312" charset="0"/>
                        </a:rPr>
                        <a:t>我们的建议：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拓展延伸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929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想一想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287878" y="990449"/>
            <a:ext cx="52876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．了解智能导航的工作原理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88030" y="1831975"/>
            <a:ext cx="72002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sz="2400" dirty="0">
                <a:sym typeface="+mn-ea"/>
              </a:rPr>
              <a:t>马路上的交通非常复杂，马路上的车流量情况是怎么知道的呢？</a:t>
            </a:r>
            <a:endParaRPr kumimoji="1" lang="zh-CN" altLang="en-US" sz="2400" dirty="0">
              <a:sym typeface="+mn-ea"/>
            </a:endParaRPr>
          </a:p>
        </p:txBody>
      </p:sp>
      <p:pic>
        <p:nvPicPr>
          <p:cNvPr id="6" name="图片 5" descr="e1e43afcb5a3b1f4dd07dfc51eb7cf6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320" y="2661920"/>
            <a:ext cx="5535930" cy="31553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70" y="4546525"/>
            <a:ext cx="1523551" cy="15235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拓展延伸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929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287878" y="990449"/>
            <a:ext cx="28378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．景区热力图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88030" y="1831975"/>
            <a:ext cx="5035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sz="2400" dirty="0">
                <a:sym typeface="+mn-ea"/>
              </a:rPr>
              <a:t>景区热力图会带给我们哪些提醒？</a:t>
            </a:r>
            <a:endParaRPr kumimoji="1" lang="zh-CN" altLang="en-US" sz="2400" dirty="0"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930" y="2319020"/>
            <a:ext cx="3158490" cy="35979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28193" r="9384" b="11095"/>
          <a:stretch>
            <a:fillRect/>
          </a:stretch>
        </p:blipFill>
        <p:spPr>
          <a:xfrm>
            <a:off x="9417685" y="4906645"/>
            <a:ext cx="1760220" cy="10248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25906" y="2580515"/>
            <a:ext cx="713970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通过本节课学习，谈谈数据对生活产生的影响。</a:t>
            </a:r>
            <a:endParaRPr kumimoji="1"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课后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调查了解什么是大数据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4" y="725793"/>
            <a:ext cx="1532138" cy="1532138"/>
          </a:xfrm>
          <a:prstGeom prst="rect">
            <a:avLst/>
          </a:prstGeom>
        </p:spPr>
      </p:pic>
      <p:sp>
        <p:nvSpPr>
          <p:cNvPr id="5" name="稻壳儿原创设计师【幻雨工作室】_3"/>
          <p:cNvSpPr/>
          <p:nvPr/>
        </p:nvSpPr>
        <p:spPr>
          <a:xfrm rot="21654975">
            <a:off x="5280466" y="1589747"/>
            <a:ext cx="1859875" cy="666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3835" y="1692910"/>
            <a:ext cx="18624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课堂小结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28080" y="2021608"/>
            <a:ext cx="4690429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模拟车流显示路况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63881" y="900593"/>
            <a:ext cx="3495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合理安排日常生活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pic>
        <p:nvPicPr>
          <p:cNvPr id="5" name="图片 4" descr="标题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430" y="3072447"/>
            <a:ext cx="8235950" cy="7131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661920" y="1563370"/>
            <a:ext cx="7407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600"/>
              </a:spcAft>
            </a:pPr>
            <a:r>
              <a:rPr sz="2400" dirty="0">
                <a:latin typeface="楷体_GB2312" panose="02010600030101010101" charset="-122"/>
                <a:ea typeface="楷体_GB2312" panose="02010600030101010101" charset="-122"/>
              </a:rPr>
              <a:t>你经历</a:t>
            </a:r>
            <a:r>
              <a:rPr lang="zh-CN" sz="2400" dirty="0">
                <a:latin typeface="楷体_GB2312" panose="02010600030101010101" charset="-122"/>
                <a:ea typeface="楷体_GB2312" panose="02010600030101010101" charset="-122"/>
              </a:rPr>
              <a:t>过学校门口拥堵的情况吗？是什么样的情境？</a:t>
            </a:r>
          </a:p>
        </p:txBody>
      </p:sp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实验情境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710" y="2446020"/>
            <a:ext cx="4641215" cy="30841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661920" y="1563370"/>
            <a:ext cx="7407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600"/>
              </a:spcAft>
            </a:pPr>
            <a:r>
              <a:rPr sz="2400" dirty="0">
                <a:latin typeface="楷体_GB2312" panose="02010600030101010101" charset="-122"/>
                <a:ea typeface="楷体_GB2312" panose="02010600030101010101" charset="-122"/>
              </a:rPr>
              <a:t>你</a:t>
            </a:r>
            <a:r>
              <a:rPr lang="zh-CN" sz="2400" dirty="0">
                <a:latin typeface="楷体_GB2312" panose="02010600030101010101" charset="-122"/>
                <a:ea typeface="楷体_GB2312" panose="02010600030101010101" charset="-122"/>
              </a:rPr>
              <a:t>觉得可能什么原因导致校门口拥堵？</a:t>
            </a:r>
          </a:p>
        </p:txBody>
      </p:sp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提出问题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995" y="2384425"/>
            <a:ext cx="4238625" cy="28168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8846" y="1419410"/>
            <a:ext cx="3173416" cy="51031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004685" y="2983230"/>
            <a:ext cx="3368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我觉得校门口拥堵的原因：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415530" y="3802380"/>
            <a:ext cx="3420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__________________________________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1" b="10892"/>
          <a:stretch>
            <a:fillRect/>
          </a:stretch>
        </p:blipFill>
        <p:spPr bwMode="auto">
          <a:xfrm>
            <a:off x="9845675" y="4404995"/>
            <a:ext cx="1596390" cy="1632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作出假设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28193" r="9384" b="11095"/>
          <a:stretch>
            <a:fillRect/>
          </a:stretch>
        </p:blipFill>
        <p:spPr>
          <a:xfrm>
            <a:off x="8909573" y="4521810"/>
            <a:ext cx="2420984" cy="140998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19053" y="2226599"/>
            <a:ext cx="49867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sz="2400" dirty="0"/>
              <a:t>1．上学时学校门口有没有拥堵情况？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519688" y="2969549"/>
            <a:ext cx="498677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sz="2400" dirty="0"/>
              <a:t>2．上学时间段是多少？</a:t>
            </a:r>
          </a:p>
        </p:txBody>
      </p:sp>
      <p:sp>
        <p:nvSpPr>
          <p:cNvPr id="27" name="圆角矩形标注 26"/>
          <p:cNvSpPr/>
          <p:nvPr/>
        </p:nvSpPr>
        <p:spPr>
          <a:xfrm>
            <a:off x="2661920" y="3712210"/>
            <a:ext cx="5257165" cy="1703070"/>
          </a:xfrm>
          <a:prstGeom prst="wedgeRoundRectCallout">
            <a:avLst>
              <a:gd name="adj1" fmla="val 58707"/>
              <a:gd name="adj2" fmla="val 12874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878965" y="1563370"/>
            <a:ext cx="157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600"/>
              </a:spcAft>
            </a:pPr>
            <a:r>
              <a:rPr lang="zh-CN" sz="2400" dirty="0">
                <a:latin typeface="楷体_GB2312" panose="02010600030101010101" charset="-122"/>
                <a:ea typeface="楷体_GB2312" panose="02010600030101010101" charset="-122"/>
              </a:rPr>
              <a:t>思路导航：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901950" y="3874770"/>
            <a:ext cx="3368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作出假设：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02000" y="4379595"/>
            <a:ext cx="4617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_______</a:t>
            </a:r>
            <a:r>
              <a:rPr lang="zh-CN" altLang="en-US"/>
              <a:t>、</a:t>
            </a:r>
            <a:r>
              <a:rPr lang="en-US" altLang="zh-CN"/>
              <a:t>_________</a:t>
            </a:r>
            <a:r>
              <a:rPr lang="zh-CN" altLang="en-US"/>
              <a:t>可以减少拥堵。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思路分析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>
            <a:fillRect/>
          </a:stretch>
        </p:blipFill>
        <p:spPr>
          <a:xfrm>
            <a:off x="9355595" y="3219470"/>
            <a:ext cx="1809339" cy="279650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88030" y="2089150"/>
            <a:ext cx="5399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1.  </a:t>
            </a:r>
            <a:r>
              <a:rPr kumimoji="1" lang="zh-CN" altLang="en-US" sz="2400" dirty="0"/>
              <a:t>减少车流量，时间间隔多少合适？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319780" y="2968625"/>
            <a:ext cx="4063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2.  </a:t>
            </a:r>
            <a:r>
              <a:rPr kumimoji="1" lang="zh-CN" altLang="en-US" sz="2400" dirty="0"/>
              <a:t>如何估算校门口车流量？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319780" y="3814445"/>
            <a:ext cx="4063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3.  </a:t>
            </a:r>
            <a:r>
              <a:rPr kumimoji="1" lang="zh-CN" altLang="en-US" sz="2400" dirty="0"/>
              <a:t>交通状况如何体现？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明确思路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167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理一理</a:t>
              </a:r>
            </a:p>
          </p:txBody>
        </p:sp>
      </p:grpSp>
      <p:sp>
        <p:nvSpPr>
          <p:cNvPr id="31" name="任意多边形: 形状 30"/>
          <p:cNvSpPr/>
          <p:nvPr>
            <p:custDataLst>
              <p:tags r:id="rId2"/>
            </p:custDataLst>
          </p:nvPr>
        </p:nvSpPr>
        <p:spPr>
          <a:xfrm rot="18000044">
            <a:off x="4559653" y="3032454"/>
            <a:ext cx="134831" cy="1789570"/>
          </a:xfrm>
          <a:custGeom>
            <a:avLst/>
            <a:gdLst>
              <a:gd name="connsiteX0" fmla="*/ 0 w 149685"/>
              <a:gd name="connsiteY0" fmla="*/ 0 h 1747545"/>
              <a:gd name="connsiteX1" fmla="*/ 149686 w 149685"/>
              <a:gd name="connsiteY1" fmla="*/ 0 h 1747545"/>
              <a:gd name="connsiteX2" fmla="*/ 149686 w 149685"/>
              <a:gd name="connsiteY2" fmla="*/ 1747546 h 1747545"/>
              <a:gd name="connsiteX3" fmla="*/ 0 w 149685"/>
              <a:gd name="connsiteY3" fmla="*/ 1747546 h 174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85" h="1747545">
                <a:moveTo>
                  <a:pt x="0" y="0"/>
                </a:moveTo>
                <a:lnTo>
                  <a:pt x="149686" y="0"/>
                </a:lnTo>
                <a:lnTo>
                  <a:pt x="149686" y="1747546"/>
                </a:lnTo>
                <a:lnTo>
                  <a:pt x="0" y="1747546"/>
                </a:lnTo>
                <a:close/>
              </a:path>
            </a:pathLst>
          </a:custGeom>
          <a:solidFill>
            <a:schemeClr val="dk1">
              <a:lumMod val="35000"/>
              <a:lumOff val="65000"/>
              <a:alpha val="15000"/>
            </a:schemeClr>
          </a:solidFill>
          <a:ln w="454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任意多边形: 形状 31"/>
          <p:cNvSpPr/>
          <p:nvPr>
            <p:custDataLst>
              <p:tags r:id="rId3"/>
            </p:custDataLst>
          </p:nvPr>
        </p:nvSpPr>
        <p:spPr>
          <a:xfrm rot="18000044">
            <a:off x="8643640" y="3030166"/>
            <a:ext cx="134831" cy="1799129"/>
          </a:xfrm>
          <a:custGeom>
            <a:avLst/>
            <a:gdLst>
              <a:gd name="connsiteX0" fmla="*/ 0 w 149685"/>
              <a:gd name="connsiteY0" fmla="*/ 0 h 1747545"/>
              <a:gd name="connsiteX1" fmla="*/ 149686 w 149685"/>
              <a:gd name="connsiteY1" fmla="*/ 0 h 1747545"/>
              <a:gd name="connsiteX2" fmla="*/ 149686 w 149685"/>
              <a:gd name="connsiteY2" fmla="*/ 1747546 h 1747545"/>
              <a:gd name="connsiteX3" fmla="*/ 0 w 149685"/>
              <a:gd name="connsiteY3" fmla="*/ 1747546 h 174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85" h="1747545">
                <a:moveTo>
                  <a:pt x="0" y="0"/>
                </a:moveTo>
                <a:lnTo>
                  <a:pt x="149686" y="0"/>
                </a:lnTo>
                <a:lnTo>
                  <a:pt x="149686" y="1747546"/>
                </a:lnTo>
                <a:lnTo>
                  <a:pt x="0" y="1747546"/>
                </a:lnTo>
                <a:close/>
              </a:path>
            </a:pathLst>
          </a:custGeom>
          <a:solidFill>
            <a:schemeClr val="dk1">
              <a:lumMod val="35000"/>
              <a:lumOff val="65000"/>
              <a:alpha val="15000"/>
            </a:schemeClr>
          </a:solidFill>
          <a:ln w="454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任意多边形: 形状 32"/>
          <p:cNvSpPr/>
          <p:nvPr>
            <p:custDataLst>
              <p:tags r:id="rId4"/>
            </p:custDataLst>
          </p:nvPr>
        </p:nvSpPr>
        <p:spPr>
          <a:xfrm rot="14399956">
            <a:off x="6567327" y="3086221"/>
            <a:ext cx="134831" cy="1574130"/>
          </a:xfrm>
          <a:custGeom>
            <a:avLst/>
            <a:gdLst>
              <a:gd name="connsiteX0" fmla="*/ 0 w 149685"/>
              <a:gd name="connsiteY0" fmla="*/ 0 h 1747545"/>
              <a:gd name="connsiteX1" fmla="*/ 149686 w 149685"/>
              <a:gd name="connsiteY1" fmla="*/ 0 h 1747545"/>
              <a:gd name="connsiteX2" fmla="*/ 149686 w 149685"/>
              <a:gd name="connsiteY2" fmla="*/ 1747546 h 1747545"/>
              <a:gd name="connsiteX3" fmla="*/ 0 w 149685"/>
              <a:gd name="connsiteY3" fmla="*/ 1747546 h 174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85" h="1747545">
                <a:moveTo>
                  <a:pt x="0" y="0"/>
                </a:moveTo>
                <a:lnTo>
                  <a:pt x="149686" y="0"/>
                </a:lnTo>
                <a:lnTo>
                  <a:pt x="149686" y="1747546"/>
                </a:lnTo>
                <a:lnTo>
                  <a:pt x="0" y="1747546"/>
                </a:lnTo>
                <a:close/>
              </a:path>
            </a:pathLst>
          </a:custGeom>
          <a:solidFill>
            <a:schemeClr val="dk1">
              <a:lumMod val="35000"/>
              <a:lumOff val="65000"/>
              <a:alpha val="15000"/>
            </a:schemeClr>
          </a:solidFill>
          <a:ln w="454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任意多边形: 形状 34"/>
          <p:cNvSpPr/>
          <p:nvPr>
            <p:custDataLst>
              <p:tags r:id="rId5"/>
            </p:custDataLst>
          </p:nvPr>
        </p:nvSpPr>
        <p:spPr>
          <a:xfrm>
            <a:off x="2924915" y="3253241"/>
            <a:ext cx="1275392" cy="401997"/>
          </a:xfrm>
          <a:custGeom>
            <a:avLst/>
            <a:gdLst>
              <a:gd name="connsiteX0" fmla="*/ 0 w 1415896"/>
              <a:gd name="connsiteY0" fmla="*/ 0 h 446283"/>
              <a:gd name="connsiteX1" fmla="*/ 48683 w 1415896"/>
              <a:gd name="connsiteY1" fmla="*/ 123755 h 446283"/>
              <a:gd name="connsiteX2" fmla="*/ 491835 w 1415896"/>
              <a:gd name="connsiteY2" fmla="*/ 388554 h 446283"/>
              <a:gd name="connsiteX3" fmla="*/ 906323 w 1415896"/>
              <a:gd name="connsiteY3" fmla="*/ 390374 h 446283"/>
              <a:gd name="connsiteX4" fmla="*/ 1371314 w 1415896"/>
              <a:gd name="connsiteY4" fmla="*/ 117840 h 446283"/>
              <a:gd name="connsiteX5" fmla="*/ 1415447 w 1415896"/>
              <a:gd name="connsiteY5" fmla="*/ 0 h 4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896" h="446283">
                <a:moveTo>
                  <a:pt x="0" y="0"/>
                </a:moveTo>
                <a:cubicBezTo>
                  <a:pt x="0" y="61423"/>
                  <a:pt x="0" y="96001"/>
                  <a:pt x="48683" y="123755"/>
                </a:cubicBezTo>
                <a:lnTo>
                  <a:pt x="491835" y="388554"/>
                </a:lnTo>
                <a:cubicBezTo>
                  <a:pt x="619230" y="464991"/>
                  <a:pt x="778473" y="465446"/>
                  <a:pt x="906323" y="390374"/>
                </a:cubicBezTo>
                <a:lnTo>
                  <a:pt x="1371314" y="117840"/>
                </a:lnTo>
                <a:cubicBezTo>
                  <a:pt x="1404983" y="97821"/>
                  <a:pt x="1418632" y="47773"/>
                  <a:pt x="1415447" y="0"/>
                </a:cubicBezTo>
              </a:path>
            </a:pathLst>
          </a:custGeom>
          <a:solidFill>
            <a:schemeClr val="accent1"/>
          </a:solidFill>
          <a:ln w="454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任意多边形: 形状 35"/>
          <p:cNvSpPr/>
          <p:nvPr>
            <p:custDataLst>
              <p:tags r:id="rId6"/>
            </p:custDataLst>
          </p:nvPr>
        </p:nvSpPr>
        <p:spPr>
          <a:xfrm>
            <a:off x="2924915" y="2895177"/>
            <a:ext cx="1275092" cy="727968"/>
          </a:xfrm>
          <a:custGeom>
            <a:avLst/>
            <a:gdLst>
              <a:gd name="connsiteX0" fmla="*/ 46125 w 1415563"/>
              <a:gd name="connsiteY0" fmla="*/ 485637 h 808165"/>
              <a:gd name="connsiteX1" fmla="*/ 489277 w 1415563"/>
              <a:gd name="connsiteY1" fmla="*/ 750436 h 808165"/>
              <a:gd name="connsiteX2" fmla="*/ 903765 w 1415563"/>
              <a:gd name="connsiteY2" fmla="*/ 752256 h 808165"/>
              <a:gd name="connsiteX3" fmla="*/ 1368756 w 1415563"/>
              <a:gd name="connsiteY3" fmla="*/ 479722 h 808165"/>
              <a:gd name="connsiteX4" fmla="*/ 1367846 w 1415563"/>
              <a:gd name="connsiteY4" fmla="*/ 315474 h 808165"/>
              <a:gd name="connsiteX5" fmla="*/ 913320 w 1415563"/>
              <a:gd name="connsiteY5" fmla="*/ 54315 h 808165"/>
              <a:gd name="connsiteX6" fmla="*/ 505656 w 1415563"/>
              <a:gd name="connsiteY6" fmla="*/ 55225 h 808165"/>
              <a:gd name="connsiteX7" fmla="*/ 47035 w 1415563"/>
              <a:gd name="connsiteY7" fmla="*/ 322299 h 808165"/>
              <a:gd name="connsiteX8" fmla="*/ 46125 w 1415563"/>
              <a:gd name="connsiteY8" fmla="*/ 485637 h 80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5563" h="808165">
                <a:moveTo>
                  <a:pt x="46125" y="485637"/>
                </a:moveTo>
                <a:lnTo>
                  <a:pt x="489277" y="750436"/>
                </a:lnTo>
                <a:cubicBezTo>
                  <a:pt x="616672" y="826873"/>
                  <a:pt x="775915" y="827328"/>
                  <a:pt x="903765" y="752256"/>
                </a:cubicBezTo>
                <a:lnTo>
                  <a:pt x="1368756" y="479722"/>
                </a:lnTo>
                <a:cubicBezTo>
                  <a:pt x="1431544" y="442869"/>
                  <a:pt x="1431089" y="351873"/>
                  <a:pt x="1367846" y="315474"/>
                </a:cubicBezTo>
                <a:lnTo>
                  <a:pt x="913320" y="54315"/>
                </a:lnTo>
                <a:cubicBezTo>
                  <a:pt x="786835" y="-18482"/>
                  <a:pt x="631686" y="-18027"/>
                  <a:pt x="505656" y="55225"/>
                </a:cubicBezTo>
                <a:lnTo>
                  <a:pt x="47035" y="322299"/>
                </a:lnTo>
                <a:cubicBezTo>
                  <a:pt x="-15297" y="358697"/>
                  <a:pt x="-15752" y="448784"/>
                  <a:pt x="46125" y="485637"/>
                </a:cubicBezTo>
                <a:close/>
              </a:path>
            </a:pathLst>
          </a:custGeom>
          <a:solidFill>
            <a:schemeClr val="accent1">
              <a:lumMod val="7000"/>
              <a:lumOff val="93000"/>
            </a:schemeClr>
          </a:solidFill>
          <a:ln w="4549" cap="flat">
            <a:noFill/>
            <a:prstDash val="solid"/>
            <a:miter/>
          </a:ln>
          <a:effectLst>
            <a:outerShdw blurRad="317500" dist="381000" dir="5400000" sx="85000" sy="85000" rotWithShape="0">
              <a:schemeClr val="accent1"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任意多边形: 形状 36"/>
          <p:cNvSpPr/>
          <p:nvPr>
            <p:custDataLst>
              <p:tags r:id="rId7"/>
            </p:custDataLst>
          </p:nvPr>
        </p:nvSpPr>
        <p:spPr>
          <a:xfrm>
            <a:off x="4989215" y="4453269"/>
            <a:ext cx="1275392" cy="401997"/>
          </a:xfrm>
          <a:custGeom>
            <a:avLst/>
            <a:gdLst>
              <a:gd name="connsiteX0" fmla="*/ 0 w 1415896"/>
              <a:gd name="connsiteY0" fmla="*/ 0 h 446283"/>
              <a:gd name="connsiteX1" fmla="*/ 48683 w 1415896"/>
              <a:gd name="connsiteY1" fmla="*/ 123755 h 446283"/>
              <a:gd name="connsiteX2" fmla="*/ 491835 w 1415896"/>
              <a:gd name="connsiteY2" fmla="*/ 388554 h 446283"/>
              <a:gd name="connsiteX3" fmla="*/ 906323 w 1415896"/>
              <a:gd name="connsiteY3" fmla="*/ 390374 h 446283"/>
              <a:gd name="connsiteX4" fmla="*/ 1371314 w 1415896"/>
              <a:gd name="connsiteY4" fmla="*/ 117840 h 446283"/>
              <a:gd name="connsiteX5" fmla="*/ 1415448 w 1415896"/>
              <a:gd name="connsiteY5" fmla="*/ 0 h 4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896" h="446283">
                <a:moveTo>
                  <a:pt x="0" y="0"/>
                </a:moveTo>
                <a:cubicBezTo>
                  <a:pt x="0" y="61423"/>
                  <a:pt x="0" y="96001"/>
                  <a:pt x="48683" y="123755"/>
                </a:cubicBezTo>
                <a:lnTo>
                  <a:pt x="491835" y="388554"/>
                </a:lnTo>
                <a:cubicBezTo>
                  <a:pt x="619230" y="464991"/>
                  <a:pt x="778474" y="465446"/>
                  <a:pt x="906323" y="390374"/>
                </a:cubicBezTo>
                <a:lnTo>
                  <a:pt x="1371314" y="117840"/>
                </a:lnTo>
                <a:cubicBezTo>
                  <a:pt x="1404983" y="97821"/>
                  <a:pt x="1418633" y="47773"/>
                  <a:pt x="1415448" y="0"/>
                </a:cubicBezTo>
              </a:path>
            </a:pathLst>
          </a:custGeom>
          <a:solidFill>
            <a:schemeClr val="accent2"/>
          </a:solidFill>
          <a:ln w="45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任意多边形: 形状 37"/>
          <p:cNvSpPr/>
          <p:nvPr>
            <p:custDataLst>
              <p:tags r:id="rId8"/>
            </p:custDataLst>
          </p:nvPr>
        </p:nvSpPr>
        <p:spPr>
          <a:xfrm>
            <a:off x="4988643" y="4094634"/>
            <a:ext cx="1275092" cy="728378"/>
          </a:xfrm>
          <a:custGeom>
            <a:avLst/>
            <a:gdLst>
              <a:gd name="connsiteX0" fmla="*/ 46125 w 1415563"/>
              <a:gd name="connsiteY0" fmla="*/ 486092 h 808620"/>
              <a:gd name="connsiteX1" fmla="*/ 489277 w 1415563"/>
              <a:gd name="connsiteY1" fmla="*/ 750891 h 808620"/>
              <a:gd name="connsiteX2" fmla="*/ 903765 w 1415563"/>
              <a:gd name="connsiteY2" fmla="*/ 752711 h 808620"/>
              <a:gd name="connsiteX3" fmla="*/ 1368756 w 1415563"/>
              <a:gd name="connsiteY3" fmla="*/ 480177 h 808620"/>
              <a:gd name="connsiteX4" fmla="*/ 1367846 w 1415563"/>
              <a:gd name="connsiteY4" fmla="*/ 315929 h 808620"/>
              <a:gd name="connsiteX5" fmla="*/ 912865 w 1415563"/>
              <a:gd name="connsiteY5" fmla="*/ 54315 h 808620"/>
              <a:gd name="connsiteX6" fmla="*/ 505201 w 1415563"/>
              <a:gd name="connsiteY6" fmla="*/ 55225 h 808620"/>
              <a:gd name="connsiteX7" fmla="*/ 47035 w 1415563"/>
              <a:gd name="connsiteY7" fmla="*/ 322299 h 808620"/>
              <a:gd name="connsiteX8" fmla="*/ 46125 w 1415563"/>
              <a:gd name="connsiteY8" fmla="*/ 486092 h 80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5563" h="808620">
                <a:moveTo>
                  <a:pt x="46125" y="486092"/>
                </a:moveTo>
                <a:lnTo>
                  <a:pt x="489277" y="750891"/>
                </a:lnTo>
                <a:cubicBezTo>
                  <a:pt x="616672" y="827328"/>
                  <a:pt x="775915" y="827783"/>
                  <a:pt x="903765" y="752711"/>
                </a:cubicBezTo>
                <a:lnTo>
                  <a:pt x="1368756" y="480177"/>
                </a:lnTo>
                <a:cubicBezTo>
                  <a:pt x="1431544" y="443324"/>
                  <a:pt x="1431089" y="352328"/>
                  <a:pt x="1367846" y="315929"/>
                </a:cubicBezTo>
                <a:lnTo>
                  <a:pt x="912865" y="54315"/>
                </a:lnTo>
                <a:cubicBezTo>
                  <a:pt x="786380" y="-18482"/>
                  <a:pt x="631231" y="-18027"/>
                  <a:pt x="505201" y="55225"/>
                </a:cubicBezTo>
                <a:lnTo>
                  <a:pt x="47035" y="322299"/>
                </a:lnTo>
                <a:cubicBezTo>
                  <a:pt x="-15297" y="359152"/>
                  <a:pt x="-15752" y="449239"/>
                  <a:pt x="46125" y="486092"/>
                </a:cubicBezTo>
                <a:close/>
              </a:path>
            </a:pathLst>
          </a:custGeom>
          <a:solidFill>
            <a:schemeClr val="accent2">
              <a:lumMod val="7000"/>
              <a:lumOff val="93000"/>
            </a:schemeClr>
          </a:solidFill>
          <a:ln w="4549" cap="flat">
            <a:noFill/>
            <a:prstDash val="solid"/>
            <a:miter/>
          </a:ln>
          <a:effectLst>
            <a:outerShdw blurRad="317500" dist="381000" dir="5400000" sx="85000" sy="85000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任意多边形: 形状 38"/>
          <p:cNvSpPr/>
          <p:nvPr>
            <p:custDataLst>
              <p:tags r:id="rId9"/>
            </p:custDataLst>
          </p:nvPr>
        </p:nvSpPr>
        <p:spPr>
          <a:xfrm>
            <a:off x="6971150" y="3244661"/>
            <a:ext cx="1275392" cy="401997"/>
          </a:xfrm>
          <a:custGeom>
            <a:avLst/>
            <a:gdLst>
              <a:gd name="connsiteX0" fmla="*/ 0 w 1415896"/>
              <a:gd name="connsiteY0" fmla="*/ 0 h 446283"/>
              <a:gd name="connsiteX1" fmla="*/ 48683 w 1415896"/>
              <a:gd name="connsiteY1" fmla="*/ 123755 h 446283"/>
              <a:gd name="connsiteX2" fmla="*/ 491835 w 1415896"/>
              <a:gd name="connsiteY2" fmla="*/ 388554 h 446283"/>
              <a:gd name="connsiteX3" fmla="*/ 906323 w 1415896"/>
              <a:gd name="connsiteY3" fmla="*/ 390374 h 446283"/>
              <a:gd name="connsiteX4" fmla="*/ 1371314 w 1415896"/>
              <a:gd name="connsiteY4" fmla="*/ 117840 h 446283"/>
              <a:gd name="connsiteX5" fmla="*/ 1415448 w 1415896"/>
              <a:gd name="connsiteY5" fmla="*/ 0 h 4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896" h="446283">
                <a:moveTo>
                  <a:pt x="0" y="0"/>
                </a:moveTo>
                <a:cubicBezTo>
                  <a:pt x="0" y="61423"/>
                  <a:pt x="0" y="96001"/>
                  <a:pt x="48683" y="123755"/>
                </a:cubicBezTo>
                <a:lnTo>
                  <a:pt x="491835" y="388554"/>
                </a:lnTo>
                <a:cubicBezTo>
                  <a:pt x="619230" y="464991"/>
                  <a:pt x="778474" y="465446"/>
                  <a:pt x="906323" y="390374"/>
                </a:cubicBezTo>
                <a:lnTo>
                  <a:pt x="1371314" y="117840"/>
                </a:lnTo>
                <a:cubicBezTo>
                  <a:pt x="1404983" y="97821"/>
                  <a:pt x="1418632" y="47773"/>
                  <a:pt x="1415448" y="0"/>
                </a:cubicBezTo>
              </a:path>
            </a:pathLst>
          </a:custGeom>
          <a:solidFill>
            <a:schemeClr val="accent1"/>
          </a:solidFill>
          <a:ln w="45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任意多边形: 形状 39"/>
          <p:cNvSpPr/>
          <p:nvPr>
            <p:custDataLst>
              <p:tags r:id="rId10"/>
            </p:custDataLst>
          </p:nvPr>
        </p:nvSpPr>
        <p:spPr>
          <a:xfrm>
            <a:off x="6971150" y="2884309"/>
            <a:ext cx="1275092" cy="728378"/>
          </a:xfrm>
          <a:custGeom>
            <a:avLst/>
            <a:gdLst>
              <a:gd name="connsiteX0" fmla="*/ 46125 w 1415563"/>
              <a:gd name="connsiteY0" fmla="*/ 486092 h 808620"/>
              <a:gd name="connsiteX1" fmla="*/ 489277 w 1415563"/>
              <a:gd name="connsiteY1" fmla="*/ 750891 h 808620"/>
              <a:gd name="connsiteX2" fmla="*/ 903765 w 1415563"/>
              <a:gd name="connsiteY2" fmla="*/ 752711 h 808620"/>
              <a:gd name="connsiteX3" fmla="*/ 1368756 w 1415563"/>
              <a:gd name="connsiteY3" fmla="*/ 480177 h 808620"/>
              <a:gd name="connsiteX4" fmla="*/ 1367847 w 1415563"/>
              <a:gd name="connsiteY4" fmla="*/ 315929 h 808620"/>
              <a:gd name="connsiteX5" fmla="*/ 912865 w 1415563"/>
              <a:gd name="connsiteY5" fmla="*/ 54315 h 808620"/>
              <a:gd name="connsiteX6" fmla="*/ 505201 w 1415563"/>
              <a:gd name="connsiteY6" fmla="*/ 55225 h 808620"/>
              <a:gd name="connsiteX7" fmla="*/ 47035 w 1415563"/>
              <a:gd name="connsiteY7" fmla="*/ 322299 h 808620"/>
              <a:gd name="connsiteX8" fmla="*/ 46125 w 1415563"/>
              <a:gd name="connsiteY8" fmla="*/ 486092 h 80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5563" h="808620">
                <a:moveTo>
                  <a:pt x="46125" y="486092"/>
                </a:moveTo>
                <a:lnTo>
                  <a:pt x="489277" y="750891"/>
                </a:lnTo>
                <a:cubicBezTo>
                  <a:pt x="616672" y="827328"/>
                  <a:pt x="775915" y="827783"/>
                  <a:pt x="903765" y="752711"/>
                </a:cubicBezTo>
                <a:lnTo>
                  <a:pt x="1368756" y="480177"/>
                </a:lnTo>
                <a:cubicBezTo>
                  <a:pt x="1431544" y="443324"/>
                  <a:pt x="1431089" y="352328"/>
                  <a:pt x="1367847" y="315929"/>
                </a:cubicBezTo>
                <a:lnTo>
                  <a:pt x="912865" y="54315"/>
                </a:lnTo>
                <a:cubicBezTo>
                  <a:pt x="786380" y="-18482"/>
                  <a:pt x="631231" y="-18027"/>
                  <a:pt x="505201" y="55225"/>
                </a:cubicBezTo>
                <a:lnTo>
                  <a:pt x="47035" y="322299"/>
                </a:lnTo>
                <a:cubicBezTo>
                  <a:pt x="-15297" y="359152"/>
                  <a:pt x="-15752" y="449239"/>
                  <a:pt x="46125" y="486092"/>
                </a:cubicBezTo>
                <a:close/>
              </a:path>
            </a:pathLst>
          </a:custGeom>
          <a:solidFill>
            <a:schemeClr val="accent1">
              <a:lumMod val="7000"/>
              <a:lumOff val="93000"/>
            </a:schemeClr>
          </a:solidFill>
          <a:ln w="4549" cap="flat">
            <a:noFill/>
            <a:prstDash val="solid"/>
            <a:miter/>
          </a:ln>
          <a:effectLst>
            <a:outerShdw blurRad="317500" dist="381000" dir="5400000" sx="85000" sy="85000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1" name="任意多边形: 形状 40"/>
          <p:cNvSpPr/>
          <p:nvPr>
            <p:custDataLst>
              <p:tags r:id="rId11"/>
            </p:custDataLst>
          </p:nvPr>
        </p:nvSpPr>
        <p:spPr>
          <a:xfrm>
            <a:off x="9050322" y="4453269"/>
            <a:ext cx="1275392" cy="401997"/>
          </a:xfrm>
          <a:custGeom>
            <a:avLst/>
            <a:gdLst>
              <a:gd name="connsiteX0" fmla="*/ 0 w 1415896"/>
              <a:gd name="connsiteY0" fmla="*/ 0 h 446283"/>
              <a:gd name="connsiteX1" fmla="*/ 48683 w 1415896"/>
              <a:gd name="connsiteY1" fmla="*/ 123755 h 446283"/>
              <a:gd name="connsiteX2" fmla="*/ 491835 w 1415896"/>
              <a:gd name="connsiteY2" fmla="*/ 388554 h 446283"/>
              <a:gd name="connsiteX3" fmla="*/ 906323 w 1415896"/>
              <a:gd name="connsiteY3" fmla="*/ 390374 h 446283"/>
              <a:gd name="connsiteX4" fmla="*/ 1371314 w 1415896"/>
              <a:gd name="connsiteY4" fmla="*/ 117840 h 446283"/>
              <a:gd name="connsiteX5" fmla="*/ 1415447 w 1415896"/>
              <a:gd name="connsiteY5" fmla="*/ 0 h 4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5896" h="446283">
                <a:moveTo>
                  <a:pt x="0" y="0"/>
                </a:moveTo>
                <a:cubicBezTo>
                  <a:pt x="0" y="61423"/>
                  <a:pt x="0" y="96001"/>
                  <a:pt x="48683" y="123755"/>
                </a:cubicBezTo>
                <a:lnTo>
                  <a:pt x="491835" y="388554"/>
                </a:lnTo>
                <a:cubicBezTo>
                  <a:pt x="619230" y="464991"/>
                  <a:pt x="778473" y="465446"/>
                  <a:pt x="906323" y="390374"/>
                </a:cubicBezTo>
                <a:lnTo>
                  <a:pt x="1371314" y="117840"/>
                </a:lnTo>
                <a:cubicBezTo>
                  <a:pt x="1404983" y="97821"/>
                  <a:pt x="1418633" y="47773"/>
                  <a:pt x="1415447" y="0"/>
                </a:cubicBezTo>
              </a:path>
            </a:pathLst>
          </a:custGeom>
          <a:solidFill>
            <a:schemeClr val="accent2"/>
          </a:solidFill>
          <a:ln w="45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任意多边形: 形状 41"/>
          <p:cNvSpPr/>
          <p:nvPr>
            <p:custDataLst>
              <p:tags r:id="rId12"/>
            </p:custDataLst>
          </p:nvPr>
        </p:nvSpPr>
        <p:spPr>
          <a:xfrm>
            <a:off x="9050322" y="4094634"/>
            <a:ext cx="1275092" cy="728378"/>
          </a:xfrm>
          <a:custGeom>
            <a:avLst/>
            <a:gdLst>
              <a:gd name="connsiteX0" fmla="*/ 46125 w 1415563"/>
              <a:gd name="connsiteY0" fmla="*/ 486092 h 808620"/>
              <a:gd name="connsiteX1" fmla="*/ 489277 w 1415563"/>
              <a:gd name="connsiteY1" fmla="*/ 750891 h 808620"/>
              <a:gd name="connsiteX2" fmla="*/ 903765 w 1415563"/>
              <a:gd name="connsiteY2" fmla="*/ 752711 h 808620"/>
              <a:gd name="connsiteX3" fmla="*/ 1368757 w 1415563"/>
              <a:gd name="connsiteY3" fmla="*/ 480177 h 808620"/>
              <a:gd name="connsiteX4" fmla="*/ 1367846 w 1415563"/>
              <a:gd name="connsiteY4" fmla="*/ 315929 h 808620"/>
              <a:gd name="connsiteX5" fmla="*/ 912865 w 1415563"/>
              <a:gd name="connsiteY5" fmla="*/ 54315 h 808620"/>
              <a:gd name="connsiteX6" fmla="*/ 505202 w 1415563"/>
              <a:gd name="connsiteY6" fmla="*/ 55225 h 808620"/>
              <a:gd name="connsiteX7" fmla="*/ 47035 w 1415563"/>
              <a:gd name="connsiteY7" fmla="*/ 322754 h 808620"/>
              <a:gd name="connsiteX8" fmla="*/ 46125 w 1415563"/>
              <a:gd name="connsiteY8" fmla="*/ 486092 h 80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5563" h="808620">
                <a:moveTo>
                  <a:pt x="46125" y="486092"/>
                </a:moveTo>
                <a:lnTo>
                  <a:pt x="489277" y="750891"/>
                </a:lnTo>
                <a:cubicBezTo>
                  <a:pt x="616672" y="827328"/>
                  <a:pt x="775916" y="827783"/>
                  <a:pt x="903765" y="752711"/>
                </a:cubicBezTo>
                <a:lnTo>
                  <a:pt x="1368757" y="480177"/>
                </a:lnTo>
                <a:cubicBezTo>
                  <a:pt x="1431544" y="443324"/>
                  <a:pt x="1431089" y="352328"/>
                  <a:pt x="1367846" y="315929"/>
                </a:cubicBezTo>
                <a:lnTo>
                  <a:pt x="912865" y="54315"/>
                </a:lnTo>
                <a:cubicBezTo>
                  <a:pt x="786380" y="-18482"/>
                  <a:pt x="631232" y="-18027"/>
                  <a:pt x="505202" y="55225"/>
                </a:cubicBezTo>
                <a:lnTo>
                  <a:pt x="47035" y="322754"/>
                </a:lnTo>
                <a:cubicBezTo>
                  <a:pt x="-15297" y="359152"/>
                  <a:pt x="-15752" y="448784"/>
                  <a:pt x="46125" y="486092"/>
                </a:cubicBezTo>
                <a:close/>
              </a:path>
            </a:pathLst>
          </a:custGeom>
          <a:solidFill>
            <a:schemeClr val="accent2">
              <a:lumMod val="7000"/>
              <a:lumOff val="93000"/>
            </a:schemeClr>
          </a:solidFill>
          <a:ln w="4549" cap="flat">
            <a:noFill/>
            <a:prstDash val="solid"/>
            <a:miter/>
          </a:ln>
          <a:effectLst>
            <a:outerShdw blurRad="317500" dist="381000" dir="5400000" sx="85000" sy="85000" rotWithShape="0">
              <a:schemeClr val="accent2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矩形 44"/>
          <p:cNvSpPr/>
          <p:nvPr>
            <p:custDataLst>
              <p:tags r:id="rId13"/>
            </p:custDataLst>
          </p:nvPr>
        </p:nvSpPr>
        <p:spPr>
          <a:xfrm>
            <a:off x="4789170" y="5382260"/>
            <a:ext cx="2098040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估算学校总车流量</a:t>
            </a:r>
          </a:p>
        </p:txBody>
      </p:sp>
      <p:sp>
        <p:nvSpPr>
          <p:cNvPr id="46" name="矩形 45"/>
          <p:cNvSpPr/>
          <p:nvPr>
            <p:custDataLst>
              <p:tags r:id="rId14"/>
            </p:custDataLst>
          </p:nvPr>
        </p:nvSpPr>
        <p:spPr>
          <a:xfrm>
            <a:off x="8850630" y="5382260"/>
            <a:ext cx="2344420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分析结果，给出建议</a:t>
            </a:r>
          </a:p>
        </p:txBody>
      </p:sp>
      <p:sp>
        <p:nvSpPr>
          <p:cNvPr id="47" name="矩形 46"/>
          <p:cNvSpPr/>
          <p:nvPr>
            <p:custDataLst>
              <p:tags r:id="rId15"/>
            </p:custDataLst>
          </p:nvPr>
        </p:nvSpPr>
        <p:spPr>
          <a:xfrm>
            <a:off x="6751955" y="4335145"/>
            <a:ext cx="2098675" cy="487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模拟车辆通行情况</a:t>
            </a:r>
          </a:p>
        </p:txBody>
      </p:sp>
      <p:sp>
        <p:nvSpPr>
          <p:cNvPr id="48" name="矩形 47"/>
          <p:cNvSpPr/>
          <p:nvPr>
            <p:custDataLst>
              <p:tags r:id="rId16"/>
            </p:custDataLst>
          </p:nvPr>
        </p:nvSpPr>
        <p:spPr>
          <a:xfrm>
            <a:off x="2249170" y="4335145"/>
            <a:ext cx="2070735" cy="894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调查校门口不同</a:t>
            </a:r>
          </a:p>
          <a:p>
            <a:pPr algn="ctr">
              <a:lnSpc>
                <a:spcPct val="130000"/>
              </a:lnSpc>
            </a:pPr>
            <a:r>
              <a:rPr lang="zh-CN" altLang="en-US" kern="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状态的车流量</a:t>
            </a:r>
          </a:p>
        </p:txBody>
      </p:sp>
      <p:sp>
        <p:nvSpPr>
          <p:cNvPr id="51" name="任意多边形: 形状 50"/>
          <p:cNvSpPr/>
          <p:nvPr>
            <p:custDataLst>
              <p:tags r:id="rId17"/>
            </p:custDataLst>
          </p:nvPr>
        </p:nvSpPr>
        <p:spPr>
          <a:xfrm>
            <a:off x="5470828" y="4269090"/>
            <a:ext cx="311473" cy="254541"/>
          </a:xfrm>
          <a:custGeom>
            <a:avLst/>
            <a:gdLst>
              <a:gd name="connsiteX0" fmla="*/ 173182 w 345787"/>
              <a:gd name="connsiteY0" fmla="*/ 102755 h 282583"/>
              <a:gd name="connsiteX1" fmla="*/ 195696 w 345787"/>
              <a:gd name="connsiteY1" fmla="*/ 126423 h 282583"/>
              <a:gd name="connsiteX2" fmla="*/ 172605 w 345787"/>
              <a:gd name="connsiteY2" fmla="*/ 149514 h 282583"/>
              <a:gd name="connsiteX3" fmla="*/ 149514 w 345787"/>
              <a:gd name="connsiteY3" fmla="*/ 125846 h 282583"/>
              <a:gd name="connsiteX4" fmla="*/ 173182 w 345787"/>
              <a:gd name="connsiteY4" fmla="*/ 102755 h 282583"/>
              <a:gd name="connsiteX5" fmla="*/ 258618 w 345787"/>
              <a:gd name="connsiteY5" fmla="*/ 102755 h 282583"/>
              <a:gd name="connsiteX6" fmla="*/ 282287 w 345787"/>
              <a:gd name="connsiteY6" fmla="*/ 125846 h 282583"/>
              <a:gd name="connsiteX7" fmla="*/ 259196 w 345787"/>
              <a:gd name="connsiteY7" fmla="*/ 149514 h 282583"/>
              <a:gd name="connsiteX8" fmla="*/ 236105 w 345787"/>
              <a:gd name="connsiteY8" fmla="*/ 126423 h 282583"/>
              <a:gd name="connsiteX9" fmla="*/ 258618 w 345787"/>
              <a:gd name="connsiteY9" fmla="*/ 102755 h 282583"/>
              <a:gd name="connsiteX10" fmla="*/ 86591 w 345787"/>
              <a:gd name="connsiteY10" fmla="*/ 102177 h 282583"/>
              <a:gd name="connsiteX11" fmla="*/ 109682 w 345787"/>
              <a:gd name="connsiteY11" fmla="*/ 125845 h 282583"/>
              <a:gd name="connsiteX12" fmla="*/ 86014 w 345787"/>
              <a:gd name="connsiteY12" fmla="*/ 148936 h 282583"/>
              <a:gd name="connsiteX13" fmla="*/ 62923 w 345787"/>
              <a:gd name="connsiteY13" fmla="*/ 125268 h 282583"/>
              <a:gd name="connsiteX14" fmla="*/ 86591 w 345787"/>
              <a:gd name="connsiteY14" fmla="*/ 102177 h 282583"/>
              <a:gd name="connsiteX15" fmla="*/ 39832 w 345787"/>
              <a:gd name="connsiteY15" fmla="*/ 31750 h 282583"/>
              <a:gd name="connsiteX16" fmla="*/ 31172 w 345787"/>
              <a:gd name="connsiteY16" fmla="*/ 38677 h 282583"/>
              <a:gd name="connsiteX17" fmla="*/ 31172 w 345787"/>
              <a:gd name="connsiteY17" fmla="*/ 213014 h 282583"/>
              <a:gd name="connsiteX18" fmla="*/ 38677 w 345787"/>
              <a:gd name="connsiteY18" fmla="*/ 220519 h 282583"/>
              <a:gd name="connsiteX19" fmla="*/ 101600 w 345787"/>
              <a:gd name="connsiteY19" fmla="*/ 219942 h 282583"/>
              <a:gd name="connsiteX20" fmla="*/ 164523 w 345787"/>
              <a:gd name="connsiteY20" fmla="*/ 244187 h 282583"/>
              <a:gd name="connsiteX21" fmla="*/ 181264 w 345787"/>
              <a:gd name="connsiteY21" fmla="*/ 244187 h 282583"/>
              <a:gd name="connsiteX22" fmla="*/ 244764 w 345787"/>
              <a:gd name="connsiteY22" fmla="*/ 219942 h 282583"/>
              <a:gd name="connsiteX23" fmla="*/ 304800 w 345787"/>
              <a:gd name="connsiteY23" fmla="*/ 220519 h 282583"/>
              <a:gd name="connsiteX24" fmla="*/ 314037 w 345787"/>
              <a:gd name="connsiteY24" fmla="*/ 211283 h 282583"/>
              <a:gd name="connsiteX25" fmla="*/ 314037 w 345787"/>
              <a:gd name="connsiteY25" fmla="*/ 41564 h 282583"/>
              <a:gd name="connsiteX26" fmla="*/ 304224 w 345787"/>
              <a:gd name="connsiteY26" fmla="*/ 31750 h 282583"/>
              <a:gd name="connsiteX27" fmla="*/ 172605 w 345787"/>
              <a:gd name="connsiteY27" fmla="*/ 31750 h 282583"/>
              <a:gd name="connsiteX28" fmla="*/ 39832 w 345787"/>
              <a:gd name="connsiteY28" fmla="*/ 31750 h 282583"/>
              <a:gd name="connsiteX29" fmla="*/ 35791 w 345787"/>
              <a:gd name="connsiteY29" fmla="*/ 0 h 282583"/>
              <a:gd name="connsiteX30" fmla="*/ 173182 w 345787"/>
              <a:gd name="connsiteY30" fmla="*/ 0 h 282583"/>
              <a:gd name="connsiteX31" fmla="*/ 309996 w 345787"/>
              <a:gd name="connsiteY31" fmla="*/ 0 h 282583"/>
              <a:gd name="connsiteX32" fmla="*/ 345787 w 345787"/>
              <a:gd name="connsiteY32" fmla="*/ 35214 h 282583"/>
              <a:gd name="connsiteX33" fmla="*/ 345787 w 345787"/>
              <a:gd name="connsiteY33" fmla="*/ 215901 h 282583"/>
              <a:gd name="connsiteX34" fmla="*/ 310573 w 345787"/>
              <a:gd name="connsiteY34" fmla="*/ 250537 h 282583"/>
              <a:gd name="connsiteX35" fmla="*/ 237837 w 345787"/>
              <a:gd name="connsiteY35" fmla="*/ 250537 h 282583"/>
              <a:gd name="connsiteX36" fmla="*/ 206086 w 345787"/>
              <a:gd name="connsiteY36" fmla="*/ 262661 h 282583"/>
              <a:gd name="connsiteX37" fmla="*/ 192233 w 345787"/>
              <a:gd name="connsiteY37" fmla="*/ 275361 h 282583"/>
              <a:gd name="connsiteX38" fmla="*/ 154133 w 345787"/>
              <a:gd name="connsiteY38" fmla="*/ 275938 h 282583"/>
              <a:gd name="connsiteX39" fmla="*/ 139123 w 345787"/>
              <a:gd name="connsiteY39" fmla="*/ 263238 h 282583"/>
              <a:gd name="connsiteX40" fmla="*/ 105642 w 345787"/>
              <a:gd name="connsiteY40" fmla="*/ 251114 h 282583"/>
              <a:gd name="connsiteX41" fmla="*/ 34059 w 345787"/>
              <a:gd name="connsiteY41" fmla="*/ 251114 h 282583"/>
              <a:gd name="connsiteX42" fmla="*/ 0 w 345787"/>
              <a:gd name="connsiteY42" fmla="*/ 217633 h 282583"/>
              <a:gd name="connsiteX43" fmla="*/ 0 w 345787"/>
              <a:gd name="connsiteY43" fmla="*/ 34636 h 282583"/>
              <a:gd name="connsiteX44" fmla="*/ 35791 w 345787"/>
              <a:gd name="connsiteY44" fmla="*/ 0 h 28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45787" h="282583">
                <a:moveTo>
                  <a:pt x="173182" y="102755"/>
                </a:moveTo>
                <a:cubicBezTo>
                  <a:pt x="185882" y="102755"/>
                  <a:pt x="195696" y="113146"/>
                  <a:pt x="195696" y="126423"/>
                </a:cubicBezTo>
                <a:cubicBezTo>
                  <a:pt x="195696" y="139123"/>
                  <a:pt x="185305" y="149514"/>
                  <a:pt x="172605" y="149514"/>
                </a:cubicBezTo>
                <a:cubicBezTo>
                  <a:pt x="159905" y="149514"/>
                  <a:pt x="149514" y="138546"/>
                  <a:pt x="149514" y="125846"/>
                </a:cubicBezTo>
                <a:cubicBezTo>
                  <a:pt x="149514" y="113146"/>
                  <a:pt x="160482" y="102755"/>
                  <a:pt x="173182" y="102755"/>
                </a:cubicBezTo>
                <a:close/>
                <a:moveTo>
                  <a:pt x="258618" y="102755"/>
                </a:moveTo>
                <a:cubicBezTo>
                  <a:pt x="271319" y="102178"/>
                  <a:pt x="282287" y="113146"/>
                  <a:pt x="282287" y="125846"/>
                </a:cubicBezTo>
                <a:cubicBezTo>
                  <a:pt x="282287" y="138546"/>
                  <a:pt x="271896" y="149514"/>
                  <a:pt x="259196" y="149514"/>
                </a:cubicBezTo>
                <a:cubicBezTo>
                  <a:pt x="246496" y="149514"/>
                  <a:pt x="236105" y="139701"/>
                  <a:pt x="236105" y="126423"/>
                </a:cubicBezTo>
                <a:cubicBezTo>
                  <a:pt x="236105" y="113146"/>
                  <a:pt x="245918" y="102755"/>
                  <a:pt x="258618" y="102755"/>
                </a:cubicBezTo>
                <a:close/>
                <a:moveTo>
                  <a:pt x="86591" y="102177"/>
                </a:moveTo>
                <a:cubicBezTo>
                  <a:pt x="98714" y="102754"/>
                  <a:pt x="109682" y="113723"/>
                  <a:pt x="109682" y="125845"/>
                </a:cubicBezTo>
                <a:cubicBezTo>
                  <a:pt x="109682" y="137968"/>
                  <a:pt x="98714" y="148936"/>
                  <a:pt x="86014" y="148936"/>
                </a:cubicBezTo>
                <a:cubicBezTo>
                  <a:pt x="73891" y="148936"/>
                  <a:pt x="62923" y="137968"/>
                  <a:pt x="62923" y="125268"/>
                </a:cubicBezTo>
                <a:cubicBezTo>
                  <a:pt x="62923" y="112568"/>
                  <a:pt x="73891" y="101600"/>
                  <a:pt x="86591" y="102177"/>
                </a:cubicBezTo>
                <a:close/>
                <a:moveTo>
                  <a:pt x="39832" y="31750"/>
                </a:moveTo>
                <a:cubicBezTo>
                  <a:pt x="35213" y="31750"/>
                  <a:pt x="31172" y="31172"/>
                  <a:pt x="31172" y="38677"/>
                </a:cubicBezTo>
                <a:cubicBezTo>
                  <a:pt x="31750" y="96982"/>
                  <a:pt x="31172" y="154710"/>
                  <a:pt x="31172" y="213014"/>
                </a:cubicBezTo>
                <a:cubicBezTo>
                  <a:pt x="31172" y="218787"/>
                  <a:pt x="32904" y="220519"/>
                  <a:pt x="38677" y="220519"/>
                </a:cubicBezTo>
                <a:cubicBezTo>
                  <a:pt x="59459" y="219942"/>
                  <a:pt x="80819" y="221097"/>
                  <a:pt x="101600" y="219942"/>
                </a:cubicBezTo>
                <a:cubicBezTo>
                  <a:pt x="126423" y="218787"/>
                  <a:pt x="147205" y="225714"/>
                  <a:pt x="164523" y="244187"/>
                </a:cubicBezTo>
                <a:cubicBezTo>
                  <a:pt x="170296" y="250537"/>
                  <a:pt x="174914" y="251114"/>
                  <a:pt x="181264" y="244187"/>
                </a:cubicBezTo>
                <a:cubicBezTo>
                  <a:pt x="198005" y="225714"/>
                  <a:pt x="219364" y="218787"/>
                  <a:pt x="244764" y="219942"/>
                </a:cubicBezTo>
                <a:cubicBezTo>
                  <a:pt x="264969" y="221097"/>
                  <a:pt x="285173" y="219942"/>
                  <a:pt x="304800" y="220519"/>
                </a:cubicBezTo>
                <a:cubicBezTo>
                  <a:pt x="312305" y="220519"/>
                  <a:pt x="314037" y="218787"/>
                  <a:pt x="314037" y="211283"/>
                </a:cubicBezTo>
                <a:cubicBezTo>
                  <a:pt x="313460" y="154710"/>
                  <a:pt x="313460" y="98136"/>
                  <a:pt x="314037" y="41564"/>
                </a:cubicBezTo>
                <a:cubicBezTo>
                  <a:pt x="314037" y="34059"/>
                  <a:pt x="312305" y="31750"/>
                  <a:pt x="304224" y="31750"/>
                </a:cubicBezTo>
                <a:cubicBezTo>
                  <a:pt x="260350" y="32327"/>
                  <a:pt x="216478" y="31750"/>
                  <a:pt x="172605" y="31750"/>
                </a:cubicBezTo>
                <a:cubicBezTo>
                  <a:pt x="128155" y="31750"/>
                  <a:pt x="84282" y="31750"/>
                  <a:pt x="39832" y="31750"/>
                </a:cubicBezTo>
                <a:close/>
                <a:moveTo>
                  <a:pt x="35791" y="0"/>
                </a:moveTo>
                <a:cubicBezTo>
                  <a:pt x="81396" y="0"/>
                  <a:pt x="127578" y="0"/>
                  <a:pt x="173182" y="0"/>
                </a:cubicBezTo>
                <a:cubicBezTo>
                  <a:pt x="218787" y="0"/>
                  <a:pt x="264392" y="0"/>
                  <a:pt x="309996" y="0"/>
                </a:cubicBezTo>
                <a:cubicBezTo>
                  <a:pt x="333087" y="0"/>
                  <a:pt x="345787" y="12700"/>
                  <a:pt x="345787" y="35214"/>
                </a:cubicBezTo>
                <a:cubicBezTo>
                  <a:pt x="345787" y="95250"/>
                  <a:pt x="345787" y="155864"/>
                  <a:pt x="345787" y="215901"/>
                </a:cubicBezTo>
                <a:cubicBezTo>
                  <a:pt x="345787" y="238414"/>
                  <a:pt x="333087" y="250537"/>
                  <a:pt x="310573" y="250537"/>
                </a:cubicBezTo>
                <a:cubicBezTo>
                  <a:pt x="286328" y="250537"/>
                  <a:pt x="262083" y="250537"/>
                  <a:pt x="237837" y="250537"/>
                </a:cubicBezTo>
                <a:cubicBezTo>
                  <a:pt x="225714" y="250537"/>
                  <a:pt x="215324" y="254001"/>
                  <a:pt x="206086" y="262661"/>
                </a:cubicBezTo>
                <a:cubicBezTo>
                  <a:pt x="201469" y="267278"/>
                  <a:pt x="196850" y="271319"/>
                  <a:pt x="192233" y="275361"/>
                </a:cubicBezTo>
                <a:cubicBezTo>
                  <a:pt x="180110" y="284597"/>
                  <a:pt x="166255" y="285174"/>
                  <a:pt x="154133" y="275938"/>
                </a:cubicBezTo>
                <a:cubicBezTo>
                  <a:pt x="148937" y="271897"/>
                  <a:pt x="143741" y="267856"/>
                  <a:pt x="139123" y="263238"/>
                </a:cubicBezTo>
                <a:cubicBezTo>
                  <a:pt x="129887" y="254001"/>
                  <a:pt x="118919" y="250537"/>
                  <a:pt x="105642" y="251114"/>
                </a:cubicBezTo>
                <a:cubicBezTo>
                  <a:pt x="81973" y="251692"/>
                  <a:pt x="57727" y="251114"/>
                  <a:pt x="34059" y="251114"/>
                </a:cubicBezTo>
                <a:cubicBezTo>
                  <a:pt x="12123" y="251114"/>
                  <a:pt x="0" y="239569"/>
                  <a:pt x="0" y="217633"/>
                </a:cubicBezTo>
                <a:cubicBezTo>
                  <a:pt x="0" y="156442"/>
                  <a:pt x="0" y="95827"/>
                  <a:pt x="0" y="34636"/>
                </a:cubicBezTo>
                <a:cubicBezTo>
                  <a:pt x="0" y="12123"/>
                  <a:pt x="12700" y="0"/>
                  <a:pt x="35791" y="0"/>
                </a:cubicBezTo>
                <a:close/>
              </a:path>
            </a:pathLst>
          </a:custGeom>
          <a:solidFill>
            <a:schemeClr val="accent2"/>
          </a:solidFill>
          <a:ln w="6115" cap="flat">
            <a:noFill/>
            <a:prstDash val="solid"/>
            <a:miter/>
          </a:ln>
          <a:effectLst>
            <a:outerShdw blurRad="101600" dir="5400000" sx="90000" sy="-19000" rotWithShape="0">
              <a:schemeClr val="accent2">
                <a:alpha val="85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任意多边形: 形状 51"/>
          <p:cNvSpPr/>
          <p:nvPr>
            <p:custDataLst>
              <p:tags r:id="rId18"/>
            </p:custDataLst>
          </p:nvPr>
        </p:nvSpPr>
        <p:spPr>
          <a:xfrm>
            <a:off x="9546235" y="4241634"/>
            <a:ext cx="282985" cy="308446"/>
          </a:xfrm>
          <a:custGeom>
            <a:avLst/>
            <a:gdLst>
              <a:gd name="connsiteX0" fmla="*/ 157716 w 314160"/>
              <a:gd name="connsiteY0" fmla="*/ 125298 h 342426"/>
              <a:gd name="connsiteX1" fmla="*/ 125967 w 314160"/>
              <a:gd name="connsiteY1" fmla="*/ 157047 h 342426"/>
              <a:gd name="connsiteX2" fmla="*/ 157716 w 314160"/>
              <a:gd name="connsiteY2" fmla="*/ 187643 h 342426"/>
              <a:gd name="connsiteX3" fmla="*/ 188889 w 314160"/>
              <a:gd name="connsiteY3" fmla="*/ 156470 h 342426"/>
              <a:gd name="connsiteX4" fmla="*/ 157716 w 314160"/>
              <a:gd name="connsiteY4" fmla="*/ 125298 h 342426"/>
              <a:gd name="connsiteX5" fmla="*/ 158293 w 314160"/>
              <a:gd name="connsiteY5" fmla="*/ 93548 h 342426"/>
              <a:gd name="connsiteX6" fmla="*/ 220062 w 314160"/>
              <a:gd name="connsiteY6" fmla="*/ 157047 h 342426"/>
              <a:gd name="connsiteX7" fmla="*/ 157716 w 314160"/>
              <a:gd name="connsiteY7" fmla="*/ 219393 h 342426"/>
              <a:gd name="connsiteX8" fmla="*/ 95371 w 314160"/>
              <a:gd name="connsiteY8" fmla="*/ 156470 h 342426"/>
              <a:gd name="connsiteX9" fmla="*/ 158293 w 314160"/>
              <a:gd name="connsiteY9" fmla="*/ 93548 h 342426"/>
              <a:gd name="connsiteX10" fmla="*/ 149057 w 314160"/>
              <a:gd name="connsiteY10" fmla="*/ 31201 h 342426"/>
              <a:gd name="connsiteX11" fmla="*/ 46879 w 314160"/>
              <a:gd name="connsiteY11" fmla="*/ 97588 h 342426"/>
              <a:gd name="connsiteX12" fmla="*/ 54384 w 314160"/>
              <a:gd name="connsiteY12" fmla="*/ 226896 h 342426"/>
              <a:gd name="connsiteX13" fmla="*/ 147325 w 314160"/>
              <a:gd name="connsiteY13" fmla="*/ 305983 h 342426"/>
              <a:gd name="connsiteX14" fmla="*/ 168107 w 314160"/>
              <a:gd name="connsiteY14" fmla="*/ 305406 h 342426"/>
              <a:gd name="connsiteX15" fmla="*/ 240266 w 314160"/>
              <a:gd name="connsiteY15" fmla="*/ 251719 h 342426"/>
              <a:gd name="connsiteX16" fmla="*/ 282407 w 314160"/>
              <a:gd name="connsiteY16" fmla="*/ 144924 h 342426"/>
              <a:gd name="connsiteX17" fmla="*/ 149057 w 314160"/>
              <a:gd name="connsiteY17" fmla="*/ 31201 h 342426"/>
              <a:gd name="connsiteX18" fmla="*/ 146171 w 314160"/>
              <a:gd name="connsiteY18" fmla="*/ 606 h 342426"/>
              <a:gd name="connsiteX19" fmla="*/ 314157 w 314160"/>
              <a:gd name="connsiteY19" fmla="*/ 178406 h 342426"/>
              <a:gd name="connsiteX20" fmla="*/ 252388 w 314160"/>
              <a:gd name="connsiteY20" fmla="*/ 284047 h 342426"/>
              <a:gd name="connsiteX21" fmla="*/ 173302 w 314160"/>
              <a:gd name="connsiteY21" fmla="*/ 338310 h 342426"/>
              <a:gd name="connsiteX22" fmla="*/ 142130 w 314160"/>
              <a:gd name="connsiteY22" fmla="*/ 338310 h 342426"/>
              <a:gd name="connsiteX23" fmla="*/ 30716 w 314160"/>
              <a:gd name="connsiteY23" fmla="*/ 247679 h 342426"/>
              <a:gd name="connsiteX24" fmla="*/ 15130 w 314160"/>
              <a:gd name="connsiteY24" fmla="*/ 92392 h 342426"/>
              <a:gd name="connsiteX25" fmla="*/ 146171 w 314160"/>
              <a:gd name="connsiteY25" fmla="*/ 606 h 3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4160" h="342426">
                <a:moveTo>
                  <a:pt x="157716" y="125298"/>
                </a:moveTo>
                <a:cubicBezTo>
                  <a:pt x="140399" y="125298"/>
                  <a:pt x="125389" y="139730"/>
                  <a:pt x="125967" y="157047"/>
                </a:cubicBezTo>
                <a:cubicBezTo>
                  <a:pt x="126544" y="174366"/>
                  <a:pt x="140399" y="187643"/>
                  <a:pt x="157716" y="187643"/>
                </a:cubicBezTo>
                <a:cubicBezTo>
                  <a:pt x="175035" y="187643"/>
                  <a:pt x="188889" y="173788"/>
                  <a:pt x="188889" y="156470"/>
                </a:cubicBezTo>
                <a:cubicBezTo>
                  <a:pt x="188889" y="139730"/>
                  <a:pt x="174457" y="125298"/>
                  <a:pt x="157716" y="125298"/>
                </a:cubicBezTo>
                <a:close/>
                <a:moveTo>
                  <a:pt x="158293" y="93548"/>
                </a:moveTo>
                <a:cubicBezTo>
                  <a:pt x="192930" y="94125"/>
                  <a:pt x="220062" y="122411"/>
                  <a:pt x="220062" y="157047"/>
                </a:cubicBezTo>
                <a:cubicBezTo>
                  <a:pt x="220062" y="191106"/>
                  <a:pt x="191775" y="218815"/>
                  <a:pt x="157716" y="219393"/>
                </a:cubicBezTo>
                <a:cubicBezTo>
                  <a:pt x="123080" y="219393"/>
                  <a:pt x="94793" y="191106"/>
                  <a:pt x="95371" y="156470"/>
                </a:cubicBezTo>
                <a:cubicBezTo>
                  <a:pt x="95371" y="121834"/>
                  <a:pt x="124234" y="92970"/>
                  <a:pt x="158293" y="93548"/>
                </a:cubicBezTo>
                <a:close/>
                <a:moveTo>
                  <a:pt x="149057" y="31201"/>
                </a:moveTo>
                <a:cubicBezTo>
                  <a:pt x="108649" y="32933"/>
                  <a:pt x="70547" y="54292"/>
                  <a:pt x="46879" y="97588"/>
                </a:cubicBezTo>
                <a:cubicBezTo>
                  <a:pt x="23211" y="141460"/>
                  <a:pt x="27252" y="185333"/>
                  <a:pt x="54384" y="226896"/>
                </a:cubicBezTo>
                <a:cubicBezTo>
                  <a:pt x="77475" y="262110"/>
                  <a:pt x="111535" y="285201"/>
                  <a:pt x="147325" y="305983"/>
                </a:cubicBezTo>
                <a:cubicBezTo>
                  <a:pt x="154253" y="310024"/>
                  <a:pt x="161180" y="309446"/>
                  <a:pt x="168107" y="305406"/>
                </a:cubicBezTo>
                <a:cubicBezTo>
                  <a:pt x="194661" y="290397"/>
                  <a:pt x="219484" y="274233"/>
                  <a:pt x="240266" y="251719"/>
                </a:cubicBezTo>
                <a:cubicBezTo>
                  <a:pt x="267975" y="221702"/>
                  <a:pt x="285871" y="187643"/>
                  <a:pt x="282407" y="144924"/>
                </a:cubicBezTo>
                <a:cubicBezTo>
                  <a:pt x="276634" y="80846"/>
                  <a:pt x="222371" y="31201"/>
                  <a:pt x="149057" y="31201"/>
                </a:cubicBezTo>
                <a:close/>
                <a:moveTo>
                  <a:pt x="146171" y="606"/>
                </a:moveTo>
                <a:cubicBezTo>
                  <a:pt x="236225" y="-7475"/>
                  <a:pt x="314734" y="65838"/>
                  <a:pt x="314157" y="178406"/>
                </a:cubicBezTo>
                <a:cubicBezTo>
                  <a:pt x="313580" y="209002"/>
                  <a:pt x="289334" y="249987"/>
                  <a:pt x="252388" y="284047"/>
                </a:cubicBezTo>
                <a:cubicBezTo>
                  <a:pt x="228720" y="305983"/>
                  <a:pt x="202166" y="323301"/>
                  <a:pt x="173302" y="338310"/>
                </a:cubicBezTo>
                <a:cubicBezTo>
                  <a:pt x="162912" y="343506"/>
                  <a:pt x="152521" y="344083"/>
                  <a:pt x="142130" y="338310"/>
                </a:cubicBezTo>
                <a:cubicBezTo>
                  <a:pt x="98835" y="315797"/>
                  <a:pt x="59002" y="288087"/>
                  <a:pt x="30716" y="247679"/>
                </a:cubicBezTo>
                <a:cubicBezTo>
                  <a:pt x="-2765" y="199188"/>
                  <a:pt x="-10271" y="146656"/>
                  <a:pt x="15130" y="92392"/>
                </a:cubicBezTo>
                <a:cubicBezTo>
                  <a:pt x="40530" y="36974"/>
                  <a:pt x="85557" y="5802"/>
                  <a:pt x="146171" y="606"/>
                </a:cubicBezTo>
                <a:close/>
              </a:path>
            </a:pathLst>
          </a:custGeom>
          <a:solidFill>
            <a:schemeClr val="accent2"/>
          </a:solidFill>
          <a:ln w="6115" cap="flat">
            <a:noFill/>
            <a:prstDash val="solid"/>
            <a:miter/>
          </a:ln>
          <a:effectLst>
            <a:outerShdw blurRad="101600" dir="5400000" sx="90000" sy="-19000" rotWithShape="0">
              <a:schemeClr val="accent2">
                <a:alpha val="85000"/>
              </a:schemeClr>
            </a:outerShdw>
          </a:effectLst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任意多边形: 形状 52"/>
          <p:cNvSpPr/>
          <p:nvPr>
            <p:custDataLst>
              <p:tags r:id="rId19"/>
            </p:custDataLst>
          </p:nvPr>
        </p:nvSpPr>
        <p:spPr>
          <a:xfrm>
            <a:off x="7438463" y="3016438"/>
            <a:ext cx="340250" cy="339162"/>
          </a:xfrm>
          <a:custGeom>
            <a:avLst/>
            <a:gdLst>
              <a:gd name="connsiteX0" fmla="*/ 188044 w 377734"/>
              <a:gd name="connsiteY0" fmla="*/ 157596 h 376526"/>
              <a:gd name="connsiteX1" fmla="*/ 157449 w 377734"/>
              <a:gd name="connsiteY1" fmla="*/ 189346 h 376526"/>
              <a:gd name="connsiteX2" fmla="*/ 188621 w 377734"/>
              <a:gd name="connsiteY2" fmla="*/ 220519 h 376526"/>
              <a:gd name="connsiteX3" fmla="*/ 219794 w 377734"/>
              <a:gd name="connsiteY3" fmla="*/ 189346 h 376526"/>
              <a:gd name="connsiteX4" fmla="*/ 188044 w 377734"/>
              <a:gd name="connsiteY4" fmla="*/ 157596 h 376526"/>
              <a:gd name="connsiteX5" fmla="*/ 188044 w 377734"/>
              <a:gd name="connsiteY5" fmla="*/ 127000 h 376526"/>
              <a:gd name="connsiteX6" fmla="*/ 250967 w 377734"/>
              <a:gd name="connsiteY6" fmla="*/ 189923 h 376526"/>
              <a:gd name="connsiteX7" fmla="*/ 187466 w 377734"/>
              <a:gd name="connsiteY7" fmla="*/ 252268 h 376526"/>
              <a:gd name="connsiteX8" fmla="*/ 125698 w 377734"/>
              <a:gd name="connsiteY8" fmla="*/ 189923 h 376526"/>
              <a:gd name="connsiteX9" fmla="*/ 188044 w 377734"/>
              <a:gd name="connsiteY9" fmla="*/ 127000 h 376526"/>
              <a:gd name="connsiteX10" fmla="*/ 180539 w 377734"/>
              <a:gd name="connsiteY10" fmla="*/ 33482 h 376526"/>
              <a:gd name="connsiteX11" fmla="*/ 167261 w 377734"/>
              <a:gd name="connsiteY11" fmla="*/ 46182 h 376526"/>
              <a:gd name="connsiteX12" fmla="*/ 141862 w 377734"/>
              <a:gd name="connsiteY12" fmla="*/ 82550 h 376526"/>
              <a:gd name="connsiteX13" fmla="*/ 98566 w 377734"/>
              <a:gd name="connsiteY13" fmla="*/ 75046 h 376526"/>
              <a:gd name="connsiteX14" fmla="*/ 88752 w 377734"/>
              <a:gd name="connsiteY14" fmla="*/ 69850 h 376526"/>
              <a:gd name="connsiteX15" fmla="*/ 82980 w 377734"/>
              <a:gd name="connsiteY15" fmla="*/ 73314 h 376526"/>
              <a:gd name="connsiteX16" fmla="*/ 69125 w 377734"/>
              <a:gd name="connsiteY16" fmla="*/ 87746 h 376526"/>
              <a:gd name="connsiteX17" fmla="*/ 67970 w 377734"/>
              <a:gd name="connsiteY17" fmla="*/ 107950 h 376526"/>
              <a:gd name="connsiteX18" fmla="*/ 47766 w 377734"/>
              <a:gd name="connsiteY18" fmla="*/ 166254 h 376526"/>
              <a:gd name="connsiteX19" fmla="*/ 31602 w 377734"/>
              <a:gd name="connsiteY19" fmla="*/ 187614 h 376526"/>
              <a:gd name="connsiteX20" fmla="*/ 31602 w 377734"/>
              <a:gd name="connsiteY20" fmla="*/ 198005 h 376526"/>
              <a:gd name="connsiteX21" fmla="*/ 43725 w 377734"/>
              <a:gd name="connsiteY21" fmla="*/ 211859 h 376526"/>
              <a:gd name="connsiteX22" fmla="*/ 69702 w 377734"/>
              <a:gd name="connsiteY22" fmla="*/ 222250 h 376526"/>
              <a:gd name="connsiteX23" fmla="*/ 73743 w 377734"/>
              <a:gd name="connsiteY23" fmla="*/ 279977 h 376526"/>
              <a:gd name="connsiteX24" fmla="*/ 74898 w 377734"/>
              <a:gd name="connsiteY24" fmla="*/ 298449 h 376526"/>
              <a:gd name="connsiteX25" fmla="*/ 91061 w 377734"/>
              <a:gd name="connsiteY25" fmla="*/ 312881 h 376526"/>
              <a:gd name="connsiteX26" fmla="*/ 103761 w 377734"/>
              <a:gd name="connsiteY26" fmla="*/ 312881 h 376526"/>
              <a:gd name="connsiteX27" fmla="*/ 166685 w 377734"/>
              <a:gd name="connsiteY27" fmla="*/ 337704 h 376526"/>
              <a:gd name="connsiteX28" fmla="*/ 175921 w 377734"/>
              <a:gd name="connsiteY28" fmla="*/ 346363 h 376526"/>
              <a:gd name="connsiteX29" fmla="*/ 201321 w 377734"/>
              <a:gd name="connsiteY29" fmla="*/ 346363 h 376526"/>
              <a:gd name="connsiteX30" fmla="*/ 211135 w 377734"/>
              <a:gd name="connsiteY30" fmla="*/ 337704 h 376526"/>
              <a:gd name="connsiteX31" fmla="*/ 274058 w 377734"/>
              <a:gd name="connsiteY31" fmla="*/ 312304 h 376526"/>
              <a:gd name="connsiteX32" fmla="*/ 287335 w 377734"/>
              <a:gd name="connsiteY32" fmla="*/ 311727 h 376526"/>
              <a:gd name="connsiteX33" fmla="*/ 301189 w 377734"/>
              <a:gd name="connsiteY33" fmla="*/ 299027 h 376526"/>
              <a:gd name="connsiteX34" fmla="*/ 302921 w 377734"/>
              <a:gd name="connsiteY34" fmla="*/ 278245 h 376526"/>
              <a:gd name="connsiteX35" fmla="*/ 294839 w 377734"/>
              <a:gd name="connsiteY35" fmla="*/ 246496 h 376526"/>
              <a:gd name="connsiteX36" fmla="*/ 332940 w 377734"/>
              <a:gd name="connsiteY36" fmla="*/ 211859 h 376526"/>
              <a:gd name="connsiteX37" fmla="*/ 345640 w 377734"/>
              <a:gd name="connsiteY37" fmla="*/ 198582 h 376526"/>
              <a:gd name="connsiteX38" fmla="*/ 345640 w 377734"/>
              <a:gd name="connsiteY38" fmla="*/ 177222 h 376526"/>
              <a:gd name="connsiteX39" fmla="*/ 336980 w 377734"/>
              <a:gd name="connsiteY39" fmla="*/ 167986 h 376526"/>
              <a:gd name="connsiteX40" fmla="*/ 312735 w 377734"/>
              <a:gd name="connsiteY40" fmla="*/ 106218 h 376526"/>
              <a:gd name="connsiteX41" fmla="*/ 312735 w 377734"/>
              <a:gd name="connsiteY41" fmla="*/ 92941 h 376526"/>
              <a:gd name="connsiteX42" fmla="*/ 296571 w 377734"/>
              <a:gd name="connsiteY42" fmla="*/ 75623 h 376526"/>
              <a:gd name="connsiteX43" fmla="*/ 282139 w 377734"/>
              <a:gd name="connsiteY43" fmla="*/ 74468 h 376526"/>
              <a:gd name="connsiteX44" fmla="*/ 211712 w 377734"/>
              <a:gd name="connsiteY44" fmla="*/ 44450 h 376526"/>
              <a:gd name="connsiteX45" fmla="*/ 199589 w 377734"/>
              <a:gd name="connsiteY45" fmla="*/ 33482 h 376526"/>
              <a:gd name="connsiteX46" fmla="*/ 180539 w 377734"/>
              <a:gd name="connsiteY46" fmla="*/ 33482 h 376526"/>
              <a:gd name="connsiteX47" fmla="*/ 169571 w 377734"/>
              <a:gd name="connsiteY47" fmla="*/ 0 h 376526"/>
              <a:gd name="connsiteX48" fmla="*/ 207094 w 377734"/>
              <a:gd name="connsiteY48" fmla="*/ 577 h 376526"/>
              <a:gd name="connsiteX49" fmla="*/ 239998 w 377734"/>
              <a:gd name="connsiteY49" fmla="*/ 30595 h 376526"/>
              <a:gd name="connsiteX50" fmla="*/ 242307 w 377734"/>
              <a:gd name="connsiteY50" fmla="*/ 44450 h 376526"/>
              <a:gd name="connsiteX51" fmla="*/ 259048 w 377734"/>
              <a:gd name="connsiteY51" fmla="*/ 50800 h 376526"/>
              <a:gd name="connsiteX52" fmla="*/ 328321 w 377734"/>
              <a:gd name="connsiteY52" fmla="*/ 62346 h 376526"/>
              <a:gd name="connsiteX53" fmla="*/ 347372 w 377734"/>
              <a:gd name="connsiteY53" fmla="*/ 95250 h 376526"/>
              <a:gd name="connsiteX54" fmla="*/ 337557 w 377734"/>
              <a:gd name="connsiteY54" fmla="*/ 123536 h 376526"/>
              <a:gd name="connsiteX55" fmla="*/ 342176 w 377734"/>
              <a:gd name="connsiteY55" fmla="*/ 135659 h 376526"/>
              <a:gd name="connsiteX56" fmla="*/ 377389 w 377734"/>
              <a:gd name="connsiteY56" fmla="*/ 175491 h 376526"/>
              <a:gd name="connsiteX57" fmla="*/ 376235 w 377734"/>
              <a:gd name="connsiteY57" fmla="*/ 208396 h 376526"/>
              <a:gd name="connsiteX58" fmla="*/ 341598 w 377734"/>
              <a:gd name="connsiteY58" fmla="*/ 241300 h 376526"/>
              <a:gd name="connsiteX59" fmla="*/ 327166 w 377734"/>
              <a:gd name="connsiteY59" fmla="*/ 248227 h 376526"/>
              <a:gd name="connsiteX60" fmla="*/ 332362 w 377734"/>
              <a:gd name="connsiteY60" fmla="*/ 262081 h 376526"/>
              <a:gd name="connsiteX61" fmla="*/ 330053 w 377734"/>
              <a:gd name="connsiteY61" fmla="*/ 313459 h 376526"/>
              <a:gd name="connsiteX62" fmla="*/ 304653 w 377734"/>
              <a:gd name="connsiteY62" fmla="*/ 337127 h 376526"/>
              <a:gd name="connsiteX63" fmla="*/ 257894 w 377734"/>
              <a:gd name="connsiteY63" fmla="*/ 337127 h 376526"/>
              <a:gd name="connsiteX64" fmla="*/ 247503 w 377734"/>
              <a:gd name="connsiteY64" fmla="*/ 332509 h 376526"/>
              <a:gd name="connsiteX65" fmla="*/ 242307 w 377734"/>
              <a:gd name="connsiteY65" fmla="*/ 344055 h 376526"/>
              <a:gd name="connsiteX66" fmla="*/ 210558 w 377734"/>
              <a:gd name="connsiteY66" fmla="*/ 375227 h 376526"/>
              <a:gd name="connsiteX67" fmla="*/ 168993 w 377734"/>
              <a:gd name="connsiteY67" fmla="*/ 375227 h 376526"/>
              <a:gd name="connsiteX68" fmla="*/ 136089 w 377734"/>
              <a:gd name="connsiteY68" fmla="*/ 342900 h 376526"/>
              <a:gd name="connsiteX69" fmla="*/ 131471 w 377734"/>
              <a:gd name="connsiteY69" fmla="*/ 333663 h 376526"/>
              <a:gd name="connsiteX70" fmla="*/ 121657 w 377734"/>
              <a:gd name="connsiteY70" fmla="*/ 337127 h 376526"/>
              <a:gd name="connsiteX71" fmla="*/ 73166 w 377734"/>
              <a:gd name="connsiteY71" fmla="*/ 336550 h 376526"/>
              <a:gd name="connsiteX72" fmla="*/ 48921 w 377734"/>
              <a:gd name="connsiteY72" fmla="*/ 314036 h 376526"/>
              <a:gd name="connsiteX73" fmla="*/ 47189 w 377734"/>
              <a:gd name="connsiteY73" fmla="*/ 260927 h 376526"/>
              <a:gd name="connsiteX74" fmla="*/ 51806 w 377734"/>
              <a:gd name="connsiteY74" fmla="*/ 247650 h 376526"/>
              <a:gd name="connsiteX75" fmla="*/ 38530 w 377734"/>
              <a:gd name="connsiteY75" fmla="*/ 240722 h 376526"/>
              <a:gd name="connsiteX76" fmla="*/ 1007 w 377734"/>
              <a:gd name="connsiteY76" fmla="*/ 206086 h 376526"/>
              <a:gd name="connsiteX77" fmla="*/ 2162 w 377734"/>
              <a:gd name="connsiteY77" fmla="*/ 162791 h 376526"/>
              <a:gd name="connsiteX78" fmla="*/ 32757 w 377734"/>
              <a:gd name="connsiteY78" fmla="*/ 135082 h 376526"/>
              <a:gd name="connsiteX79" fmla="*/ 43148 w 377734"/>
              <a:gd name="connsiteY79" fmla="*/ 130463 h 376526"/>
              <a:gd name="connsiteX80" fmla="*/ 39107 w 377734"/>
              <a:gd name="connsiteY80" fmla="*/ 120073 h 376526"/>
              <a:gd name="connsiteX81" fmla="*/ 39684 w 377734"/>
              <a:gd name="connsiteY81" fmla="*/ 72736 h 376526"/>
              <a:gd name="connsiteX82" fmla="*/ 62775 w 377734"/>
              <a:gd name="connsiteY82" fmla="*/ 47914 h 376526"/>
              <a:gd name="connsiteX83" fmla="*/ 113575 w 377734"/>
              <a:gd name="connsiteY83" fmla="*/ 45604 h 376526"/>
              <a:gd name="connsiteX84" fmla="*/ 128585 w 377734"/>
              <a:gd name="connsiteY84" fmla="*/ 50800 h 376526"/>
              <a:gd name="connsiteX85" fmla="*/ 135512 w 377734"/>
              <a:gd name="connsiteY85" fmla="*/ 36368 h 376526"/>
              <a:gd name="connsiteX86" fmla="*/ 169571 w 377734"/>
              <a:gd name="connsiteY86" fmla="*/ 0 h 37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77734" h="376526">
                <a:moveTo>
                  <a:pt x="188044" y="157596"/>
                </a:moveTo>
                <a:cubicBezTo>
                  <a:pt x="170726" y="158173"/>
                  <a:pt x="156871" y="172604"/>
                  <a:pt x="157449" y="189346"/>
                </a:cubicBezTo>
                <a:cubicBezTo>
                  <a:pt x="157449" y="206664"/>
                  <a:pt x="171881" y="220519"/>
                  <a:pt x="188621" y="220519"/>
                </a:cubicBezTo>
                <a:cubicBezTo>
                  <a:pt x="205362" y="220519"/>
                  <a:pt x="219794" y="206087"/>
                  <a:pt x="219794" y="189346"/>
                </a:cubicBezTo>
                <a:cubicBezTo>
                  <a:pt x="219794" y="172604"/>
                  <a:pt x="204785" y="157596"/>
                  <a:pt x="188044" y="157596"/>
                </a:cubicBezTo>
                <a:close/>
                <a:moveTo>
                  <a:pt x="188044" y="127000"/>
                </a:moveTo>
                <a:cubicBezTo>
                  <a:pt x="222680" y="127000"/>
                  <a:pt x="250967" y="155287"/>
                  <a:pt x="250967" y="189923"/>
                </a:cubicBezTo>
                <a:cubicBezTo>
                  <a:pt x="250967" y="224559"/>
                  <a:pt x="222680" y="252268"/>
                  <a:pt x="187466" y="252268"/>
                </a:cubicBezTo>
                <a:cubicBezTo>
                  <a:pt x="152830" y="252268"/>
                  <a:pt x="125698" y="224559"/>
                  <a:pt x="125698" y="189923"/>
                </a:cubicBezTo>
                <a:cubicBezTo>
                  <a:pt x="125698" y="154709"/>
                  <a:pt x="153408" y="127000"/>
                  <a:pt x="188044" y="127000"/>
                </a:cubicBezTo>
                <a:close/>
                <a:moveTo>
                  <a:pt x="180539" y="33482"/>
                </a:moveTo>
                <a:cubicBezTo>
                  <a:pt x="171303" y="32904"/>
                  <a:pt x="167261" y="36945"/>
                  <a:pt x="167261" y="46182"/>
                </a:cubicBezTo>
                <a:cubicBezTo>
                  <a:pt x="166685" y="63500"/>
                  <a:pt x="157448" y="75623"/>
                  <a:pt x="141862" y="82550"/>
                </a:cubicBezTo>
                <a:cubicBezTo>
                  <a:pt x="126276" y="88899"/>
                  <a:pt x="111843" y="86014"/>
                  <a:pt x="98566" y="75046"/>
                </a:cubicBezTo>
                <a:cubicBezTo>
                  <a:pt x="95102" y="72159"/>
                  <a:pt x="92793" y="69850"/>
                  <a:pt x="88752" y="69850"/>
                </a:cubicBezTo>
                <a:cubicBezTo>
                  <a:pt x="86444" y="69850"/>
                  <a:pt x="84712" y="71004"/>
                  <a:pt x="82980" y="73314"/>
                </a:cubicBezTo>
                <a:cubicBezTo>
                  <a:pt x="78361" y="77931"/>
                  <a:pt x="74321" y="83127"/>
                  <a:pt x="69125" y="87746"/>
                </a:cubicBezTo>
                <a:cubicBezTo>
                  <a:pt x="62198" y="94095"/>
                  <a:pt x="61621" y="99291"/>
                  <a:pt x="67970" y="107950"/>
                </a:cubicBezTo>
                <a:cubicBezTo>
                  <a:pt x="84134" y="128731"/>
                  <a:pt x="72589" y="159327"/>
                  <a:pt x="47766" y="166254"/>
                </a:cubicBezTo>
                <a:cubicBezTo>
                  <a:pt x="31602" y="170873"/>
                  <a:pt x="31602" y="170873"/>
                  <a:pt x="31602" y="187614"/>
                </a:cubicBezTo>
                <a:cubicBezTo>
                  <a:pt x="31602" y="191077"/>
                  <a:pt x="32179" y="194541"/>
                  <a:pt x="31602" y="198005"/>
                </a:cubicBezTo>
                <a:cubicBezTo>
                  <a:pt x="30447" y="207241"/>
                  <a:pt x="34489" y="211282"/>
                  <a:pt x="43725" y="211859"/>
                </a:cubicBezTo>
                <a:cubicBezTo>
                  <a:pt x="53538" y="212436"/>
                  <a:pt x="62198" y="215322"/>
                  <a:pt x="69702" y="222250"/>
                </a:cubicBezTo>
                <a:cubicBezTo>
                  <a:pt x="86444" y="237836"/>
                  <a:pt x="88752" y="261504"/>
                  <a:pt x="73743" y="279977"/>
                </a:cubicBezTo>
                <a:cubicBezTo>
                  <a:pt x="67970" y="286904"/>
                  <a:pt x="67393" y="292677"/>
                  <a:pt x="74898" y="298449"/>
                </a:cubicBezTo>
                <a:cubicBezTo>
                  <a:pt x="80670" y="303068"/>
                  <a:pt x="85866" y="308264"/>
                  <a:pt x="91061" y="312881"/>
                </a:cubicBezTo>
                <a:cubicBezTo>
                  <a:pt x="95680" y="316923"/>
                  <a:pt x="99144" y="317500"/>
                  <a:pt x="103761" y="312881"/>
                </a:cubicBezTo>
                <a:cubicBezTo>
                  <a:pt x="126853" y="291523"/>
                  <a:pt x="164953" y="307687"/>
                  <a:pt x="166685" y="337704"/>
                </a:cubicBezTo>
                <a:cubicBezTo>
                  <a:pt x="166685" y="343477"/>
                  <a:pt x="169571" y="346940"/>
                  <a:pt x="175921" y="346363"/>
                </a:cubicBezTo>
                <a:cubicBezTo>
                  <a:pt x="184580" y="345786"/>
                  <a:pt x="192662" y="346363"/>
                  <a:pt x="201321" y="346363"/>
                </a:cubicBezTo>
                <a:cubicBezTo>
                  <a:pt x="207671" y="346363"/>
                  <a:pt x="210558" y="344055"/>
                  <a:pt x="211135" y="337704"/>
                </a:cubicBezTo>
                <a:cubicBezTo>
                  <a:pt x="212289" y="307109"/>
                  <a:pt x="250967" y="290945"/>
                  <a:pt x="274058" y="312304"/>
                </a:cubicBezTo>
                <a:cubicBezTo>
                  <a:pt x="279253" y="316923"/>
                  <a:pt x="282717" y="316345"/>
                  <a:pt x="287335" y="311727"/>
                </a:cubicBezTo>
                <a:cubicBezTo>
                  <a:pt x="291953" y="307109"/>
                  <a:pt x="296571" y="303645"/>
                  <a:pt x="301189" y="299027"/>
                </a:cubicBezTo>
                <a:cubicBezTo>
                  <a:pt x="311003" y="289791"/>
                  <a:pt x="311003" y="288636"/>
                  <a:pt x="302921" y="278245"/>
                </a:cubicBezTo>
                <a:cubicBezTo>
                  <a:pt x="295417" y="269009"/>
                  <a:pt x="292530" y="258041"/>
                  <a:pt x="294839" y="246496"/>
                </a:cubicBezTo>
                <a:cubicBezTo>
                  <a:pt x="298303" y="226290"/>
                  <a:pt x="312158" y="213590"/>
                  <a:pt x="332940" y="211859"/>
                </a:cubicBezTo>
                <a:cubicBezTo>
                  <a:pt x="341598" y="211282"/>
                  <a:pt x="346217" y="207818"/>
                  <a:pt x="345640" y="198582"/>
                </a:cubicBezTo>
                <a:cubicBezTo>
                  <a:pt x="345062" y="191654"/>
                  <a:pt x="345062" y="184150"/>
                  <a:pt x="345640" y="177222"/>
                </a:cubicBezTo>
                <a:cubicBezTo>
                  <a:pt x="345640" y="170873"/>
                  <a:pt x="342753" y="168563"/>
                  <a:pt x="336980" y="167986"/>
                </a:cubicBezTo>
                <a:cubicBezTo>
                  <a:pt x="305230" y="163369"/>
                  <a:pt x="292530" y="131041"/>
                  <a:pt x="312735" y="106218"/>
                </a:cubicBezTo>
                <a:cubicBezTo>
                  <a:pt x="316775" y="101022"/>
                  <a:pt x="316775" y="97559"/>
                  <a:pt x="312735" y="92941"/>
                </a:cubicBezTo>
                <a:cubicBezTo>
                  <a:pt x="307539" y="87168"/>
                  <a:pt x="301766" y="81395"/>
                  <a:pt x="296571" y="75623"/>
                </a:cubicBezTo>
                <a:cubicBezTo>
                  <a:pt x="291953" y="70427"/>
                  <a:pt x="286758" y="69850"/>
                  <a:pt x="282139" y="74468"/>
                </a:cubicBezTo>
                <a:cubicBezTo>
                  <a:pt x="257317" y="99291"/>
                  <a:pt x="211135" y="81395"/>
                  <a:pt x="211712" y="44450"/>
                </a:cubicBezTo>
                <a:cubicBezTo>
                  <a:pt x="211712" y="36945"/>
                  <a:pt x="207671" y="32904"/>
                  <a:pt x="199589" y="33482"/>
                </a:cubicBezTo>
                <a:cubicBezTo>
                  <a:pt x="193239" y="33482"/>
                  <a:pt x="186889" y="34059"/>
                  <a:pt x="180539" y="33482"/>
                </a:cubicBezTo>
                <a:close/>
                <a:moveTo>
                  <a:pt x="169571" y="0"/>
                </a:moveTo>
                <a:cubicBezTo>
                  <a:pt x="181693" y="577"/>
                  <a:pt x="194394" y="577"/>
                  <a:pt x="207094" y="577"/>
                </a:cubicBezTo>
                <a:cubicBezTo>
                  <a:pt x="222680" y="5195"/>
                  <a:pt x="235380" y="13277"/>
                  <a:pt x="239998" y="30595"/>
                </a:cubicBezTo>
                <a:cubicBezTo>
                  <a:pt x="241152" y="35214"/>
                  <a:pt x="241152" y="39832"/>
                  <a:pt x="242307" y="44450"/>
                </a:cubicBezTo>
                <a:cubicBezTo>
                  <a:pt x="244616" y="53108"/>
                  <a:pt x="251544" y="55418"/>
                  <a:pt x="259048" y="50800"/>
                </a:cubicBezTo>
                <a:cubicBezTo>
                  <a:pt x="289644" y="32327"/>
                  <a:pt x="304076" y="34636"/>
                  <a:pt x="328321" y="62346"/>
                </a:cubicBezTo>
                <a:cubicBezTo>
                  <a:pt x="336403" y="72159"/>
                  <a:pt x="346217" y="80818"/>
                  <a:pt x="347372" y="95250"/>
                </a:cubicBezTo>
                <a:cubicBezTo>
                  <a:pt x="347949" y="106218"/>
                  <a:pt x="343908" y="115454"/>
                  <a:pt x="337557" y="123536"/>
                </a:cubicBezTo>
                <a:cubicBezTo>
                  <a:pt x="332362" y="130463"/>
                  <a:pt x="333517" y="133927"/>
                  <a:pt x="342176" y="135659"/>
                </a:cubicBezTo>
                <a:cubicBezTo>
                  <a:pt x="366421" y="140277"/>
                  <a:pt x="376235" y="151246"/>
                  <a:pt x="377389" y="175491"/>
                </a:cubicBezTo>
                <a:cubicBezTo>
                  <a:pt x="377967" y="186459"/>
                  <a:pt x="377967" y="197427"/>
                  <a:pt x="376235" y="208396"/>
                </a:cubicBezTo>
                <a:cubicBezTo>
                  <a:pt x="373349" y="226868"/>
                  <a:pt x="360072" y="239568"/>
                  <a:pt x="341598" y="241300"/>
                </a:cubicBezTo>
                <a:cubicBezTo>
                  <a:pt x="335826" y="241877"/>
                  <a:pt x="330053" y="241877"/>
                  <a:pt x="327166" y="248227"/>
                </a:cubicBezTo>
                <a:cubicBezTo>
                  <a:pt x="324857" y="254000"/>
                  <a:pt x="328898" y="258041"/>
                  <a:pt x="332362" y="262081"/>
                </a:cubicBezTo>
                <a:cubicBezTo>
                  <a:pt x="345062" y="278245"/>
                  <a:pt x="343908" y="298449"/>
                  <a:pt x="330053" y="313459"/>
                </a:cubicBezTo>
                <a:cubicBezTo>
                  <a:pt x="321971" y="322118"/>
                  <a:pt x="313889" y="330200"/>
                  <a:pt x="304653" y="337127"/>
                </a:cubicBezTo>
                <a:cubicBezTo>
                  <a:pt x="289644" y="348095"/>
                  <a:pt x="272326" y="348095"/>
                  <a:pt x="257894" y="337127"/>
                </a:cubicBezTo>
                <a:cubicBezTo>
                  <a:pt x="255007" y="334818"/>
                  <a:pt x="252121" y="330200"/>
                  <a:pt x="247503" y="332509"/>
                </a:cubicBezTo>
                <a:cubicBezTo>
                  <a:pt x="242885" y="334818"/>
                  <a:pt x="242885" y="339436"/>
                  <a:pt x="242307" y="344055"/>
                </a:cubicBezTo>
                <a:cubicBezTo>
                  <a:pt x="240575" y="360795"/>
                  <a:pt x="227875" y="372918"/>
                  <a:pt x="210558" y="375227"/>
                </a:cubicBezTo>
                <a:cubicBezTo>
                  <a:pt x="196703" y="376959"/>
                  <a:pt x="182848" y="376959"/>
                  <a:pt x="168993" y="375227"/>
                </a:cubicBezTo>
                <a:cubicBezTo>
                  <a:pt x="151099" y="372918"/>
                  <a:pt x="138398" y="361372"/>
                  <a:pt x="136089" y="342900"/>
                </a:cubicBezTo>
                <a:cubicBezTo>
                  <a:pt x="135512" y="339436"/>
                  <a:pt x="136089" y="334818"/>
                  <a:pt x="131471" y="333663"/>
                </a:cubicBezTo>
                <a:cubicBezTo>
                  <a:pt x="127430" y="331932"/>
                  <a:pt x="124543" y="334818"/>
                  <a:pt x="121657" y="337127"/>
                </a:cubicBezTo>
                <a:cubicBezTo>
                  <a:pt x="106648" y="349250"/>
                  <a:pt x="88752" y="349250"/>
                  <a:pt x="73166" y="336550"/>
                </a:cubicBezTo>
                <a:cubicBezTo>
                  <a:pt x="64506" y="329623"/>
                  <a:pt x="56425" y="322118"/>
                  <a:pt x="48921" y="314036"/>
                </a:cubicBezTo>
                <a:cubicBezTo>
                  <a:pt x="34489" y="297872"/>
                  <a:pt x="33911" y="277668"/>
                  <a:pt x="47189" y="260927"/>
                </a:cubicBezTo>
                <a:cubicBezTo>
                  <a:pt x="50653" y="256886"/>
                  <a:pt x="54116" y="252845"/>
                  <a:pt x="51806" y="247650"/>
                </a:cubicBezTo>
                <a:cubicBezTo>
                  <a:pt x="49498" y="241877"/>
                  <a:pt x="44302" y="241300"/>
                  <a:pt x="38530" y="240722"/>
                </a:cubicBezTo>
                <a:cubicBezTo>
                  <a:pt x="18325" y="239568"/>
                  <a:pt x="3893" y="226290"/>
                  <a:pt x="1007" y="206086"/>
                </a:cubicBezTo>
                <a:cubicBezTo>
                  <a:pt x="-725" y="191654"/>
                  <a:pt x="-148" y="177222"/>
                  <a:pt x="2162" y="162791"/>
                </a:cubicBezTo>
                <a:cubicBezTo>
                  <a:pt x="4470" y="148359"/>
                  <a:pt x="17747" y="136814"/>
                  <a:pt x="32757" y="135082"/>
                </a:cubicBezTo>
                <a:cubicBezTo>
                  <a:pt x="36798" y="134505"/>
                  <a:pt x="41416" y="135082"/>
                  <a:pt x="43148" y="130463"/>
                </a:cubicBezTo>
                <a:cubicBezTo>
                  <a:pt x="44879" y="125845"/>
                  <a:pt x="41416" y="122959"/>
                  <a:pt x="39107" y="120073"/>
                </a:cubicBezTo>
                <a:cubicBezTo>
                  <a:pt x="27561" y="105641"/>
                  <a:pt x="27561" y="86591"/>
                  <a:pt x="39684" y="72736"/>
                </a:cubicBezTo>
                <a:cubicBezTo>
                  <a:pt x="47189" y="64078"/>
                  <a:pt x="54693" y="55995"/>
                  <a:pt x="62775" y="47914"/>
                </a:cubicBezTo>
                <a:cubicBezTo>
                  <a:pt x="76629" y="34059"/>
                  <a:pt x="97989" y="32904"/>
                  <a:pt x="113575" y="45604"/>
                </a:cubicBezTo>
                <a:cubicBezTo>
                  <a:pt x="118193" y="49068"/>
                  <a:pt x="122812" y="52532"/>
                  <a:pt x="128585" y="50800"/>
                </a:cubicBezTo>
                <a:cubicBezTo>
                  <a:pt x="134934" y="48491"/>
                  <a:pt x="134934" y="42140"/>
                  <a:pt x="135512" y="36368"/>
                </a:cubicBezTo>
                <a:cubicBezTo>
                  <a:pt x="137821" y="16164"/>
                  <a:pt x="150521" y="5195"/>
                  <a:pt x="169571" y="0"/>
                </a:cubicBezTo>
                <a:close/>
              </a:path>
            </a:pathLst>
          </a:custGeom>
          <a:solidFill>
            <a:schemeClr val="accent1"/>
          </a:solidFill>
          <a:ln w="6115" cap="flat">
            <a:noFill/>
            <a:prstDash val="solid"/>
            <a:miter/>
          </a:ln>
          <a:effectLst>
            <a:outerShdw blurRad="101600" dir="5400000" sx="90000" sy="-19000" rotWithShape="0">
              <a:schemeClr val="accent1">
                <a:alpha val="85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53"/>
          <p:cNvSpPr/>
          <p:nvPr>
            <p:custDataLst>
              <p:tags r:id="rId20"/>
            </p:custDataLst>
          </p:nvPr>
        </p:nvSpPr>
        <p:spPr>
          <a:xfrm>
            <a:off x="3406527" y="3040462"/>
            <a:ext cx="311475" cy="311475"/>
          </a:xfrm>
          <a:custGeom>
            <a:avLst/>
            <a:gdLst>
              <a:gd name="connsiteX0" fmla="*/ 213015 w 345789"/>
              <a:gd name="connsiteY0" fmla="*/ 192812 h 345789"/>
              <a:gd name="connsiteX1" fmla="*/ 189924 w 345789"/>
              <a:gd name="connsiteY1" fmla="*/ 211862 h 345789"/>
              <a:gd name="connsiteX2" fmla="*/ 226869 w 345789"/>
              <a:gd name="connsiteY2" fmla="*/ 227448 h 345789"/>
              <a:gd name="connsiteX3" fmla="*/ 213015 w 345789"/>
              <a:gd name="connsiteY3" fmla="*/ 192812 h 345789"/>
              <a:gd name="connsiteX4" fmla="*/ 217055 w 345789"/>
              <a:gd name="connsiteY4" fmla="*/ 158536 h 345789"/>
              <a:gd name="connsiteX5" fmla="*/ 239569 w 345789"/>
              <a:gd name="connsiteY5" fmla="*/ 176648 h 345789"/>
              <a:gd name="connsiteX6" fmla="*/ 255733 w 345789"/>
              <a:gd name="connsiteY6" fmla="*/ 215903 h 345789"/>
              <a:gd name="connsiteX7" fmla="*/ 227446 w 345789"/>
              <a:gd name="connsiteY7" fmla="*/ 258621 h 345789"/>
              <a:gd name="connsiteX8" fmla="*/ 213592 w 345789"/>
              <a:gd name="connsiteY8" fmla="*/ 255734 h 345789"/>
              <a:gd name="connsiteX9" fmla="*/ 177802 w 345789"/>
              <a:gd name="connsiteY9" fmla="*/ 240726 h 345789"/>
              <a:gd name="connsiteX10" fmla="*/ 167410 w 345789"/>
              <a:gd name="connsiteY10" fmla="*/ 188771 h 345789"/>
              <a:gd name="connsiteX11" fmla="*/ 189347 w 345789"/>
              <a:gd name="connsiteY11" fmla="*/ 166835 h 345789"/>
              <a:gd name="connsiteX12" fmla="*/ 217055 w 345789"/>
              <a:gd name="connsiteY12" fmla="*/ 158536 h 345789"/>
              <a:gd name="connsiteX13" fmla="*/ 118341 w 345789"/>
              <a:gd name="connsiteY13" fmla="*/ 118921 h 345789"/>
              <a:gd name="connsiteX14" fmla="*/ 133351 w 345789"/>
              <a:gd name="connsiteY14" fmla="*/ 155290 h 345789"/>
              <a:gd name="connsiteX15" fmla="*/ 155287 w 345789"/>
              <a:gd name="connsiteY15" fmla="*/ 133931 h 345789"/>
              <a:gd name="connsiteX16" fmla="*/ 118341 w 345789"/>
              <a:gd name="connsiteY16" fmla="*/ 118921 h 345789"/>
              <a:gd name="connsiteX17" fmla="*/ 112578 w 345789"/>
              <a:gd name="connsiteY17" fmla="*/ 87848 h 345789"/>
              <a:gd name="connsiteX18" fmla="*/ 127578 w 345789"/>
              <a:gd name="connsiteY18" fmla="*/ 88904 h 345789"/>
              <a:gd name="connsiteX19" fmla="*/ 170296 w 345789"/>
              <a:gd name="connsiteY19" fmla="*/ 106221 h 345789"/>
              <a:gd name="connsiteX20" fmla="*/ 179532 w 345789"/>
              <a:gd name="connsiteY20" fmla="*/ 154712 h 345789"/>
              <a:gd name="connsiteX21" fmla="*/ 154132 w 345789"/>
              <a:gd name="connsiteY21" fmla="*/ 180112 h 345789"/>
              <a:gd name="connsiteX22" fmla="*/ 109683 w 345789"/>
              <a:gd name="connsiteY22" fmla="*/ 174916 h 345789"/>
              <a:gd name="connsiteX23" fmla="*/ 87746 w 345789"/>
              <a:gd name="connsiteY23" fmla="*/ 124117 h 345789"/>
              <a:gd name="connsiteX24" fmla="*/ 87169 w 345789"/>
              <a:gd name="connsiteY24" fmla="*/ 120076 h 345789"/>
              <a:gd name="connsiteX25" fmla="*/ 112578 w 345789"/>
              <a:gd name="connsiteY25" fmla="*/ 87848 h 345789"/>
              <a:gd name="connsiteX26" fmla="*/ 172028 w 345789"/>
              <a:gd name="connsiteY26" fmla="*/ 31753 h 345789"/>
              <a:gd name="connsiteX27" fmla="*/ 30595 w 345789"/>
              <a:gd name="connsiteY27" fmla="*/ 173762 h 345789"/>
              <a:gd name="connsiteX28" fmla="*/ 172028 w 345789"/>
              <a:gd name="connsiteY28" fmla="*/ 314617 h 345789"/>
              <a:gd name="connsiteX29" fmla="*/ 313459 w 345789"/>
              <a:gd name="connsiteY29" fmla="*/ 173185 h 345789"/>
              <a:gd name="connsiteX30" fmla="*/ 172028 w 345789"/>
              <a:gd name="connsiteY30" fmla="*/ 31753 h 345789"/>
              <a:gd name="connsiteX31" fmla="*/ 173182 w 345789"/>
              <a:gd name="connsiteY31" fmla="*/ 3 h 345789"/>
              <a:gd name="connsiteX32" fmla="*/ 345786 w 345789"/>
              <a:gd name="connsiteY32" fmla="*/ 173185 h 345789"/>
              <a:gd name="connsiteX33" fmla="*/ 172605 w 345789"/>
              <a:gd name="connsiteY33" fmla="*/ 345789 h 345789"/>
              <a:gd name="connsiteX34" fmla="*/ 0 w 345789"/>
              <a:gd name="connsiteY34" fmla="*/ 173185 h 345789"/>
              <a:gd name="connsiteX35" fmla="*/ 173182 w 345789"/>
              <a:gd name="connsiteY35" fmla="*/ 3 h 34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45789" h="345789">
                <a:moveTo>
                  <a:pt x="213015" y="192812"/>
                </a:moveTo>
                <a:cubicBezTo>
                  <a:pt x="205510" y="199162"/>
                  <a:pt x="198006" y="205512"/>
                  <a:pt x="189924" y="211862"/>
                </a:cubicBezTo>
                <a:cubicBezTo>
                  <a:pt x="202047" y="217058"/>
                  <a:pt x="213015" y="221675"/>
                  <a:pt x="226869" y="227448"/>
                </a:cubicBezTo>
                <a:cubicBezTo>
                  <a:pt x="221097" y="213016"/>
                  <a:pt x="216478" y="202048"/>
                  <a:pt x="213015" y="192812"/>
                </a:cubicBezTo>
                <a:close/>
                <a:moveTo>
                  <a:pt x="217055" y="158536"/>
                </a:moveTo>
                <a:cubicBezTo>
                  <a:pt x="226292" y="160340"/>
                  <a:pt x="234662" y="166546"/>
                  <a:pt x="239569" y="176648"/>
                </a:cubicBezTo>
                <a:cubicBezTo>
                  <a:pt x="245919" y="189348"/>
                  <a:pt x="251114" y="202626"/>
                  <a:pt x="255733" y="215903"/>
                </a:cubicBezTo>
                <a:cubicBezTo>
                  <a:pt x="263814" y="237839"/>
                  <a:pt x="249383" y="258043"/>
                  <a:pt x="227446" y="258621"/>
                </a:cubicBezTo>
                <a:cubicBezTo>
                  <a:pt x="222829" y="258621"/>
                  <a:pt x="218210" y="258043"/>
                  <a:pt x="213592" y="255734"/>
                </a:cubicBezTo>
                <a:cubicBezTo>
                  <a:pt x="201470" y="251116"/>
                  <a:pt x="189924" y="246498"/>
                  <a:pt x="177802" y="240726"/>
                </a:cubicBezTo>
                <a:cubicBezTo>
                  <a:pt x="155864" y="230334"/>
                  <a:pt x="150669" y="206666"/>
                  <a:pt x="167410" y="188771"/>
                </a:cubicBezTo>
                <a:cubicBezTo>
                  <a:pt x="174338" y="181267"/>
                  <a:pt x="181842" y="173762"/>
                  <a:pt x="189347" y="166835"/>
                </a:cubicBezTo>
                <a:cubicBezTo>
                  <a:pt x="197717" y="159330"/>
                  <a:pt x="207819" y="156732"/>
                  <a:pt x="217055" y="158536"/>
                </a:cubicBezTo>
                <a:close/>
                <a:moveTo>
                  <a:pt x="118341" y="118921"/>
                </a:moveTo>
                <a:cubicBezTo>
                  <a:pt x="124114" y="132776"/>
                  <a:pt x="128733" y="144322"/>
                  <a:pt x="133351" y="155290"/>
                </a:cubicBezTo>
                <a:cubicBezTo>
                  <a:pt x="140856" y="147785"/>
                  <a:pt x="147783" y="141435"/>
                  <a:pt x="155287" y="133931"/>
                </a:cubicBezTo>
                <a:cubicBezTo>
                  <a:pt x="143164" y="129312"/>
                  <a:pt x="132196" y="124695"/>
                  <a:pt x="118341" y="118921"/>
                </a:cubicBezTo>
                <a:close/>
                <a:moveTo>
                  <a:pt x="112578" y="87848"/>
                </a:moveTo>
                <a:cubicBezTo>
                  <a:pt x="117295" y="87027"/>
                  <a:pt x="122382" y="87316"/>
                  <a:pt x="127578" y="88904"/>
                </a:cubicBezTo>
                <a:cubicBezTo>
                  <a:pt x="142009" y="93522"/>
                  <a:pt x="156441" y="99295"/>
                  <a:pt x="170296" y="106221"/>
                </a:cubicBezTo>
                <a:cubicBezTo>
                  <a:pt x="189346" y="115459"/>
                  <a:pt x="193964" y="138549"/>
                  <a:pt x="179532" y="154712"/>
                </a:cubicBezTo>
                <a:cubicBezTo>
                  <a:pt x="172028" y="163948"/>
                  <a:pt x="163369" y="172031"/>
                  <a:pt x="154132" y="180112"/>
                </a:cubicBezTo>
                <a:cubicBezTo>
                  <a:pt x="140279" y="192235"/>
                  <a:pt x="118919" y="189926"/>
                  <a:pt x="109683" y="174916"/>
                </a:cubicBezTo>
                <a:cubicBezTo>
                  <a:pt x="99869" y="159331"/>
                  <a:pt x="93520" y="142012"/>
                  <a:pt x="87746" y="124117"/>
                </a:cubicBezTo>
                <a:cubicBezTo>
                  <a:pt x="87169" y="122385"/>
                  <a:pt x="87169" y="120653"/>
                  <a:pt x="87169" y="120076"/>
                </a:cubicBezTo>
                <a:cubicBezTo>
                  <a:pt x="87602" y="102758"/>
                  <a:pt x="98426" y="90311"/>
                  <a:pt x="112578" y="87848"/>
                </a:cubicBezTo>
                <a:close/>
                <a:moveTo>
                  <a:pt x="172028" y="31753"/>
                </a:moveTo>
                <a:cubicBezTo>
                  <a:pt x="94095" y="31753"/>
                  <a:pt x="30595" y="95830"/>
                  <a:pt x="30595" y="173762"/>
                </a:cubicBezTo>
                <a:cubicBezTo>
                  <a:pt x="31172" y="251117"/>
                  <a:pt x="94673" y="314617"/>
                  <a:pt x="172028" y="314617"/>
                </a:cubicBezTo>
                <a:cubicBezTo>
                  <a:pt x="249959" y="314617"/>
                  <a:pt x="313459" y="251117"/>
                  <a:pt x="313459" y="173185"/>
                </a:cubicBezTo>
                <a:cubicBezTo>
                  <a:pt x="313459" y="95253"/>
                  <a:pt x="249959" y="31753"/>
                  <a:pt x="172028" y="31753"/>
                </a:cubicBezTo>
                <a:close/>
                <a:moveTo>
                  <a:pt x="173182" y="3"/>
                </a:moveTo>
                <a:cubicBezTo>
                  <a:pt x="268432" y="581"/>
                  <a:pt x="346363" y="79089"/>
                  <a:pt x="345786" y="173185"/>
                </a:cubicBezTo>
                <a:cubicBezTo>
                  <a:pt x="345209" y="267858"/>
                  <a:pt x="266700" y="345789"/>
                  <a:pt x="172605" y="345789"/>
                </a:cubicBezTo>
                <a:cubicBezTo>
                  <a:pt x="77931" y="345789"/>
                  <a:pt x="577" y="268435"/>
                  <a:pt x="0" y="173185"/>
                </a:cubicBezTo>
                <a:cubicBezTo>
                  <a:pt x="0" y="77935"/>
                  <a:pt x="78509" y="-574"/>
                  <a:pt x="173182" y="3"/>
                </a:cubicBezTo>
                <a:close/>
              </a:path>
            </a:pathLst>
          </a:custGeom>
          <a:solidFill>
            <a:schemeClr val="accent1"/>
          </a:solidFill>
          <a:ln w="6115" cap="flat">
            <a:noFill/>
            <a:prstDash val="solid"/>
            <a:miter/>
          </a:ln>
          <a:effectLst>
            <a:outerShdw blurRad="101600" dir="5400000" sx="90000" sy="-19000" rotWithShape="0">
              <a:schemeClr val="accent1">
                <a:alpha val="85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矩形 54"/>
          <p:cNvSpPr/>
          <p:nvPr>
            <p:custDataLst>
              <p:tags r:id="rId21"/>
            </p:custDataLst>
          </p:nvPr>
        </p:nvSpPr>
        <p:spPr>
          <a:xfrm>
            <a:off x="2844836" y="2574864"/>
            <a:ext cx="539439" cy="521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isometricRightUp"/>
              <a:lightRig rig="threePt" dir="t"/>
            </a:scene3d>
          </a:bodyPr>
          <a:lstStyle/>
          <a:p>
            <a:r>
              <a:rPr lang="en-US" altLang="zh-CN" sz="4000" b="1" kern="0" dirty="0">
                <a:solidFill>
                  <a:schemeClr val="accent1"/>
                </a:solidFill>
                <a:cs typeface="+mn-lt"/>
              </a:rPr>
              <a:t>01</a:t>
            </a:r>
          </a:p>
        </p:txBody>
      </p:sp>
      <p:sp>
        <p:nvSpPr>
          <p:cNvPr id="56" name="矩形 55"/>
          <p:cNvSpPr/>
          <p:nvPr>
            <p:custDataLst>
              <p:tags r:id="rId22"/>
            </p:custDataLst>
          </p:nvPr>
        </p:nvSpPr>
        <p:spPr>
          <a:xfrm>
            <a:off x="4913141" y="3770889"/>
            <a:ext cx="539439" cy="521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isometricRightUp"/>
              <a:lightRig rig="threePt" dir="t"/>
            </a:scene3d>
          </a:bodyPr>
          <a:lstStyle/>
          <a:p>
            <a:r>
              <a:rPr lang="en-US" altLang="zh-CN" sz="4000" b="1" kern="0" dirty="0">
                <a:solidFill>
                  <a:schemeClr val="accent2"/>
                </a:solidFill>
                <a:cs typeface="+mn-lt"/>
              </a:rPr>
              <a:t>02</a:t>
            </a:r>
          </a:p>
        </p:txBody>
      </p:sp>
      <p:sp>
        <p:nvSpPr>
          <p:cNvPr id="57" name="矩形 56"/>
          <p:cNvSpPr/>
          <p:nvPr>
            <p:custDataLst>
              <p:tags r:id="rId23"/>
            </p:custDataLst>
          </p:nvPr>
        </p:nvSpPr>
        <p:spPr>
          <a:xfrm>
            <a:off x="6887640" y="2568573"/>
            <a:ext cx="539439" cy="521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isometricRightUp"/>
              <a:lightRig rig="threePt" dir="t"/>
            </a:scene3d>
          </a:bodyPr>
          <a:lstStyle/>
          <a:p>
            <a:r>
              <a:rPr lang="en-US" altLang="zh-CN" sz="4000" b="1" kern="0" dirty="0">
                <a:solidFill>
                  <a:schemeClr val="accent1"/>
                </a:solidFill>
                <a:cs typeface="+mn-lt"/>
              </a:rPr>
              <a:t>03</a:t>
            </a:r>
          </a:p>
        </p:txBody>
      </p:sp>
      <p:sp>
        <p:nvSpPr>
          <p:cNvPr id="58" name="矩形 57"/>
          <p:cNvSpPr/>
          <p:nvPr>
            <p:custDataLst>
              <p:tags r:id="rId24"/>
            </p:custDataLst>
          </p:nvPr>
        </p:nvSpPr>
        <p:spPr>
          <a:xfrm>
            <a:off x="8962808" y="3779469"/>
            <a:ext cx="539439" cy="521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cene3d>
              <a:camera prst="isometricRightUp"/>
              <a:lightRig rig="threePt" dir="t"/>
            </a:scene3d>
          </a:bodyPr>
          <a:lstStyle/>
          <a:p>
            <a:r>
              <a:rPr lang="en-US" altLang="zh-CN" sz="4000" b="1" kern="0" dirty="0">
                <a:solidFill>
                  <a:schemeClr val="accent2"/>
                </a:solidFill>
                <a:cs typeface="+mn-lt"/>
              </a:rPr>
              <a:t>04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288030" y="18319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dirty="0">
                <a:sym typeface="+mn-ea"/>
              </a:rPr>
              <a:t>改善校门口交通路况，主要经历以下的活动。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实验过程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929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记一记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288030" y="1831975"/>
            <a:ext cx="72002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dirty="0">
                <a:sym typeface="+mn-ea"/>
              </a:rPr>
              <a:t>结合课前调查学校门口，上学时间段的车流量情况，记录下表。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761713" y="913614"/>
            <a:ext cx="34493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课前调查数据交流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2731770" y="3140710"/>
          <a:ext cx="7193915" cy="2093595"/>
        </p:xfrm>
        <a:graphic>
          <a:graphicData uri="http://schemas.openxmlformats.org/drawingml/2006/table">
            <a:tbl>
              <a:tblPr/>
              <a:tblGrid>
                <a:gridCol w="239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6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230"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车辆通行情况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大概数量（单位：辆）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时间段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畅通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635"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缓慢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365"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拥堵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5" y="4409990"/>
            <a:ext cx="2192852" cy="15481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实验过程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929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查一查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288030" y="1908175"/>
            <a:ext cx="72002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dirty="0">
                <a:sym typeface="+mn-ea"/>
              </a:rPr>
              <a:t>调查本班学生的出行情况，将数据结果记录下表。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39718" y="913614"/>
            <a:ext cx="52876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活动</a:t>
            </a:r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：估算校门口的车流量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5" y="4409990"/>
            <a:ext cx="2192852" cy="1548110"/>
          </a:xfrm>
          <a:prstGeom prst="rect">
            <a:avLst/>
          </a:prstGeom>
        </p:spPr>
      </p:pic>
      <p:graphicFrame>
        <p:nvGraphicFramePr>
          <p:cNvPr id="13" name="表格 12"/>
          <p:cNvGraphicFramePr/>
          <p:nvPr>
            <p:custDataLst>
              <p:tags r:id="rId2"/>
            </p:custDataLst>
          </p:nvPr>
        </p:nvGraphicFramePr>
        <p:xfrm>
          <a:off x="3148330" y="2942590"/>
          <a:ext cx="6534150" cy="1528445"/>
        </p:xfrm>
        <a:graphic>
          <a:graphicData uri="http://schemas.openxmlformats.org/drawingml/2006/table">
            <a:tbl>
              <a:tblPr/>
              <a:tblGrid>
                <a:gridCol w="162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4540"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班级名称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班级人数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出行方式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人数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35">
                <a:tc rowSpan="2"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乘车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2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其他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 </a:t>
                      </a: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圆角矩形标注 26"/>
          <p:cNvSpPr/>
          <p:nvPr/>
        </p:nvSpPr>
        <p:spPr>
          <a:xfrm>
            <a:off x="6703695" y="4864735"/>
            <a:ext cx="3181350" cy="967105"/>
          </a:xfrm>
          <a:prstGeom prst="wedgeRoundRectCallout">
            <a:avLst>
              <a:gd name="adj1" fmla="val 61676"/>
              <a:gd name="adj2" fmla="val -43105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033895" y="4979670"/>
            <a:ext cx="27749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楷体_GB2312" charset="0"/>
                <a:ea typeface="楷体_GB2312" charset="0"/>
                <a:cs typeface="楷体_GB2312" charset="0"/>
              </a:rPr>
              <a:t>提醒：为了便于统计，除了步行</a:t>
            </a:r>
            <a:r>
              <a:rPr lang="en-US" altLang="zh-CN" sz="1400">
                <a:latin typeface="楷体_GB2312" charset="0"/>
                <a:ea typeface="楷体_GB2312" charset="0"/>
                <a:cs typeface="楷体_GB2312" charset="0"/>
              </a:rPr>
              <a:t> </a:t>
            </a:r>
            <a:r>
              <a:rPr lang="zh-CN" altLang="en-US" sz="1400">
                <a:latin typeface="楷体_GB2312" charset="0"/>
                <a:ea typeface="楷体_GB2312" charset="0"/>
                <a:cs typeface="楷体_GB2312" charset="0"/>
              </a:rPr>
              <a:t>外的，所有的交通方式，可以统计为乘车。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>
            <a:fillRect/>
          </a:stretch>
        </p:blipFill>
        <p:spPr>
          <a:xfrm>
            <a:off x="10168255" y="4263390"/>
            <a:ext cx="1133475" cy="1752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19897694">
            <a:off x="793150" y="878985"/>
            <a:ext cx="1919501" cy="666836"/>
            <a:chOff x="8833117" y="558538"/>
            <a:chExt cx="1919501" cy="666836"/>
          </a:xfrm>
        </p:grpSpPr>
        <p:sp>
          <p:nvSpPr>
            <p:cNvPr id="5" name="稻壳儿原创设计师【幻雨工作室】_3"/>
            <p:cNvSpPr/>
            <p:nvPr/>
          </p:nvSpPr>
          <p:spPr>
            <a:xfrm rot="1757281">
              <a:off x="8833117" y="558538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634881">
              <a:off x="8962901" y="709569"/>
              <a:ext cx="1789717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实验过程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43" y="913943"/>
            <a:ext cx="660847" cy="66084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08816" y="1441440"/>
            <a:ext cx="1471282" cy="1296000"/>
            <a:chOff x="1708816" y="1826711"/>
            <a:chExt cx="1471282" cy="1296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>
              <a:fillRect/>
            </a:stretch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92976" y="2243878"/>
              <a:ext cx="125536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算一算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288030" y="1877695"/>
            <a:ext cx="72002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dirty="0">
                <a:sym typeface="+mn-ea"/>
              </a:rPr>
              <a:t>根据本班学生的出行情况，估算全校学生的出行方式人数情况。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39718" y="913614"/>
            <a:ext cx="52876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活动</a:t>
            </a:r>
            <a:r>
              <a:rPr lang="en-US" altLang="zh-CN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0030101010101" charset="-122"/>
                <a:ea typeface="楷体_GB2312" panose="02010600030101010101" charset="-122"/>
              </a:rPr>
              <a:t>：估算校门口的车流量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3148330" y="3256280"/>
          <a:ext cx="6690995" cy="1196340"/>
        </p:xfrm>
        <a:graphic>
          <a:graphicData uri="http://schemas.openxmlformats.org/drawingml/2006/table">
            <a:tbl>
              <a:tblPr/>
              <a:tblGrid>
                <a:gridCol w="20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8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3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825">
                <a:tc>
                  <a:txBody>
                    <a:bodyPr/>
                    <a:lstStyle/>
                    <a:p>
                      <a:pPr marL="68580" indent="0" algn="ctr" defTabSz="91440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班级约</a:t>
                      </a:r>
                    </a:p>
                    <a:p>
                      <a:pPr marL="68580" indent="0" algn="ctr" defTabSz="91440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乘车人数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全校</a:t>
                      </a:r>
                    </a:p>
                    <a:p>
                      <a:pPr marL="68580" indent="0" algn="ctr" defTabSz="91440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班级数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全校约</a:t>
                      </a:r>
                    </a:p>
                    <a:p>
                      <a:pPr marL="0" indent="0" algn="ctr" defTabSz="914400"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楷体_GB2312" charset="0"/>
                          <a:ea typeface="楷体_GB2312" charset="0"/>
                        </a:rPr>
                        <a:t>乘车人数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515"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tabLst>
                          <a:tab pos="269875" algn="l"/>
                        </a:tabLs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11013" r="10020" b="8427"/>
          <a:stretch>
            <a:fillRect/>
          </a:stretch>
        </p:blipFill>
        <p:spPr>
          <a:xfrm>
            <a:off x="9745597" y="4709223"/>
            <a:ext cx="1584960" cy="12387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gxOTk5NTQwZDU5ZTBlZjc0ZTliYzRmZGRkMjJkNDgifQ=="/>
  <p:tag name="RESOURCE_RECORD_KEY" val="{&quot;70&quot;:[3326127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3_4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4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3_2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2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.93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.9300000071525574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4_4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4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4_2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2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.93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.9300000071525574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f*1_2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UNIT_SUBTYPE" val="a"/>
  <p:tag name="KSO_WM_UNIT_PRESET_TEXT_INDEX" val="0"/>
  <p:tag name="KSO_WM_UNIT_PRESET_TEXT_LEN" val="0"/>
  <p:tag name="KSO_WM_UNIT_NOCLEAR" val="0"/>
  <p:tag name="KSO_WM_UNIT_VALUE" val="14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s"/>
  <p:tag name="KSO_WM_UNIT_PRESET_TEXT" val="单击此处添加&#10;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f*1_4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UNIT_SUBTYPE" val="a"/>
  <p:tag name="KSO_WM_UNIT_PRESET_TEXT_INDEX" val="0"/>
  <p:tag name="KSO_WM_UNIT_PRESET_TEXT_LEN" val="0"/>
  <p:tag name="KSO_WM_UNIT_NOCLEAR" val="0"/>
  <p:tag name="KSO_WM_UNIT_VALUE" val="14"/>
  <p:tag name="KSO_WM_DIAGRAM_GROUP_CODE" val="m1-1"/>
  <p:tag name="KSO_WM_UNIT_TYPE" val="m_h_f"/>
  <p:tag name="KSO_WM_UNIT_INDEX" val="1_4_1"/>
  <p:tag name="KSO_WM_DIAGRAM_VERSION" val="3"/>
  <p:tag name="KSO_WM_DIAGRAM_COLOR_TRICK" val="1"/>
  <p:tag name="KSO_WM_DIAGRAM_COLOR_TEXT_CAN_REMOVE" val="s"/>
  <p:tag name="KSO_WM_UNIT_PRESET_TEXT" val="单击此处添加&#10;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f*1_3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UNIT_SUBTYPE" val="a"/>
  <p:tag name="KSO_WM_UNIT_PRESET_TEXT_INDEX" val="0"/>
  <p:tag name="KSO_WM_UNIT_PRESET_TEXT_LEN" val="0"/>
  <p:tag name="KSO_WM_UNIT_NOCLEAR" val="0"/>
  <p:tag name="KSO_WM_UNIT_VALUE" val="14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s"/>
  <p:tag name="KSO_WM_UNIT_PRESET_TEXT" val="单击此处添加&#10;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f*1_1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UNIT_SUBTYPE" val="a"/>
  <p:tag name="KSO_WM_UNIT_PRESET_TEXT_INDEX" val="0"/>
  <p:tag name="KSO_WM_UNIT_PRESET_TEXT_LEN" val="0"/>
  <p:tag name="KSO_WM_UNIT_NOCLEAR" val="0"/>
  <p:tag name="KSO_WM_UNIT_VALUE" val="14"/>
  <p:tag name="KSO_WM_DIAGRAM_GROUP_CODE" val="m1-1"/>
  <p:tag name="KSO_WM_UNIT_TYPE" val="m_h_f"/>
  <p:tag name="KSO_WM_UNIT_INDEX" val="1_1_1"/>
  <p:tag name="KSO_WM_DIAGRAM_VERSION" val="3"/>
  <p:tag name="KSO_WM_DIAGRAM_COLOR_TRICK" val="1"/>
  <p:tag name="KSO_WM_DIAGRAM_COLOR_TEXT_CAN_REMOVE" val="s"/>
  <p:tag name="KSO_WM_UNIT_PRESET_TEXT" val="单击此处添加&#10;具体文本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x*1_2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UNIT_VALUE" val="78*96"/>
  <p:tag name="KSO_WM_DIAGRAM_GROUP_CODE" val="m1-1"/>
  <p:tag name="KSO_WM_UNIT_TYPE" val="m_h_x"/>
  <p:tag name="KSO_WM_UNIT_INDEX" val="1_2_1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1500000059604644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x*1_4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UNIT_VALUE" val="95*87"/>
  <p:tag name="KSO_WM_DIAGRAM_GROUP_CODE" val="m1-1"/>
  <p:tag name="KSO_WM_UNIT_TYPE" val="m_h_x"/>
  <p:tag name="KSO_WM_UNIT_INDEX" val="1_4_1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1500000059604644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x*1_3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UNIT_VALUE" val="105*105"/>
  <p:tag name="KSO_WM_DIAGRAM_GROUP_CODE" val="m1-1"/>
  <p:tag name="KSO_WM_UNIT_TYPE" val="m_h_x"/>
  <p:tag name="KSO_WM_UNIT_INDEX" val="1_3_1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1500000059604644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x*1_1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UNIT_VALUE" val="96*96"/>
  <p:tag name="KSO_WM_DIAGRAM_GROUP_CODE" val="m1-1"/>
  <p:tag name="KSO_WM_UNIT_TYPE" val="m_h_x"/>
  <p:tag name="KSO_WM_UNIT_INDEX" val="1_1_1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1500000059604644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1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1_1"/>
  <p:tag name="KSO_WM_DIAGRAM_VERSION" val="3"/>
  <p:tag name="KSO_WM_DIAGRAM_COLOR_TRICK" val="1"/>
  <p:tag name="KSO_WM_DIAGRAM_COLOR_TEXT_CAN_REMOVE" val="s"/>
  <p:tag name="KSO_WM_UNIT_PRESET_TEXT" val="01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2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2_1"/>
  <p:tag name="KSO_WM_DIAGRAM_VERSION" val="3"/>
  <p:tag name="KSO_WM_DIAGRAM_COLOR_TRICK" val="1"/>
  <p:tag name="KSO_WM_DIAGRAM_COLOR_TEXT_CAN_REMOVE" val="s"/>
  <p:tag name="KSO_WM_UNIT_PRESET_TEXT" val="02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3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3_1"/>
  <p:tag name="KSO_WM_DIAGRAM_VERSION" val="3"/>
  <p:tag name="KSO_WM_DIAGRAM_COLOR_TRICK" val="1"/>
  <p:tag name="KSO_WM_DIAGRAM_COLOR_TEXT_CAN_REMOVE" val="s"/>
  <p:tag name="KSO_WM_UNIT_PRESET_TEXT" val="03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4_1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SUBTYPE" val="d"/>
  <p:tag name="KSO_WM_UNIT_TYPE" val="m_h_i"/>
  <p:tag name="KSO_WM_UNIT_INDEX" val="1_4_1"/>
  <p:tag name="KSO_WM_DIAGRAM_VERSION" val="3"/>
  <p:tag name="KSO_WM_DIAGRAM_COLOR_TRICK" val="1"/>
  <p:tag name="KSO_WM_DIAGRAM_COLOR_TEXT_CAN_REMOVE" val="s"/>
  <p:tag name="KSO_WM_UNIT_PRESET_TEXT" val="04"/>
  <p:tag name="KSO_WM_UNIT_TEXT_FILL_FORE_SCHEMECOLOR_INDEX" val="1"/>
  <p:tag name="KSO_WM_UNIT_TEXT_FILL_TYPE" val="1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66*164"/>
  <p:tag name="TABLE_ENDDRAG_RECT" val="239*247*566*1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14*120"/>
  <p:tag name="TABLE_ENDDRAG_RECT" val="268*243*514*1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2_3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3"/>
  <p:tag name="KSO_WM_DIAGRAM_VERSION" val="3"/>
  <p:tag name="KSO_WM_DIAGRAM_COLOR_TRICK" val="1"/>
  <p:tag name="KSO_WM_DIAGRAM_COLOR_TEXT_CAN_REMOVE" val="s"/>
  <p:tag name="KSO_WM_UNIT_FILL_TYPE" val="1"/>
  <p:tag name="KSO_WM_UNIT_FILL_FORE_SCHEMECOLOR_INDEX" val="1"/>
  <p:tag name="KSO_WM_UNIT_FILL_FORE_SCHEMECOLOR_INDEX_BRIGHTNESS" val="0.65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.6499999761581421,&quot;colorType&quot;:1,&quot;foreColorIndex&quot;:1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26*94"/>
  <p:tag name="TABLE_ENDDRAG_RECT" val="323*246*526*9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71*145"/>
  <p:tag name="TABLE_ENDDRAG_RECT" val="144*225*671*14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44*193"/>
  <p:tag name="TABLE_ENDDRAG_RECT" val="516*204*344*19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6127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4_3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3"/>
  <p:tag name="KSO_WM_DIAGRAM_VERSION" val="3"/>
  <p:tag name="KSO_WM_DIAGRAM_COLOR_TRICK" val="1"/>
  <p:tag name="KSO_WM_DIAGRAM_COLOR_TEXT_CAN_REMOVE" val="s"/>
  <p:tag name="KSO_WM_UNIT_FILL_TYPE" val="1"/>
  <p:tag name="KSO_WM_UNIT_FILL_FORE_SCHEMECOLOR_INDEX" val="1"/>
  <p:tag name="KSO_WM_UNIT_FILL_FORE_SCHEMECOLOR_INDEX_BRIGHTNESS" val="0.65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.6499999761581421,&quot;colorType&quot;:1,&quot;foreColorIndex&quot;:1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3_3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3"/>
  <p:tag name="KSO_WM_DIAGRAM_VERSION" val="3"/>
  <p:tag name="KSO_WM_DIAGRAM_COLOR_TRICK" val="1"/>
  <p:tag name="KSO_WM_DIAGRAM_COLOR_TEXT_CAN_REMOVE" val="s"/>
  <p:tag name="KSO_WM_UNIT_FILL_TYPE" val="1"/>
  <p:tag name="KSO_WM_UNIT_FILL_FORE_SCHEMECOLOR_INDEX" val="1"/>
  <p:tag name="KSO_WM_UNIT_FILL_FORE_SCHEMECOLOR_INDEX_BRIGHTNESS" val="0.65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.6499999761581421,&quot;colorType&quot;:1,&quot;foreColorIndex&quot;:1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1_3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3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1_2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2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.93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.9300000071525574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2_4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4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388_2*m_h_i*1_2_2"/>
  <p:tag name="KSO_WM_TEMPLATE_CATEGORY" val="diagram"/>
  <p:tag name="KSO_WM_TEMPLATE_INDEX" val="20234388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s"/>
  <p:tag name="KSO_WM_UNIT_FILL_TYPE" val="1"/>
  <p:tag name="KSO_WM_UNIT_FILL_FORE_SCHEMECOLOR_INDEX" val="5"/>
  <p:tag name="KSO_WM_UNIT_FILL_FORE_SCHEMECOLOR_INDEX_BRIGHTNESS" val="0.93"/>
  <p:tag name="KSO_WM_DIAGRAM_MAX_ITEMCNT" val="5"/>
  <p:tag name="KSO_WM_DIAGRAM_MIN_ITEMCNT" val="3"/>
  <p:tag name="KSO_WM_DIAGRAM_VIRTUALLY_FRAME" val="{&quot;height&quot;:254.0001952019643,&quot;left&quot;:177.1,&quot;top&quot;:202.2498047980361,&quot;width&quot;:726.870266834169}"/>
  <p:tag name="KSO_WM_DIAGRAM_COLOR_MATCH_VALUE" val="{&quot;shape&quot;:{&quot;fill&quot;:{&quot;solid&quot;:{&quot;brightness&quot;:0.9300000071525574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633</Words>
  <Application>Microsoft Macintosh PowerPoint</Application>
  <PresentationFormat>宽屏</PresentationFormat>
  <Paragraphs>134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等线</vt:lpstr>
      <vt:lpstr>Calibri</vt:lpstr>
      <vt:lpstr>楷体_GB2312</vt:lpstr>
      <vt:lpstr>方正楷体_GBK</vt:lpstr>
      <vt:lpstr>等线 Light</vt:lpstr>
      <vt:lpstr>微软雅黑</vt:lpstr>
      <vt:lpstr>微软雅黑</vt:lpstr>
      <vt:lpstr>Arial</vt:lpstr>
      <vt:lpstr>Times New Roman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128</cp:revision>
  <dcterms:created xsi:type="dcterms:W3CDTF">2021-01-10T05:35:00Z</dcterms:created>
  <dcterms:modified xsi:type="dcterms:W3CDTF">2024-08-16T05:42:47Z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EAB968CA85984AACA7148B43668C7923_12</vt:lpwstr>
  </property>
  <property fmtid="{D5CDD505-2E9C-101B-9397-08002B2CF9AE}" pid="3" name="KSOProductBuildVer">
    <vt:lpwstr>2052-12.1.0.17147</vt:lpwstr>
  </property>
</Properties>
</file>