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1" r:id="rId2"/>
    <p:sldId id="293" r:id="rId3"/>
    <p:sldId id="302" r:id="rId4"/>
    <p:sldId id="319" r:id="rId5"/>
    <p:sldId id="341" r:id="rId6"/>
    <p:sldId id="276" r:id="rId7"/>
    <p:sldId id="277" r:id="rId8"/>
    <p:sldId id="342" r:id="rId9"/>
    <p:sldId id="343" r:id="rId10"/>
    <p:sldId id="344" r:id="rId11"/>
    <p:sldId id="347" r:id="rId12"/>
    <p:sldId id="348" r:id="rId13"/>
    <p:sldId id="367" r:id="rId14"/>
    <p:sldId id="368" r:id="rId15"/>
    <p:sldId id="369" r:id="rId16"/>
    <p:sldId id="370" r:id="rId17"/>
    <p:sldId id="372" r:id="rId18"/>
    <p:sldId id="373" r:id="rId19"/>
    <p:sldId id="374" r:id="rId20"/>
    <p:sldId id="260" r:id="rId21"/>
    <p:sldId id="371" r:id="rId22"/>
    <p:sldId id="376" r:id="rId23"/>
    <p:sldId id="375" r:id="rId24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等线 Light" panose="02010600030101010101" pitchFamily="2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楷体_GB2312" panose="02010609030101010101" pitchFamily="49" charset="-122"/>
      <p:regular r:id="rId31"/>
    </p:embeddedFont>
    <p:embeddedFont>
      <p:font typeface="微软雅黑" panose="020B0503020204020204" pitchFamily="34" charset="-122"/>
      <p:regular r:id="rId32"/>
      <p:bold r:id="rId33"/>
    </p:embeddedFont>
    <p:embeddedFont>
      <p:font typeface="微软雅黑" panose="020B0503020204020204" pitchFamily="34" charset="-122"/>
      <p:regular r:id="rId32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C4F8"/>
    <a:srgbClr val="0432FF"/>
    <a:srgbClr val="36B1EC"/>
    <a:srgbClr val="D08F52"/>
    <a:srgbClr val="EACDB3"/>
    <a:srgbClr val="FFFFCC"/>
    <a:srgbClr val="ACCCC4"/>
    <a:srgbClr val="10383B"/>
    <a:srgbClr val="5F9C8C"/>
    <a:srgbClr val="154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7"/>
    <p:restoredTop sz="94667"/>
  </p:normalViewPr>
  <p:slideViewPr>
    <p:cSldViewPr snapToGrid="0">
      <p:cViewPr varScale="1">
        <p:scale>
          <a:sx n="84" d="100"/>
          <a:sy n="84" d="100"/>
        </p:scale>
        <p:origin x="1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4056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42EB0-3FA9-40D2-B9A4-A693BA5FE6F3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50BD-DE39-46E4-9A5B-5B0167DD94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24E71-B5DB-4DD7-83B1-DC6232801B4B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483A-7CAF-41C1-B819-0D43191398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solidFill>
                <a:srgbClr val="0432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标题字体太严肃。缺乏导航（左下角显示课名意义不大，加准备间，统改）          已改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标题字体太严肃。缺乏导航（左下角显示课名意义不大，加准备间，统改）          已改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A483A-7CAF-41C1-B819-0D43191398A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6.xml"/><Relationship Id="rId4" Type="http://schemas.openxmlformats.org/officeDocument/2006/relationships/slide" Target="../slides/slide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../slides/slide19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6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020613" y="-2180947"/>
            <a:ext cx="6160295" cy="11166483"/>
          </a:xfrm>
          <a:prstGeom prst="rect">
            <a:avLst/>
          </a:prstGeom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" y="1656624"/>
            <a:ext cx="12193702" cy="5201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203200" y="210126"/>
            <a:ext cx="11785600" cy="64331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23273" y="341745"/>
            <a:ext cx="11536218" cy="6169891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971535" y="6008540"/>
            <a:ext cx="311616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F9C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设计三餐营养食谱</a:t>
            </a: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08678" y="314037"/>
            <a:ext cx="11574644" cy="5486400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 userDrawn="1"/>
        </p:nvSpPr>
        <p:spPr>
          <a:xfrm>
            <a:off x="494271" y="529594"/>
            <a:ext cx="11215188" cy="507213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90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898383" y="6311408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设计三餐营养食谱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915400" y="6336307"/>
            <a:ext cx="2927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单元 制订体质提升方案</a:t>
            </a:r>
          </a:p>
        </p:txBody>
      </p:sp>
      <p:sp>
        <p:nvSpPr>
          <p:cNvPr id="6" name="文本框 5"/>
          <p:cNvSpPr txBox="1"/>
          <p:nvPr userDrawn="1"/>
        </p:nvSpPr>
        <p:spPr>
          <a:xfrm>
            <a:off x="506150" y="6336307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规划合理作息时间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" y="4809067"/>
            <a:ext cx="12177620" cy="20489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44169" y="6288024"/>
            <a:ext cx="3053458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设计三餐营养食谱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实验分析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744220" y="6287770"/>
            <a:ext cx="3398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  设计三餐营养食谱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46783D22-0432-3BE8-E55B-AD4AAF146EED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实验分析</a:t>
            </a: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id="{EC30503B-7B80-3AE3-9206-7DD7E93946A3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实验实施</a:t>
            </a:r>
          </a:p>
        </p:txBody>
      </p:sp>
      <p:sp>
        <p:nvSpPr>
          <p:cNvPr id="7" name="圆角矩形 6">
            <a:hlinkClick r:id="rId5" action="ppaction://hlinksldjump"/>
            <a:extLst>
              <a:ext uri="{FF2B5EF4-FFF2-40B4-BE49-F238E27FC236}">
                <a16:creationId xmlns:a16="http://schemas.microsoft.com/office/drawing/2014/main" id="{B2971E55-D520-9B31-7C61-8A0037D014F9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结果分析</a:t>
            </a:r>
          </a:p>
        </p:txBody>
      </p:sp>
      <p:sp>
        <p:nvSpPr>
          <p:cNvPr id="9" name="圆角矩形 8">
            <a:hlinkClick r:id="rId6" action="ppaction://hlinksldjump"/>
            <a:extLst>
              <a:ext uri="{FF2B5EF4-FFF2-40B4-BE49-F238E27FC236}">
                <a16:creationId xmlns:a16="http://schemas.microsoft.com/office/drawing/2014/main" id="{0D5D067A-CCC7-7194-943D-6E8FBF60707B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总结提升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实验实施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524AF0A-A9D5-1013-1562-61AC6CB45DBE}"/>
              </a:ext>
            </a:extLst>
          </p:cNvPr>
          <p:cNvSpPr txBox="1"/>
          <p:nvPr userDrawn="1"/>
        </p:nvSpPr>
        <p:spPr>
          <a:xfrm>
            <a:off x="744220" y="6287770"/>
            <a:ext cx="3398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  设计三餐营养食谱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id="{DC3BF472-7B48-FED3-3D79-50A5B20E2472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实验分析</a:t>
            </a:r>
          </a:p>
        </p:txBody>
      </p:sp>
      <p:sp>
        <p:nvSpPr>
          <p:cNvPr id="9" name="圆角矩形 8">
            <a:hlinkClick r:id="rId5" action="ppaction://hlinksldjump"/>
            <a:extLst>
              <a:ext uri="{FF2B5EF4-FFF2-40B4-BE49-F238E27FC236}">
                <a16:creationId xmlns:a16="http://schemas.microsoft.com/office/drawing/2014/main" id="{DE001C85-EAA7-16CC-4AA9-ACC2D1A586E9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实验实施</a:t>
            </a:r>
          </a:p>
        </p:txBody>
      </p:sp>
      <p:sp>
        <p:nvSpPr>
          <p:cNvPr id="10" name="圆角矩形 9">
            <a:hlinkClick r:id="rId6" action="ppaction://hlinksldjump"/>
            <a:extLst>
              <a:ext uri="{FF2B5EF4-FFF2-40B4-BE49-F238E27FC236}">
                <a16:creationId xmlns:a16="http://schemas.microsoft.com/office/drawing/2014/main" id="{1227041E-AD96-539E-D3B1-B4F0CEAB5B2E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结果分析</a:t>
            </a:r>
          </a:p>
        </p:txBody>
      </p:sp>
      <p:sp>
        <p:nvSpPr>
          <p:cNvPr id="11" name="圆角矩形 10">
            <a:hlinkClick r:id="rId7" action="ppaction://hlinksldjump"/>
            <a:extLst>
              <a:ext uri="{FF2B5EF4-FFF2-40B4-BE49-F238E27FC236}">
                <a16:creationId xmlns:a16="http://schemas.microsoft.com/office/drawing/2014/main" id="{7F2E637F-5D78-6FF3-7542-B1F88B18A0EF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总结提升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果分析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524AF0A-A9D5-1013-1562-61AC6CB45DBE}"/>
              </a:ext>
            </a:extLst>
          </p:cNvPr>
          <p:cNvSpPr txBox="1"/>
          <p:nvPr userDrawn="1"/>
        </p:nvSpPr>
        <p:spPr>
          <a:xfrm>
            <a:off x="744220" y="6287770"/>
            <a:ext cx="3398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  设计三餐营养食谱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id="{DC3BF472-7B48-FED3-3D79-50A5B20E2472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实验分析</a:t>
            </a:r>
          </a:p>
        </p:txBody>
      </p:sp>
      <p:sp>
        <p:nvSpPr>
          <p:cNvPr id="9" name="圆角矩形 8">
            <a:hlinkClick r:id="rId5" action="ppaction://hlinksldjump"/>
            <a:extLst>
              <a:ext uri="{FF2B5EF4-FFF2-40B4-BE49-F238E27FC236}">
                <a16:creationId xmlns:a16="http://schemas.microsoft.com/office/drawing/2014/main" id="{DE001C85-EAA7-16CC-4AA9-ACC2D1A586E9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实验实施</a:t>
            </a:r>
          </a:p>
        </p:txBody>
      </p:sp>
      <p:sp>
        <p:nvSpPr>
          <p:cNvPr id="10" name="圆角矩形 9">
            <a:hlinkClick r:id="rId6" action="ppaction://hlinksldjump"/>
            <a:extLst>
              <a:ext uri="{FF2B5EF4-FFF2-40B4-BE49-F238E27FC236}">
                <a16:creationId xmlns:a16="http://schemas.microsoft.com/office/drawing/2014/main" id="{1227041E-AD96-539E-D3B1-B4F0CEAB5B2E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结果分析</a:t>
            </a:r>
          </a:p>
        </p:txBody>
      </p:sp>
      <p:sp>
        <p:nvSpPr>
          <p:cNvPr id="11" name="圆角矩形 10">
            <a:hlinkClick r:id="rId7" action="ppaction://hlinksldjump"/>
            <a:extLst>
              <a:ext uri="{FF2B5EF4-FFF2-40B4-BE49-F238E27FC236}">
                <a16:creationId xmlns:a16="http://schemas.microsoft.com/office/drawing/2014/main" id="{7F2E637F-5D78-6FF3-7542-B1F88B18A0EF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总结提升</a:t>
            </a:r>
          </a:p>
        </p:txBody>
      </p:sp>
    </p:spTree>
    <p:extLst>
      <p:ext uri="{BB962C8B-B14F-4D97-AF65-F5344CB8AC3E}">
        <p14:creationId xmlns:p14="http://schemas.microsoft.com/office/powerpoint/2010/main" val="293328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总结提升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矩形: 圆角 7"/>
          <p:cNvSpPr/>
          <p:nvPr userDrawn="1"/>
        </p:nvSpPr>
        <p:spPr>
          <a:xfrm>
            <a:off x="380629" y="674054"/>
            <a:ext cx="11441915" cy="5383846"/>
          </a:xfrm>
          <a:prstGeom prst="roundRect">
            <a:avLst/>
          </a:prstGeom>
          <a:noFill/>
          <a:ln w="2540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524AF0A-A9D5-1013-1562-61AC6CB45DBE}"/>
              </a:ext>
            </a:extLst>
          </p:cNvPr>
          <p:cNvSpPr txBox="1"/>
          <p:nvPr userDrawn="1"/>
        </p:nvSpPr>
        <p:spPr>
          <a:xfrm>
            <a:off x="744220" y="6287770"/>
            <a:ext cx="3398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  设计三餐营养食谱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>
            <a:hlinkClick r:id="rId4" action="ppaction://hlinksldjump"/>
            <a:extLst>
              <a:ext uri="{FF2B5EF4-FFF2-40B4-BE49-F238E27FC236}">
                <a16:creationId xmlns:a16="http://schemas.microsoft.com/office/drawing/2014/main" id="{DC3BF472-7B48-FED3-3D79-50A5B20E2472}"/>
              </a:ext>
            </a:extLst>
          </p:cNvPr>
          <p:cNvSpPr/>
          <p:nvPr userDrawn="1"/>
        </p:nvSpPr>
        <p:spPr>
          <a:xfrm>
            <a:off x="7590876" y="271237"/>
            <a:ext cx="936000" cy="3240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实验分析</a:t>
            </a:r>
          </a:p>
        </p:txBody>
      </p:sp>
      <p:sp>
        <p:nvSpPr>
          <p:cNvPr id="9" name="圆角矩形 8">
            <a:hlinkClick r:id="rId5" action="ppaction://hlinksldjump"/>
            <a:extLst>
              <a:ext uri="{FF2B5EF4-FFF2-40B4-BE49-F238E27FC236}">
                <a16:creationId xmlns:a16="http://schemas.microsoft.com/office/drawing/2014/main" id="{DE001C85-EAA7-16CC-4AA9-ACC2D1A586E9}"/>
              </a:ext>
            </a:extLst>
          </p:cNvPr>
          <p:cNvSpPr/>
          <p:nvPr userDrawn="1"/>
        </p:nvSpPr>
        <p:spPr>
          <a:xfrm>
            <a:off x="8626231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实验实施</a:t>
            </a:r>
          </a:p>
        </p:txBody>
      </p:sp>
      <p:sp>
        <p:nvSpPr>
          <p:cNvPr id="10" name="圆角矩形 9">
            <a:hlinkClick r:id="rId6" action="ppaction://hlinksldjump"/>
            <a:extLst>
              <a:ext uri="{FF2B5EF4-FFF2-40B4-BE49-F238E27FC236}">
                <a16:creationId xmlns:a16="http://schemas.microsoft.com/office/drawing/2014/main" id="{1227041E-AD96-539E-D3B1-B4F0CEAB5B2E}"/>
              </a:ext>
            </a:extLst>
          </p:cNvPr>
          <p:cNvSpPr/>
          <p:nvPr userDrawn="1"/>
        </p:nvSpPr>
        <p:spPr>
          <a:xfrm>
            <a:off x="9644649" y="274837"/>
            <a:ext cx="932400" cy="320400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结果分析</a:t>
            </a:r>
          </a:p>
        </p:txBody>
      </p:sp>
      <p:sp>
        <p:nvSpPr>
          <p:cNvPr id="11" name="圆角矩形 10">
            <a:hlinkClick r:id="rId7" action="ppaction://hlinksldjump"/>
            <a:extLst>
              <a:ext uri="{FF2B5EF4-FFF2-40B4-BE49-F238E27FC236}">
                <a16:creationId xmlns:a16="http://schemas.microsoft.com/office/drawing/2014/main" id="{7F2E637F-5D78-6FF3-7542-B1F88B18A0EF}"/>
              </a:ext>
            </a:extLst>
          </p:cNvPr>
          <p:cNvSpPr/>
          <p:nvPr userDrawn="1"/>
        </p:nvSpPr>
        <p:spPr>
          <a:xfrm>
            <a:off x="10663067" y="271237"/>
            <a:ext cx="932400" cy="320400"/>
          </a:xfrm>
          <a:prstGeom prst="roundRect">
            <a:avLst/>
          </a:prstGeom>
          <a:solidFill>
            <a:srgbClr val="54C4F8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400" dirty="0"/>
              <a:t>总结提升</a:t>
            </a:r>
          </a:p>
        </p:txBody>
      </p:sp>
    </p:spTree>
    <p:extLst>
      <p:ext uri="{BB962C8B-B14F-4D97-AF65-F5344CB8AC3E}">
        <p14:creationId xmlns:p14="http://schemas.microsoft.com/office/powerpoint/2010/main" val="41739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 userDrawn="1"/>
        </p:nvSpPr>
        <p:spPr>
          <a:xfrm>
            <a:off x="203200" y="467790"/>
            <a:ext cx="11748655" cy="5716156"/>
          </a:xfrm>
          <a:prstGeom prst="roundRect">
            <a:avLst>
              <a:gd name="adj" fmla="val 5169"/>
            </a:avLst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8048"/>
            <a:ext cx="12192000" cy="11399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223">
            <a:off x="9744814" y="4480916"/>
            <a:ext cx="2474265" cy="2474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28" y="6183946"/>
            <a:ext cx="584041" cy="46982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119A32-1138-6A01-FD46-2875BD2FC27F}"/>
              </a:ext>
            </a:extLst>
          </p:cNvPr>
          <p:cNvSpPr txBox="1"/>
          <p:nvPr userDrawn="1"/>
        </p:nvSpPr>
        <p:spPr>
          <a:xfrm>
            <a:off x="744220" y="6287770"/>
            <a:ext cx="339852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</a:t>
            </a:r>
            <a:r>
              <a:rPr lang="en-US" altLang="zh-CN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sz="1800" b="1" kern="12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课  设计三餐营养食谱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997527" y="1348509"/>
            <a:ext cx="10215418" cy="3957782"/>
          </a:xfrm>
          <a:prstGeom prst="roundRect">
            <a:avLst/>
          </a:prstGeom>
          <a:noFill/>
          <a:ln w="44450">
            <a:solidFill>
              <a:srgbClr val="D08F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/>
          <p:cNvSpPr/>
          <p:nvPr userDrawn="1"/>
        </p:nvSpPr>
        <p:spPr>
          <a:xfrm>
            <a:off x="1219200" y="1551709"/>
            <a:ext cx="9790545" cy="362065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2032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4462272"/>
            <a:ext cx="12192000" cy="239572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A5DA9-F5D1-4586-92A3-D566121D341F}" type="datetimeFigureOut">
              <a:rPr lang="zh-CN" altLang="en-US" smtClean="0"/>
              <a:t>2024/8/16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7C61D-ADCB-4014-8F3E-B64D28B087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0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10" Type="http://schemas.openxmlformats.org/officeDocument/2006/relationships/image" Target="../media/image12.jpeg"/><Relationship Id="rId4" Type="http://schemas.openxmlformats.org/officeDocument/2006/relationships/tags" Target="../tags/tag10.xml"/><Relationship Id="rId9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577754" y="5188896"/>
            <a:ext cx="29692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铜陵市北京路小学    彭仕春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80835" y="3472815"/>
            <a:ext cx="457517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数据与信息关联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1064509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642" y="1149966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合理安排日常生活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80760" y="1149966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260" y="3951764"/>
            <a:ext cx="2474265" cy="2474265"/>
          </a:xfrm>
          <a:prstGeom prst="rect">
            <a:avLst/>
          </a:prstGeom>
        </p:spPr>
      </p:pic>
      <p:pic>
        <p:nvPicPr>
          <p:cNvPr id="5" name="图片 4" descr="标题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770" y="2527935"/>
            <a:ext cx="7735570" cy="944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673" y="990449"/>
            <a:ext cx="2429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．分析问题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00231" y="1523355"/>
            <a:ext cx="1579867" cy="1296000"/>
            <a:chOff x="1600231" y="1826711"/>
            <a:chExt cx="1579867" cy="1296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00231" y="2243906"/>
              <a:ext cx="147193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问题链</a:t>
              </a:r>
              <a:r>
                <a:rPr kumimoji="1" lang="en-US" altLang="zh-CN" sz="2400" dirty="0">
                  <a:solidFill>
                    <a:srgbClr val="0432FF"/>
                  </a:solidFill>
                </a:rPr>
                <a:t>2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072138" y="1940849"/>
            <a:ext cx="49867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怎么设计健康的营养食谱？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38300" y="2849245"/>
            <a:ext cx="64204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/>
              <a:t>（</a:t>
            </a:r>
            <a:r>
              <a:rPr lang="en-US" sz="2400"/>
              <a:t>2</a:t>
            </a:r>
            <a:r>
              <a:rPr sz="2400"/>
              <a:t>）</a:t>
            </a:r>
            <a:r>
              <a:rPr lang="zh-CN" sz="2400"/>
              <a:t>理一理</a:t>
            </a:r>
            <a:r>
              <a:rPr sz="2400"/>
              <a:t>健康的营养食谱设计思路</a:t>
            </a:r>
            <a:r>
              <a:rPr lang="zh-CN" sz="2400"/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28193" r="9384" b="11095"/>
          <a:stretch>
            <a:fillRect/>
          </a:stretch>
        </p:blipFill>
        <p:spPr>
          <a:xfrm>
            <a:off x="8909573" y="4521810"/>
            <a:ext cx="2420984" cy="1409981"/>
          </a:xfrm>
          <a:prstGeom prst="rect">
            <a:avLst/>
          </a:prstGeom>
        </p:spPr>
      </p:pic>
      <p:sp>
        <p:nvSpPr>
          <p:cNvPr id="37" name="燕尾形 36"/>
          <p:cNvSpPr/>
          <p:nvPr>
            <p:custDataLst>
              <p:tags r:id="rId1"/>
            </p:custDataLst>
          </p:nvPr>
        </p:nvSpPr>
        <p:spPr>
          <a:xfrm>
            <a:off x="2646680" y="4308793"/>
            <a:ext cx="1704340" cy="605155"/>
          </a:xfrm>
          <a:prstGeom prst="chevron">
            <a:avLst/>
          </a:prstGeom>
          <a:noFill/>
          <a:ln w="12700" cmpd="sng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01</a:t>
            </a:r>
          </a:p>
        </p:txBody>
      </p:sp>
      <p:sp>
        <p:nvSpPr>
          <p:cNvPr id="41" name="燕尾形 40"/>
          <p:cNvSpPr/>
          <p:nvPr>
            <p:custDataLst>
              <p:tags r:id="rId2"/>
            </p:custDataLst>
          </p:nvPr>
        </p:nvSpPr>
        <p:spPr>
          <a:xfrm>
            <a:off x="4713605" y="4308793"/>
            <a:ext cx="1704340" cy="605155"/>
          </a:xfrm>
          <a:prstGeom prst="chevron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02</a:t>
            </a:r>
          </a:p>
        </p:txBody>
      </p:sp>
      <p:sp>
        <p:nvSpPr>
          <p:cNvPr id="47" name="燕尾形 46"/>
          <p:cNvSpPr/>
          <p:nvPr>
            <p:custDataLst>
              <p:tags r:id="rId3"/>
            </p:custDataLst>
          </p:nvPr>
        </p:nvSpPr>
        <p:spPr>
          <a:xfrm>
            <a:off x="6780530" y="4308793"/>
            <a:ext cx="1704340" cy="605155"/>
          </a:xfrm>
          <a:prstGeom prst="chevron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03</a:t>
            </a:r>
          </a:p>
        </p:txBody>
      </p:sp>
      <p:sp>
        <p:nvSpPr>
          <p:cNvPr id="56" name="折角形 55"/>
          <p:cNvSpPr/>
          <p:nvPr/>
        </p:nvSpPr>
        <p:spPr>
          <a:xfrm>
            <a:off x="2338705" y="3757930"/>
            <a:ext cx="6294120" cy="1653540"/>
          </a:xfrm>
          <a:prstGeom prst="foldedCorne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2646680" y="3940810"/>
            <a:ext cx="641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首先：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713605" y="3940810"/>
            <a:ext cx="962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其次：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6678930" y="3940810"/>
            <a:ext cx="840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最后：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>
            <a:fillRect/>
          </a:stretch>
        </p:blipFill>
        <p:spPr>
          <a:xfrm>
            <a:off x="10465892" y="3890665"/>
            <a:ext cx="1122226" cy="212530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155700" y="1030605"/>
            <a:ext cx="1382395" cy="5219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思路</a:t>
            </a:r>
            <a:r>
              <a:rPr lang="en-US" altLang="zh-CN" sz="28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</a:p>
        </p:txBody>
      </p:sp>
      <p:sp>
        <p:nvSpPr>
          <p:cNvPr id="37" name="燕尾形 36"/>
          <p:cNvSpPr/>
          <p:nvPr>
            <p:custDataLst>
              <p:tags r:id="rId1"/>
            </p:custDataLst>
          </p:nvPr>
        </p:nvSpPr>
        <p:spPr>
          <a:xfrm>
            <a:off x="3099435" y="2011998"/>
            <a:ext cx="1704340" cy="605155"/>
          </a:xfrm>
          <a:prstGeom prst="chevron">
            <a:avLst/>
          </a:prstGeom>
          <a:noFill/>
          <a:ln w="12700" cmpd="sng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01</a:t>
            </a:r>
          </a:p>
        </p:txBody>
      </p:sp>
      <p:sp>
        <p:nvSpPr>
          <p:cNvPr id="41" name="燕尾形 40"/>
          <p:cNvSpPr/>
          <p:nvPr>
            <p:custDataLst>
              <p:tags r:id="rId2"/>
            </p:custDataLst>
          </p:nvPr>
        </p:nvSpPr>
        <p:spPr>
          <a:xfrm>
            <a:off x="5166360" y="2011998"/>
            <a:ext cx="1704340" cy="605155"/>
          </a:xfrm>
          <a:prstGeom prst="chevron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02</a:t>
            </a:r>
          </a:p>
        </p:txBody>
      </p:sp>
      <p:sp>
        <p:nvSpPr>
          <p:cNvPr id="47" name="燕尾形 46"/>
          <p:cNvSpPr/>
          <p:nvPr>
            <p:custDataLst>
              <p:tags r:id="rId3"/>
            </p:custDataLst>
          </p:nvPr>
        </p:nvSpPr>
        <p:spPr>
          <a:xfrm>
            <a:off x="7233285" y="2011998"/>
            <a:ext cx="1704340" cy="605155"/>
          </a:xfrm>
          <a:prstGeom prst="chevron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03</a:t>
            </a:r>
          </a:p>
        </p:txBody>
      </p:sp>
      <p:sp>
        <p:nvSpPr>
          <p:cNvPr id="3" name="折角形 2"/>
          <p:cNvSpPr/>
          <p:nvPr/>
        </p:nvSpPr>
        <p:spPr>
          <a:xfrm>
            <a:off x="2846070" y="1396365"/>
            <a:ext cx="6294120" cy="1653540"/>
          </a:xfrm>
          <a:prstGeom prst="foldedCorne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7" name="文本框 56"/>
          <p:cNvSpPr txBox="1"/>
          <p:nvPr/>
        </p:nvSpPr>
        <p:spPr>
          <a:xfrm>
            <a:off x="3099435" y="1644015"/>
            <a:ext cx="641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首先：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5166360" y="1644015"/>
            <a:ext cx="962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其次：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7131685" y="1644015"/>
            <a:ext cx="840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最后：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32150" y="2058035"/>
            <a:ext cx="130238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早餐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19725" y="2088515"/>
            <a:ext cx="11982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中餐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61885" y="2088515"/>
            <a:ext cx="13023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晚餐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55700" y="3049905"/>
            <a:ext cx="1382395" cy="5219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思路</a:t>
            </a:r>
            <a:r>
              <a:rPr lang="en-US" altLang="zh-CN" sz="28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</a:p>
        </p:txBody>
      </p:sp>
      <p:sp>
        <p:nvSpPr>
          <p:cNvPr id="21" name="燕尾形 20"/>
          <p:cNvSpPr/>
          <p:nvPr>
            <p:custDataLst>
              <p:tags r:id="rId4"/>
            </p:custDataLst>
          </p:nvPr>
        </p:nvSpPr>
        <p:spPr>
          <a:xfrm>
            <a:off x="2646680" y="4308793"/>
            <a:ext cx="1704340" cy="605155"/>
          </a:xfrm>
          <a:prstGeom prst="chevron">
            <a:avLst/>
          </a:prstGeom>
          <a:noFill/>
          <a:ln w="12700" cmpd="sng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01</a:t>
            </a:r>
          </a:p>
        </p:txBody>
      </p:sp>
      <p:sp>
        <p:nvSpPr>
          <p:cNvPr id="22" name="燕尾形 21"/>
          <p:cNvSpPr/>
          <p:nvPr>
            <p:custDataLst>
              <p:tags r:id="rId5"/>
            </p:custDataLst>
          </p:nvPr>
        </p:nvSpPr>
        <p:spPr>
          <a:xfrm>
            <a:off x="4713605" y="4308793"/>
            <a:ext cx="1704340" cy="605155"/>
          </a:xfrm>
          <a:prstGeom prst="chevron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77800" dir="5400000" sx="90000" sy="-19000" rotWithShape="0">
              <a:schemeClr val="accent4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02</a:t>
            </a:r>
          </a:p>
        </p:txBody>
      </p:sp>
      <p:sp>
        <p:nvSpPr>
          <p:cNvPr id="28" name="燕尾形 27"/>
          <p:cNvSpPr/>
          <p:nvPr>
            <p:custDataLst>
              <p:tags r:id="rId6"/>
            </p:custDataLst>
          </p:nvPr>
        </p:nvSpPr>
        <p:spPr>
          <a:xfrm>
            <a:off x="6780530" y="4308793"/>
            <a:ext cx="1704340" cy="605155"/>
          </a:xfrm>
          <a:prstGeom prst="chevron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03</a:t>
            </a:r>
          </a:p>
        </p:txBody>
      </p:sp>
      <p:sp>
        <p:nvSpPr>
          <p:cNvPr id="29" name="折角形 28"/>
          <p:cNvSpPr/>
          <p:nvPr/>
        </p:nvSpPr>
        <p:spPr>
          <a:xfrm>
            <a:off x="2338705" y="3757930"/>
            <a:ext cx="7989570" cy="1653540"/>
          </a:xfrm>
          <a:prstGeom prst="foldedCorne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2646680" y="3940810"/>
            <a:ext cx="641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首先：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713605" y="3940810"/>
            <a:ext cx="962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其次：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678930" y="3940810"/>
            <a:ext cx="840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  <a:r>
              <a:rPr lang="zh-CN" altLang="en-US"/>
              <a:t>再次：</a:t>
            </a:r>
          </a:p>
        </p:txBody>
      </p:sp>
      <p:sp>
        <p:nvSpPr>
          <p:cNvPr id="33" name="燕尾形 32"/>
          <p:cNvSpPr/>
          <p:nvPr>
            <p:custDataLst>
              <p:tags r:id="rId7"/>
            </p:custDataLst>
          </p:nvPr>
        </p:nvSpPr>
        <p:spPr>
          <a:xfrm>
            <a:off x="8623300" y="4308793"/>
            <a:ext cx="1704340" cy="605155"/>
          </a:xfrm>
          <a:prstGeom prst="chevron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77800" dir="5400000" sx="90000" sy="-19000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1600" b="1">
                <a:solidFill>
                  <a:srgbClr val="FFFFFF"/>
                </a:solidFill>
                <a:effectLst/>
                <a:uFillTx/>
                <a:latin typeface="+mn-ea"/>
                <a:cs typeface="+mn-ea"/>
                <a:sym typeface="+mn-ea"/>
              </a:rPr>
              <a:t>03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521700" y="3940810"/>
            <a:ext cx="840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</a:t>
            </a:r>
            <a:r>
              <a:rPr lang="zh-CN" altLang="en-US"/>
              <a:t>最后：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738755" y="4324350"/>
            <a:ext cx="16421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谷薯类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912360" y="4251960"/>
            <a:ext cx="19748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0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蔬菜</a:t>
            </a:r>
          </a:p>
          <a:p>
            <a:pPr algn="l"/>
            <a:r>
              <a:rPr lang="zh-CN" altLang="en-US" sz="20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水果类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845300" y="4309110"/>
            <a:ext cx="1639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20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禽肉蛋类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823960" y="4251960"/>
            <a:ext cx="130238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奶豆</a:t>
            </a:r>
          </a:p>
          <a:p>
            <a:r>
              <a:rPr lang="zh-CN" altLang="en-US" sz="20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坚果类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生活小妙招" descr="7b0a202020202274657874626f78223a2022220a7d0a"/>
          <p:cNvGrpSpPr/>
          <p:nvPr/>
        </p:nvGrpSpPr>
        <p:grpSpPr>
          <a:xfrm>
            <a:off x="3769360" y="2440450"/>
            <a:ext cx="3639185" cy="1241173"/>
            <a:chOff x="3251200" y="2710470"/>
            <a:chExt cx="4452520" cy="1762876"/>
          </a:xfrm>
        </p:grpSpPr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3251200" y="2710470"/>
              <a:ext cx="4452520" cy="1762876"/>
              <a:chOff x="2191" y="1559"/>
              <a:chExt cx="5304" cy="2100"/>
            </a:xfrm>
          </p:grpSpPr>
          <p:sp>
            <p:nvSpPr>
              <p:cNvPr id="21" name="Freeform 5"/>
              <p:cNvSpPr/>
              <p:nvPr/>
            </p:nvSpPr>
            <p:spPr bwMode="auto">
              <a:xfrm>
                <a:off x="2331" y="1559"/>
                <a:ext cx="5164" cy="2100"/>
              </a:xfrm>
              <a:custGeom>
                <a:avLst/>
                <a:gdLst>
                  <a:gd name="T0" fmla="*/ 3988 w 4325"/>
                  <a:gd name="T1" fmla="*/ 141 h 2100"/>
                  <a:gd name="T2" fmla="*/ 72 w 4325"/>
                  <a:gd name="T3" fmla="*/ 0 h 2100"/>
                  <a:gd name="T4" fmla="*/ 0 w 4325"/>
                  <a:gd name="T5" fmla="*/ 2100 h 2100"/>
                  <a:gd name="T6" fmla="*/ 4325 w 4325"/>
                  <a:gd name="T7" fmla="*/ 1936 h 2100"/>
                  <a:gd name="T8" fmla="*/ 3988 w 4325"/>
                  <a:gd name="T9" fmla="*/ 141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5" h="2100">
                    <a:moveTo>
                      <a:pt x="3988" y="141"/>
                    </a:moveTo>
                    <a:lnTo>
                      <a:pt x="72" y="0"/>
                    </a:lnTo>
                    <a:lnTo>
                      <a:pt x="0" y="2100"/>
                    </a:lnTo>
                    <a:lnTo>
                      <a:pt x="4325" y="1936"/>
                    </a:lnTo>
                    <a:lnTo>
                      <a:pt x="3988" y="141"/>
                    </a:lnTo>
                    <a:close/>
                  </a:path>
                </a:pathLst>
              </a:custGeom>
              <a:solidFill>
                <a:srgbClr val="015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2191" y="1633"/>
                <a:ext cx="5304" cy="1952"/>
              </a:xfrm>
              <a:custGeom>
                <a:avLst/>
                <a:gdLst>
                  <a:gd name="T0" fmla="*/ 333 w 4275"/>
                  <a:gd name="T1" fmla="*/ 131 h 1952"/>
                  <a:gd name="T2" fmla="*/ 4204 w 4275"/>
                  <a:gd name="T3" fmla="*/ 0 h 1952"/>
                  <a:gd name="T4" fmla="*/ 4275 w 4275"/>
                  <a:gd name="T5" fmla="*/ 1952 h 1952"/>
                  <a:gd name="T6" fmla="*/ 0 w 4275"/>
                  <a:gd name="T7" fmla="*/ 1800 h 1952"/>
                  <a:gd name="T8" fmla="*/ 333 w 4275"/>
                  <a:gd name="T9" fmla="*/ 131 h 1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5" h="1952">
                    <a:moveTo>
                      <a:pt x="333" y="131"/>
                    </a:moveTo>
                    <a:lnTo>
                      <a:pt x="4204" y="0"/>
                    </a:lnTo>
                    <a:lnTo>
                      <a:pt x="4275" y="1952"/>
                    </a:lnTo>
                    <a:lnTo>
                      <a:pt x="0" y="1800"/>
                    </a:lnTo>
                    <a:lnTo>
                      <a:pt x="333" y="131"/>
                    </a:lnTo>
                    <a:close/>
                  </a:path>
                </a:pathLst>
              </a:custGeom>
              <a:solidFill>
                <a:srgbClr val="028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5084728" y="3200903"/>
              <a:ext cx="2490024" cy="743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实验实施</a:t>
              </a:r>
            </a:p>
          </p:txBody>
        </p:sp>
      </p:grpSp>
      <p:pic>
        <p:nvPicPr>
          <p:cNvPr id="4" name="https://photo-static-api.fotomore.com/creative/vcg/400/new/VCG41N1446093857.jpg?uid=386&amp;timestamp=1721647053&amp;sign=91c5b29569d0d8cd6a53ef021d00af14" descr="年轻女子坐在书桌前的笔记本电脑，拿着灯泡，做作业，想着毕业。在线教育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8065" y="2442845"/>
            <a:ext cx="1921510" cy="12388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205220" y="887997"/>
            <a:ext cx="4062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．设计三餐营养食谱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26435" y="1607185"/>
            <a:ext cx="80308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CN" altLang="en-US" sz="2400">
                <a:sym typeface="+mn-ea"/>
              </a:rPr>
              <a:t>打开程序“一日三餐食谱.sb3”，根据选择的方案，将食物拖动到指定位置，为自己设计一日三餐。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5"/>
          <a:stretch>
            <a:fillRect/>
          </a:stretch>
        </p:blipFill>
        <p:spPr>
          <a:xfrm rot="646208">
            <a:off x="1708181" y="1262370"/>
            <a:ext cx="1471282" cy="1296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64995" y="1770380"/>
            <a:ext cx="1361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试一试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09416" y="2004245"/>
            <a:ext cx="3173416" cy="510310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746500" y="3244850"/>
            <a:ext cx="1352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实验提醒：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175760" y="3776980"/>
            <a:ext cx="3465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）拖动食物到指定区域。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75760" y="4309110"/>
            <a:ext cx="3465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）注意每种食物数量。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175760" y="4841240"/>
            <a:ext cx="3879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）若拖动错误，可以拖回原位。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096726" y="901980"/>
            <a:ext cx="56959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．统计每种食物的种类和数量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21000" y="1770380"/>
            <a:ext cx="803084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CN" altLang="en-US" sz="2400">
                <a:sym typeface="+mn-ea"/>
              </a:rPr>
              <a:t>根据设计的一日三餐食谱中每一种食物种类的数量，记录在活动表格中。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5"/>
          <a:stretch>
            <a:fillRect/>
          </a:stretch>
        </p:blipFill>
        <p:spPr>
          <a:xfrm rot="646208">
            <a:off x="1708181" y="1262370"/>
            <a:ext cx="1471282" cy="1296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64995" y="1770380"/>
            <a:ext cx="1361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理一理</a:t>
            </a:r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921000" y="3075940"/>
          <a:ext cx="6935470" cy="260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1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食物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总种类数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食物的种类名称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食物的数量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815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1143229" y="917930"/>
            <a:ext cx="32461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3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．关注营养成分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26435" y="1770380"/>
            <a:ext cx="80308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</a:pPr>
            <a:r>
              <a:rPr lang="zh-CN" altLang="en-US" sz="2400">
                <a:sym typeface="+mn-ea"/>
              </a:rPr>
              <a:t>根据营养成分表，将较高数据对应的食物进行标注说明。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5"/>
          <a:stretch>
            <a:fillRect/>
          </a:stretch>
        </p:blipFill>
        <p:spPr>
          <a:xfrm rot="646208">
            <a:off x="1708181" y="1262370"/>
            <a:ext cx="1471282" cy="12960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64995" y="1770380"/>
            <a:ext cx="1361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查一查</a:t>
            </a:r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8148B788-F461-D0EE-1074-3928DBCF1793}"/>
              </a:ext>
            </a:extLst>
          </p:cNvPr>
          <p:cNvSpPr/>
          <p:nvPr/>
        </p:nvSpPr>
        <p:spPr>
          <a:xfrm>
            <a:off x="2867186" y="2684425"/>
            <a:ext cx="7098224" cy="2925961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2B9150F-8CDB-34B8-8F04-F9292A6E8DD9}"/>
              </a:ext>
            </a:extLst>
          </p:cNvPr>
          <p:cNvSpPr txBox="1"/>
          <p:nvPr/>
        </p:nvSpPr>
        <p:spPr>
          <a:xfrm>
            <a:off x="3226435" y="2953429"/>
            <a:ext cx="3673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记录你的查询结果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生活小妙招" descr="7b0a202020202274657874626f78223a2022220a7d0a"/>
          <p:cNvGrpSpPr/>
          <p:nvPr/>
        </p:nvGrpSpPr>
        <p:grpSpPr>
          <a:xfrm>
            <a:off x="3769360" y="2440450"/>
            <a:ext cx="3639185" cy="1241173"/>
            <a:chOff x="3251200" y="2710470"/>
            <a:chExt cx="4452520" cy="1762876"/>
          </a:xfrm>
        </p:grpSpPr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3251200" y="2710470"/>
              <a:ext cx="4452520" cy="1762876"/>
              <a:chOff x="2191" y="1559"/>
              <a:chExt cx="5304" cy="2100"/>
            </a:xfrm>
          </p:grpSpPr>
          <p:sp>
            <p:nvSpPr>
              <p:cNvPr id="21" name="Freeform 5"/>
              <p:cNvSpPr/>
              <p:nvPr/>
            </p:nvSpPr>
            <p:spPr bwMode="auto">
              <a:xfrm>
                <a:off x="2331" y="1559"/>
                <a:ext cx="5164" cy="2100"/>
              </a:xfrm>
              <a:custGeom>
                <a:avLst/>
                <a:gdLst>
                  <a:gd name="T0" fmla="*/ 3988 w 4325"/>
                  <a:gd name="T1" fmla="*/ 141 h 2100"/>
                  <a:gd name="T2" fmla="*/ 72 w 4325"/>
                  <a:gd name="T3" fmla="*/ 0 h 2100"/>
                  <a:gd name="T4" fmla="*/ 0 w 4325"/>
                  <a:gd name="T5" fmla="*/ 2100 h 2100"/>
                  <a:gd name="T6" fmla="*/ 4325 w 4325"/>
                  <a:gd name="T7" fmla="*/ 1936 h 2100"/>
                  <a:gd name="T8" fmla="*/ 3988 w 4325"/>
                  <a:gd name="T9" fmla="*/ 141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5" h="2100">
                    <a:moveTo>
                      <a:pt x="3988" y="141"/>
                    </a:moveTo>
                    <a:lnTo>
                      <a:pt x="72" y="0"/>
                    </a:lnTo>
                    <a:lnTo>
                      <a:pt x="0" y="2100"/>
                    </a:lnTo>
                    <a:lnTo>
                      <a:pt x="4325" y="1936"/>
                    </a:lnTo>
                    <a:lnTo>
                      <a:pt x="3988" y="141"/>
                    </a:lnTo>
                    <a:close/>
                  </a:path>
                </a:pathLst>
              </a:custGeom>
              <a:solidFill>
                <a:srgbClr val="015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2191" y="1633"/>
                <a:ext cx="5304" cy="1952"/>
              </a:xfrm>
              <a:custGeom>
                <a:avLst/>
                <a:gdLst>
                  <a:gd name="T0" fmla="*/ 333 w 4275"/>
                  <a:gd name="T1" fmla="*/ 131 h 1952"/>
                  <a:gd name="T2" fmla="*/ 4204 w 4275"/>
                  <a:gd name="T3" fmla="*/ 0 h 1952"/>
                  <a:gd name="T4" fmla="*/ 4275 w 4275"/>
                  <a:gd name="T5" fmla="*/ 1952 h 1952"/>
                  <a:gd name="T6" fmla="*/ 0 w 4275"/>
                  <a:gd name="T7" fmla="*/ 1800 h 1952"/>
                  <a:gd name="T8" fmla="*/ 333 w 4275"/>
                  <a:gd name="T9" fmla="*/ 131 h 1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5" h="1952">
                    <a:moveTo>
                      <a:pt x="333" y="131"/>
                    </a:moveTo>
                    <a:lnTo>
                      <a:pt x="4204" y="0"/>
                    </a:lnTo>
                    <a:lnTo>
                      <a:pt x="4275" y="1952"/>
                    </a:lnTo>
                    <a:lnTo>
                      <a:pt x="0" y="1800"/>
                    </a:lnTo>
                    <a:lnTo>
                      <a:pt x="333" y="131"/>
                    </a:lnTo>
                    <a:close/>
                  </a:path>
                </a:pathLst>
              </a:custGeom>
              <a:solidFill>
                <a:srgbClr val="028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5084728" y="3200903"/>
              <a:ext cx="2490024" cy="74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结果分析</a:t>
              </a:r>
            </a:p>
          </p:txBody>
        </p:sp>
      </p:grpSp>
      <p:pic>
        <p:nvPicPr>
          <p:cNvPr id="4" name="https://photo-static-api.fotomore.com/creative/vcg/400/new/VCG41N1446093857.jpg?uid=386&amp;timestamp=1721647053&amp;sign=91c5b29569d0d8cd6a53ef021d00af14" descr="年轻女子坐在书桌前的笔记本电脑，拿着灯泡，做作业，想着毕业。在线教育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8065" y="2442845"/>
            <a:ext cx="1921510" cy="12388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673" y="990449"/>
            <a:ext cx="2429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．组内交流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00231" y="1523355"/>
            <a:ext cx="1579867" cy="1296000"/>
            <a:chOff x="1600231" y="1826711"/>
            <a:chExt cx="1579867" cy="1296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00231" y="2243906"/>
              <a:ext cx="147193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问题链</a:t>
              </a:r>
              <a:r>
                <a:rPr kumimoji="1" lang="en-US" altLang="zh-CN" sz="2400" dirty="0">
                  <a:solidFill>
                    <a:srgbClr val="0432FF"/>
                  </a:solidFill>
                </a:rPr>
                <a:t>3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072138" y="1982124"/>
            <a:ext cx="49867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如何判断营养食谱健康科学？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28193" r="9384" b="11095"/>
          <a:stretch>
            <a:fillRect/>
          </a:stretch>
        </p:blipFill>
        <p:spPr>
          <a:xfrm>
            <a:off x="8909573" y="4521810"/>
            <a:ext cx="2420984" cy="140998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11956" y="1792790"/>
            <a:ext cx="3173416" cy="510310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749040" y="3033395"/>
            <a:ext cx="1352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交流提醒：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178300" y="3565525"/>
            <a:ext cx="3465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）每种食物的数量是否合适？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78300" y="4097655"/>
            <a:ext cx="3465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）关键营养成分是否具有</a:t>
            </a:r>
            <a:r>
              <a:rPr lang="en-US" altLang="zh-CN"/>
              <a:t>?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178300" y="4629785"/>
            <a:ext cx="3879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）三餐食谱是否符合个人或生活实际？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673" y="990449"/>
            <a:ext cx="2429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．班级交流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70460" y="1840309"/>
            <a:ext cx="9193498" cy="67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kumimoji="1" lang="zh-CN" altLang="en-US" sz="2800" dirty="0"/>
              <a:t>推选出本组内最佳的“一日三餐营养食谱”，全班展示交流。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15" y="2176780"/>
            <a:ext cx="4681220" cy="468122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生活小妙招" descr="7b0a202020202274657874626f78223a2022220a7d0a"/>
          <p:cNvGrpSpPr/>
          <p:nvPr/>
        </p:nvGrpSpPr>
        <p:grpSpPr>
          <a:xfrm>
            <a:off x="3769360" y="2440450"/>
            <a:ext cx="3639185" cy="1241173"/>
            <a:chOff x="3251200" y="2710470"/>
            <a:chExt cx="4452520" cy="1762876"/>
          </a:xfrm>
        </p:grpSpPr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3251200" y="2710470"/>
              <a:ext cx="4452520" cy="1762876"/>
              <a:chOff x="2191" y="1559"/>
              <a:chExt cx="5304" cy="2100"/>
            </a:xfrm>
          </p:grpSpPr>
          <p:sp>
            <p:nvSpPr>
              <p:cNvPr id="21" name="Freeform 5"/>
              <p:cNvSpPr/>
              <p:nvPr/>
            </p:nvSpPr>
            <p:spPr bwMode="auto">
              <a:xfrm>
                <a:off x="2331" y="1559"/>
                <a:ext cx="5164" cy="2100"/>
              </a:xfrm>
              <a:custGeom>
                <a:avLst/>
                <a:gdLst>
                  <a:gd name="T0" fmla="*/ 3988 w 4325"/>
                  <a:gd name="T1" fmla="*/ 141 h 2100"/>
                  <a:gd name="T2" fmla="*/ 72 w 4325"/>
                  <a:gd name="T3" fmla="*/ 0 h 2100"/>
                  <a:gd name="T4" fmla="*/ 0 w 4325"/>
                  <a:gd name="T5" fmla="*/ 2100 h 2100"/>
                  <a:gd name="T6" fmla="*/ 4325 w 4325"/>
                  <a:gd name="T7" fmla="*/ 1936 h 2100"/>
                  <a:gd name="T8" fmla="*/ 3988 w 4325"/>
                  <a:gd name="T9" fmla="*/ 141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5" h="2100">
                    <a:moveTo>
                      <a:pt x="3988" y="141"/>
                    </a:moveTo>
                    <a:lnTo>
                      <a:pt x="72" y="0"/>
                    </a:lnTo>
                    <a:lnTo>
                      <a:pt x="0" y="2100"/>
                    </a:lnTo>
                    <a:lnTo>
                      <a:pt x="4325" y="1936"/>
                    </a:lnTo>
                    <a:lnTo>
                      <a:pt x="3988" y="141"/>
                    </a:lnTo>
                    <a:close/>
                  </a:path>
                </a:pathLst>
              </a:custGeom>
              <a:solidFill>
                <a:srgbClr val="015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2191" y="1633"/>
                <a:ext cx="5304" cy="1952"/>
              </a:xfrm>
              <a:custGeom>
                <a:avLst/>
                <a:gdLst>
                  <a:gd name="T0" fmla="*/ 333 w 4275"/>
                  <a:gd name="T1" fmla="*/ 131 h 1952"/>
                  <a:gd name="T2" fmla="*/ 4204 w 4275"/>
                  <a:gd name="T3" fmla="*/ 0 h 1952"/>
                  <a:gd name="T4" fmla="*/ 4275 w 4275"/>
                  <a:gd name="T5" fmla="*/ 1952 h 1952"/>
                  <a:gd name="T6" fmla="*/ 0 w 4275"/>
                  <a:gd name="T7" fmla="*/ 1800 h 1952"/>
                  <a:gd name="T8" fmla="*/ 333 w 4275"/>
                  <a:gd name="T9" fmla="*/ 131 h 1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5" h="1952">
                    <a:moveTo>
                      <a:pt x="333" y="131"/>
                    </a:moveTo>
                    <a:lnTo>
                      <a:pt x="4204" y="0"/>
                    </a:lnTo>
                    <a:lnTo>
                      <a:pt x="4275" y="1952"/>
                    </a:lnTo>
                    <a:lnTo>
                      <a:pt x="0" y="1800"/>
                    </a:lnTo>
                    <a:lnTo>
                      <a:pt x="333" y="131"/>
                    </a:lnTo>
                    <a:close/>
                  </a:path>
                </a:pathLst>
              </a:custGeom>
              <a:solidFill>
                <a:srgbClr val="028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5084728" y="3200903"/>
              <a:ext cx="2490024" cy="74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总结提升</a:t>
              </a:r>
            </a:p>
          </p:txBody>
        </p:sp>
      </p:grpSp>
      <p:pic>
        <p:nvPicPr>
          <p:cNvPr id="4" name="https://photo-static-api.fotomore.com/creative/vcg/400/new/VCG41N1446093857.jpg?uid=386&amp;timestamp=1721647053&amp;sign=91c5b29569d0d8cd6a53ef021d00af14" descr="年轻女子坐在书桌前的笔记本电脑，拿着灯泡，做作业，想着毕业。在线教育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8065" y="2442845"/>
            <a:ext cx="1921510" cy="12388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66670" y="1645285"/>
            <a:ext cx="70383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  <a:spcAft>
                <a:spcPts val="600"/>
              </a:spcAft>
            </a:pPr>
            <a:r>
              <a:rPr lang="zh-CN" altLang="en-US" sz="2400" dirty="0">
                <a:latin typeface="楷体_GB2312" panose="02010600030101010101" charset="-122"/>
                <a:ea typeface="楷体_GB2312" panose="02010600030101010101" charset="-122"/>
              </a:rPr>
              <a:t>下表是方舟小学的体质健康数据，观察这些数据，你有什么发现？ </a:t>
            </a:r>
          </a:p>
        </p:txBody>
      </p:sp>
      <p:grpSp>
        <p:nvGrpSpPr>
          <p:cNvPr id="10" name="组合 9"/>
          <p:cNvGrpSpPr/>
          <p:nvPr/>
        </p:nvGrpSpPr>
        <p:grpSpPr>
          <a:xfrm rot="19897694">
            <a:off x="9606950" y="867555"/>
            <a:ext cx="1919501" cy="666836"/>
            <a:chOff x="8833117" y="558538"/>
            <a:chExt cx="1919501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1757281">
              <a:off x="8833117" y="558538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1634881">
              <a:off x="8962901" y="709569"/>
              <a:ext cx="178971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实验情境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043" y="902513"/>
            <a:ext cx="660847" cy="660847"/>
          </a:xfrm>
          <a:prstGeom prst="rect">
            <a:avLst/>
          </a:prstGeom>
        </p:spPr>
      </p:pic>
      <p:graphicFrame>
        <p:nvGraphicFramePr>
          <p:cNvPr id="30" name="表格 29"/>
          <p:cNvGraphicFramePr/>
          <p:nvPr>
            <p:custDataLst>
              <p:tags r:id="rId1"/>
            </p:custDataLst>
          </p:nvPr>
        </p:nvGraphicFramePr>
        <p:xfrm>
          <a:off x="2139315" y="2926080"/>
          <a:ext cx="841629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7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年级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偏瘦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正常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超重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肥胖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合计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一年级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6.6%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25.5%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25.4%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42.5%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100%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二年级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7.5%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14.8%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31.2%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46.5%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100%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三年级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8%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12.6%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32.4%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47%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100%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四年级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9.1%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6.9%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36.5%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47.5%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100%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五年级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6%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21.2%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24.6%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48.2%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100%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六年级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7.6%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24.5%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24.4%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43.5%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/>
                        <a:t>100%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4" t="11013" r="10020" b="8427"/>
          <a:stretch>
            <a:fillRect/>
          </a:stretch>
        </p:blipFill>
        <p:spPr>
          <a:xfrm flipH="1">
            <a:off x="730250" y="4902835"/>
            <a:ext cx="1058545" cy="103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1516380" y="1109980"/>
            <a:ext cx="8246110" cy="535305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 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展示数据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096895" y="2944195"/>
            <a:ext cx="685482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b="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你有什么收获，快和大家一起分享吧！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5"/>
          <a:stretch>
            <a:fillRect/>
          </a:stretch>
        </p:blipFill>
        <p:spPr>
          <a:xfrm rot="646208">
            <a:off x="1708816" y="1523355"/>
            <a:ext cx="1471282" cy="1296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92605" y="1940560"/>
            <a:ext cx="1304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0432FF"/>
                </a:solidFill>
              </a:rPr>
              <a:t>议一议</a:t>
            </a:r>
          </a:p>
        </p:txBody>
      </p:sp>
      <p:grpSp>
        <p:nvGrpSpPr>
          <p:cNvPr id="27" name="组合 26"/>
          <p:cNvGrpSpPr/>
          <p:nvPr/>
        </p:nvGrpSpPr>
        <p:grpSpPr>
          <a:xfrm rot="20520000">
            <a:off x="10001277" y="-74424"/>
            <a:ext cx="2127601" cy="855012"/>
            <a:chOff x="5631" y="3421"/>
            <a:chExt cx="6049" cy="2379"/>
          </a:xfrm>
        </p:grpSpPr>
        <p:grpSp>
          <p:nvGrpSpPr>
            <p:cNvPr id="14" name="生活小妙招" descr="7b0a202020202274657874626f78223a2022220a7d0a"/>
            <p:cNvGrpSpPr/>
            <p:nvPr/>
          </p:nvGrpSpPr>
          <p:grpSpPr>
            <a:xfrm rot="960000">
              <a:off x="5936" y="3845"/>
              <a:ext cx="5744" cy="1955"/>
              <a:chOff x="3251200" y="2710470"/>
              <a:chExt cx="4462530" cy="1762876"/>
            </a:xfrm>
          </p:grpSpPr>
          <p:grpSp>
            <p:nvGrpSpPr>
              <p:cNvPr id="16" name="Group 4"/>
              <p:cNvGrpSpPr>
                <a:grpSpLocks noChangeAspect="1"/>
              </p:cNvGrpSpPr>
              <p:nvPr/>
            </p:nvGrpSpPr>
            <p:grpSpPr bwMode="auto">
              <a:xfrm>
                <a:off x="3251200" y="2710470"/>
                <a:ext cx="4452520" cy="1762876"/>
                <a:chOff x="2191" y="1559"/>
                <a:chExt cx="5304" cy="2100"/>
              </a:xfrm>
            </p:grpSpPr>
            <p:sp>
              <p:nvSpPr>
                <p:cNvPr id="23" name="Freeform 5"/>
                <p:cNvSpPr/>
                <p:nvPr/>
              </p:nvSpPr>
              <p:spPr bwMode="auto">
                <a:xfrm>
                  <a:off x="2331" y="1559"/>
                  <a:ext cx="5164" cy="2100"/>
                </a:xfrm>
                <a:custGeom>
                  <a:avLst/>
                  <a:gdLst>
                    <a:gd name="T0" fmla="*/ 3988 w 4325"/>
                    <a:gd name="T1" fmla="*/ 141 h 2100"/>
                    <a:gd name="T2" fmla="*/ 72 w 4325"/>
                    <a:gd name="T3" fmla="*/ 0 h 2100"/>
                    <a:gd name="T4" fmla="*/ 0 w 4325"/>
                    <a:gd name="T5" fmla="*/ 2100 h 2100"/>
                    <a:gd name="T6" fmla="*/ 4325 w 4325"/>
                    <a:gd name="T7" fmla="*/ 1936 h 2100"/>
                    <a:gd name="T8" fmla="*/ 3988 w 4325"/>
                    <a:gd name="T9" fmla="*/ 141 h 2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25" h="2100">
                      <a:moveTo>
                        <a:pt x="3988" y="141"/>
                      </a:moveTo>
                      <a:lnTo>
                        <a:pt x="72" y="0"/>
                      </a:lnTo>
                      <a:lnTo>
                        <a:pt x="0" y="2100"/>
                      </a:lnTo>
                      <a:lnTo>
                        <a:pt x="4325" y="1936"/>
                      </a:lnTo>
                      <a:lnTo>
                        <a:pt x="3988" y="141"/>
                      </a:lnTo>
                      <a:close/>
                    </a:path>
                  </a:pathLst>
                </a:custGeom>
                <a:solidFill>
                  <a:srgbClr val="0157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  <p:sp>
              <p:nvSpPr>
                <p:cNvPr id="24" name="Freeform 6"/>
                <p:cNvSpPr/>
                <p:nvPr/>
              </p:nvSpPr>
              <p:spPr bwMode="auto">
                <a:xfrm>
                  <a:off x="2191" y="1633"/>
                  <a:ext cx="5304" cy="1952"/>
                </a:xfrm>
                <a:custGeom>
                  <a:avLst/>
                  <a:gdLst>
                    <a:gd name="T0" fmla="*/ 333 w 4275"/>
                    <a:gd name="T1" fmla="*/ 131 h 1952"/>
                    <a:gd name="T2" fmla="*/ 4204 w 4275"/>
                    <a:gd name="T3" fmla="*/ 0 h 1952"/>
                    <a:gd name="T4" fmla="*/ 4275 w 4275"/>
                    <a:gd name="T5" fmla="*/ 1952 h 1952"/>
                    <a:gd name="T6" fmla="*/ 0 w 4275"/>
                    <a:gd name="T7" fmla="*/ 1800 h 1952"/>
                    <a:gd name="T8" fmla="*/ 333 w 4275"/>
                    <a:gd name="T9" fmla="*/ 131 h 19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75" h="1952">
                      <a:moveTo>
                        <a:pt x="333" y="131"/>
                      </a:moveTo>
                      <a:lnTo>
                        <a:pt x="4204" y="0"/>
                      </a:lnTo>
                      <a:lnTo>
                        <a:pt x="4275" y="1952"/>
                      </a:lnTo>
                      <a:lnTo>
                        <a:pt x="0" y="1800"/>
                      </a:lnTo>
                      <a:lnTo>
                        <a:pt x="333" y="131"/>
                      </a:lnTo>
                      <a:close/>
                    </a:path>
                  </a:pathLst>
                </a:custGeom>
                <a:solidFill>
                  <a:srgbClr val="0288D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5" name="文本框 24"/>
              <p:cNvSpPr txBox="1"/>
              <p:nvPr/>
            </p:nvSpPr>
            <p:spPr>
              <a:xfrm rot="240000">
                <a:off x="4773999" y="3133076"/>
                <a:ext cx="2939731" cy="100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总结提升</a:t>
                </a:r>
              </a:p>
            </p:txBody>
          </p:sp>
        </p:grpSp>
        <p:pic>
          <p:nvPicPr>
            <p:cNvPr id="26" name="https://photo-static-api.fotomore.com/creative/vcg/400/new/VCG41N1446093857.jpg?uid=386&amp;timestamp=1721647053&amp;sign=91c5b29569d0d8cd6a53ef021d00af14" descr="年轻女子坐在书桌前的笔记本电脑，拿着灯泡，做作业，想着毕业。在线教育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960000">
              <a:off x="5631" y="3421"/>
              <a:ext cx="3026" cy="19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5"/>
          <a:stretch>
            <a:fillRect/>
          </a:stretch>
        </p:blipFill>
        <p:spPr>
          <a:xfrm rot="646208">
            <a:off x="1033176" y="1048276"/>
            <a:ext cx="1471282" cy="1296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6965" y="1571407"/>
            <a:ext cx="1304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0432FF"/>
                </a:solidFill>
              </a:rPr>
              <a:t>想一想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89660" y="839962"/>
            <a:ext cx="4062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．数据中包含着信息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12390" y="1570137"/>
            <a:ext cx="73793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400" dirty="0">
                <a:sym typeface="+mn-ea"/>
              </a:rPr>
              <a:t>天气预报中都有哪些数据？可以获取哪些信息？依据这些信息，可以做出哪些决定？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66290" y="5433477"/>
            <a:ext cx="2272665" cy="3060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 fontAlgn="t"/>
            <a:r>
              <a:rPr lang="zh-CN" altLang="zh-CN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楷体_GB2312" panose="02010600030101010101" charset="-122"/>
                <a:cs typeface="Times New Roman" panose="02020603050405020304" pitchFamily="18" charset="0"/>
              </a:rPr>
              <a:t>数据来源：天气预报网站</a:t>
            </a:r>
            <a:endParaRPr lang="zh-CN" altLang="zh-CN" sz="1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>
            <a:fillRect/>
          </a:stretch>
        </p:blipFill>
        <p:spPr>
          <a:xfrm>
            <a:off x="10707686" y="4696740"/>
            <a:ext cx="617858" cy="11701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5" y="2694722"/>
            <a:ext cx="3371215" cy="254508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15" y="2501047"/>
            <a:ext cx="5259070" cy="3024505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121400" y="3367822"/>
            <a:ext cx="3870325" cy="14757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kumimoji="1"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我发现，右图中可以获取到信息有</a:t>
            </a:r>
            <a:r>
              <a:rPr kumimoji="1"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:_________________</a:t>
            </a:r>
            <a:r>
              <a:rPr kumimoji="1"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kumimoji="1"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kumimoji="1" 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根据这些信息，我可能做的安排是：</a:t>
            </a:r>
            <a:r>
              <a:rPr kumimoji="1"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__________________________</a:t>
            </a:r>
            <a:r>
              <a:rPr kumimoji="1"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5"/>
          <a:stretch>
            <a:fillRect/>
          </a:stretch>
        </p:blipFill>
        <p:spPr>
          <a:xfrm rot="646208">
            <a:off x="1033176" y="1125766"/>
            <a:ext cx="1471282" cy="1296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6965" y="1586905"/>
            <a:ext cx="13042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0432FF"/>
                </a:solidFill>
              </a:rPr>
              <a:t>试一试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25043" y="884833"/>
            <a:ext cx="40627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2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．利用数据解决问题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12390" y="1524278"/>
            <a:ext cx="865456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kumimoji="1" lang="zh-CN" altLang="en-US" sz="2400" dirty="0">
                <a:sym typeface="+mn-ea"/>
              </a:rPr>
              <a:t>查询不同年龄段的人的饮食搭配算盘，并依据食物的营养成分和家人身体情况，为家人设计一份一日三餐营养食谱。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795" y="2283460"/>
            <a:ext cx="6993890" cy="402209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3664585" y="3414395"/>
          <a:ext cx="5135880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食物的种类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 dirty="0">
                          <a:solidFill>
                            <a:schemeClr val="tx1"/>
                          </a:solidFill>
                        </a:rPr>
                        <a:t>食物的名称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大豆坚果奶类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畜禽肉蛋水产类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水果类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蔬菜类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谷薯类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 dirty="0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168775" y="284226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设计营养食谱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3286060" y="9427016"/>
            <a:ext cx="5040000" cy="0"/>
          </a:xfrm>
          <a:prstGeom prst="line">
            <a:avLst/>
          </a:prstGeom>
          <a:ln>
            <a:solidFill>
              <a:srgbClr val="A5B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828080" y="2021608"/>
            <a:ext cx="4690429" cy="553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设计三餐营养食谱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2" y="815136"/>
            <a:ext cx="584041" cy="4698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63881" y="900593"/>
            <a:ext cx="349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合理安排日常生活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80760" y="900593"/>
            <a:ext cx="464491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dirty="0">
                <a:solidFill>
                  <a:srgbClr val="10383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四年级上册   </a:t>
            </a:r>
            <a:endParaRPr lang="zh-CN" altLang="en-US" sz="2000" dirty="0">
              <a:solidFill>
                <a:srgbClr val="10383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396" y="2952712"/>
            <a:ext cx="3708684" cy="3708684"/>
          </a:xfrm>
          <a:prstGeom prst="rect">
            <a:avLst/>
          </a:prstGeom>
        </p:spPr>
      </p:pic>
      <p:pic>
        <p:nvPicPr>
          <p:cNvPr id="5" name="图片 4" descr="标题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604" y="3105785"/>
            <a:ext cx="8077200" cy="646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626995" y="2562225"/>
            <a:ext cx="74771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影响一个人的体型，可能与哪些因素有关？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28193" r="9384" b="11095"/>
          <a:stretch>
            <a:fillRect/>
          </a:stretch>
        </p:blipFill>
        <p:spPr>
          <a:xfrm>
            <a:off x="8909573" y="4521810"/>
            <a:ext cx="2420984" cy="14099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48000" y="3609340"/>
            <a:ext cx="7154545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一个人的体型，与</a:t>
            </a:r>
            <a:r>
              <a:rPr kumimoji="1" lang="en-US" altLang="zh-CN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_________</a:t>
            </a:r>
            <a:r>
              <a:rPr kumimoji="1" lang="zh-CN" altLang="en-US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、</a:t>
            </a:r>
            <a:r>
              <a:rPr kumimoji="1" lang="en-US" altLang="zh-CN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__________</a:t>
            </a:r>
            <a:r>
              <a:rPr kumimoji="1" lang="zh-CN" altLang="en-US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、</a:t>
            </a:r>
            <a:r>
              <a:rPr kumimoji="1" lang="en-US" altLang="zh-CN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___________</a:t>
            </a:r>
            <a:r>
              <a:rPr kumimoji="1" lang="zh-CN" altLang="en-US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等因素有关。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08816" y="1523355"/>
            <a:ext cx="1471282" cy="1296000"/>
            <a:chOff x="1708816" y="1826711"/>
            <a:chExt cx="1471282" cy="129600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816776" y="2243878"/>
              <a:ext cx="1255362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议一议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226435" y="2943860"/>
            <a:ext cx="5034280" cy="485140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/>
          <a:p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一日三餐，如何饮食更加健康？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12502"/>
          <a:stretch>
            <a:fillRect/>
          </a:stretch>
        </p:blipFill>
        <p:spPr>
          <a:xfrm>
            <a:off x="9557842" y="3016905"/>
            <a:ext cx="1122226" cy="2125307"/>
          </a:xfrm>
          <a:prstGeom prst="rect">
            <a:avLst/>
          </a:prstGeom>
        </p:spPr>
      </p:pic>
      <p:grpSp>
        <p:nvGrpSpPr>
          <p:cNvPr id="18" name="生活小妙招" descr="7b0a202020202274657874626f78223a2022220a7d0a"/>
          <p:cNvGrpSpPr/>
          <p:nvPr/>
        </p:nvGrpSpPr>
        <p:grpSpPr>
          <a:xfrm>
            <a:off x="1610360" y="1631315"/>
            <a:ext cx="2296160" cy="765355"/>
            <a:chOff x="3251200" y="2349500"/>
            <a:chExt cx="4642968" cy="2123845"/>
          </a:xfrm>
        </p:grpSpPr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3251200" y="2349500"/>
              <a:ext cx="4452520" cy="2123845"/>
              <a:chOff x="2191" y="1129"/>
              <a:chExt cx="5304" cy="2530"/>
            </a:xfrm>
          </p:grpSpPr>
          <p:sp>
            <p:nvSpPr>
              <p:cNvPr id="21" name="Freeform 5"/>
              <p:cNvSpPr/>
              <p:nvPr/>
            </p:nvSpPr>
            <p:spPr bwMode="auto">
              <a:xfrm>
                <a:off x="2331" y="1559"/>
                <a:ext cx="5164" cy="2100"/>
              </a:xfrm>
              <a:custGeom>
                <a:avLst/>
                <a:gdLst>
                  <a:gd name="T0" fmla="*/ 3988 w 4325"/>
                  <a:gd name="T1" fmla="*/ 141 h 2100"/>
                  <a:gd name="T2" fmla="*/ 72 w 4325"/>
                  <a:gd name="T3" fmla="*/ 0 h 2100"/>
                  <a:gd name="T4" fmla="*/ 0 w 4325"/>
                  <a:gd name="T5" fmla="*/ 2100 h 2100"/>
                  <a:gd name="T6" fmla="*/ 4325 w 4325"/>
                  <a:gd name="T7" fmla="*/ 1936 h 2100"/>
                  <a:gd name="T8" fmla="*/ 3988 w 4325"/>
                  <a:gd name="T9" fmla="*/ 141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5" h="2100">
                    <a:moveTo>
                      <a:pt x="3988" y="141"/>
                    </a:moveTo>
                    <a:lnTo>
                      <a:pt x="72" y="0"/>
                    </a:lnTo>
                    <a:lnTo>
                      <a:pt x="0" y="2100"/>
                    </a:lnTo>
                    <a:lnTo>
                      <a:pt x="4325" y="1936"/>
                    </a:lnTo>
                    <a:lnTo>
                      <a:pt x="3988" y="141"/>
                    </a:lnTo>
                    <a:close/>
                  </a:path>
                </a:pathLst>
              </a:custGeom>
              <a:solidFill>
                <a:srgbClr val="015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2191" y="1633"/>
                <a:ext cx="5304" cy="1952"/>
              </a:xfrm>
              <a:custGeom>
                <a:avLst/>
                <a:gdLst>
                  <a:gd name="T0" fmla="*/ 333 w 4275"/>
                  <a:gd name="T1" fmla="*/ 131 h 1952"/>
                  <a:gd name="T2" fmla="*/ 4204 w 4275"/>
                  <a:gd name="T3" fmla="*/ 0 h 1952"/>
                  <a:gd name="T4" fmla="*/ 4275 w 4275"/>
                  <a:gd name="T5" fmla="*/ 1952 h 1952"/>
                  <a:gd name="T6" fmla="*/ 0 w 4275"/>
                  <a:gd name="T7" fmla="*/ 1800 h 1952"/>
                  <a:gd name="T8" fmla="*/ 333 w 4275"/>
                  <a:gd name="T9" fmla="*/ 131 h 1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5" h="1952">
                    <a:moveTo>
                      <a:pt x="333" y="131"/>
                    </a:moveTo>
                    <a:lnTo>
                      <a:pt x="4204" y="0"/>
                    </a:lnTo>
                    <a:lnTo>
                      <a:pt x="4275" y="1952"/>
                    </a:lnTo>
                    <a:lnTo>
                      <a:pt x="0" y="1800"/>
                    </a:lnTo>
                    <a:lnTo>
                      <a:pt x="333" y="131"/>
                    </a:lnTo>
                    <a:close/>
                  </a:path>
                </a:pathLst>
              </a:custGeom>
              <a:solidFill>
                <a:srgbClr val="028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3946" y="1331"/>
                <a:ext cx="429" cy="162"/>
              </a:xfrm>
              <a:custGeom>
                <a:avLst/>
                <a:gdLst>
                  <a:gd name="T0" fmla="*/ 0 w 429"/>
                  <a:gd name="T1" fmla="*/ 162 h 162"/>
                  <a:gd name="T2" fmla="*/ 429 w 429"/>
                  <a:gd name="T3" fmla="*/ 110 h 162"/>
                  <a:gd name="T4" fmla="*/ 365 w 429"/>
                  <a:gd name="T5" fmla="*/ 0 h 162"/>
                  <a:gd name="T6" fmla="*/ 0 w 429"/>
                  <a:gd name="T7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9" h="162">
                    <a:moveTo>
                      <a:pt x="0" y="162"/>
                    </a:moveTo>
                    <a:lnTo>
                      <a:pt x="429" y="110"/>
                    </a:lnTo>
                    <a:lnTo>
                      <a:pt x="365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1" name="Freeform 15"/>
              <p:cNvSpPr/>
              <p:nvPr/>
            </p:nvSpPr>
            <p:spPr bwMode="auto">
              <a:xfrm>
                <a:off x="3877" y="1238"/>
                <a:ext cx="152" cy="226"/>
              </a:xfrm>
              <a:custGeom>
                <a:avLst/>
                <a:gdLst>
                  <a:gd name="T0" fmla="*/ 0 w 152"/>
                  <a:gd name="T1" fmla="*/ 226 h 226"/>
                  <a:gd name="T2" fmla="*/ 152 w 152"/>
                  <a:gd name="T3" fmla="*/ 62 h 226"/>
                  <a:gd name="T4" fmla="*/ 23 w 152"/>
                  <a:gd name="T5" fmla="*/ 0 h 226"/>
                  <a:gd name="T6" fmla="*/ 0 w 152"/>
                  <a:gd name="T7" fmla="*/ 22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226">
                    <a:moveTo>
                      <a:pt x="0" y="226"/>
                    </a:moveTo>
                    <a:lnTo>
                      <a:pt x="152" y="62"/>
                    </a:lnTo>
                    <a:lnTo>
                      <a:pt x="23" y="0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FF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2" name="Freeform 16"/>
              <p:cNvSpPr/>
              <p:nvPr/>
            </p:nvSpPr>
            <p:spPr bwMode="auto">
              <a:xfrm>
                <a:off x="3635" y="1129"/>
                <a:ext cx="159" cy="300"/>
              </a:xfrm>
              <a:custGeom>
                <a:avLst/>
                <a:gdLst>
                  <a:gd name="T0" fmla="*/ 159 w 159"/>
                  <a:gd name="T1" fmla="*/ 300 h 300"/>
                  <a:gd name="T2" fmla="*/ 111 w 159"/>
                  <a:gd name="T3" fmla="*/ 0 h 300"/>
                  <a:gd name="T4" fmla="*/ 0 w 159"/>
                  <a:gd name="T5" fmla="*/ 45 h 300"/>
                  <a:gd name="T6" fmla="*/ 159 w 159"/>
                  <a:gd name="T7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9" h="300">
                    <a:moveTo>
                      <a:pt x="159" y="300"/>
                    </a:moveTo>
                    <a:lnTo>
                      <a:pt x="111" y="0"/>
                    </a:lnTo>
                    <a:lnTo>
                      <a:pt x="0" y="45"/>
                    </a:lnTo>
                    <a:lnTo>
                      <a:pt x="159" y="300"/>
                    </a:lnTo>
                    <a:close/>
                  </a:path>
                </a:pathLst>
              </a:custGeom>
              <a:solidFill>
                <a:srgbClr val="FFC5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4462018" y="3003244"/>
              <a:ext cx="3432150" cy="127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聚焦问题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34563" r="28604" b="38834"/>
          <a:stretch>
            <a:fillRect/>
          </a:stretch>
        </p:blipFill>
        <p:spPr>
          <a:xfrm>
            <a:off x="1776065" y="1832923"/>
            <a:ext cx="741168" cy="5854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 rot="19897694">
            <a:off x="9606950" y="867555"/>
            <a:ext cx="1919501" cy="666836"/>
            <a:chOff x="8833117" y="558538"/>
            <a:chExt cx="1919501" cy="666836"/>
          </a:xfrm>
        </p:grpSpPr>
        <p:sp>
          <p:nvSpPr>
            <p:cNvPr id="12" name="稻壳儿原创设计师【幻雨工作室】_3"/>
            <p:cNvSpPr/>
            <p:nvPr/>
          </p:nvSpPr>
          <p:spPr>
            <a:xfrm rot="1757281">
              <a:off x="8833117" y="558538"/>
              <a:ext cx="1859875" cy="6668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rot="1634881">
              <a:off x="8962901" y="709569"/>
              <a:ext cx="1789717" cy="4603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spc="500" dirty="0">
                  <a:solidFill>
                    <a:srgbClr val="0C2C2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实验目标</a:t>
              </a:r>
              <a:endParaRPr lang="en-US" altLang="zh-CN" sz="2400" spc="500" dirty="0">
                <a:solidFill>
                  <a:srgbClr val="0C2C2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043" y="902513"/>
            <a:ext cx="660847" cy="66084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55193" y="2471675"/>
            <a:ext cx="7167882" cy="93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依据食物的营养成分和营养搭配原则，设计营养均衡的三餐食谱。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483459" y="2385998"/>
            <a:ext cx="571734" cy="623044"/>
            <a:chOff x="3931834" y="2087652"/>
            <a:chExt cx="571734" cy="623044"/>
          </a:xfrm>
        </p:grpSpPr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483459" y="3403855"/>
            <a:ext cx="571734" cy="623044"/>
            <a:chOff x="3931834" y="2087652"/>
            <a:chExt cx="571734" cy="623044"/>
          </a:xfrm>
        </p:grpSpPr>
        <p:sp>
          <p:nvSpPr>
            <p:cNvPr id="7" name="矩形 6"/>
            <p:cNvSpPr>
              <a:spLocks noChangeAspect="1"/>
            </p:cNvSpPr>
            <p:nvPr/>
          </p:nvSpPr>
          <p:spPr>
            <a:xfrm>
              <a:off x="3931834" y="2321216"/>
              <a:ext cx="324000" cy="324000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107" y="2087652"/>
              <a:ext cx="557461" cy="623044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3055193" y="3495060"/>
            <a:ext cx="7167882" cy="93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kumimoji="1"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知道数据和信息密不可分，学会从数据中寻找有用的信息。</a:t>
            </a:r>
            <a:endParaRPr kumimoji="1"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 t="26781" r="5848"/>
          <a:stretch>
            <a:fillRect/>
          </a:stretch>
        </p:blipFill>
        <p:spPr>
          <a:xfrm>
            <a:off x="10384295" y="3961150"/>
            <a:ext cx="1809339" cy="2796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4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生活小妙招" descr="7b0a202020202274657874626f78223a2022220a7d0a"/>
          <p:cNvGrpSpPr/>
          <p:nvPr/>
        </p:nvGrpSpPr>
        <p:grpSpPr>
          <a:xfrm>
            <a:off x="3769360" y="2440450"/>
            <a:ext cx="3639185" cy="1241173"/>
            <a:chOff x="3251200" y="2710470"/>
            <a:chExt cx="4452520" cy="1762876"/>
          </a:xfrm>
        </p:grpSpPr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3251200" y="2710470"/>
              <a:ext cx="4452520" cy="1762876"/>
              <a:chOff x="2191" y="1559"/>
              <a:chExt cx="5304" cy="2100"/>
            </a:xfrm>
          </p:grpSpPr>
          <p:sp>
            <p:nvSpPr>
              <p:cNvPr id="21" name="Freeform 5"/>
              <p:cNvSpPr/>
              <p:nvPr/>
            </p:nvSpPr>
            <p:spPr bwMode="auto">
              <a:xfrm>
                <a:off x="2331" y="1559"/>
                <a:ext cx="5164" cy="2100"/>
              </a:xfrm>
              <a:custGeom>
                <a:avLst/>
                <a:gdLst>
                  <a:gd name="T0" fmla="*/ 3988 w 4325"/>
                  <a:gd name="T1" fmla="*/ 141 h 2100"/>
                  <a:gd name="T2" fmla="*/ 72 w 4325"/>
                  <a:gd name="T3" fmla="*/ 0 h 2100"/>
                  <a:gd name="T4" fmla="*/ 0 w 4325"/>
                  <a:gd name="T5" fmla="*/ 2100 h 2100"/>
                  <a:gd name="T6" fmla="*/ 4325 w 4325"/>
                  <a:gd name="T7" fmla="*/ 1936 h 2100"/>
                  <a:gd name="T8" fmla="*/ 3988 w 4325"/>
                  <a:gd name="T9" fmla="*/ 141 h 2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5" h="2100">
                    <a:moveTo>
                      <a:pt x="3988" y="141"/>
                    </a:moveTo>
                    <a:lnTo>
                      <a:pt x="72" y="0"/>
                    </a:lnTo>
                    <a:lnTo>
                      <a:pt x="0" y="2100"/>
                    </a:lnTo>
                    <a:lnTo>
                      <a:pt x="4325" y="1936"/>
                    </a:lnTo>
                    <a:lnTo>
                      <a:pt x="3988" y="141"/>
                    </a:lnTo>
                    <a:close/>
                  </a:path>
                </a:pathLst>
              </a:custGeom>
              <a:solidFill>
                <a:srgbClr val="0157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2191" y="1633"/>
                <a:ext cx="5304" cy="1952"/>
              </a:xfrm>
              <a:custGeom>
                <a:avLst/>
                <a:gdLst>
                  <a:gd name="T0" fmla="*/ 333 w 4275"/>
                  <a:gd name="T1" fmla="*/ 131 h 1952"/>
                  <a:gd name="T2" fmla="*/ 4204 w 4275"/>
                  <a:gd name="T3" fmla="*/ 0 h 1952"/>
                  <a:gd name="T4" fmla="*/ 4275 w 4275"/>
                  <a:gd name="T5" fmla="*/ 1952 h 1952"/>
                  <a:gd name="T6" fmla="*/ 0 w 4275"/>
                  <a:gd name="T7" fmla="*/ 1800 h 1952"/>
                  <a:gd name="T8" fmla="*/ 333 w 4275"/>
                  <a:gd name="T9" fmla="*/ 131 h 1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75" h="1952">
                    <a:moveTo>
                      <a:pt x="333" y="131"/>
                    </a:moveTo>
                    <a:lnTo>
                      <a:pt x="4204" y="0"/>
                    </a:lnTo>
                    <a:lnTo>
                      <a:pt x="4275" y="1952"/>
                    </a:lnTo>
                    <a:lnTo>
                      <a:pt x="0" y="1800"/>
                    </a:lnTo>
                    <a:lnTo>
                      <a:pt x="333" y="131"/>
                    </a:lnTo>
                    <a:close/>
                  </a:path>
                </a:pathLst>
              </a:custGeom>
              <a:solidFill>
                <a:srgbClr val="0288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5084728" y="3200903"/>
              <a:ext cx="2490024" cy="741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实验分析</a:t>
              </a:r>
            </a:p>
          </p:txBody>
        </p:sp>
      </p:grpSp>
      <p:pic>
        <p:nvPicPr>
          <p:cNvPr id="4" name="https://photo-static-api.fotomore.com/creative/vcg/400/new/VCG41N1446093857.jpg?uid=386&amp;timestamp=1721647053&amp;sign=91c5b29569d0d8cd6a53ef021d00af14" descr="年轻女子坐在书桌前的笔记本电脑，拿着灯泡，做作业，想着毕业。在线教育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8065" y="2442845"/>
            <a:ext cx="1921510" cy="12388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673" y="990449"/>
            <a:ext cx="2429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．分析问题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00231" y="1523355"/>
            <a:ext cx="1579867" cy="1296000"/>
            <a:chOff x="1600231" y="1826711"/>
            <a:chExt cx="1579867" cy="1296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00231" y="2243906"/>
              <a:ext cx="147193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问题链</a:t>
              </a:r>
              <a:r>
                <a:rPr kumimoji="1" lang="en-US" altLang="zh-CN" sz="2400" dirty="0">
                  <a:solidFill>
                    <a:srgbClr val="0432FF"/>
                  </a:solidFill>
                </a:rPr>
                <a:t>1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072138" y="1951009"/>
            <a:ext cx="49867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什么是健康的营养食谱？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t="10012" r="23771"/>
          <a:stretch>
            <a:fillRect/>
          </a:stretch>
        </p:blipFill>
        <p:spPr>
          <a:xfrm flipH="1">
            <a:off x="693420" y="4584700"/>
            <a:ext cx="1119505" cy="134874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638300" y="2660650"/>
            <a:ext cx="98996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400" dirty="0"/>
              <a:t>（</a:t>
            </a:r>
            <a:r>
              <a:rPr lang="en-US" altLang="zh-CN" sz="2400" dirty="0"/>
              <a:t>1</a:t>
            </a:r>
            <a:r>
              <a:rPr lang="zh-CN" sz="2400" dirty="0"/>
              <a:t>）</a:t>
            </a:r>
            <a:r>
              <a:rPr sz="2400" dirty="0" err="1"/>
              <a:t>了解食物中的营养成分</a:t>
            </a:r>
            <a:r>
              <a:rPr sz="2400" dirty="0"/>
              <a:t>，</a:t>
            </a:r>
            <a:r>
              <a:rPr lang="zh-CN" sz="2400" dirty="0"/>
              <a:t>用笔</a:t>
            </a:r>
            <a:r>
              <a:rPr sz="2400" dirty="0" err="1"/>
              <a:t>标出食物中含营养成分较高的数据</a:t>
            </a:r>
            <a:r>
              <a:rPr sz="2400" dirty="0"/>
              <a:t>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115" y="3309620"/>
            <a:ext cx="5423535" cy="25463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264650" y="5522595"/>
            <a:ext cx="22733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0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来源：</a:t>
            </a:r>
            <a:r>
              <a:rPr lang="zh-CN" altLang="zh-CN" sz="20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MS Gothic" panose="020B0609070205080204" pitchFamily="49" charset="-128"/>
                <a:sym typeface="+mn-ea"/>
              </a:rPr>
              <a:t>网易网站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673" y="990449"/>
            <a:ext cx="2429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．分析问题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00231" y="1523355"/>
            <a:ext cx="1579867" cy="1296000"/>
            <a:chOff x="1600231" y="1826711"/>
            <a:chExt cx="1579867" cy="1296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00231" y="2243906"/>
              <a:ext cx="147193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问题链</a:t>
              </a:r>
              <a:r>
                <a:rPr kumimoji="1" lang="en-US" altLang="zh-CN" sz="2400" dirty="0">
                  <a:solidFill>
                    <a:srgbClr val="0432FF"/>
                  </a:solidFill>
                </a:rPr>
                <a:t>1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072138" y="1940849"/>
            <a:ext cx="49867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什么是健康的营养食谱？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38300" y="2752725"/>
            <a:ext cx="96774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/>
              <a:t>（2）认识常见的食物及其分类，说一说每种种类下的食物名称。</a:t>
            </a:r>
          </a:p>
        </p:txBody>
      </p:sp>
      <p:graphicFrame>
        <p:nvGraphicFramePr>
          <p:cNvPr id="30" name="表格 29"/>
          <p:cNvGraphicFramePr/>
          <p:nvPr>
            <p:custDataLst>
              <p:tags r:id="rId1"/>
            </p:custDataLst>
          </p:nvPr>
        </p:nvGraphicFramePr>
        <p:xfrm>
          <a:off x="5663565" y="3527425"/>
          <a:ext cx="526224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5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食物的种类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0">
                          <a:solidFill>
                            <a:schemeClr val="tx1"/>
                          </a:solidFill>
                        </a:rPr>
                        <a:t>食物的名称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大豆坚果奶类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畜禽肉蛋水产类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水果类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蔬菜类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/>
                        <a:t>谷薯类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669540" y="5638165"/>
            <a:ext cx="195008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1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来源：</a:t>
            </a:r>
            <a:r>
              <a:rPr lang="zh-CN" altLang="zh-CN" sz="1400" kern="100" dirty="0">
                <a:effectLst/>
                <a:latin typeface="Calibri" panose="020F0502020204030204" pitchFamily="34" charset="0"/>
                <a:ea typeface="楷体" panose="02010609060101010101" pitchFamily="49" charset="-122"/>
                <a:cs typeface="MS Gothic" panose="020B0609070205080204" pitchFamily="49" charset="-128"/>
                <a:sym typeface="+mn-ea"/>
              </a:rPr>
              <a:t>中国营养协会</a:t>
            </a:r>
          </a:p>
        </p:txBody>
      </p:sp>
      <p:pic>
        <p:nvPicPr>
          <p:cNvPr id="3" name="图片 2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</p:blipFill>
        <p:spPr>
          <a:xfrm>
            <a:off x="2669540" y="3213100"/>
            <a:ext cx="2075815" cy="27165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2673" y="990449"/>
            <a:ext cx="24295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1</a:t>
            </a:r>
            <a:r>
              <a:rPr lang="zh-CN" altLang="en-US" sz="3200" b="1" dirty="0">
                <a:solidFill>
                  <a:srgbClr val="0C2C2E"/>
                </a:solidFill>
                <a:latin typeface="楷体_GB2312" panose="02010600030101010101" charset="-122"/>
                <a:ea typeface="楷体_GB2312" panose="02010600030101010101" charset="-122"/>
              </a:rPr>
              <a:t>．分析问题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600231" y="1523355"/>
            <a:ext cx="1579867" cy="1296000"/>
            <a:chOff x="1600231" y="1826711"/>
            <a:chExt cx="1579867" cy="1296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225"/>
            <a:stretch>
              <a:fillRect/>
            </a:stretch>
          </p:blipFill>
          <p:spPr>
            <a:xfrm rot="646208">
              <a:off x="1708816" y="1826711"/>
              <a:ext cx="1471282" cy="12960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00231" y="2243906"/>
              <a:ext cx="147193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2400" dirty="0">
                  <a:solidFill>
                    <a:srgbClr val="0432FF"/>
                  </a:solidFill>
                </a:rPr>
                <a:t>问题链</a:t>
              </a:r>
              <a:r>
                <a:rPr kumimoji="1" lang="en-US" altLang="zh-CN" sz="2400" dirty="0">
                  <a:solidFill>
                    <a:srgbClr val="0432FF"/>
                  </a:solidFill>
                </a:rPr>
                <a:t>2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072138" y="1982124"/>
            <a:ext cx="498677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/>
              <a:t>怎么设计健康的营养食谱？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638300" y="2849245"/>
            <a:ext cx="96774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/>
              <a:t>（</a:t>
            </a:r>
            <a:r>
              <a:rPr lang="en-US" sz="2400"/>
              <a:t>1</a:t>
            </a:r>
            <a:r>
              <a:rPr sz="2400"/>
              <a:t>）</a:t>
            </a:r>
            <a:r>
              <a:rPr lang="zh-CN" sz="2400"/>
              <a:t>根据了解，你觉得</a:t>
            </a:r>
            <a:r>
              <a:rPr sz="2400"/>
              <a:t>健康的营养食谱需要考虑的因素？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1" b="10892"/>
          <a:stretch>
            <a:fillRect/>
          </a:stretch>
        </p:blipFill>
        <p:spPr bwMode="auto">
          <a:xfrm>
            <a:off x="9308424" y="3855650"/>
            <a:ext cx="2133600" cy="2182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折角形 17"/>
          <p:cNvSpPr/>
          <p:nvPr/>
        </p:nvSpPr>
        <p:spPr>
          <a:xfrm>
            <a:off x="3288030" y="3712210"/>
            <a:ext cx="5019675" cy="1468755"/>
          </a:xfrm>
          <a:prstGeom prst="foldedCorne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288030" y="3757930"/>
            <a:ext cx="3764280" cy="36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zh-CN" altLang="en-US" dirty="0"/>
              <a:t>健康的营养食谱需要考虑的因素：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14725" y="4385310"/>
            <a:ext cx="454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____________________________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gxOTk5NTQwZDU5ZTBlZjc0ZTliYzRmZGRkMjJkNDgifQ=="/>
  <p:tag name="RESOURCE_RECORD_KEY" val="{&quot;70&quot;:[3312381,3312292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1_1"/>
  <p:tag name="KSO_WM_DIAGRAM_MAX_ITEMCNT" val="6"/>
  <p:tag name="KSO_WM_DIAGRAM_MIN_ITEMCNT" val="2"/>
  <p:tag name="KSO_WM_DIAGRAM_VIRTUALLY_FRAME" val="{&quot;height&quot;:417.3745635986328,&quot;left&quot;:10.1240234375,&quot;top&quot;:158.42503937007874,&quot;width&quot;:903.5019531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DIAGRAM_USE_COLOR_VALUE" val="{&quot;color_scheme&quot;:1,&quot;color_type&quot;:1,&quot;theme_color_indexes&quot;:[]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2_1"/>
  <p:tag name="KSO_WM_DIAGRAM_MAX_ITEMCNT" val="6"/>
  <p:tag name="KSO_WM_DIAGRAM_MIN_ITEMCNT" val="2"/>
  <p:tag name="KSO_WM_DIAGRAM_VIRTUALLY_FRAME" val="{&quot;height&quot;:417.3745635986328,&quot;left&quot;:10.1240234375,&quot;top&quot;:158.42503937007874,&quot;width&quot;:903.501953125}"/>
  <p:tag name="KSO_WM_DIAGRAM_COLOR_MATCH_VALUE" val="{&quot;shape&quot;:{&quot;fill&quot;:{&quot;gradient&quot;:[{&quot;brightness&quot;:0.800000011920929,&quot;colorType&quot;:1,&quot;foreColorIndex&quot;:8,&quot;pos&quot;:0,&quot;transparency&quot;:0},{&quot;brightness&quot;:0,&quot;colorType&quot;:1,&quot;foreColorIndex&quot;:8,&quot;pos&quot;:0.4399999976158142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DIAGRAM_USE_COLOR_VALUE" val="{&quot;color_scheme&quot;:1,&quot;color_type&quot;:1,&quot;theme_color_indexes&quot;:[]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3_1"/>
  <p:tag name="KSO_WM_DIAGRAM_MAX_ITEMCNT" val="6"/>
  <p:tag name="KSO_WM_DIAGRAM_MIN_ITEMCNT" val="2"/>
  <p:tag name="KSO_WM_DIAGRAM_VIRTUALLY_FRAME" val="{&quot;height&quot;:417.3745635986328,&quot;left&quot;:10.1240234375,&quot;top&quot;:158.42503937007874,&quot;width&quot;:903.5019531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DIAGRAM_USE_COLOR_VALUE" val="{&quot;color_scheme&quot;:1,&quot;color_type&quot;:1,&quot;theme_color_indexes&quot;:[]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3_1"/>
  <p:tag name="KSO_WM_DIAGRAM_MAX_ITEMCNT" val="6"/>
  <p:tag name="KSO_WM_DIAGRAM_MIN_ITEMCNT" val="2"/>
  <p:tag name="KSO_WM_DIAGRAM_VIRTUALLY_FRAME" val="{&quot;height&quot;:417.3745635986328,&quot;left&quot;:10.1240234375,&quot;top&quot;:158.42503937007874,&quot;width&quot;:903.5019531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DIAGRAM_USE_COLOR_VALUE" val="{&quot;color_scheme&quot;:1,&quot;color_type&quot;:1,&quot;theme_color_indexes&quot;:[]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46*200"/>
  <p:tag name="TABLE_ENDDRAG_RECT" val="275*233*546*2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04*170"/>
  <p:tag name="TABLE_ENDDRAG_RECT" val="288*268*404*1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62*199"/>
  <p:tag name="TABLE_ENDDRAG_RECT" val="130*204*662*19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4*166"/>
  <p:tag name="TABLE_ENDDRAG_RECT" val="496*243*414*16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1_1"/>
  <p:tag name="KSO_WM_DIAGRAM_MAX_ITEMCNT" val="6"/>
  <p:tag name="KSO_WM_DIAGRAM_MIN_ITEMCNT" val="2"/>
  <p:tag name="KSO_WM_DIAGRAM_VIRTUALLY_FRAME" val="{&quot;height&quot;:384.1991271972656,&quot;left&quot;:10.1240234375,&quot;top&quot;:191.60047577144596,&quot;width&quot;:903.5019531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DIAGRAM_USE_COLOR_VALUE" val="{&quot;color_scheme&quot;:1,&quot;color_type&quot;:1,&quot;theme_color_indexes&quot;:[]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2_1"/>
  <p:tag name="KSO_WM_DIAGRAM_MAX_ITEMCNT" val="6"/>
  <p:tag name="KSO_WM_DIAGRAM_MIN_ITEMCNT" val="2"/>
  <p:tag name="KSO_WM_DIAGRAM_VIRTUALLY_FRAME" val="{&quot;height&quot;:384.1991271972656,&quot;left&quot;:10.1240234375,&quot;top&quot;:191.60047577144596,&quot;width&quot;:903.501953125}"/>
  <p:tag name="KSO_WM_DIAGRAM_COLOR_MATCH_VALUE" val="{&quot;shape&quot;:{&quot;fill&quot;:{&quot;gradient&quot;:[{&quot;brightness&quot;:0.800000011920929,&quot;colorType&quot;:1,&quot;foreColorIndex&quot;:8,&quot;pos&quot;:0,&quot;transparency&quot;:0},{&quot;brightness&quot;:0,&quot;colorType&quot;:1,&quot;foreColorIndex&quot;:8,&quot;pos&quot;:0.4399999976158142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DIAGRAM_USE_COLOR_VALUE" val="{&quot;color_scheme&quot;:1,&quot;color_type&quot;:1,&quot;theme_color_indexes&quot;:[]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3_1"/>
  <p:tag name="KSO_WM_DIAGRAM_MAX_ITEMCNT" val="6"/>
  <p:tag name="KSO_WM_DIAGRAM_MIN_ITEMCNT" val="2"/>
  <p:tag name="KSO_WM_DIAGRAM_VIRTUALLY_FRAME" val="{&quot;height&quot;:384.1991271972656,&quot;left&quot;:10.1240234375,&quot;top&quot;:191.60047577144596,&quot;width&quot;:903.5019531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DIAGRAM_USE_COLOR_VALUE" val="{&quot;color_scheme&quot;:1,&quot;color_type&quot;:1,&quot;theme_color_indexes&quot;:[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1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1_1"/>
  <p:tag name="KSO_WM_DIAGRAM_MAX_ITEMCNT" val="6"/>
  <p:tag name="KSO_WM_DIAGRAM_MIN_ITEMCNT" val="2"/>
  <p:tag name="KSO_WM_DIAGRAM_VIRTUALLY_FRAME" val="{&quot;height&quot;:417.3745635986328,&quot;left&quot;:10.1240234375,&quot;top&quot;:158.42503937007874,&quot;width&quot;:903.5019531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DIAGRAM_USE_COLOR_VALUE" val="{&quot;color_scheme&quot;:1,&quot;color_type&quot;:1,&quot;theme_color_indexes&quot;:[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FILL_FORE_SCHEMECOLOR_INDEX_1_BRIGHTNESS" val="0.4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0.48"/>
  <p:tag name="KSO_WM_UNIT_FILL_FORE_SCHEMECOLOR_INDEX_2_TRANS" val="0"/>
  <p:tag name="KSO_WM_UNIT_FILL_FORE_SCHEMECOLOR_INDEX_3_BRIGHTNESS" val="0.4"/>
  <p:tag name="KSO_WM_UNIT_FILL_FORE_SCHEMECOLOR_INDEX_3" val="8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LINE_FORE_SCHEMECOLOR_INDEX_BRIGHTNESS" val="0"/>
  <p:tag name="KSO_WM_UNIT_LINE_FILL_TYPE" val="2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2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2_1"/>
  <p:tag name="KSO_WM_DIAGRAM_MAX_ITEMCNT" val="6"/>
  <p:tag name="KSO_WM_DIAGRAM_MIN_ITEMCNT" val="2"/>
  <p:tag name="KSO_WM_DIAGRAM_VIRTUALLY_FRAME" val="{&quot;height&quot;:417.3745635986328,&quot;left&quot;:10.1240234375,&quot;top&quot;:158.42503937007874,&quot;width&quot;:903.501953125}"/>
  <p:tag name="KSO_WM_DIAGRAM_COLOR_MATCH_VALUE" val="{&quot;shape&quot;:{&quot;fill&quot;:{&quot;gradient&quot;:[{&quot;brightness&quot;:0.800000011920929,&quot;colorType&quot;:1,&quot;foreColorIndex&quot;:8,&quot;pos&quot;:0,&quot;transparency&quot;:0},{&quot;brightness&quot;:0,&quot;colorType&quot;:1,&quot;foreColorIndex&quot;:8,&quot;pos&quot;:0.4399999976158142,&quot;transparency&quot;:0}],&quot;type&quot;:3},&quot;glow&quot;:{&quot;colorType&quot;:0},&quot;line&quot;:{&quot;gradient&quot;:[{&quot;brightness&quot;:0.800000011920929,&quot;colorType&quot;:1,&quot;foreColorIndex&quot;:8,&quot;pos&quot;:0,&quot;transparency&quot;:0},{&quot;brightness&quot;:0.949999988079071,&quot;colorType&quot;:2,&quot;pos&quot;:0.3700000047683716,&quot;rgb&quot;:&quot;#fdfeff&quot;,&quot;transparency&quot;:0},{&quot;brightness&quot;:0.800000011920929,&quot;colorType&quot;:1,&quot;foreColorIndex&quot;:8,&quot;pos&quot;:0.7099999785423279,&quot;transparency&quot;:0},{&quot;brightness&quot;:0,&quot;colorType&quot;:2,&quot;pos&quot;:1,&quot;rgb&quot;:&quot;#ffffff&quot;,&quot;transparency&quot;:0}],&quot;type&quot;:2},&quot;shadow&quot;:{&quot;brightness&quot;:0,&quot;colorType&quot;:1,&quot;foreColorIndex&quot;:8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DIAGRAM_USE_COLOR_VALUE" val="{&quot;color_scheme&quot;:1,&quot;color_type&quot;:1,&quot;theme_color_indexes&quot;:[]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FILL_FORE_SCHEMECOLOR_INDEX_1_BRIGHTNESS" val="0.6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44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66"/>
  <p:tag name="KSO_WM_UNIT_FILL_FORE_SCHEMECOLOR_INDEX_3_TRANS" val="0"/>
  <p:tag name="KSO_WM_UNIT_FILL_FORE_SCHEMECOLOR_INDEX_4_BRIGHTNESS" val="0"/>
  <p:tag name="KSO_WM_UNIT_FILL_FORE_SCHEMECOLOR_INDEX_4" val="5"/>
  <p:tag name="KSO_WM_UNIT_FILL_FORE_SCHEMECOLOR_INDEX_4_POS" val="1"/>
  <p:tag name="KSO_WM_UNIT_FILL_FORE_SCHEMECOLOR_INDEX_4_TRANS" val="0"/>
  <p:tag name="KSO_WM_UNIT_FILL_GRADIENT_TYPE" val="2"/>
  <p:tag name="KSO_WM_UNIT_FILL_GRADIENT_ANGLE" val="0"/>
  <p:tag name="KSO_WM_UNIT_FILL_GRADIENT_DIRECTION" val="12"/>
  <p:tag name="KSO_WM_UNIT_LINE_FORE_SCHEMECOLOR_INDEX_1_BRIGHTNESS" val="0.55"/>
  <p:tag name="KSO_WM_UNIT_LINE_FORE_SCHEMECOLOR_INDEX_1" val="5"/>
  <p:tag name="KSO_WM_UNIT_LINE_FORE_SCHEMECOLOR_INDEX_1_POS" val="0"/>
  <p:tag name="KSO_WM_UNIT_LINE_FORE_SCHEMECOLOR_INDEX_1_TRANS" val="0"/>
  <p:tag name="KSO_WM_UNIT_LINE_FORE_SCHEMECOLOR_INDEX_2_BRIGHTNESS" val="0.95"/>
  <p:tag name="KSO_WM_UNIT_LINE_FORE_SCHEMECOLOR_INDEX_2" val="5"/>
  <p:tag name="KSO_WM_UNIT_LINE_FORE_SCHEMECOLOR_INDEX_2_POS" val="0.37"/>
  <p:tag name="KSO_WM_UNIT_LINE_FORE_SCHEMECOLOR_INDEX_2_TRANS" val="0"/>
  <p:tag name="KSO_WM_UNIT_LINE_FORE_SCHEMECOLOR_INDEX_3_BRIGHTNESS" val="0.7"/>
  <p:tag name="KSO_WM_UNIT_LINE_FORE_SCHEMECOLOR_INDEX_3" val="5"/>
  <p:tag name="KSO_WM_UNIT_LINE_FORE_SCHEMECOLOR_INDEX_3_POS" val="0.71"/>
  <p:tag name="KSO_WM_UNIT_LINE_FORE_SCHEMECOLOR_INDEX_3_TRANS" val="0"/>
  <p:tag name="KSO_WM_UNIT_LINE_FORE_SCHEMECOLOR_INDEX_4_BRIGHTNESS" val="0"/>
  <p:tag name="KSO_WM_UNIT_LINE_FORE_SCHEMECOLOR_INDEX_4" val="14"/>
  <p:tag name="KSO_WM_UNIT_LINE_FORE_SCHEMECOLOR_INDEX_4_POS" val="1"/>
  <p:tag name="KSO_WM_UNIT_LINE_FORE_SCHEMECOLOR_INDEX_4_TRANS" val="0"/>
  <p:tag name="KSO_WM_UNIT_LINE_GRADIENT_TYPE" val="0"/>
  <p:tag name="KSO_WM_UNIT_LINE_GRADIENT_ANGLE" val="270"/>
  <p:tag name="KSO_WM_UNIT_LINE_GRADIENT_DIRECTION" val="6"/>
  <p:tag name="KSO_WM_UNIT_LINE_FILL_TYPE" val="5"/>
  <p:tag name="KSO_WM_UNIT_SHADOW_SCHEMECOLOR_INDEX_BRIGHTNESS" val="0"/>
  <p:tag name="KSO_WM_UNIT_SHADOW_SCHEMECOLOR_INDEX" val="5"/>
  <p:tag name="KSO_WM_UNIT_TEXT_FILL_FORE_SCHEMECOLOR_INDEX_BRIGHTNESS" val="0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20230931_2*m_h_a*1_3_1"/>
  <p:tag name="KSO_WM_TEMPLATE_CATEGORY" val="diagram"/>
  <p:tag name="KSO_WM_TEMPLATE_INDEX" val="20230931"/>
  <p:tag name="KSO_WM_UNIT_LAYERLEVEL" val="1_1_1"/>
  <p:tag name="KSO_WM_TAG_VERSION" val="3.0"/>
  <p:tag name="KSO_WM_DIAGRAM_VERSION" val="3"/>
  <p:tag name="KSO_WM_DIAGRAM_COLOR_TRICK" val="2"/>
  <p:tag name="KSO_WM_DIAGRAM_COLOR_TEXT_CAN_REMOVE" val="n"/>
  <p:tag name="KSO_WM_UNIT_ISCONTENTSTITLE" val="0"/>
  <p:tag name="KSO_WM_UNIT_ISNUMDGMTITLE" val="0"/>
  <p:tag name="KSO_WM_UNIT_NOCLEAR" val="0"/>
  <p:tag name="KSO_WM_UNIT_VALUE" val="14"/>
  <p:tag name="KSO_WM_UNIT_TYPE" val="m_h_a"/>
  <p:tag name="KSO_WM_UNIT_INDEX" val="1_3_1"/>
  <p:tag name="KSO_WM_DIAGRAM_MAX_ITEMCNT" val="6"/>
  <p:tag name="KSO_WM_DIAGRAM_MIN_ITEMCNT" val="2"/>
  <p:tag name="KSO_WM_DIAGRAM_VIRTUALLY_FRAME" val="{&quot;height&quot;:417.3745635986328,&quot;left&quot;:10.1240234375,&quot;top&quot;:158.42503937007874,&quot;width&quot;:903.501953125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4399999976158142,&quot;transparency&quot;:0}],&quot;type&quot;:3},&quot;glow&quot;:{&quot;colorType&quot;:0},&quot;line&quot;:{&quot;gradient&quot;:[{&quot;brightness&quot;:0.550000011920929,&quot;colorType&quot;:2,&quot;pos&quot;:0,&quot;rgb&quot;:&quot;#dbe5ff&quot;,&quot;transparency&quot;:0},{&quot;brightness&quot;:0.949999988079071,&quot;colorType&quot;:2,&quot;pos&quot;:0.3700000047683716,&quot;rgb&quot;:&quot;#fdfeff&quot;,&quot;transparency&quot;:0},{&quot;brightness&quot;:0.699999988079071,&quot;colorType&quot;:2,&quot;pos&quot;:0.7099999785423279,&quot;rgb&quot;:&quot;#e7eeff&quot;,&quot;transparency&quot;:0},{&quot;brightness&quot;:0,&quot;colorType&quot;:2,&quot;pos&quot;:1,&quot;rgb&quot;:&quot;#ffffff&quot;,&quot;transparency&quot;:0}],&quot;type&quot;:2},&quot;shadow&quot;:{&quot;brightness&quot;:0,&quot;colorType&quot;:1,&quot;foreColorIndex&quot;:5,&quot;transparency&quot;:0.85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UNIT_PRESET_TEXT" val="添加标题"/>
  <p:tag name="KSO_WM_DIAGRAM_USE_COLOR_VALUE" val="{&quot;color_scheme&quot;:1,&quot;color_type&quot;:1,&quot;theme_color_indexes&quot;:[]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845</Words>
  <Application>Microsoft Macintosh PowerPoint</Application>
  <PresentationFormat>宽屏</PresentationFormat>
  <Paragraphs>183</Paragraphs>
  <Slides>23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Calibri</vt:lpstr>
      <vt:lpstr>楷体_GB2312</vt:lpstr>
      <vt:lpstr>楷体</vt:lpstr>
      <vt:lpstr>等线 Light</vt:lpstr>
      <vt:lpstr>微软雅黑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姜 方琴</dc:creator>
  <cp:lastModifiedBy>Microsoft Office User</cp:lastModifiedBy>
  <cp:revision>139</cp:revision>
  <dcterms:created xsi:type="dcterms:W3CDTF">2021-01-10T05:35:00Z</dcterms:created>
  <dcterms:modified xsi:type="dcterms:W3CDTF">2024-08-16T05:48:37Z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18F24280A9C942369912FE128060A72C_13</vt:lpwstr>
  </property>
  <property fmtid="{D5CDD505-2E9C-101B-9397-08002B2CF9AE}" pid="3" name="KSOProductBuildVer">
    <vt:lpwstr>2052-12.1.0.17147</vt:lpwstr>
  </property>
</Properties>
</file>