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291" r:id="rId2"/>
    <p:sldId id="293" r:id="rId3"/>
    <p:sldId id="312" r:id="rId4"/>
    <p:sldId id="257" r:id="rId5"/>
    <p:sldId id="276" r:id="rId6"/>
    <p:sldId id="277" r:id="rId7"/>
    <p:sldId id="313" r:id="rId8"/>
    <p:sldId id="304" r:id="rId9"/>
    <p:sldId id="305" r:id="rId10"/>
    <p:sldId id="316" r:id="rId11"/>
    <p:sldId id="295" r:id="rId12"/>
    <p:sldId id="306" r:id="rId13"/>
    <p:sldId id="307" r:id="rId14"/>
    <p:sldId id="296" r:id="rId15"/>
    <p:sldId id="299" r:id="rId16"/>
    <p:sldId id="310" r:id="rId17"/>
    <p:sldId id="297" r:id="rId18"/>
    <p:sldId id="311" r:id="rId19"/>
    <p:sldId id="317" r:id="rId20"/>
    <p:sldId id="315" r:id="rId21"/>
    <p:sldId id="260" r:id="rId22"/>
  </p:sldIdLst>
  <p:sldSz cx="12192000" cy="6858000"/>
  <p:notesSz cx="6858000" cy="9144000"/>
  <p:custDataLst>
    <p:tags r:id="rId2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4C4F8"/>
    <a:srgbClr val="002060"/>
    <a:srgbClr val="00B1EC"/>
    <a:srgbClr val="FFC743"/>
    <a:srgbClr val="0059AC"/>
    <a:srgbClr val="005BAE"/>
    <a:srgbClr val="00B1F1"/>
    <a:srgbClr val="0432FF"/>
    <a:srgbClr val="FED000"/>
    <a:srgbClr val="548D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903" autoAdjust="0"/>
    <p:restoredTop sz="94286" autoAdjust="0"/>
  </p:normalViewPr>
  <p:slideViewPr>
    <p:cSldViewPr snapToGrid="0" showGuides="1">
      <p:cViewPr varScale="1">
        <p:scale>
          <a:sx n="84" d="100"/>
          <a:sy n="84" d="100"/>
        </p:scale>
        <p:origin x="1592" y="176"/>
      </p:cViewPr>
      <p:guideLst>
        <p:guide orient="horz" pos="2160"/>
        <p:guide pos="3866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4056" y="2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C42EB0-3FA9-40D2-B9A4-A693BA5FE6F3}" type="datetimeFigureOut">
              <a:rPr lang="zh-CN" altLang="en-US" smtClean="0"/>
              <a:t>2024/8/16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6350BD-DE39-46E4-9A5B-5B0167DD942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224E71-B5DB-4DD7-83B1-DC6232801B4B}" type="datetimeFigureOut">
              <a:rPr lang="zh-CN" altLang="en-US" smtClean="0"/>
              <a:t>2024/8/16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AA483A-7CAF-41C1-B819-0D43191398A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>
              <a:solidFill>
                <a:srgbClr val="0432FF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AA483A-7CAF-41C1-B819-0D43191398A2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AA483A-7CAF-41C1-B819-0D43191398A2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22989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AA483A-7CAF-41C1-B819-0D43191398A2}" type="slidenum">
              <a:rPr lang="zh-CN" altLang="en-US" smtClean="0"/>
              <a:t>20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AA483A-7CAF-41C1-B819-0D43191398A2}" type="slidenum">
              <a:rPr lang="zh-CN" altLang="en-US" smtClean="0"/>
              <a:t>21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AA483A-7CAF-41C1-B819-0D43191398A2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AA483A-7CAF-41C1-B819-0D43191398A2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AA483A-7CAF-41C1-B819-0D43191398A2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AA483A-7CAF-41C1-B819-0D43191398A2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AA483A-7CAF-41C1-B819-0D43191398A2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AA483A-7CAF-41C1-B819-0D43191398A2}" type="slidenum">
              <a:rPr lang="zh-CN" altLang="en-US" smtClean="0"/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AA483A-7CAF-41C1-B819-0D43191398A2}" type="slidenum">
              <a:rPr lang="zh-CN" altLang="en-US" smtClean="0"/>
              <a:t>17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AA483A-7CAF-41C1-B819-0D43191398A2}" type="slidenum">
              <a:rPr lang="zh-CN" altLang="en-US" smtClean="0"/>
              <a:t>18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slide" Target="../slides/slide17.xml"/><Relationship Id="rId5" Type="http://schemas.openxmlformats.org/officeDocument/2006/relationships/slide" Target="../slides/slide14.xml"/><Relationship Id="rId4" Type="http://schemas.openxmlformats.org/officeDocument/2006/relationships/slide" Target="../slides/slide1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slide" Target="../slides/slide17.xml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slide" Target="../slides/slide14.xml"/><Relationship Id="rId5" Type="http://schemas.openxmlformats.org/officeDocument/2006/relationships/slide" Target="../slides/slide11.xml"/><Relationship Id="rId4" Type="http://schemas.openxmlformats.org/officeDocument/2006/relationships/slide" Target="../slides/slide5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slide" Target="../slides/slide17.xml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slide" Target="../slides/slide14.xml"/><Relationship Id="rId5" Type="http://schemas.openxmlformats.org/officeDocument/2006/relationships/slide" Target="../slides/slide11.xml"/><Relationship Id="rId4" Type="http://schemas.openxmlformats.org/officeDocument/2006/relationships/slide" Target="../slides/slide5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slide" Target="../slides/slide17.xml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slide" Target="../slides/slide14.xml"/><Relationship Id="rId5" Type="http://schemas.openxmlformats.org/officeDocument/2006/relationships/slide" Target="../slides/slide11.xml"/><Relationship Id="rId4" Type="http://schemas.openxmlformats.org/officeDocument/2006/relationships/slide" Target="../slides/slide5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bg>
      <p:bgPr>
        <a:solidFill>
          <a:srgbClr val="54C4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3020613" y="-2180947"/>
            <a:ext cx="6160295" cy="11166483"/>
          </a:xfrm>
          <a:prstGeom prst="rect">
            <a:avLst/>
          </a:prstGeom>
          <a:ln>
            <a:noFill/>
          </a:ln>
        </p:spPr>
      </p:pic>
      <p:pic>
        <p:nvPicPr>
          <p:cNvPr id="2" name="图片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2" y="1656624"/>
            <a:ext cx="12193702" cy="520137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52" y="1064509"/>
            <a:ext cx="584041" cy="46982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997527" y="1348509"/>
            <a:ext cx="10215418" cy="3957782"/>
          </a:xfrm>
          <a:prstGeom prst="roundRect">
            <a:avLst/>
          </a:prstGeom>
          <a:noFill/>
          <a:ln w="44450">
            <a:solidFill>
              <a:srgbClr val="D08F5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: 圆角 4"/>
          <p:cNvSpPr/>
          <p:nvPr userDrawn="1"/>
        </p:nvSpPr>
        <p:spPr>
          <a:xfrm>
            <a:off x="1219200" y="1551709"/>
            <a:ext cx="9790545" cy="3620655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innerShdw blurRad="203200">
              <a:schemeClr val="bg1">
                <a:lumMod val="65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6" y="4462272"/>
            <a:ext cx="12192000" cy="239572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28" y="6183946"/>
            <a:ext cx="584041" cy="469828"/>
          </a:xfrm>
          <a:prstGeom prst="rect">
            <a:avLst/>
          </a:prstGeom>
        </p:spPr>
      </p:pic>
      <p:sp>
        <p:nvSpPr>
          <p:cNvPr id="7" name="文本框 6"/>
          <p:cNvSpPr txBox="1"/>
          <p:nvPr userDrawn="1"/>
        </p:nvSpPr>
        <p:spPr>
          <a:xfrm>
            <a:off x="744169" y="6288024"/>
            <a:ext cx="3053458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en-US" altLang="zh-CN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  制作个人学习卡片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997527" y="1348509"/>
            <a:ext cx="10215418" cy="3957782"/>
          </a:xfrm>
          <a:prstGeom prst="roundRect">
            <a:avLst/>
          </a:prstGeom>
          <a:noFill/>
          <a:ln w="44450">
            <a:solidFill>
              <a:srgbClr val="D08F5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: 圆角 4"/>
          <p:cNvSpPr/>
          <p:nvPr userDrawn="1"/>
        </p:nvSpPr>
        <p:spPr>
          <a:xfrm>
            <a:off x="1219200" y="1551709"/>
            <a:ext cx="9790545" cy="3620655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innerShdw blurRad="203200">
              <a:schemeClr val="bg1">
                <a:lumMod val="65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6" y="4462272"/>
            <a:ext cx="12192000" cy="239572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6" y="4462272"/>
            <a:ext cx="12192000" cy="239572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/>
          <p:cNvSpPr/>
          <p:nvPr userDrawn="1"/>
        </p:nvSpPr>
        <p:spPr>
          <a:xfrm>
            <a:off x="203200" y="210126"/>
            <a:ext cx="11785600" cy="643312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innerShdw blurRad="203200">
              <a:schemeClr val="bg1">
                <a:lumMod val="65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8" name="矩形: 圆角 7"/>
          <p:cNvSpPr/>
          <p:nvPr userDrawn="1"/>
        </p:nvSpPr>
        <p:spPr>
          <a:xfrm>
            <a:off x="323273" y="341745"/>
            <a:ext cx="11536218" cy="6169891"/>
          </a:xfrm>
          <a:prstGeom prst="roundRect">
            <a:avLst/>
          </a:prstGeom>
          <a:noFill/>
          <a:ln w="25400">
            <a:solidFill>
              <a:srgbClr val="D08F5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 userDrawn="1"/>
        </p:nvSpPr>
        <p:spPr>
          <a:xfrm>
            <a:off x="971535" y="6008540"/>
            <a:ext cx="3116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>
                <a:solidFill>
                  <a:srgbClr val="5F9C8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en-US" altLang="zh-CN" dirty="0">
                <a:solidFill>
                  <a:srgbClr val="5F9C8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dirty="0">
                <a:solidFill>
                  <a:srgbClr val="5F9C8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  制作个人学习卡片</a:t>
            </a:r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28" y="6183946"/>
            <a:ext cx="584041" cy="46982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308678" y="314037"/>
            <a:ext cx="11574644" cy="5486400"/>
          </a:xfrm>
          <a:prstGeom prst="roundRect">
            <a:avLst/>
          </a:prstGeom>
          <a:noFill/>
          <a:ln w="44450">
            <a:solidFill>
              <a:srgbClr val="D08F5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: 圆角 10"/>
          <p:cNvSpPr/>
          <p:nvPr userDrawn="1"/>
        </p:nvSpPr>
        <p:spPr>
          <a:xfrm>
            <a:off x="494271" y="529594"/>
            <a:ext cx="11215188" cy="5072136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innerShdw blurRad="190500">
              <a:schemeClr val="bg1">
                <a:lumMod val="65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28" y="6183946"/>
            <a:ext cx="584041" cy="46982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A5DA9-F5D1-4586-92A3-D566121D341F}" type="datetimeFigureOut">
              <a:rPr lang="zh-CN" altLang="en-US" smtClean="0"/>
              <a:t>2024/8/16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7C61D-ADCB-4014-8F3E-B64D28B087D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28" y="6183946"/>
            <a:ext cx="584041" cy="46982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/>
          <p:cNvSpPr/>
          <p:nvPr userDrawn="1"/>
        </p:nvSpPr>
        <p:spPr>
          <a:xfrm>
            <a:off x="203200" y="467790"/>
            <a:ext cx="11748655" cy="5716156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innerShdw blurRad="203200">
              <a:schemeClr val="bg1">
                <a:lumMod val="65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8" name="矩形: 圆角 7"/>
          <p:cNvSpPr/>
          <p:nvPr userDrawn="1"/>
        </p:nvSpPr>
        <p:spPr>
          <a:xfrm>
            <a:off x="380629" y="674054"/>
            <a:ext cx="11441915" cy="5383846"/>
          </a:xfrm>
          <a:prstGeom prst="roundRect">
            <a:avLst/>
          </a:prstGeom>
          <a:noFill/>
          <a:ln w="25400">
            <a:solidFill>
              <a:srgbClr val="D08F5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28" y="6183946"/>
            <a:ext cx="584041" cy="469828"/>
          </a:xfrm>
          <a:prstGeom prst="rect">
            <a:avLst/>
          </a:prstGeom>
        </p:spPr>
      </p:pic>
      <p:sp>
        <p:nvSpPr>
          <p:cNvPr id="7" name="文本框 6"/>
          <p:cNvSpPr txBox="1"/>
          <p:nvPr userDrawn="1"/>
        </p:nvSpPr>
        <p:spPr>
          <a:xfrm>
            <a:off x="744169" y="6288024"/>
            <a:ext cx="3053458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en-US" altLang="zh-CN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  制作个人学习卡片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/>
          <p:cNvSpPr/>
          <p:nvPr userDrawn="1"/>
        </p:nvSpPr>
        <p:spPr>
          <a:xfrm>
            <a:off x="203200" y="467790"/>
            <a:ext cx="11748655" cy="5716156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innerShdw blurRad="203200">
              <a:schemeClr val="bg1">
                <a:lumMod val="65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8" name="矩形: 圆角 7"/>
          <p:cNvSpPr/>
          <p:nvPr userDrawn="1"/>
        </p:nvSpPr>
        <p:spPr>
          <a:xfrm>
            <a:off x="380629" y="674054"/>
            <a:ext cx="11441915" cy="5383846"/>
          </a:xfrm>
          <a:prstGeom prst="roundRect">
            <a:avLst/>
          </a:prstGeom>
          <a:noFill/>
          <a:ln w="25400">
            <a:solidFill>
              <a:srgbClr val="D08F5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 userDrawn="1"/>
        </p:nvSpPr>
        <p:spPr>
          <a:xfrm>
            <a:off x="8915400" y="6336307"/>
            <a:ext cx="29274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单元 制订体质提升方案</a:t>
            </a:r>
          </a:p>
        </p:txBody>
      </p:sp>
      <p:sp>
        <p:nvSpPr>
          <p:cNvPr id="6" name="文本框 5"/>
          <p:cNvSpPr txBox="1"/>
          <p:nvPr userDrawn="1"/>
        </p:nvSpPr>
        <p:spPr>
          <a:xfrm>
            <a:off x="506150" y="6336307"/>
            <a:ext cx="2980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13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  规划合理作息时间</a:t>
            </a: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0" y="4809067"/>
            <a:ext cx="12177620" cy="204893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28" y="6183946"/>
            <a:ext cx="584041" cy="46982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/>
          <p:cNvSpPr/>
          <p:nvPr userDrawn="1"/>
        </p:nvSpPr>
        <p:spPr>
          <a:xfrm>
            <a:off x="203200" y="467790"/>
            <a:ext cx="11748655" cy="5716156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innerShdw blurRad="203200">
              <a:schemeClr val="bg1">
                <a:lumMod val="65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8" name="矩形: 圆角 7"/>
          <p:cNvSpPr/>
          <p:nvPr userDrawn="1"/>
        </p:nvSpPr>
        <p:spPr>
          <a:xfrm>
            <a:off x="380629" y="674054"/>
            <a:ext cx="11441915" cy="5383846"/>
          </a:xfrm>
          <a:prstGeom prst="roundRect">
            <a:avLst/>
          </a:prstGeom>
          <a:noFill/>
          <a:ln w="25400">
            <a:solidFill>
              <a:srgbClr val="D08F5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8048"/>
            <a:ext cx="12192000" cy="113995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28" y="6183946"/>
            <a:ext cx="584041" cy="469828"/>
          </a:xfrm>
          <a:prstGeom prst="rect">
            <a:avLst/>
          </a:prstGeom>
        </p:spPr>
      </p:pic>
      <p:sp>
        <p:nvSpPr>
          <p:cNvPr id="10" name="文本框 9"/>
          <p:cNvSpPr txBox="1"/>
          <p:nvPr userDrawn="1"/>
        </p:nvSpPr>
        <p:spPr>
          <a:xfrm>
            <a:off x="744169" y="6288024"/>
            <a:ext cx="3053458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en-US" altLang="zh-CN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  制作个人学习卡片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准备间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/>
          <p:cNvSpPr/>
          <p:nvPr userDrawn="1"/>
        </p:nvSpPr>
        <p:spPr>
          <a:xfrm>
            <a:off x="203200" y="467790"/>
            <a:ext cx="11748655" cy="5716156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innerShdw blurRad="203200">
              <a:schemeClr val="bg1">
                <a:lumMod val="65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8" name="矩形: 圆角 7"/>
          <p:cNvSpPr/>
          <p:nvPr userDrawn="1"/>
        </p:nvSpPr>
        <p:spPr>
          <a:xfrm>
            <a:off x="380629" y="674054"/>
            <a:ext cx="11441915" cy="5383846"/>
          </a:xfrm>
          <a:prstGeom prst="roundRect">
            <a:avLst/>
          </a:prstGeom>
          <a:noFill/>
          <a:ln w="25400">
            <a:solidFill>
              <a:srgbClr val="D08F5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8048"/>
            <a:ext cx="12192000" cy="113995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28" y="6183946"/>
            <a:ext cx="584041" cy="469828"/>
          </a:xfrm>
          <a:prstGeom prst="rect">
            <a:avLst/>
          </a:prstGeom>
        </p:spPr>
      </p:pic>
      <p:sp>
        <p:nvSpPr>
          <p:cNvPr id="6" name="文本框 5"/>
          <p:cNvSpPr txBox="1"/>
          <p:nvPr userDrawn="1"/>
        </p:nvSpPr>
        <p:spPr>
          <a:xfrm>
            <a:off x="744169" y="6288024"/>
            <a:ext cx="3053458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en-US" altLang="zh-CN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  制作个人学习卡片</a:t>
            </a:r>
          </a:p>
        </p:txBody>
      </p:sp>
      <p:sp>
        <p:nvSpPr>
          <p:cNvPr id="5" name="圆角矩形 4">
            <a:extLst>
              <a:ext uri="{FF2B5EF4-FFF2-40B4-BE49-F238E27FC236}">
                <a16:creationId xmlns:a16="http://schemas.microsoft.com/office/drawing/2014/main" id="{94B4F587-BCA4-B10C-0647-0E91197BA7E1}"/>
              </a:ext>
            </a:extLst>
          </p:cNvPr>
          <p:cNvSpPr/>
          <p:nvPr userDrawn="1"/>
        </p:nvSpPr>
        <p:spPr>
          <a:xfrm>
            <a:off x="7590876" y="271237"/>
            <a:ext cx="936000" cy="324000"/>
          </a:xfrm>
          <a:prstGeom prst="roundRect">
            <a:avLst/>
          </a:prstGeom>
          <a:solidFill>
            <a:srgbClr val="54C4F8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准备间</a:t>
            </a:r>
          </a:p>
        </p:txBody>
      </p:sp>
      <p:sp>
        <p:nvSpPr>
          <p:cNvPr id="7" name="圆角矩形 6">
            <a:hlinkClick r:id="rId4" action="ppaction://hlinksldjump"/>
            <a:extLst>
              <a:ext uri="{FF2B5EF4-FFF2-40B4-BE49-F238E27FC236}">
                <a16:creationId xmlns:a16="http://schemas.microsoft.com/office/drawing/2014/main" id="{1719FC9C-DE9A-746F-336A-9AD643DD151E}"/>
              </a:ext>
            </a:extLst>
          </p:cNvPr>
          <p:cNvSpPr/>
          <p:nvPr userDrawn="1"/>
        </p:nvSpPr>
        <p:spPr>
          <a:xfrm>
            <a:off x="8626231" y="274837"/>
            <a:ext cx="932400" cy="320400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活动室</a:t>
            </a:r>
          </a:p>
        </p:txBody>
      </p:sp>
      <p:sp>
        <p:nvSpPr>
          <p:cNvPr id="9" name="圆角矩形 8">
            <a:hlinkClick r:id="rId5" action="ppaction://hlinksldjump"/>
            <a:extLst>
              <a:ext uri="{FF2B5EF4-FFF2-40B4-BE49-F238E27FC236}">
                <a16:creationId xmlns:a16="http://schemas.microsoft.com/office/drawing/2014/main" id="{A156760B-C5E2-7E17-3122-93CA12FA4DB1}"/>
              </a:ext>
            </a:extLst>
          </p:cNvPr>
          <p:cNvSpPr/>
          <p:nvPr userDrawn="1"/>
        </p:nvSpPr>
        <p:spPr>
          <a:xfrm>
            <a:off x="9644649" y="274837"/>
            <a:ext cx="932400" cy="320400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收获园</a:t>
            </a:r>
          </a:p>
        </p:txBody>
      </p:sp>
      <p:sp>
        <p:nvSpPr>
          <p:cNvPr id="10" name="圆角矩形 9">
            <a:hlinkClick r:id="rId6" action="ppaction://hlinksldjump"/>
            <a:extLst>
              <a:ext uri="{FF2B5EF4-FFF2-40B4-BE49-F238E27FC236}">
                <a16:creationId xmlns:a16="http://schemas.microsoft.com/office/drawing/2014/main" id="{F7437903-BF54-83B4-D624-257EE9F96E91}"/>
              </a:ext>
            </a:extLst>
          </p:cNvPr>
          <p:cNvSpPr/>
          <p:nvPr userDrawn="1"/>
        </p:nvSpPr>
        <p:spPr>
          <a:xfrm>
            <a:off x="10663067" y="271237"/>
            <a:ext cx="932400" cy="320400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挑战台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活动室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/>
          <p:cNvSpPr/>
          <p:nvPr userDrawn="1"/>
        </p:nvSpPr>
        <p:spPr>
          <a:xfrm>
            <a:off x="203200" y="467790"/>
            <a:ext cx="11748655" cy="5716156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innerShdw blurRad="203200">
              <a:schemeClr val="bg1">
                <a:lumMod val="65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8" name="矩形: 圆角 7"/>
          <p:cNvSpPr/>
          <p:nvPr userDrawn="1"/>
        </p:nvSpPr>
        <p:spPr>
          <a:xfrm>
            <a:off x="380629" y="674054"/>
            <a:ext cx="11441915" cy="5383846"/>
          </a:xfrm>
          <a:prstGeom prst="roundRect">
            <a:avLst/>
          </a:prstGeom>
          <a:noFill/>
          <a:ln w="25400">
            <a:solidFill>
              <a:srgbClr val="D08F5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8048"/>
            <a:ext cx="12192000" cy="113995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28" y="6183946"/>
            <a:ext cx="584041" cy="469828"/>
          </a:xfrm>
          <a:prstGeom prst="rect">
            <a:avLst/>
          </a:prstGeom>
        </p:spPr>
      </p:pic>
      <p:sp>
        <p:nvSpPr>
          <p:cNvPr id="6" name="文本框 5"/>
          <p:cNvSpPr txBox="1"/>
          <p:nvPr userDrawn="1"/>
        </p:nvSpPr>
        <p:spPr>
          <a:xfrm>
            <a:off x="744169" y="6288024"/>
            <a:ext cx="3053458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en-US" altLang="zh-CN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  制作个人学习卡片</a:t>
            </a:r>
          </a:p>
        </p:txBody>
      </p:sp>
      <p:sp>
        <p:nvSpPr>
          <p:cNvPr id="5" name="圆角矩形 4">
            <a:hlinkClick r:id="rId4" action="ppaction://hlinksldjump"/>
            <a:extLst>
              <a:ext uri="{FF2B5EF4-FFF2-40B4-BE49-F238E27FC236}">
                <a16:creationId xmlns:a16="http://schemas.microsoft.com/office/drawing/2014/main" id="{94B4F587-BCA4-B10C-0647-0E91197BA7E1}"/>
              </a:ext>
            </a:extLst>
          </p:cNvPr>
          <p:cNvSpPr/>
          <p:nvPr userDrawn="1"/>
        </p:nvSpPr>
        <p:spPr>
          <a:xfrm>
            <a:off x="7590876" y="271237"/>
            <a:ext cx="936000" cy="324000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准备间</a:t>
            </a:r>
          </a:p>
        </p:txBody>
      </p:sp>
      <p:sp>
        <p:nvSpPr>
          <p:cNvPr id="7" name="圆角矩形 6">
            <a:hlinkClick r:id="rId5" action="ppaction://hlinksldjump"/>
            <a:extLst>
              <a:ext uri="{FF2B5EF4-FFF2-40B4-BE49-F238E27FC236}">
                <a16:creationId xmlns:a16="http://schemas.microsoft.com/office/drawing/2014/main" id="{1719FC9C-DE9A-746F-336A-9AD643DD151E}"/>
              </a:ext>
            </a:extLst>
          </p:cNvPr>
          <p:cNvSpPr/>
          <p:nvPr userDrawn="1"/>
        </p:nvSpPr>
        <p:spPr>
          <a:xfrm>
            <a:off x="8626231" y="274837"/>
            <a:ext cx="932400" cy="320400"/>
          </a:xfrm>
          <a:prstGeom prst="roundRect">
            <a:avLst/>
          </a:prstGeom>
          <a:solidFill>
            <a:srgbClr val="54C4F8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活动室</a:t>
            </a:r>
          </a:p>
        </p:txBody>
      </p:sp>
      <p:sp>
        <p:nvSpPr>
          <p:cNvPr id="9" name="圆角矩形 8">
            <a:hlinkClick r:id="rId6" action="ppaction://hlinksldjump"/>
            <a:extLst>
              <a:ext uri="{FF2B5EF4-FFF2-40B4-BE49-F238E27FC236}">
                <a16:creationId xmlns:a16="http://schemas.microsoft.com/office/drawing/2014/main" id="{A156760B-C5E2-7E17-3122-93CA12FA4DB1}"/>
              </a:ext>
            </a:extLst>
          </p:cNvPr>
          <p:cNvSpPr/>
          <p:nvPr userDrawn="1"/>
        </p:nvSpPr>
        <p:spPr>
          <a:xfrm>
            <a:off x="9644649" y="274837"/>
            <a:ext cx="932400" cy="320400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收获园</a:t>
            </a:r>
          </a:p>
        </p:txBody>
      </p:sp>
      <p:sp>
        <p:nvSpPr>
          <p:cNvPr id="10" name="圆角矩形 9">
            <a:hlinkClick r:id="rId7" action="ppaction://hlinksldjump"/>
            <a:extLst>
              <a:ext uri="{FF2B5EF4-FFF2-40B4-BE49-F238E27FC236}">
                <a16:creationId xmlns:a16="http://schemas.microsoft.com/office/drawing/2014/main" id="{F7437903-BF54-83B4-D624-257EE9F96E91}"/>
              </a:ext>
            </a:extLst>
          </p:cNvPr>
          <p:cNvSpPr/>
          <p:nvPr userDrawn="1"/>
        </p:nvSpPr>
        <p:spPr>
          <a:xfrm>
            <a:off x="10663067" y="271237"/>
            <a:ext cx="932400" cy="320400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挑战台</a:t>
            </a:r>
          </a:p>
        </p:txBody>
      </p:sp>
    </p:spTree>
    <p:extLst>
      <p:ext uri="{BB962C8B-B14F-4D97-AF65-F5344CB8AC3E}">
        <p14:creationId xmlns:p14="http://schemas.microsoft.com/office/powerpoint/2010/main" val="4387145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收获园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/>
          <p:cNvSpPr/>
          <p:nvPr userDrawn="1"/>
        </p:nvSpPr>
        <p:spPr>
          <a:xfrm>
            <a:off x="203200" y="467790"/>
            <a:ext cx="11748655" cy="5716156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innerShdw blurRad="203200">
              <a:schemeClr val="bg1">
                <a:lumMod val="65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8" name="矩形: 圆角 7"/>
          <p:cNvSpPr/>
          <p:nvPr userDrawn="1"/>
        </p:nvSpPr>
        <p:spPr>
          <a:xfrm>
            <a:off x="380629" y="674054"/>
            <a:ext cx="11441915" cy="5383846"/>
          </a:xfrm>
          <a:prstGeom prst="roundRect">
            <a:avLst/>
          </a:prstGeom>
          <a:noFill/>
          <a:ln w="25400">
            <a:solidFill>
              <a:srgbClr val="D08F5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8048"/>
            <a:ext cx="12192000" cy="113995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28" y="6183946"/>
            <a:ext cx="584041" cy="469828"/>
          </a:xfrm>
          <a:prstGeom prst="rect">
            <a:avLst/>
          </a:prstGeom>
        </p:spPr>
      </p:pic>
      <p:sp>
        <p:nvSpPr>
          <p:cNvPr id="6" name="文本框 5"/>
          <p:cNvSpPr txBox="1"/>
          <p:nvPr userDrawn="1"/>
        </p:nvSpPr>
        <p:spPr>
          <a:xfrm>
            <a:off x="744169" y="6288024"/>
            <a:ext cx="3053458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en-US" altLang="zh-CN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  制作个人学习卡片</a:t>
            </a:r>
          </a:p>
        </p:txBody>
      </p:sp>
      <p:sp>
        <p:nvSpPr>
          <p:cNvPr id="5" name="圆角矩形 4">
            <a:hlinkClick r:id="rId4" action="ppaction://hlinksldjump"/>
            <a:extLst>
              <a:ext uri="{FF2B5EF4-FFF2-40B4-BE49-F238E27FC236}">
                <a16:creationId xmlns:a16="http://schemas.microsoft.com/office/drawing/2014/main" id="{94B4F587-BCA4-B10C-0647-0E91197BA7E1}"/>
              </a:ext>
            </a:extLst>
          </p:cNvPr>
          <p:cNvSpPr/>
          <p:nvPr userDrawn="1"/>
        </p:nvSpPr>
        <p:spPr>
          <a:xfrm>
            <a:off x="7590876" y="271237"/>
            <a:ext cx="936000" cy="324000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准备间</a:t>
            </a:r>
          </a:p>
        </p:txBody>
      </p:sp>
      <p:sp>
        <p:nvSpPr>
          <p:cNvPr id="7" name="圆角矩形 6">
            <a:hlinkClick r:id="rId5" action="ppaction://hlinksldjump"/>
            <a:extLst>
              <a:ext uri="{FF2B5EF4-FFF2-40B4-BE49-F238E27FC236}">
                <a16:creationId xmlns:a16="http://schemas.microsoft.com/office/drawing/2014/main" id="{1719FC9C-DE9A-746F-336A-9AD643DD151E}"/>
              </a:ext>
            </a:extLst>
          </p:cNvPr>
          <p:cNvSpPr/>
          <p:nvPr userDrawn="1"/>
        </p:nvSpPr>
        <p:spPr>
          <a:xfrm>
            <a:off x="8626231" y="274837"/>
            <a:ext cx="932400" cy="320400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活动室</a:t>
            </a:r>
          </a:p>
        </p:txBody>
      </p:sp>
      <p:sp>
        <p:nvSpPr>
          <p:cNvPr id="9" name="圆角矩形 8">
            <a:hlinkClick r:id="rId6" action="ppaction://hlinksldjump"/>
            <a:extLst>
              <a:ext uri="{FF2B5EF4-FFF2-40B4-BE49-F238E27FC236}">
                <a16:creationId xmlns:a16="http://schemas.microsoft.com/office/drawing/2014/main" id="{A156760B-C5E2-7E17-3122-93CA12FA4DB1}"/>
              </a:ext>
            </a:extLst>
          </p:cNvPr>
          <p:cNvSpPr/>
          <p:nvPr userDrawn="1"/>
        </p:nvSpPr>
        <p:spPr>
          <a:xfrm>
            <a:off x="9644649" y="274837"/>
            <a:ext cx="932400" cy="320400"/>
          </a:xfrm>
          <a:prstGeom prst="roundRect">
            <a:avLst/>
          </a:prstGeom>
          <a:solidFill>
            <a:srgbClr val="54C4F8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收获园</a:t>
            </a:r>
          </a:p>
        </p:txBody>
      </p:sp>
      <p:sp>
        <p:nvSpPr>
          <p:cNvPr id="10" name="圆角矩形 9">
            <a:hlinkClick r:id="rId7" action="ppaction://hlinksldjump"/>
            <a:extLst>
              <a:ext uri="{FF2B5EF4-FFF2-40B4-BE49-F238E27FC236}">
                <a16:creationId xmlns:a16="http://schemas.microsoft.com/office/drawing/2014/main" id="{F7437903-BF54-83B4-D624-257EE9F96E91}"/>
              </a:ext>
            </a:extLst>
          </p:cNvPr>
          <p:cNvSpPr/>
          <p:nvPr userDrawn="1"/>
        </p:nvSpPr>
        <p:spPr>
          <a:xfrm>
            <a:off x="10663067" y="271237"/>
            <a:ext cx="932400" cy="320400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挑战台</a:t>
            </a:r>
          </a:p>
        </p:txBody>
      </p:sp>
    </p:spTree>
    <p:extLst>
      <p:ext uri="{BB962C8B-B14F-4D97-AF65-F5344CB8AC3E}">
        <p14:creationId xmlns:p14="http://schemas.microsoft.com/office/powerpoint/2010/main" val="40973141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挑战台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/>
          <p:cNvSpPr/>
          <p:nvPr userDrawn="1"/>
        </p:nvSpPr>
        <p:spPr>
          <a:xfrm>
            <a:off x="203200" y="467790"/>
            <a:ext cx="11748655" cy="5716156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innerShdw blurRad="203200">
              <a:schemeClr val="bg1">
                <a:lumMod val="65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8" name="矩形: 圆角 7"/>
          <p:cNvSpPr/>
          <p:nvPr userDrawn="1"/>
        </p:nvSpPr>
        <p:spPr>
          <a:xfrm>
            <a:off x="380629" y="674054"/>
            <a:ext cx="11441915" cy="5383846"/>
          </a:xfrm>
          <a:prstGeom prst="roundRect">
            <a:avLst/>
          </a:prstGeom>
          <a:noFill/>
          <a:ln w="25400">
            <a:solidFill>
              <a:srgbClr val="D08F5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8048"/>
            <a:ext cx="12192000" cy="113995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28" y="6183946"/>
            <a:ext cx="584041" cy="469828"/>
          </a:xfrm>
          <a:prstGeom prst="rect">
            <a:avLst/>
          </a:prstGeom>
        </p:spPr>
      </p:pic>
      <p:sp>
        <p:nvSpPr>
          <p:cNvPr id="6" name="文本框 5"/>
          <p:cNvSpPr txBox="1"/>
          <p:nvPr userDrawn="1"/>
        </p:nvSpPr>
        <p:spPr>
          <a:xfrm>
            <a:off x="744169" y="6288024"/>
            <a:ext cx="3053458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en-US" altLang="zh-CN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  制作个人学习卡片</a:t>
            </a:r>
          </a:p>
        </p:txBody>
      </p:sp>
      <p:sp>
        <p:nvSpPr>
          <p:cNvPr id="5" name="圆角矩形 4">
            <a:hlinkClick r:id="rId4" action="ppaction://hlinksldjump"/>
            <a:extLst>
              <a:ext uri="{FF2B5EF4-FFF2-40B4-BE49-F238E27FC236}">
                <a16:creationId xmlns:a16="http://schemas.microsoft.com/office/drawing/2014/main" id="{94B4F587-BCA4-B10C-0647-0E91197BA7E1}"/>
              </a:ext>
            </a:extLst>
          </p:cNvPr>
          <p:cNvSpPr/>
          <p:nvPr userDrawn="1"/>
        </p:nvSpPr>
        <p:spPr>
          <a:xfrm>
            <a:off x="7590876" y="271237"/>
            <a:ext cx="936000" cy="324000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准备间</a:t>
            </a:r>
          </a:p>
        </p:txBody>
      </p:sp>
      <p:sp>
        <p:nvSpPr>
          <p:cNvPr id="7" name="圆角矩形 6">
            <a:hlinkClick r:id="rId5" action="ppaction://hlinksldjump"/>
            <a:extLst>
              <a:ext uri="{FF2B5EF4-FFF2-40B4-BE49-F238E27FC236}">
                <a16:creationId xmlns:a16="http://schemas.microsoft.com/office/drawing/2014/main" id="{1719FC9C-DE9A-746F-336A-9AD643DD151E}"/>
              </a:ext>
            </a:extLst>
          </p:cNvPr>
          <p:cNvSpPr/>
          <p:nvPr userDrawn="1"/>
        </p:nvSpPr>
        <p:spPr>
          <a:xfrm>
            <a:off x="8626231" y="274837"/>
            <a:ext cx="932400" cy="320400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活动室</a:t>
            </a:r>
          </a:p>
        </p:txBody>
      </p:sp>
      <p:sp>
        <p:nvSpPr>
          <p:cNvPr id="9" name="圆角矩形 8">
            <a:hlinkClick r:id="rId6" action="ppaction://hlinksldjump"/>
            <a:extLst>
              <a:ext uri="{FF2B5EF4-FFF2-40B4-BE49-F238E27FC236}">
                <a16:creationId xmlns:a16="http://schemas.microsoft.com/office/drawing/2014/main" id="{A156760B-C5E2-7E17-3122-93CA12FA4DB1}"/>
              </a:ext>
            </a:extLst>
          </p:cNvPr>
          <p:cNvSpPr/>
          <p:nvPr userDrawn="1"/>
        </p:nvSpPr>
        <p:spPr>
          <a:xfrm>
            <a:off x="9644649" y="274837"/>
            <a:ext cx="932400" cy="320400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收获园</a:t>
            </a:r>
          </a:p>
        </p:txBody>
      </p:sp>
      <p:sp>
        <p:nvSpPr>
          <p:cNvPr id="10" name="圆角矩形 9">
            <a:hlinkClick r:id="rId7" action="ppaction://hlinksldjump"/>
            <a:extLst>
              <a:ext uri="{FF2B5EF4-FFF2-40B4-BE49-F238E27FC236}">
                <a16:creationId xmlns:a16="http://schemas.microsoft.com/office/drawing/2014/main" id="{F7437903-BF54-83B4-D624-257EE9F96E91}"/>
              </a:ext>
            </a:extLst>
          </p:cNvPr>
          <p:cNvSpPr/>
          <p:nvPr userDrawn="1"/>
        </p:nvSpPr>
        <p:spPr>
          <a:xfrm>
            <a:off x="10663067" y="271237"/>
            <a:ext cx="932400" cy="320400"/>
          </a:xfrm>
          <a:prstGeom prst="roundRect">
            <a:avLst/>
          </a:prstGeom>
          <a:solidFill>
            <a:srgbClr val="54C4F8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挑战台</a:t>
            </a:r>
          </a:p>
        </p:txBody>
      </p:sp>
    </p:spTree>
    <p:extLst>
      <p:ext uri="{BB962C8B-B14F-4D97-AF65-F5344CB8AC3E}">
        <p14:creationId xmlns:p14="http://schemas.microsoft.com/office/powerpoint/2010/main" val="31307945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/>
          <p:cNvSpPr/>
          <p:nvPr userDrawn="1"/>
        </p:nvSpPr>
        <p:spPr>
          <a:xfrm>
            <a:off x="203200" y="467790"/>
            <a:ext cx="11748655" cy="5716156"/>
          </a:xfrm>
          <a:prstGeom prst="roundRect">
            <a:avLst>
              <a:gd name="adj" fmla="val 5169"/>
            </a:avLst>
          </a:prstGeom>
          <a:solidFill>
            <a:schemeClr val="bg1"/>
          </a:solidFill>
          <a:ln>
            <a:noFill/>
          </a:ln>
          <a:effectLst>
            <a:innerShdw blurRad="203200">
              <a:schemeClr val="bg1">
                <a:lumMod val="65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8048"/>
            <a:ext cx="12192000" cy="113995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9223">
            <a:off x="9744814" y="4480916"/>
            <a:ext cx="2474265" cy="247426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28" y="6183946"/>
            <a:ext cx="584041" cy="469828"/>
          </a:xfrm>
          <a:prstGeom prst="rect">
            <a:avLst/>
          </a:prstGeom>
        </p:spPr>
      </p:pic>
      <p:sp>
        <p:nvSpPr>
          <p:cNvPr id="8" name="文本框 7"/>
          <p:cNvSpPr txBox="1"/>
          <p:nvPr userDrawn="1"/>
        </p:nvSpPr>
        <p:spPr>
          <a:xfrm>
            <a:off x="744169" y="6288024"/>
            <a:ext cx="3053458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en-US" altLang="zh-CN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  制作个人学习卡片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4C4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2A5DA9-F5D1-4586-92A3-D566121D341F}" type="datetimeFigureOut">
              <a:rPr lang="zh-CN" altLang="en-US" smtClean="0"/>
              <a:t>2024/8/16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B7C61D-ADCB-4014-8F3E-B64D28B087D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61" r:id="rId6"/>
    <p:sldLayoutId id="2147483662" r:id="rId7"/>
    <p:sldLayoutId id="214748366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42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10" Type="http://schemas.openxmlformats.org/officeDocument/2006/relationships/image" Target="../media/image22.png"/><Relationship Id="rId4" Type="http://schemas.openxmlformats.org/officeDocument/2006/relationships/image" Target="../media/image43.png"/><Relationship Id="rId9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" Target="slide5.xml"/><Relationship Id="rId7" Type="http://schemas.openxmlformats.org/officeDocument/2006/relationships/slide" Target="slide14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6.png"/><Relationship Id="rId5" Type="http://schemas.openxmlformats.org/officeDocument/2006/relationships/slide" Target="slide11.xml"/><Relationship Id="rId10" Type="http://schemas.openxmlformats.org/officeDocument/2006/relationships/image" Target="../media/image15.png"/><Relationship Id="rId4" Type="http://schemas.openxmlformats.org/officeDocument/2006/relationships/image" Target="../media/image12.png"/><Relationship Id="rId9" Type="http://schemas.openxmlformats.org/officeDocument/2006/relationships/slide" Target="slide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Relationship Id="rId1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4C4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4449162" y="5146032"/>
            <a:ext cx="39228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铜陵市枞阳县汤沟中心学校    高婷婷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6987265" y="3472055"/>
            <a:ext cx="3971247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zh-CN" sz="3600" dirty="0">
                <a:solidFill>
                  <a:schemeClr val="bg2">
                    <a:lumMod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——</a:t>
            </a:r>
            <a:r>
              <a:rPr lang="zh-CN" altLang="en-US" sz="3600" b="1" dirty="0">
                <a:solidFill>
                  <a:schemeClr val="bg2">
                    <a:lumMod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数据及其形式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997352" y="1064509"/>
            <a:ext cx="9712170" cy="485567"/>
            <a:chOff x="997352" y="1064509"/>
            <a:chExt cx="9712170" cy="485567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7352" y="1064509"/>
              <a:ext cx="584041" cy="469828"/>
            </a:xfrm>
            <a:prstGeom prst="rect">
              <a:avLst/>
            </a:prstGeom>
          </p:spPr>
        </p:pic>
        <p:sp>
          <p:nvSpPr>
            <p:cNvPr id="7" name="文本框 6"/>
            <p:cNvSpPr txBox="1"/>
            <p:nvPr/>
          </p:nvSpPr>
          <p:spPr>
            <a:xfrm>
              <a:off x="7213642" y="1149966"/>
              <a:ext cx="349588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000" dirty="0">
                  <a:solidFill>
                    <a:srgbClr val="10383B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阿里巴巴普惠体 M" panose="00020600040101010101" charset="-122"/>
                </a:rPr>
                <a:t>第</a:t>
              </a:r>
              <a:r>
                <a:rPr lang="en-US" altLang="zh-CN" sz="2000" dirty="0">
                  <a:solidFill>
                    <a:srgbClr val="10383B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阿里巴巴普惠体 M" panose="00020600040101010101" charset="-122"/>
                </a:rPr>
                <a:t>1</a:t>
              </a:r>
              <a:r>
                <a:rPr lang="zh-CN" altLang="en-US" sz="2000" dirty="0">
                  <a:solidFill>
                    <a:srgbClr val="10383B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阿里巴巴普惠体 M" panose="00020600040101010101" charset="-122"/>
                </a:rPr>
                <a:t>单元  合理安排日常生活</a:t>
              </a: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1280760" y="1149966"/>
              <a:ext cx="4644916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000" dirty="0">
                  <a:solidFill>
                    <a:srgbClr val="10383B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阿里巴巴普惠体 M" panose="00020600040101010101" charset="-122"/>
                </a:rPr>
                <a:t>义务教育</a:t>
              </a:r>
              <a:r>
                <a:rPr lang="en-US" altLang="zh-CN" sz="2000" dirty="0">
                  <a:solidFill>
                    <a:srgbClr val="10383B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阿里巴巴普惠体 M" panose="00020600040101010101" charset="-122"/>
                </a:rPr>
                <a:t>《</a:t>
              </a:r>
              <a:r>
                <a:rPr lang="zh-CN" altLang="en-US" sz="2000" dirty="0">
                  <a:solidFill>
                    <a:srgbClr val="10383B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阿里巴巴普惠体 M" panose="00020600040101010101" charset="-122"/>
                </a:rPr>
                <a:t>信息科技</a:t>
              </a:r>
              <a:r>
                <a:rPr lang="en-US" altLang="zh-CN" sz="2000" dirty="0">
                  <a:solidFill>
                    <a:srgbClr val="10383B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阿里巴巴普惠体 M" panose="00020600040101010101" charset="-122"/>
                </a:rPr>
                <a:t>》</a:t>
              </a:r>
              <a:r>
                <a:rPr lang="zh-CN" altLang="en-US" sz="2000" dirty="0">
                  <a:solidFill>
                    <a:srgbClr val="10383B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汉仪综艺体简" panose="02010600000101010101" charset="-122"/>
                </a:rPr>
                <a:t>四年级上册   </a:t>
              </a:r>
              <a:endParaRPr lang="zh-CN" altLang="en-US" sz="2000" dirty="0">
                <a:solidFill>
                  <a:srgbClr val="10383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endParaRPr>
            </a:p>
          </p:txBody>
        </p:sp>
      </p:grpSp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4260" y="3951764"/>
            <a:ext cx="2474265" cy="247426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7194" y="2355743"/>
            <a:ext cx="7944040" cy="76548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13"/>
          <p:cNvSpPr txBox="1"/>
          <p:nvPr/>
        </p:nvSpPr>
        <p:spPr>
          <a:xfrm>
            <a:off x="1012673" y="990449"/>
            <a:ext cx="41248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>
                <a:solidFill>
                  <a:srgbClr val="0C2C2E"/>
                </a:solidFill>
                <a:latin typeface="楷体_GB2312" panose="02010609030101010101" charset="-122"/>
                <a:ea typeface="楷体_GB2312" panose="02010609030101010101" charset="-122"/>
              </a:rPr>
              <a:t>3</a:t>
            </a:r>
            <a:r>
              <a:rPr lang="zh-CN" altLang="en-US" sz="3200" b="1" dirty="0">
                <a:solidFill>
                  <a:srgbClr val="0C2C2E"/>
                </a:solidFill>
                <a:latin typeface="楷体_GB2312" panose="02010609030101010101" charset="-122"/>
                <a:ea typeface="楷体_GB2312" panose="02010609030101010101" charset="-122"/>
              </a:rPr>
              <a:t>．设计个人学习卡片</a:t>
            </a:r>
          </a:p>
        </p:txBody>
      </p:sp>
      <p:sp>
        <p:nvSpPr>
          <p:cNvPr id="7" name="矩形 6"/>
          <p:cNvSpPr/>
          <p:nvPr/>
        </p:nvSpPr>
        <p:spPr>
          <a:xfrm>
            <a:off x="2858800" y="1690628"/>
            <a:ext cx="29546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zh-CN" altLang="en-US" sz="2400" dirty="0"/>
              <a:t>设计个人的学习卡片</a:t>
            </a:r>
            <a:endParaRPr lang="zh-CN" altLang="en-US" sz="2400" dirty="0"/>
          </a:p>
        </p:txBody>
      </p:sp>
      <p:sp>
        <p:nvSpPr>
          <p:cNvPr id="18" name="矩形 17"/>
          <p:cNvSpPr/>
          <p:nvPr/>
        </p:nvSpPr>
        <p:spPr>
          <a:xfrm>
            <a:off x="4835623" y="4054190"/>
            <a:ext cx="24929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zh-CN" altLang="en-US" dirty="0"/>
              <a:t>请在此处展示你的作品</a:t>
            </a:r>
          </a:p>
        </p:txBody>
      </p:sp>
      <p:grpSp>
        <p:nvGrpSpPr>
          <p:cNvPr id="42" name="组合 41"/>
          <p:cNvGrpSpPr/>
          <p:nvPr/>
        </p:nvGrpSpPr>
        <p:grpSpPr>
          <a:xfrm>
            <a:off x="2100952" y="2166507"/>
            <a:ext cx="8529941" cy="3699427"/>
            <a:chOff x="3821129" y="259666"/>
            <a:chExt cx="4634326" cy="3453504"/>
          </a:xfrm>
        </p:grpSpPr>
        <p:pic>
          <p:nvPicPr>
            <p:cNvPr id="43" name="图片 4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755" b="12755"/>
            <a:stretch>
              <a:fillRect/>
            </a:stretch>
          </p:blipFill>
          <p:spPr>
            <a:xfrm>
              <a:off x="3821129" y="259666"/>
              <a:ext cx="4634326" cy="345350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4" name="矩形 43"/>
            <p:cNvSpPr/>
            <p:nvPr/>
          </p:nvSpPr>
          <p:spPr>
            <a:xfrm>
              <a:off x="4675352" y="1213234"/>
              <a:ext cx="2925880" cy="3710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endParaRPr lang="zh-CN" altLang="en-US" sz="1400" dirty="0">
                <a:latin typeface="Arial" panose="020B0604020202020204" pitchFamily="34" charset="0"/>
                <a:ea typeface="思源黑体 CN Normal" panose="020B0400000000000000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id="{CDB7403F-7C1C-E221-9ADF-08D87853AE9F}"/>
              </a:ext>
            </a:extLst>
          </p:cNvPr>
          <p:cNvGrpSpPr/>
          <p:nvPr/>
        </p:nvGrpSpPr>
        <p:grpSpPr>
          <a:xfrm>
            <a:off x="1365311" y="1282836"/>
            <a:ext cx="1471282" cy="1296000"/>
            <a:chOff x="1708816" y="1826711"/>
            <a:chExt cx="1471282" cy="1296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BF2658F5-7F72-2F3B-1BE0-CA1F8BEDFD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6225"/>
            <a:stretch/>
          </p:blipFill>
          <p:spPr>
            <a:xfrm rot="646208">
              <a:off x="1708816" y="1826711"/>
              <a:ext cx="1471282" cy="1296000"/>
            </a:xfrm>
            <a:prstGeom prst="rect">
              <a:avLst/>
            </a:prstGeom>
          </p:spPr>
        </p:pic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261CA474-A474-6627-3458-9106A0D40268}"/>
                </a:ext>
              </a:extLst>
            </p:cNvPr>
            <p:cNvSpPr txBox="1"/>
            <p:nvPr/>
          </p:nvSpPr>
          <p:spPr>
            <a:xfrm>
              <a:off x="1816776" y="2243878"/>
              <a:ext cx="125536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CN" altLang="en-US" sz="2400" dirty="0">
                  <a:solidFill>
                    <a:srgbClr val="0432FF"/>
                  </a:solidFill>
                </a:rPr>
                <a:t>想一想</a:t>
              </a:r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4C4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8550" y="1135847"/>
            <a:ext cx="4914900" cy="194310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2680C3D5-BC4B-2448-9BF8-81C6465075E3}"/>
              </a:ext>
            </a:extLst>
          </p:cNvPr>
          <p:cNvGrpSpPr/>
          <p:nvPr/>
        </p:nvGrpSpPr>
        <p:grpSpPr>
          <a:xfrm>
            <a:off x="3636164" y="3644761"/>
            <a:ext cx="4330828" cy="461665"/>
            <a:chOff x="2953352" y="3632202"/>
            <a:chExt cx="4330828" cy="461665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BDD27E54-3FDF-8A76-1942-1142F2F198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953352" y="3752850"/>
              <a:ext cx="507398" cy="324000"/>
            </a:xfrm>
            <a:prstGeom prst="rect">
              <a:avLst/>
            </a:prstGeom>
          </p:spPr>
        </p:pic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C6668F2A-E9DC-7D4C-7AE6-0FA1980F04A6}"/>
                </a:ext>
              </a:extLst>
            </p:cNvPr>
            <p:cNvSpPr txBox="1"/>
            <p:nvPr/>
          </p:nvSpPr>
          <p:spPr>
            <a:xfrm>
              <a:off x="3168951" y="3632202"/>
              <a:ext cx="411522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b="1" dirty="0">
                  <a:solidFill>
                    <a:schemeClr val="bg2">
                      <a:lumMod val="25000"/>
                    </a:schemeClr>
                  </a:solidFill>
                  <a:latin typeface="楷体_GB2312" panose="02010609030101010101" charset="-122"/>
                  <a:ea typeface="楷体_GB2312" panose="02010609030101010101" charset="-122"/>
                </a:rPr>
                <a:t>1</a:t>
              </a:r>
              <a:r>
                <a:rPr lang="zh-CN" altLang="en-US" sz="2400" b="1" dirty="0">
                  <a:solidFill>
                    <a:schemeClr val="bg2">
                      <a:lumMod val="25000"/>
                    </a:schemeClr>
                  </a:solidFill>
                  <a:latin typeface="楷体_GB2312" panose="02010609030101010101" charset="-122"/>
                  <a:ea typeface="楷体_GB2312" panose="02010609030101010101" charset="-122"/>
                </a:rPr>
                <a:t>．准备制作学习卡片的内容</a:t>
              </a:r>
            </a:p>
          </p:txBody>
        </p: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A6A21237-C48A-C22F-A2DE-FA93D0BFBA5C}"/>
              </a:ext>
            </a:extLst>
          </p:cNvPr>
          <p:cNvGrpSpPr/>
          <p:nvPr/>
        </p:nvGrpSpPr>
        <p:grpSpPr>
          <a:xfrm>
            <a:off x="3636164" y="4227074"/>
            <a:ext cx="5286218" cy="461665"/>
            <a:chOff x="2953352" y="3632202"/>
            <a:chExt cx="5286218" cy="461665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B0725E4E-DA03-E1F9-5C6D-C59B5C893E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953352" y="3752850"/>
              <a:ext cx="507398" cy="324000"/>
            </a:xfrm>
            <a:prstGeom prst="rect">
              <a:avLst/>
            </a:prstGeom>
          </p:spPr>
        </p:pic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20C5AE5C-9EB5-BD01-71C1-8F4616683798}"/>
                </a:ext>
              </a:extLst>
            </p:cNvPr>
            <p:cNvSpPr txBox="1"/>
            <p:nvPr/>
          </p:nvSpPr>
          <p:spPr>
            <a:xfrm>
              <a:off x="3168951" y="3632202"/>
              <a:ext cx="50706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b="1" dirty="0">
                  <a:solidFill>
                    <a:schemeClr val="bg2">
                      <a:lumMod val="25000"/>
                    </a:schemeClr>
                  </a:solidFill>
                  <a:latin typeface="楷体_GB2312" panose="02010609030101010101" charset="-122"/>
                  <a:ea typeface="楷体_GB2312" panose="02010609030101010101" charset="-122"/>
                </a:rPr>
                <a:t>2</a:t>
              </a:r>
              <a:r>
                <a:rPr lang="zh-CN" altLang="en-US" sz="2400" b="1" dirty="0">
                  <a:solidFill>
                    <a:schemeClr val="bg2">
                      <a:lumMod val="25000"/>
                    </a:schemeClr>
                  </a:solidFill>
                  <a:latin typeface="楷体_GB2312" panose="02010609030101010101" charset="-122"/>
                  <a:ea typeface="楷体_GB2312" panose="02010609030101010101" charset="-122"/>
                </a:rPr>
                <a:t>．选择合适的方法来制作学习卡片</a:t>
              </a: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012673" y="990449"/>
            <a:ext cx="53351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>
                <a:solidFill>
                  <a:srgbClr val="0C2C2E"/>
                </a:solidFill>
                <a:latin typeface="楷体_GB2312" panose="02010609030101010101" charset="-122"/>
                <a:ea typeface="楷体_GB2312" panose="02010609030101010101" charset="-122"/>
              </a:rPr>
              <a:t>1</a:t>
            </a:r>
            <a:r>
              <a:rPr lang="zh-CN" altLang="en-US" sz="3200" b="1" dirty="0">
                <a:solidFill>
                  <a:srgbClr val="0C2C2E"/>
                </a:solidFill>
                <a:latin typeface="楷体_GB2312" panose="02010609030101010101" charset="-122"/>
                <a:ea typeface="楷体_GB2312" panose="02010609030101010101" charset="-122"/>
              </a:rPr>
              <a:t>．准备制作学习卡片的内容</a:t>
            </a:r>
          </a:p>
        </p:txBody>
      </p:sp>
      <p:sp>
        <p:nvSpPr>
          <p:cNvPr id="3" name="矩形 2"/>
          <p:cNvSpPr/>
          <p:nvPr/>
        </p:nvSpPr>
        <p:spPr>
          <a:xfrm>
            <a:off x="3653986" y="2678780"/>
            <a:ext cx="80021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zh-CN" altLang="en-US" sz="2400" dirty="0"/>
              <a:t>确定</a:t>
            </a:r>
            <a:endParaRPr kumimoji="1" lang="en-US" altLang="zh-CN" sz="2400" dirty="0"/>
          </a:p>
          <a:p>
            <a:r>
              <a:rPr kumimoji="1" lang="zh-CN" altLang="en-US" sz="2400" dirty="0"/>
              <a:t>学科</a:t>
            </a:r>
            <a:endParaRPr lang="zh-CN" altLang="en-US" sz="2400" dirty="0"/>
          </a:p>
        </p:txBody>
      </p:sp>
      <p:sp>
        <p:nvSpPr>
          <p:cNvPr id="16" name="矩形 15"/>
          <p:cNvSpPr/>
          <p:nvPr/>
        </p:nvSpPr>
        <p:spPr>
          <a:xfrm>
            <a:off x="5873624" y="3865858"/>
            <a:ext cx="80021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zh-CN" altLang="en-US" sz="2400" dirty="0"/>
              <a:t>准备</a:t>
            </a:r>
            <a:endParaRPr kumimoji="1" lang="en-US" altLang="zh-CN" sz="2400" dirty="0"/>
          </a:p>
          <a:p>
            <a:r>
              <a:rPr kumimoji="1" lang="zh-CN" altLang="en-US" sz="2400" dirty="0"/>
              <a:t>内容</a:t>
            </a:r>
          </a:p>
        </p:txBody>
      </p:sp>
      <p:sp>
        <p:nvSpPr>
          <p:cNvPr id="18" name="矩形 17"/>
          <p:cNvSpPr/>
          <p:nvPr/>
        </p:nvSpPr>
        <p:spPr>
          <a:xfrm>
            <a:off x="7781665" y="2217380"/>
            <a:ext cx="1415772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1" lang="zh-CN" altLang="en-US" sz="2400" dirty="0"/>
              <a:t>选择</a:t>
            </a:r>
            <a:endParaRPr kumimoji="1" lang="en-US" altLang="zh-CN" sz="2400" dirty="0"/>
          </a:p>
          <a:p>
            <a:pPr algn="ctr"/>
            <a:r>
              <a:rPr kumimoji="1" lang="zh-CN" altLang="en-US" sz="2400" dirty="0"/>
              <a:t>合适的</a:t>
            </a:r>
            <a:endParaRPr kumimoji="1" lang="en-US" altLang="zh-CN" sz="2400" dirty="0"/>
          </a:p>
          <a:p>
            <a:pPr algn="ctr"/>
            <a:r>
              <a:rPr kumimoji="1" lang="zh-CN" altLang="en-US" sz="2400" dirty="0"/>
              <a:t>数据形式</a:t>
            </a:r>
          </a:p>
        </p:txBody>
      </p:sp>
      <p:grpSp>
        <p:nvGrpSpPr>
          <p:cNvPr id="39" name="组合 3"/>
          <p:cNvGrpSpPr/>
          <p:nvPr/>
        </p:nvGrpSpPr>
        <p:grpSpPr>
          <a:xfrm>
            <a:off x="1864966" y="3362266"/>
            <a:ext cx="8333185" cy="605024"/>
            <a:chOff x="444098" y="3162300"/>
            <a:chExt cx="11110913" cy="806450"/>
          </a:xfrm>
        </p:grpSpPr>
        <p:sp>
          <p:nvSpPr>
            <p:cNvPr id="40" name="Freeform 5"/>
            <p:cNvSpPr/>
            <p:nvPr/>
          </p:nvSpPr>
          <p:spPr bwMode="auto">
            <a:xfrm>
              <a:off x="496486" y="3162300"/>
              <a:ext cx="1222375" cy="373063"/>
            </a:xfrm>
            <a:custGeom>
              <a:avLst/>
              <a:gdLst>
                <a:gd name="T0" fmla="*/ 2452 w 3360"/>
                <a:gd name="T1" fmla="*/ 0 h 1014"/>
                <a:gd name="T2" fmla="*/ 2226 w 3360"/>
                <a:gd name="T3" fmla="*/ 30 h 1014"/>
                <a:gd name="T4" fmla="*/ 2420 w 3360"/>
                <a:gd name="T5" fmla="*/ 496 h 1014"/>
                <a:gd name="T6" fmla="*/ 2050 w 3360"/>
                <a:gd name="T7" fmla="*/ 72 h 1014"/>
                <a:gd name="T8" fmla="*/ 1698 w 3360"/>
                <a:gd name="T9" fmla="*/ 180 h 1014"/>
                <a:gd name="T10" fmla="*/ 1889 w 3360"/>
                <a:gd name="T11" fmla="*/ 640 h 1014"/>
                <a:gd name="T12" fmla="*/ 1538 w 3360"/>
                <a:gd name="T13" fmla="*/ 237 h 1014"/>
                <a:gd name="T14" fmla="*/ 1114 w 3360"/>
                <a:gd name="T15" fmla="*/ 407 h 1014"/>
                <a:gd name="T16" fmla="*/ 1275 w 3360"/>
                <a:gd name="T17" fmla="*/ 793 h 1014"/>
                <a:gd name="T18" fmla="*/ 988 w 3360"/>
                <a:gd name="T19" fmla="*/ 463 h 1014"/>
                <a:gd name="T20" fmla="*/ 656 w 3360"/>
                <a:gd name="T21" fmla="*/ 624 h 1014"/>
                <a:gd name="T22" fmla="*/ 771 w 3360"/>
                <a:gd name="T23" fmla="*/ 897 h 1014"/>
                <a:gd name="T24" fmla="*/ 572 w 3360"/>
                <a:gd name="T25" fmla="*/ 669 h 1014"/>
                <a:gd name="T26" fmla="*/ 0 w 3360"/>
                <a:gd name="T27" fmla="*/ 1014 h 1014"/>
                <a:gd name="T28" fmla="*/ 3360 w 3360"/>
                <a:gd name="T29" fmla="*/ 1014 h 1014"/>
                <a:gd name="T30" fmla="*/ 2452 w 3360"/>
                <a:gd name="T31" fmla="*/ 0 h 10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360" h="1014">
                  <a:moveTo>
                    <a:pt x="2452" y="0"/>
                  </a:moveTo>
                  <a:cubicBezTo>
                    <a:pt x="2398" y="0"/>
                    <a:pt x="2321" y="10"/>
                    <a:pt x="2226" y="30"/>
                  </a:cubicBezTo>
                  <a:cubicBezTo>
                    <a:pt x="2319" y="261"/>
                    <a:pt x="2420" y="496"/>
                    <a:pt x="2420" y="496"/>
                  </a:cubicBezTo>
                  <a:lnTo>
                    <a:pt x="2050" y="72"/>
                  </a:lnTo>
                  <a:cubicBezTo>
                    <a:pt x="1945" y="101"/>
                    <a:pt x="1826" y="137"/>
                    <a:pt x="1698" y="180"/>
                  </a:cubicBezTo>
                  <a:cubicBezTo>
                    <a:pt x="1790" y="409"/>
                    <a:pt x="1889" y="640"/>
                    <a:pt x="1889" y="640"/>
                  </a:cubicBezTo>
                  <a:lnTo>
                    <a:pt x="1538" y="237"/>
                  </a:lnTo>
                  <a:cubicBezTo>
                    <a:pt x="1403" y="287"/>
                    <a:pt x="1260" y="344"/>
                    <a:pt x="1114" y="407"/>
                  </a:cubicBezTo>
                  <a:cubicBezTo>
                    <a:pt x="1196" y="610"/>
                    <a:pt x="1275" y="793"/>
                    <a:pt x="1275" y="793"/>
                  </a:cubicBezTo>
                  <a:lnTo>
                    <a:pt x="988" y="463"/>
                  </a:lnTo>
                  <a:cubicBezTo>
                    <a:pt x="878" y="514"/>
                    <a:pt x="767" y="567"/>
                    <a:pt x="656" y="624"/>
                  </a:cubicBezTo>
                  <a:cubicBezTo>
                    <a:pt x="719" y="777"/>
                    <a:pt x="771" y="897"/>
                    <a:pt x="771" y="897"/>
                  </a:cubicBezTo>
                  <a:lnTo>
                    <a:pt x="572" y="669"/>
                  </a:lnTo>
                  <a:cubicBezTo>
                    <a:pt x="375" y="774"/>
                    <a:pt x="181" y="889"/>
                    <a:pt x="0" y="1014"/>
                  </a:cubicBezTo>
                  <a:lnTo>
                    <a:pt x="3360" y="1014"/>
                  </a:lnTo>
                  <a:cubicBezTo>
                    <a:pt x="3360" y="1014"/>
                    <a:pt x="2786" y="0"/>
                    <a:pt x="2452" y="0"/>
                  </a:cubicBezTo>
                  <a:close/>
                </a:path>
              </a:pathLst>
            </a:custGeom>
            <a:solidFill>
              <a:srgbClr val="FED000"/>
            </a:solidFill>
            <a:ln w="19050"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  <a:effectLst>
              <a:innerShdw blurRad="63500" dist="381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/>
                </a:solidFill>
              </a:endParaRPr>
            </a:p>
          </p:txBody>
        </p:sp>
        <p:sp>
          <p:nvSpPr>
            <p:cNvPr id="41" name="Freeform 6"/>
            <p:cNvSpPr/>
            <p:nvPr/>
          </p:nvSpPr>
          <p:spPr bwMode="auto">
            <a:xfrm>
              <a:off x="496486" y="3594100"/>
              <a:ext cx="1222375" cy="374650"/>
            </a:xfrm>
            <a:custGeom>
              <a:avLst/>
              <a:gdLst>
                <a:gd name="T0" fmla="*/ 2452 w 3360"/>
                <a:gd name="T1" fmla="*/ 1014 h 1014"/>
                <a:gd name="T2" fmla="*/ 2226 w 3360"/>
                <a:gd name="T3" fmla="*/ 983 h 1014"/>
                <a:gd name="T4" fmla="*/ 2420 w 3360"/>
                <a:gd name="T5" fmla="*/ 517 h 1014"/>
                <a:gd name="T6" fmla="*/ 2050 w 3360"/>
                <a:gd name="T7" fmla="*/ 941 h 1014"/>
                <a:gd name="T8" fmla="*/ 1698 w 3360"/>
                <a:gd name="T9" fmla="*/ 833 h 1014"/>
                <a:gd name="T10" fmla="*/ 1889 w 3360"/>
                <a:gd name="T11" fmla="*/ 373 h 1014"/>
                <a:gd name="T12" fmla="*/ 1538 w 3360"/>
                <a:gd name="T13" fmla="*/ 776 h 1014"/>
                <a:gd name="T14" fmla="*/ 1114 w 3360"/>
                <a:gd name="T15" fmla="*/ 606 h 1014"/>
                <a:gd name="T16" fmla="*/ 1275 w 3360"/>
                <a:gd name="T17" fmla="*/ 220 h 1014"/>
                <a:gd name="T18" fmla="*/ 988 w 3360"/>
                <a:gd name="T19" fmla="*/ 550 h 1014"/>
                <a:gd name="T20" fmla="*/ 656 w 3360"/>
                <a:gd name="T21" fmla="*/ 389 h 1014"/>
                <a:gd name="T22" fmla="*/ 771 w 3360"/>
                <a:gd name="T23" fmla="*/ 116 h 1014"/>
                <a:gd name="T24" fmla="*/ 572 w 3360"/>
                <a:gd name="T25" fmla="*/ 345 h 1014"/>
                <a:gd name="T26" fmla="*/ 0 w 3360"/>
                <a:gd name="T27" fmla="*/ 0 h 1014"/>
                <a:gd name="T28" fmla="*/ 3360 w 3360"/>
                <a:gd name="T29" fmla="*/ 0 h 1014"/>
                <a:gd name="T30" fmla="*/ 2452 w 3360"/>
                <a:gd name="T31" fmla="*/ 1014 h 10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360" h="1014">
                  <a:moveTo>
                    <a:pt x="2452" y="1014"/>
                  </a:moveTo>
                  <a:cubicBezTo>
                    <a:pt x="2398" y="1014"/>
                    <a:pt x="2321" y="1003"/>
                    <a:pt x="2226" y="983"/>
                  </a:cubicBezTo>
                  <a:cubicBezTo>
                    <a:pt x="2319" y="752"/>
                    <a:pt x="2420" y="517"/>
                    <a:pt x="2420" y="517"/>
                  </a:cubicBezTo>
                  <a:lnTo>
                    <a:pt x="2050" y="941"/>
                  </a:lnTo>
                  <a:cubicBezTo>
                    <a:pt x="1945" y="913"/>
                    <a:pt x="1826" y="877"/>
                    <a:pt x="1698" y="833"/>
                  </a:cubicBezTo>
                  <a:cubicBezTo>
                    <a:pt x="1790" y="604"/>
                    <a:pt x="1889" y="373"/>
                    <a:pt x="1889" y="373"/>
                  </a:cubicBezTo>
                  <a:lnTo>
                    <a:pt x="1538" y="776"/>
                  </a:lnTo>
                  <a:cubicBezTo>
                    <a:pt x="1403" y="727"/>
                    <a:pt x="1260" y="670"/>
                    <a:pt x="1114" y="606"/>
                  </a:cubicBezTo>
                  <a:cubicBezTo>
                    <a:pt x="1196" y="404"/>
                    <a:pt x="1275" y="220"/>
                    <a:pt x="1275" y="220"/>
                  </a:cubicBezTo>
                  <a:lnTo>
                    <a:pt x="988" y="550"/>
                  </a:lnTo>
                  <a:cubicBezTo>
                    <a:pt x="878" y="500"/>
                    <a:pt x="767" y="446"/>
                    <a:pt x="656" y="389"/>
                  </a:cubicBezTo>
                  <a:cubicBezTo>
                    <a:pt x="719" y="236"/>
                    <a:pt x="771" y="116"/>
                    <a:pt x="771" y="116"/>
                  </a:cubicBezTo>
                  <a:lnTo>
                    <a:pt x="572" y="345"/>
                  </a:lnTo>
                  <a:cubicBezTo>
                    <a:pt x="375" y="240"/>
                    <a:pt x="181" y="124"/>
                    <a:pt x="0" y="0"/>
                  </a:cubicBezTo>
                  <a:lnTo>
                    <a:pt x="3360" y="0"/>
                  </a:lnTo>
                  <a:cubicBezTo>
                    <a:pt x="3360" y="0"/>
                    <a:pt x="2786" y="1014"/>
                    <a:pt x="2452" y="1014"/>
                  </a:cubicBezTo>
                  <a:close/>
                </a:path>
              </a:pathLst>
            </a:custGeom>
            <a:solidFill>
              <a:srgbClr val="548DD4"/>
            </a:solidFill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/>
                </a:solidFill>
              </a:endParaRPr>
            </a:p>
          </p:txBody>
        </p:sp>
        <p:sp>
          <p:nvSpPr>
            <p:cNvPr id="42" name="Freeform 7"/>
            <p:cNvSpPr/>
            <p:nvPr/>
          </p:nvSpPr>
          <p:spPr bwMode="auto">
            <a:xfrm>
              <a:off x="444098" y="3535363"/>
              <a:ext cx="10968038" cy="58738"/>
            </a:xfrm>
            <a:custGeom>
              <a:avLst/>
              <a:gdLst>
                <a:gd name="T0" fmla="*/ 80 w 30160"/>
                <a:gd name="T1" fmla="*/ 160 h 160"/>
                <a:gd name="T2" fmla="*/ 0 w 30160"/>
                <a:gd name="T3" fmla="*/ 80 h 160"/>
                <a:gd name="T4" fmla="*/ 80 w 30160"/>
                <a:gd name="T5" fmla="*/ 0 h 160"/>
                <a:gd name="T6" fmla="*/ 30080 w 30160"/>
                <a:gd name="T7" fmla="*/ 0 h 160"/>
                <a:gd name="T8" fmla="*/ 30160 w 30160"/>
                <a:gd name="T9" fmla="*/ 80 h 160"/>
                <a:gd name="T10" fmla="*/ 30080 w 30160"/>
                <a:gd name="T11" fmla="*/ 160 h 160"/>
                <a:gd name="T12" fmla="*/ 80 w 30160"/>
                <a:gd name="T13" fmla="*/ 16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160" h="160">
                  <a:moveTo>
                    <a:pt x="80" y="160"/>
                  </a:moveTo>
                  <a:cubicBezTo>
                    <a:pt x="36" y="160"/>
                    <a:pt x="0" y="124"/>
                    <a:pt x="0" y="80"/>
                  </a:cubicBezTo>
                  <a:cubicBezTo>
                    <a:pt x="0" y="36"/>
                    <a:pt x="36" y="0"/>
                    <a:pt x="80" y="0"/>
                  </a:cubicBezTo>
                  <a:lnTo>
                    <a:pt x="30080" y="0"/>
                  </a:lnTo>
                  <a:cubicBezTo>
                    <a:pt x="30124" y="0"/>
                    <a:pt x="30160" y="36"/>
                    <a:pt x="30160" y="80"/>
                  </a:cubicBezTo>
                  <a:cubicBezTo>
                    <a:pt x="30160" y="124"/>
                    <a:pt x="30124" y="160"/>
                    <a:pt x="30080" y="160"/>
                  </a:cubicBezTo>
                  <a:lnTo>
                    <a:pt x="80" y="160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/>
                </a:solidFill>
              </a:endParaRPr>
            </a:p>
          </p:txBody>
        </p:sp>
        <p:sp>
          <p:nvSpPr>
            <p:cNvPr id="43" name="Freeform 8"/>
            <p:cNvSpPr/>
            <p:nvPr/>
          </p:nvSpPr>
          <p:spPr bwMode="auto">
            <a:xfrm>
              <a:off x="11270848" y="3438525"/>
              <a:ext cx="284163" cy="252413"/>
            </a:xfrm>
            <a:custGeom>
              <a:avLst/>
              <a:gdLst>
                <a:gd name="T0" fmla="*/ 784 w 784"/>
                <a:gd name="T1" fmla="*/ 343 h 686"/>
                <a:gd name="T2" fmla="*/ 0 w 784"/>
                <a:gd name="T3" fmla="*/ 686 h 686"/>
                <a:gd name="T4" fmla="*/ 248 w 784"/>
                <a:gd name="T5" fmla="*/ 343 h 686"/>
                <a:gd name="T6" fmla="*/ 0 w 784"/>
                <a:gd name="T7" fmla="*/ 0 h 686"/>
                <a:gd name="T8" fmla="*/ 784 w 784"/>
                <a:gd name="T9" fmla="*/ 343 h 6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4" h="686">
                  <a:moveTo>
                    <a:pt x="784" y="343"/>
                  </a:moveTo>
                  <a:lnTo>
                    <a:pt x="0" y="686"/>
                  </a:lnTo>
                  <a:lnTo>
                    <a:pt x="248" y="343"/>
                  </a:lnTo>
                  <a:lnTo>
                    <a:pt x="0" y="0"/>
                  </a:lnTo>
                  <a:lnTo>
                    <a:pt x="784" y="343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19050">
              <a:noFill/>
            </a:ln>
            <a:effectLst>
              <a:innerShdw blurRad="63500" dist="381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/>
                </a:solidFill>
              </a:endParaRPr>
            </a:p>
          </p:txBody>
        </p:sp>
      </p:grpSp>
      <p:sp>
        <p:nvSpPr>
          <p:cNvPr id="44" name="Freeform 116"/>
          <p:cNvSpPr>
            <a:spLocks noChangeAspect="1"/>
          </p:cNvSpPr>
          <p:nvPr/>
        </p:nvSpPr>
        <p:spPr bwMode="auto">
          <a:xfrm>
            <a:off x="5982545" y="2367463"/>
            <a:ext cx="582378" cy="1080333"/>
          </a:xfrm>
          <a:custGeom>
            <a:avLst/>
            <a:gdLst>
              <a:gd name="T0" fmla="*/ 1504 w 3008"/>
              <a:gd name="T1" fmla="*/ 5619 h 5619"/>
              <a:gd name="T2" fmla="*/ 0 w 3008"/>
              <a:gd name="T3" fmla="*/ 1504 h 5619"/>
              <a:gd name="T4" fmla="*/ 1504 w 3008"/>
              <a:gd name="T5" fmla="*/ 0 h 5619"/>
              <a:gd name="T6" fmla="*/ 3008 w 3008"/>
              <a:gd name="T7" fmla="*/ 1504 h 5619"/>
              <a:gd name="T8" fmla="*/ 1504 w 3008"/>
              <a:gd name="T9" fmla="*/ 5619 h 56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008" h="5619">
                <a:moveTo>
                  <a:pt x="1504" y="5619"/>
                </a:moveTo>
                <a:cubicBezTo>
                  <a:pt x="1101" y="4550"/>
                  <a:pt x="0" y="2701"/>
                  <a:pt x="0" y="1504"/>
                </a:cubicBezTo>
                <a:cubicBezTo>
                  <a:pt x="0" y="673"/>
                  <a:pt x="674" y="0"/>
                  <a:pt x="1504" y="0"/>
                </a:cubicBezTo>
                <a:cubicBezTo>
                  <a:pt x="2335" y="0"/>
                  <a:pt x="3008" y="673"/>
                  <a:pt x="3008" y="1504"/>
                </a:cubicBezTo>
                <a:cubicBezTo>
                  <a:pt x="3008" y="2702"/>
                  <a:pt x="1907" y="4550"/>
                  <a:pt x="1504" y="5619"/>
                </a:cubicBezTo>
                <a:close/>
              </a:path>
            </a:pathLst>
          </a:custGeom>
          <a:solidFill>
            <a:srgbClr val="FED000"/>
          </a:solidFill>
          <a:ln w="3175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5400000" scaled="0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sp>
        <p:nvSpPr>
          <p:cNvPr id="45" name="Freeform 116"/>
          <p:cNvSpPr>
            <a:spLocks noChangeAspect="1"/>
          </p:cNvSpPr>
          <p:nvPr/>
        </p:nvSpPr>
        <p:spPr bwMode="auto">
          <a:xfrm flipV="1">
            <a:off x="3762907" y="3814611"/>
            <a:ext cx="582378" cy="1080333"/>
          </a:xfrm>
          <a:custGeom>
            <a:avLst/>
            <a:gdLst>
              <a:gd name="T0" fmla="*/ 1504 w 3008"/>
              <a:gd name="T1" fmla="*/ 5619 h 5619"/>
              <a:gd name="T2" fmla="*/ 0 w 3008"/>
              <a:gd name="T3" fmla="*/ 1504 h 5619"/>
              <a:gd name="T4" fmla="*/ 1504 w 3008"/>
              <a:gd name="T5" fmla="*/ 0 h 5619"/>
              <a:gd name="T6" fmla="*/ 3008 w 3008"/>
              <a:gd name="T7" fmla="*/ 1504 h 5619"/>
              <a:gd name="T8" fmla="*/ 1504 w 3008"/>
              <a:gd name="T9" fmla="*/ 5619 h 56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008" h="5619">
                <a:moveTo>
                  <a:pt x="1504" y="5619"/>
                </a:moveTo>
                <a:cubicBezTo>
                  <a:pt x="1101" y="4550"/>
                  <a:pt x="0" y="2701"/>
                  <a:pt x="0" y="1504"/>
                </a:cubicBezTo>
                <a:cubicBezTo>
                  <a:pt x="0" y="673"/>
                  <a:pt x="674" y="0"/>
                  <a:pt x="1504" y="0"/>
                </a:cubicBezTo>
                <a:cubicBezTo>
                  <a:pt x="2335" y="0"/>
                  <a:pt x="3008" y="673"/>
                  <a:pt x="3008" y="1504"/>
                </a:cubicBezTo>
                <a:cubicBezTo>
                  <a:pt x="3008" y="2702"/>
                  <a:pt x="1907" y="4550"/>
                  <a:pt x="1504" y="5619"/>
                </a:cubicBezTo>
                <a:close/>
              </a:path>
            </a:pathLst>
          </a:custGeom>
          <a:solidFill>
            <a:srgbClr val="548DD4"/>
          </a:solidFill>
          <a:ln w="3175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6200000" scaled="0"/>
              <a:tileRect/>
            </a:gradFill>
          </a:ln>
          <a:effectLst>
            <a:outerShdw blurRad="228600" dist="76200" dir="27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sp>
        <p:nvSpPr>
          <p:cNvPr id="46" name="Freeform 116"/>
          <p:cNvSpPr>
            <a:spLocks noChangeAspect="1"/>
          </p:cNvSpPr>
          <p:nvPr/>
        </p:nvSpPr>
        <p:spPr bwMode="auto">
          <a:xfrm flipV="1">
            <a:off x="8189483" y="3814611"/>
            <a:ext cx="582378" cy="1080333"/>
          </a:xfrm>
          <a:custGeom>
            <a:avLst/>
            <a:gdLst>
              <a:gd name="T0" fmla="*/ 1504 w 3008"/>
              <a:gd name="T1" fmla="*/ 5619 h 5619"/>
              <a:gd name="T2" fmla="*/ 0 w 3008"/>
              <a:gd name="T3" fmla="*/ 1504 h 5619"/>
              <a:gd name="T4" fmla="*/ 1504 w 3008"/>
              <a:gd name="T5" fmla="*/ 0 h 5619"/>
              <a:gd name="T6" fmla="*/ 3008 w 3008"/>
              <a:gd name="T7" fmla="*/ 1504 h 5619"/>
              <a:gd name="T8" fmla="*/ 1504 w 3008"/>
              <a:gd name="T9" fmla="*/ 5619 h 56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008" h="5619">
                <a:moveTo>
                  <a:pt x="1504" y="5619"/>
                </a:moveTo>
                <a:cubicBezTo>
                  <a:pt x="1101" y="4550"/>
                  <a:pt x="0" y="2701"/>
                  <a:pt x="0" y="1504"/>
                </a:cubicBezTo>
                <a:cubicBezTo>
                  <a:pt x="0" y="673"/>
                  <a:pt x="674" y="0"/>
                  <a:pt x="1504" y="0"/>
                </a:cubicBezTo>
                <a:cubicBezTo>
                  <a:pt x="2335" y="0"/>
                  <a:pt x="3008" y="673"/>
                  <a:pt x="3008" y="1504"/>
                </a:cubicBezTo>
                <a:cubicBezTo>
                  <a:pt x="3008" y="2702"/>
                  <a:pt x="1907" y="4550"/>
                  <a:pt x="1504" y="5619"/>
                </a:cubicBezTo>
                <a:close/>
              </a:path>
            </a:pathLst>
          </a:custGeom>
          <a:solidFill>
            <a:srgbClr val="548DD4"/>
          </a:solidFill>
          <a:ln w="3175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6200000" scaled="0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sp>
        <p:nvSpPr>
          <p:cNvPr id="47" name="椭圆 46"/>
          <p:cNvSpPr/>
          <p:nvPr/>
        </p:nvSpPr>
        <p:spPr>
          <a:xfrm>
            <a:off x="3942655" y="3546103"/>
            <a:ext cx="223639" cy="223708"/>
          </a:xfrm>
          <a:prstGeom prst="ellipse">
            <a:avLst/>
          </a:prstGeom>
          <a:solidFill>
            <a:schemeClr val="accent1"/>
          </a:solidFill>
          <a:ln w="19050"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100000">
                  <a:schemeClr val="bg1"/>
                </a:gs>
              </a:gsLst>
              <a:lin ang="27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sp>
        <p:nvSpPr>
          <p:cNvPr id="48" name="椭圆 47"/>
          <p:cNvSpPr/>
          <p:nvPr/>
        </p:nvSpPr>
        <p:spPr>
          <a:xfrm>
            <a:off x="6162293" y="3546103"/>
            <a:ext cx="223639" cy="223708"/>
          </a:xfrm>
          <a:prstGeom prst="ellipse">
            <a:avLst/>
          </a:prstGeom>
          <a:solidFill>
            <a:srgbClr val="FED000"/>
          </a:solidFill>
          <a:ln w="19050"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100000">
                  <a:schemeClr val="bg1"/>
                </a:gs>
              </a:gsLst>
              <a:lin ang="2700000" scaled="1"/>
              <a:tileRect/>
            </a:gradFill>
          </a:ln>
          <a:effectLst>
            <a:innerShdw blurRad="63500" dist="381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sp>
        <p:nvSpPr>
          <p:cNvPr id="49" name="椭圆 48"/>
          <p:cNvSpPr/>
          <p:nvPr/>
        </p:nvSpPr>
        <p:spPr>
          <a:xfrm>
            <a:off x="8369231" y="3546103"/>
            <a:ext cx="223639" cy="223708"/>
          </a:xfrm>
          <a:prstGeom prst="ellipse">
            <a:avLst/>
          </a:prstGeom>
          <a:solidFill>
            <a:srgbClr val="548DD4"/>
          </a:solidFill>
          <a:ln w="19050"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100000">
                  <a:schemeClr val="bg1"/>
                </a:gs>
              </a:gsLst>
              <a:lin ang="2700000" scaled="1"/>
              <a:tileRect/>
            </a:gradFill>
          </a:ln>
          <a:effectLst>
            <a:innerShdw blurRad="63500" dist="381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sp>
        <p:nvSpPr>
          <p:cNvPr id="50" name="矩形 49"/>
          <p:cNvSpPr/>
          <p:nvPr/>
        </p:nvSpPr>
        <p:spPr>
          <a:xfrm>
            <a:off x="3839934" y="4371534"/>
            <a:ext cx="4283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dirty="0"/>
              <a:t>01</a:t>
            </a:r>
          </a:p>
        </p:txBody>
      </p:sp>
      <p:sp>
        <p:nvSpPr>
          <p:cNvPr id="51" name="矩形 50"/>
          <p:cNvSpPr/>
          <p:nvPr/>
        </p:nvSpPr>
        <p:spPr>
          <a:xfrm>
            <a:off x="6059573" y="2538297"/>
            <a:ext cx="4283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dirty="0"/>
              <a:t>02</a:t>
            </a:r>
          </a:p>
        </p:txBody>
      </p:sp>
      <p:sp>
        <p:nvSpPr>
          <p:cNvPr id="52" name="矩形 51"/>
          <p:cNvSpPr/>
          <p:nvPr/>
        </p:nvSpPr>
        <p:spPr>
          <a:xfrm>
            <a:off x="8266511" y="4371534"/>
            <a:ext cx="4283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dirty="0"/>
              <a:t>03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012673" y="990449"/>
            <a:ext cx="65710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>
                <a:solidFill>
                  <a:srgbClr val="0C2C2E"/>
                </a:solidFill>
                <a:latin typeface="楷体_GB2312" panose="02010609030101010101" charset="-122"/>
                <a:ea typeface="楷体_GB2312" panose="02010609030101010101" charset="-122"/>
              </a:rPr>
              <a:t>2</a:t>
            </a:r>
            <a:r>
              <a:rPr lang="zh-CN" altLang="en-US" sz="3200" b="1" dirty="0">
                <a:solidFill>
                  <a:srgbClr val="0C2C2E"/>
                </a:solidFill>
                <a:latin typeface="楷体_GB2312" panose="02010609030101010101" charset="-122"/>
                <a:ea typeface="楷体_GB2312" panose="02010609030101010101" charset="-122"/>
              </a:rPr>
              <a:t>．选择合适的方法来制作学习卡片</a:t>
            </a:r>
          </a:p>
        </p:txBody>
      </p:sp>
      <p:pic>
        <p:nvPicPr>
          <p:cNvPr id="22" name="图片 21" descr="星星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2180000">
            <a:off x="1831807" y="4955800"/>
            <a:ext cx="486410" cy="653415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2094082" y="5224367"/>
            <a:ext cx="29546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zh-CN" altLang="en-US" sz="2400" dirty="0"/>
              <a:t>规划学习卡片的版面</a:t>
            </a:r>
            <a:endParaRPr lang="zh-CN" altLang="en-US" sz="2400" dirty="0"/>
          </a:p>
        </p:txBody>
      </p:sp>
      <p:pic>
        <p:nvPicPr>
          <p:cNvPr id="23" name="图片 22" descr="星星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2180000">
            <a:off x="6389237" y="4955800"/>
            <a:ext cx="486410" cy="653415"/>
          </a:xfrm>
          <a:prstGeom prst="rect">
            <a:avLst/>
          </a:prstGeom>
        </p:spPr>
      </p:pic>
      <p:sp>
        <p:nvSpPr>
          <p:cNvPr id="24" name="矩形 23"/>
          <p:cNvSpPr/>
          <p:nvPr/>
        </p:nvSpPr>
        <p:spPr>
          <a:xfrm>
            <a:off x="6651512" y="5224367"/>
            <a:ext cx="35702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zh-CN" altLang="en-US" sz="2400" dirty="0"/>
              <a:t>添加学习卡片内容并美化</a:t>
            </a:r>
            <a:endParaRPr lang="zh-CN" altLang="en-US" sz="2400" dirty="0"/>
          </a:p>
        </p:txBody>
      </p:sp>
      <p:sp>
        <p:nvSpPr>
          <p:cNvPr id="25" name="矩形 24"/>
          <p:cNvSpPr/>
          <p:nvPr/>
        </p:nvSpPr>
        <p:spPr>
          <a:xfrm>
            <a:off x="2816696" y="1771802"/>
            <a:ext cx="69557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zh-CN" altLang="en-US" sz="2400" dirty="0"/>
              <a:t>根据学习卡片的设计与规划，制作个人学习卡片。</a:t>
            </a:r>
            <a:endParaRPr lang="zh-CN" altLang="en-US" sz="2400" dirty="0"/>
          </a:p>
        </p:txBody>
      </p:sp>
      <p:sp>
        <p:nvSpPr>
          <p:cNvPr id="8" name="圆角矩形 7"/>
          <p:cNvSpPr/>
          <p:nvPr/>
        </p:nvSpPr>
        <p:spPr>
          <a:xfrm>
            <a:off x="1661825" y="2393341"/>
            <a:ext cx="8825948" cy="2479819"/>
          </a:xfrm>
          <a:prstGeom prst="roundRect">
            <a:avLst/>
          </a:prstGeom>
          <a:noFill/>
          <a:ln w="28575">
            <a:solidFill>
              <a:schemeClr val="accent4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4666628" y="3346020"/>
            <a:ext cx="24929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zh-CN" altLang="en-US" dirty="0"/>
              <a:t>请在此处展示你的作品</a:t>
            </a:r>
          </a:p>
        </p:txBody>
      </p:sp>
      <p:pic>
        <p:nvPicPr>
          <p:cNvPr id="11" name="图片 10" descr="f963bfe6348d46dda75e1b180615fcf8(1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00306" y="4703202"/>
            <a:ext cx="1221600" cy="12216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1E775C52-52D4-3430-BECF-3B183992E849}"/>
              </a:ext>
            </a:extLst>
          </p:cNvPr>
          <p:cNvGrpSpPr/>
          <p:nvPr/>
        </p:nvGrpSpPr>
        <p:grpSpPr>
          <a:xfrm>
            <a:off x="1358441" y="1282836"/>
            <a:ext cx="1471282" cy="1296000"/>
            <a:chOff x="1708816" y="1826711"/>
            <a:chExt cx="1471282" cy="1296000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95F3B73F-8703-5155-F813-F439B352E2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6225"/>
            <a:stretch/>
          </p:blipFill>
          <p:spPr>
            <a:xfrm rot="646208">
              <a:off x="1708816" y="1826711"/>
              <a:ext cx="1471282" cy="1296000"/>
            </a:xfrm>
            <a:prstGeom prst="rect">
              <a:avLst/>
            </a:prstGeom>
          </p:spPr>
        </p:pic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7E618AAD-0F15-01B9-5A96-8BB1F450EAA0}"/>
                </a:ext>
              </a:extLst>
            </p:cNvPr>
            <p:cNvSpPr txBox="1"/>
            <p:nvPr/>
          </p:nvSpPr>
          <p:spPr>
            <a:xfrm>
              <a:off x="1816776" y="2243878"/>
              <a:ext cx="125536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CN" altLang="en-US" sz="2400" dirty="0">
                  <a:solidFill>
                    <a:srgbClr val="0432FF"/>
                  </a:solidFill>
                </a:rPr>
                <a:t>绘一绘</a:t>
              </a:r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8550" y="1135841"/>
            <a:ext cx="4914900" cy="194310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CD27BC12-5A38-B7F4-8307-87E2402F061F}"/>
              </a:ext>
            </a:extLst>
          </p:cNvPr>
          <p:cNvGrpSpPr/>
          <p:nvPr/>
        </p:nvGrpSpPr>
        <p:grpSpPr>
          <a:xfrm>
            <a:off x="3636164" y="3644761"/>
            <a:ext cx="2759885" cy="461665"/>
            <a:chOff x="2953352" y="3632202"/>
            <a:chExt cx="2759885" cy="461665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B16755BB-6910-AB4A-1EA1-7205E94EA50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953352" y="3752850"/>
              <a:ext cx="507398" cy="324000"/>
            </a:xfrm>
            <a:prstGeom prst="rect">
              <a:avLst/>
            </a:prstGeom>
          </p:spPr>
        </p:pic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8D620FBD-0882-17DF-C71B-CDD129A1B46E}"/>
                </a:ext>
              </a:extLst>
            </p:cNvPr>
            <p:cNvSpPr txBox="1"/>
            <p:nvPr/>
          </p:nvSpPr>
          <p:spPr>
            <a:xfrm>
              <a:off x="3168951" y="3632202"/>
              <a:ext cx="254428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b="1" dirty="0">
                  <a:solidFill>
                    <a:schemeClr val="bg2">
                      <a:lumMod val="25000"/>
                    </a:schemeClr>
                  </a:solidFill>
                  <a:latin typeface="楷体_GB2312" panose="02010609030101010101" charset="-122"/>
                  <a:ea typeface="楷体_GB2312" panose="02010609030101010101" charset="-122"/>
                </a:rPr>
                <a:t>1</a:t>
              </a:r>
              <a:r>
                <a:rPr lang="zh-CN" altLang="en-US" sz="2400" b="1" dirty="0">
                  <a:solidFill>
                    <a:schemeClr val="bg2">
                      <a:lumMod val="25000"/>
                    </a:schemeClr>
                  </a:solidFill>
                  <a:latin typeface="楷体_GB2312" panose="02010609030101010101" charset="-122"/>
                  <a:ea typeface="楷体_GB2312" panose="02010609030101010101" charset="-122"/>
                </a:rPr>
                <a:t>．数据及其形式</a:t>
              </a:r>
            </a:p>
          </p:txBody>
        </p:sp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AC4B2D20-2F6A-B6F1-B91A-AC274596E5EF}"/>
              </a:ext>
            </a:extLst>
          </p:cNvPr>
          <p:cNvGrpSpPr/>
          <p:nvPr/>
        </p:nvGrpSpPr>
        <p:grpSpPr>
          <a:xfrm>
            <a:off x="3636164" y="4227074"/>
            <a:ext cx="3074074" cy="461665"/>
            <a:chOff x="2953352" y="3632202"/>
            <a:chExt cx="3074074" cy="461665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6B9B6CC1-03AD-5C0C-DDD4-6ED919D534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953352" y="3752850"/>
              <a:ext cx="507398" cy="324000"/>
            </a:xfrm>
            <a:prstGeom prst="rect">
              <a:avLst/>
            </a:prstGeom>
          </p:spPr>
        </p:pic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FAC92530-CFC2-96B6-5082-D8ABF3A63886}"/>
                </a:ext>
              </a:extLst>
            </p:cNvPr>
            <p:cNvSpPr txBox="1"/>
            <p:nvPr/>
          </p:nvSpPr>
          <p:spPr>
            <a:xfrm>
              <a:off x="3168951" y="3632202"/>
              <a:ext cx="285847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b="1" dirty="0">
                  <a:solidFill>
                    <a:schemeClr val="bg2">
                      <a:lumMod val="25000"/>
                    </a:schemeClr>
                  </a:solidFill>
                  <a:latin typeface="楷体_GB2312" panose="02010609030101010101" charset="-122"/>
                  <a:ea typeface="楷体_GB2312" panose="02010609030101010101" charset="-122"/>
                </a:rPr>
                <a:t>2</a:t>
              </a:r>
              <a:r>
                <a:rPr lang="zh-CN" altLang="en-US" sz="2400" b="1" dirty="0">
                  <a:solidFill>
                    <a:schemeClr val="bg2">
                      <a:lumMod val="25000"/>
                    </a:schemeClr>
                  </a:solidFill>
                  <a:latin typeface="楷体_GB2312" panose="02010609030101010101" charset="-122"/>
                  <a:ea typeface="楷体_GB2312" panose="02010609030101010101" charset="-122"/>
                </a:rPr>
                <a:t>．数据的合理使用</a:t>
              </a:r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012673" y="990449"/>
            <a:ext cx="32752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>
                <a:solidFill>
                  <a:srgbClr val="0C2C2E"/>
                </a:solidFill>
                <a:latin typeface="楷体_GB2312" panose="02010609030101010101" charset="-122"/>
                <a:ea typeface="楷体_GB2312" panose="02010609030101010101" charset="-122"/>
              </a:rPr>
              <a:t>1</a:t>
            </a:r>
            <a:r>
              <a:rPr lang="zh-CN" altLang="en-US" sz="3200" b="1" dirty="0">
                <a:solidFill>
                  <a:srgbClr val="0C2C2E"/>
                </a:solidFill>
                <a:latin typeface="楷体_GB2312" panose="02010609030101010101" charset="-122"/>
                <a:ea typeface="楷体_GB2312" panose="02010609030101010101" charset="-122"/>
              </a:rPr>
              <a:t>．数据及其形式</a:t>
            </a:r>
          </a:p>
        </p:txBody>
      </p:sp>
      <p:pic>
        <p:nvPicPr>
          <p:cNvPr id="11" name="图片 10" descr="b5f583336eae1ecd2b1b701ea78d1ec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1101" y="3307560"/>
            <a:ext cx="2668018" cy="288792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206" b="-5206"/>
          <a:stretch>
            <a:fillRect/>
          </a:stretch>
        </p:blipFill>
        <p:spPr>
          <a:xfrm rot="21019554">
            <a:off x="3952610" y="1109737"/>
            <a:ext cx="5769603" cy="4100856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 rot="20659756">
            <a:off x="4111765" y="2189425"/>
            <a:ext cx="387544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zh-CN" altLang="en-US" dirty="0">
                <a:latin typeface="+mn-ea"/>
              </a:rPr>
              <a:t>      小朋友，数据的形式多种多样，你能将常见的数据形式拖到此框中吗？</a:t>
            </a:r>
            <a:endParaRPr lang="zh-CN" altLang="en-US" dirty="0">
              <a:latin typeface="Arial" panose="020B0604020202020204" pitchFamily="34" charset="0"/>
              <a:ea typeface="思源黑体 CN Normal" panose="020B0400000000000000" pitchFamily="34" charset="-122"/>
              <a:sym typeface="Arial" panose="020B0604020202020204" pitchFamily="34" charset="0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66344" y="3743249"/>
            <a:ext cx="626544" cy="654219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48549" y="4610152"/>
            <a:ext cx="778212" cy="727213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87211" y="2806590"/>
            <a:ext cx="748469" cy="70715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75022" y="2806590"/>
            <a:ext cx="696815" cy="723975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42764" y="4652902"/>
            <a:ext cx="706307" cy="684463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61EE9989-AF6D-13BA-CD5E-CDCD1BF19502}"/>
              </a:ext>
            </a:extLst>
          </p:cNvPr>
          <p:cNvGrpSpPr/>
          <p:nvPr/>
        </p:nvGrpSpPr>
        <p:grpSpPr>
          <a:xfrm>
            <a:off x="1595231" y="1297906"/>
            <a:ext cx="1471282" cy="1296000"/>
            <a:chOff x="1708816" y="1826711"/>
            <a:chExt cx="1471282" cy="1296000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3B584766-4437-FF3C-5196-DDD859D8B2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6225"/>
            <a:stretch/>
          </p:blipFill>
          <p:spPr>
            <a:xfrm rot="646208">
              <a:off x="1708816" y="1826711"/>
              <a:ext cx="1471282" cy="1296000"/>
            </a:xfrm>
            <a:prstGeom prst="rect">
              <a:avLst/>
            </a:prstGeom>
          </p:spPr>
        </p:pic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0F2E22A5-CB94-9B6A-D269-1BDDBA6B1DDC}"/>
                </a:ext>
              </a:extLst>
            </p:cNvPr>
            <p:cNvSpPr txBox="1"/>
            <p:nvPr/>
          </p:nvSpPr>
          <p:spPr>
            <a:xfrm>
              <a:off x="1816776" y="2243878"/>
              <a:ext cx="125536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CN" altLang="en-US" sz="2400" dirty="0">
                  <a:solidFill>
                    <a:srgbClr val="0432FF"/>
                  </a:solidFill>
                </a:rPr>
                <a:t>拖一拖</a:t>
              </a:r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012673" y="990449"/>
            <a:ext cx="36872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>
                <a:solidFill>
                  <a:srgbClr val="0C2C2E"/>
                </a:solidFill>
                <a:latin typeface="楷体_GB2312" panose="02010609030101010101" charset="-122"/>
                <a:ea typeface="楷体_GB2312" panose="02010609030101010101" charset="-122"/>
              </a:rPr>
              <a:t>2</a:t>
            </a:r>
            <a:r>
              <a:rPr lang="zh-CN" altLang="en-US" sz="3200" b="1" dirty="0">
                <a:solidFill>
                  <a:srgbClr val="0C2C2E"/>
                </a:solidFill>
                <a:latin typeface="楷体_GB2312" panose="02010609030101010101" charset="-122"/>
                <a:ea typeface="楷体_GB2312" panose="02010609030101010101" charset="-122"/>
              </a:rPr>
              <a:t>．数据的合理使用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2832598" y="1776054"/>
            <a:ext cx="82401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400" dirty="0"/>
              <a:t>你觉得选择哪种形式的数据来记录比较合适？</a:t>
            </a:r>
          </a:p>
        </p:txBody>
      </p:sp>
      <p:pic>
        <p:nvPicPr>
          <p:cNvPr id="1026" name="图片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5870" y="2449002"/>
            <a:ext cx="6379548" cy="3056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1D188BF3-C6EC-6379-497D-7835E61D7E40}"/>
              </a:ext>
            </a:extLst>
          </p:cNvPr>
          <p:cNvGrpSpPr/>
          <p:nvPr/>
        </p:nvGrpSpPr>
        <p:grpSpPr>
          <a:xfrm>
            <a:off x="1388399" y="1358886"/>
            <a:ext cx="1471282" cy="1296000"/>
            <a:chOff x="1708816" y="1826711"/>
            <a:chExt cx="1471282" cy="1296000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F44F2A53-1F09-8993-EE8E-CD3F060003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6225"/>
            <a:stretch/>
          </p:blipFill>
          <p:spPr>
            <a:xfrm rot="646208">
              <a:off x="1708816" y="1826711"/>
              <a:ext cx="1471282" cy="1296000"/>
            </a:xfrm>
            <a:prstGeom prst="rect">
              <a:avLst/>
            </a:prstGeom>
          </p:spPr>
        </p:pic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563FABA6-DB2E-4E6E-5AFB-A27FDCCA7D0F}"/>
                </a:ext>
              </a:extLst>
            </p:cNvPr>
            <p:cNvSpPr txBox="1"/>
            <p:nvPr/>
          </p:nvSpPr>
          <p:spPr>
            <a:xfrm>
              <a:off x="1816776" y="2243878"/>
              <a:ext cx="125536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CN" altLang="en-US" sz="2400" dirty="0">
                  <a:solidFill>
                    <a:srgbClr val="0432FF"/>
                  </a:solidFill>
                </a:rPr>
                <a:t>连一连</a:t>
              </a:r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8550" y="1964524"/>
            <a:ext cx="4914900" cy="19431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225891" y="1363330"/>
            <a:ext cx="100258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spc="500" dirty="0">
                <a:solidFill>
                  <a:srgbClr val="0C2C2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</a:t>
            </a:r>
            <a:r>
              <a:rPr lang="en-US" altLang="zh-CN" sz="2800" spc="500" dirty="0">
                <a:solidFill>
                  <a:srgbClr val="0C2C2E"/>
                </a:solidFill>
                <a:latin typeface="KaiTi_GB2312" panose="02010609030101010101" pitchFamily="49" charset="-122"/>
                <a:ea typeface="KaiTi_GB2312" panose="02010609030101010101" pitchFamily="49" charset="-122"/>
              </a:rPr>
              <a:t>1.</a:t>
            </a:r>
            <a:r>
              <a:rPr lang="zh-CN" altLang="en-US" sz="2800" spc="500" dirty="0">
                <a:solidFill>
                  <a:srgbClr val="0C2C2E"/>
                </a:solidFill>
                <a:latin typeface="KaiTi_GB2312" panose="02010609030101010101" pitchFamily="49" charset="-122"/>
                <a:ea typeface="KaiTi_GB2312" panose="02010609030101010101" pitchFamily="49" charset="-122"/>
              </a:rPr>
              <a:t>如图</a:t>
            </a:r>
            <a:r>
              <a:rPr lang="en-US" altLang="zh-CN" sz="2800" spc="500" dirty="0">
                <a:solidFill>
                  <a:srgbClr val="0C2C2E"/>
                </a:solidFill>
                <a:latin typeface="KaiTi_GB2312" panose="02010609030101010101" pitchFamily="49" charset="-122"/>
                <a:ea typeface="KaiTi_GB2312" panose="02010609030101010101" pitchFamily="49" charset="-122"/>
              </a:rPr>
              <a:t>1.5</a:t>
            </a:r>
            <a:r>
              <a:rPr lang="zh-CN" altLang="en-US" sz="2800" spc="500" dirty="0">
                <a:solidFill>
                  <a:srgbClr val="0C2C2E"/>
                </a:solidFill>
                <a:latin typeface="KaiTi_GB2312" panose="02010609030101010101" pitchFamily="49" charset="-122"/>
                <a:ea typeface="KaiTi_GB2312" panose="02010609030101010101" pitchFamily="49" charset="-122"/>
              </a:rPr>
              <a:t>所示，丰富多彩的校园生活中有哪些数据？它们是以什么形式呈现的？     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4825" y="2481158"/>
            <a:ext cx="6647072" cy="2654368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225891" y="1373175"/>
            <a:ext cx="100258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spc="500" dirty="0">
                <a:solidFill>
                  <a:srgbClr val="0C2C2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</a:t>
            </a:r>
            <a:r>
              <a:rPr lang="en-US" altLang="zh-CN" sz="2800" spc="500" dirty="0">
                <a:solidFill>
                  <a:srgbClr val="0C2C2E"/>
                </a:solidFill>
                <a:latin typeface="KaiTi_GB2312" panose="02010609030101010101" pitchFamily="49" charset="-122"/>
                <a:ea typeface="KaiTi_GB2312" panose="02010609030101010101" pitchFamily="49" charset="-122"/>
              </a:rPr>
              <a:t>2.</a:t>
            </a:r>
            <a:r>
              <a:rPr lang="zh-CN" altLang="en-US" sz="2800" spc="500" dirty="0">
                <a:solidFill>
                  <a:srgbClr val="0C2C2E"/>
                </a:solidFill>
                <a:latin typeface="KaiTi_GB2312" panose="02010609030101010101" pitchFamily="49" charset="-122"/>
                <a:ea typeface="KaiTi_GB2312" panose="02010609030101010101" pitchFamily="49" charset="-122"/>
              </a:rPr>
              <a:t>仔细观察，找出图</a:t>
            </a:r>
            <a:r>
              <a:rPr lang="en-US" altLang="zh-CN" sz="2800" spc="500" dirty="0">
                <a:solidFill>
                  <a:srgbClr val="0C2C2E"/>
                </a:solidFill>
                <a:latin typeface="KaiTi_GB2312" panose="02010609030101010101" pitchFamily="49" charset="-122"/>
                <a:ea typeface="KaiTi_GB2312" panose="02010609030101010101" pitchFamily="49" charset="-122"/>
              </a:rPr>
              <a:t>1.6</a:t>
            </a:r>
            <a:r>
              <a:rPr lang="zh-CN" altLang="en-US" sz="2800" spc="500" dirty="0">
                <a:solidFill>
                  <a:srgbClr val="0C2C2E"/>
                </a:solidFill>
                <a:latin typeface="KaiTi_GB2312" panose="02010609030101010101" pitchFamily="49" charset="-122"/>
                <a:ea typeface="KaiTi_GB2312" panose="02010609030101010101" pitchFamily="49" charset="-122"/>
              </a:rPr>
              <a:t>中有哪些形式的数据，并说一说你在生活中如何使用这些数据的。</a:t>
            </a:r>
          </a:p>
        </p:txBody>
      </p:sp>
      <p:grpSp>
        <p:nvGrpSpPr>
          <p:cNvPr id="12" name="组合 11"/>
          <p:cNvGrpSpPr/>
          <p:nvPr/>
        </p:nvGrpSpPr>
        <p:grpSpPr>
          <a:xfrm>
            <a:off x="3591917" y="2274894"/>
            <a:ext cx="4909150" cy="2553902"/>
            <a:chOff x="3320451" y="2469294"/>
            <a:chExt cx="4909150" cy="2553902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320451" y="2469294"/>
              <a:ext cx="4909150" cy="2261652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25275" y="4718442"/>
              <a:ext cx="4170942" cy="304754"/>
            </a:xfrm>
            <a:prstGeom prst="rect">
              <a:avLst/>
            </a:prstGeom>
          </p:spPr>
        </p:pic>
      </p:grpSp>
      <p:grpSp>
        <p:nvGrpSpPr>
          <p:cNvPr id="10" name="组合 9"/>
          <p:cNvGrpSpPr/>
          <p:nvPr/>
        </p:nvGrpSpPr>
        <p:grpSpPr>
          <a:xfrm>
            <a:off x="1199301" y="4878761"/>
            <a:ext cx="3236975" cy="461665"/>
            <a:chOff x="963550" y="5357925"/>
            <a:chExt cx="3236975" cy="461665"/>
          </a:xfrm>
        </p:grpSpPr>
        <p:sp>
          <p:nvSpPr>
            <p:cNvPr id="7" name="矩形 6"/>
            <p:cNvSpPr/>
            <p:nvPr/>
          </p:nvSpPr>
          <p:spPr>
            <a:xfrm>
              <a:off x="963550" y="5357925"/>
              <a:ext cx="1300356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400" spc="500" dirty="0">
                  <a:solidFill>
                    <a:srgbClr val="0C2C2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数据：</a:t>
              </a:r>
              <a:endParaRPr lang="zh-CN" altLang="en-US" sz="2400" dirty="0"/>
            </a:p>
          </p:txBody>
        </p:sp>
        <p:cxnSp>
          <p:nvCxnSpPr>
            <p:cNvPr id="9" name="直接连接符 8"/>
            <p:cNvCxnSpPr/>
            <p:nvPr/>
          </p:nvCxnSpPr>
          <p:spPr>
            <a:xfrm flipV="1">
              <a:off x="1921669" y="5686425"/>
              <a:ext cx="2278856" cy="14288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3" name="组合 12"/>
          <p:cNvGrpSpPr/>
          <p:nvPr/>
        </p:nvGrpSpPr>
        <p:grpSpPr>
          <a:xfrm>
            <a:off x="4537833" y="4881142"/>
            <a:ext cx="3236975" cy="461665"/>
            <a:chOff x="963550" y="5357925"/>
            <a:chExt cx="3236975" cy="461665"/>
          </a:xfrm>
        </p:grpSpPr>
        <p:sp>
          <p:nvSpPr>
            <p:cNvPr id="14" name="矩形 13"/>
            <p:cNvSpPr/>
            <p:nvPr/>
          </p:nvSpPr>
          <p:spPr>
            <a:xfrm>
              <a:off x="963550" y="5357925"/>
              <a:ext cx="1300356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400" spc="500" dirty="0">
                  <a:solidFill>
                    <a:srgbClr val="0C2C2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形式：</a:t>
              </a:r>
              <a:endParaRPr lang="zh-CN" altLang="en-US" sz="2400" dirty="0"/>
            </a:p>
          </p:txBody>
        </p:sp>
        <p:cxnSp>
          <p:nvCxnSpPr>
            <p:cNvPr id="15" name="直接连接符 14"/>
            <p:cNvCxnSpPr/>
            <p:nvPr/>
          </p:nvCxnSpPr>
          <p:spPr>
            <a:xfrm flipV="1">
              <a:off x="1921669" y="5686425"/>
              <a:ext cx="2278856" cy="14288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/>
        </p:nvGrpSpPr>
        <p:grpSpPr>
          <a:xfrm>
            <a:off x="7866845" y="4881140"/>
            <a:ext cx="3236975" cy="461665"/>
            <a:chOff x="963550" y="5357925"/>
            <a:chExt cx="3236975" cy="461665"/>
          </a:xfrm>
        </p:grpSpPr>
        <p:sp>
          <p:nvSpPr>
            <p:cNvPr id="17" name="矩形 16"/>
            <p:cNvSpPr/>
            <p:nvPr/>
          </p:nvSpPr>
          <p:spPr>
            <a:xfrm>
              <a:off x="963550" y="5357925"/>
              <a:ext cx="1300356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400" spc="500" dirty="0">
                  <a:solidFill>
                    <a:srgbClr val="0C2C2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用途：</a:t>
              </a:r>
              <a:endParaRPr lang="zh-CN" altLang="en-US" sz="2400" dirty="0"/>
            </a:p>
          </p:txBody>
        </p:sp>
        <p:cxnSp>
          <p:nvCxnSpPr>
            <p:cNvPr id="18" name="直接连接符 17"/>
            <p:cNvCxnSpPr/>
            <p:nvPr/>
          </p:nvCxnSpPr>
          <p:spPr>
            <a:xfrm flipV="1">
              <a:off x="1921669" y="5686425"/>
              <a:ext cx="2278856" cy="14288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748922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 rot="19957694">
            <a:off x="908356" y="1381106"/>
            <a:ext cx="1936297" cy="666836"/>
            <a:chOff x="8634612" y="940575"/>
            <a:chExt cx="1936297" cy="666836"/>
          </a:xfrm>
        </p:grpSpPr>
        <p:sp>
          <p:nvSpPr>
            <p:cNvPr id="12" name="稻壳儿原创设计师【幻雨工作室】_3"/>
            <p:cNvSpPr/>
            <p:nvPr/>
          </p:nvSpPr>
          <p:spPr>
            <a:xfrm rot="797281">
              <a:off x="8634612" y="940575"/>
              <a:ext cx="1859875" cy="666836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Arial" panose="020B0604020202020204" pitchFamily="34" charset="0"/>
                <a:ea typeface="思源黑体 CN Bold" panose="020B08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3" name="文本框 12"/>
            <p:cNvSpPr txBox="1"/>
            <p:nvPr/>
          </p:nvSpPr>
          <p:spPr>
            <a:xfrm rot="794881">
              <a:off x="8781192" y="1082074"/>
              <a:ext cx="178971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2400" spc="500" dirty="0">
                  <a:solidFill>
                    <a:srgbClr val="0C2C2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项目情境</a:t>
              </a:r>
              <a:endPara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55276">
            <a:off x="766978" y="1213663"/>
            <a:ext cx="660847" cy="66084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3616" y="2287005"/>
            <a:ext cx="7161999" cy="363245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5" name="文本框 14"/>
          <p:cNvSpPr txBox="1"/>
          <p:nvPr/>
        </p:nvSpPr>
        <p:spPr>
          <a:xfrm>
            <a:off x="3438243" y="1317403"/>
            <a:ext cx="7120258" cy="13619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280"/>
              </a:lnSpc>
            </a:pPr>
            <a:r>
              <a:rPr kumimoji="1" lang="zh-CN" altLang="en-US" sz="2400" dirty="0">
                <a:latin typeface="+mn-ea"/>
              </a:rPr>
              <a:t>       俗话说，“好记性不如烂笔头”，每天学习结束后，如何对学习内容进行整理？</a:t>
            </a:r>
            <a:endParaRPr kumimoji="1" lang="en-US" altLang="zh-CN" sz="2400" dirty="0">
              <a:latin typeface="+mn-ea"/>
            </a:endParaRPr>
          </a:p>
          <a:p>
            <a:pPr>
              <a:lnSpc>
                <a:spcPts val="3280"/>
              </a:lnSpc>
            </a:pPr>
            <a:endParaRPr kumimoji="1" lang="en-US" altLang="zh-CN" sz="2400" dirty="0">
              <a:latin typeface="+mn-ea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1371401" y="2612012"/>
            <a:ext cx="94491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spc="500" dirty="0">
                <a:solidFill>
                  <a:srgbClr val="0C2C2E"/>
                </a:solidFill>
                <a:latin typeface="KaiTi_GB2312" panose="02010609030101010101" pitchFamily="49" charset="-122"/>
                <a:ea typeface="KaiTi_GB2312" panose="02010609030101010101" pitchFamily="49" charset="-122"/>
              </a:rPr>
              <a:t>   3.</a:t>
            </a:r>
            <a:r>
              <a:rPr lang="zh-CN" altLang="en-US" sz="2800" spc="500" dirty="0">
                <a:solidFill>
                  <a:srgbClr val="0C2C2E"/>
                </a:solidFill>
                <a:latin typeface="KaiTi_GB2312" panose="02010609030101010101" pitchFamily="49" charset="-122"/>
                <a:ea typeface="KaiTi_GB2312" panose="02010609030101010101" pitchFamily="49" charset="-122"/>
              </a:rPr>
              <a:t>选做题：在家长的陪同下，参观博物馆或科技馆，记录数据及相关呈现形式。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/>
        </p:nvCxnSpPr>
        <p:spPr>
          <a:xfrm>
            <a:off x="3286060" y="9427016"/>
            <a:ext cx="5040000" cy="0"/>
          </a:xfrm>
          <a:prstGeom prst="line">
            <a:avLst/>
          </a:prstGeom>
          <a:ln>
            <a:solidFill>
              <a:srgbClr val="A5B5B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框 5"/>
          <p:cNvSpPr txBox="1"/>
          <p:nvPr/>
        </p:nvSpPr>
        <p:spPr>
          <a:xfrm>
            <a:off x="3828080" y="2021608"/>
            <a:ext cx="4690429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000" b="1">
                <a:solidFill>
                  <a:schemeClr val="bg1"/>
                </a:solidFill>
                <a:latin typeface="思源黑体" panose="020B0500000000090000" pitchFamily="34" charset="-122"/>
                <a:ea typeface="思源黑体" panose="020B0500000000090000" pitchFamily="34" charset="-122"/>
                <a:cs typeface="阿里巴巴普惠体 M" panose="00020600040101010101" charset="-122"/>
              </a:defRPr>
            </a:lvl1pPr>
          </a:lstStyle>
          <a:p>
            <a:r>
              <a:rPr lang="zh-CN" altLang="en-US" sz="3000" dirty="0">
                <a:solidFill>
                  <a:srgbClr val="10383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en-US" altLang="zh-CN" sz="3000" dirty="0">
                <a:solidFill>
                  <a:srgbClr val="10383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3000" dirty="0">
                <a:solidFill>
                  <a:srgbClr val="10383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  制作个人学习卡片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52" y="815136"/>
            <a:ext cx="584041" cy="469828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5663881" y="900593"/>
            <a:ext cx="34958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rgbClr val="10383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第</a:t>
            </a:r>
            <a:r>
              <a:rPr lang="en-US" altLang="zh-CN" sz="2000" dirty="0">
                <a:solidFill>
                  <a:srgbClr val="10383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1</a:t>
            </a:r>
            <a:r>
              <a:rPr lang="zh-CN" altLang="en-US" sz="2000" dirty="0">
                <a:solidFill>
                  <a:srgbClr val="10383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单元  合理安排日常生活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1280760" y="900593"/>
            <a:ext cx="4644916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rgbClr val="10383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义务教育</a:t>
            </a:r>
            <a:r>
              <a:rPr lang="en-US" altLang="zh-CN" sz="2000" dirty="0">
                <a:solidFill>
                  <a:srgbClr val="10383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《</a:t>
            </a:r>
            <a:r>
              <a:rPr lang="zh-CN" altLang="en-US" sz="2000" dirty="0">
                <a:solidFill>
                  <a:srgbClr val="10383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信息科技</a:t>
            </a:r>
            <a:r>
              <a:rPr lang="en-US" altLang="zh-CN" sz="2000" dirty="0">
                <a:solidFill>
                  <a:srgbClr val="10383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》</a:t>
            </a:r>
            <a:r>
              <a:rPr lang="zh-CN" altLang="en-US" sz="2000" dirty="0">
                <a:solidFill>
                  <a:srgbClr val="10383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四年级上册   </a:t>
            </a:r>
            <a:endParaRPr lang="zh-CN" altLang="en-US" sz="2000" dirty="0">
              <a:solidFill>
                <a:srgbClr val="10383B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9396" y="2952712"/>
            <a:ext cx="3708684" cy="370868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4137" y="4116461"/>
            <a:ext cx="672899" cy="78593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073" y="3181999"/>
            <a:ext cx="4223436" cy="86971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 rot="19957694">
            <a:off x="906213" y="1372305"/>
            <a:ext cx="1974587" cy="666836"/>
            <a:chOff x="8634612" y="940575"/>
            <a:chExt cx="1974587" cy="666836"/>
          </a:xfrm>
        </p:grpSpPr>
        <p:sp>
          <p:nvSpPr>
            <p:cNvPr id="12" name="稻壳儿原创设计师【幻雨工作室】_3"/>
            <p:cNvSpPr/>
            <p:nvPr/>
          </p:nvSpPr>
          <p:spPr>
            <a:xfrm rot="797281">
              <a:off x="8634612" y="940575"/>
              <a:ext cx="1859875" cy="666836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Arial" panose="020B0604020202020204" pitchFamily="34" charset="0"/>
                <a:ea typeface="思源黑体 CN Bold" panose="020B08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3" name="文本框 12"/>
            <p:cNvSpPr txBox="1"/>
            <p:nvPr/>
          </p:nvSpPr>
          <p:spPr>
            <a:xfrm rot="794881">
              <a:off x="8819482" y="1085809"/>
              <a:ext cx="178971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2400" spc="500" dirty="0">
                  <a:solidFill>
                    <a:srgbClr val="0C2C2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明确目标</a:t>
              </a:r>
              <a:endPara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15" t="34563" r="28604" b="38834"/>
          <a:stretch>
            <a:fillRect/>
          </a:stretch>
        </p:blipFill>
        <p:spPr>
          <a:xfrm>
            <a:off x="716885" y="1258883"/>
            <a:ext cx="741168" cy="585415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2226192" y="3851590"/>
            <a:ext cx="9120561" cy="659596"/>
            <a:chOff x="2054253" y="2650754"/>
            <a:chExt cx="9120561" cy="659596"/>
          </a:xfrm>
        </p:grpSpPr>
        <p:sp>
          <p:nvSpPr>
            <p:cNvPr id="6" name="文本框 5"/>
            <p:cNvSpPr txBox="1"/>
            <p:nvPr/>
          </p:nvSpPr>
          <p:spPr>
            <a:xfrm>
              <a:off x="2640260" y="2794824"/>
              <a:ext cx="8534554" cy="5155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3280"/>
                </a:lnSpc>
              </a:pPr>
              <a:r>
                <a:rPr kumimoji="1" lang="zh-CN" altLang="en-US" sz="2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知道什么是数据，能结合身边的实例，说出常见的数据形式。</a:t>
              </a:r>
              <a:endParaRPr kumimoji="1"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18" name="组合 17"/>
            <p:cNvGrpSpPr/>
            <p:nvPr/>
          </p:nvGrpSpPr>
          <p:grpSpPr>
            <a:xfrm>
              <a:off x="2054253" y="2650754"/>
              <a:ext cx="571734" cy="623044"/>
              <a:chOff x="3931834" y="2087652"/>
              <a:chExt cx="571734" cy="623044"/>
            </a:xfrm>
          </p:grpSpPr>
          <p:sp>
            <p:nvSpPr>
              <p:cNvPr id="17" name="矩形 16"/>
              <p:cNvSpPr>
                <a:spLocks noChangeAspect="1"/>
              </p:cNvSpPr>
              <p:nvPr/>
            </p:nvSpPr>
            <p:spPr>
              <a:xfrm>
                <a:off x="3931834" y="2321216"/>
                <a:ext cx="324000" cy="324000"/>
              </a:xfrm>
              <a:prstGeom prst="rect">
                <a:avLst/>
              </a:prstGeom>
              <a:noFill/>
              <a:ln w="762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pic>
            <p:nvPicPr>
              <p:cNvPr id="16" name="图片 15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46107" y="2087652"/>
                <a:ext cx="557461" cy="623044"/>
              </a:xfrm>
              <a:prstGeom prst="rect">
                <a:avLst/>
              </a:prstGeom>
            </p:spPr>
          </p:pic>
        </p:grpSp>
      </p:grpSp>
      <p:grpSp>
        <p:nvGrpSpPr>
          <p:cNvPr id="3" name="组合 2"/>
          <p:cNvGrpSpPr/>
          <p:nvPr/>
        </p:nvGrpSpPr>
        <p:grpSpPr>
          <a:xfrm>
            <a:off x="2226192" y="2778794"/>
            <a:ext cx="7739616" cy="627023"/>
            <a:chOff x="2054253" y="3668611"/>
            <a:chExt cx="7739616" cy="627023"/>
          </a:xfrm>
        </p:grpSpPr>
        <p:grpSp>
          <p:nvGrpSpPr>
            <p:cNvPr id="19" name="组合 18"/>
            <p:cNvGrpSpPr/>
            <p:nvPr/>
          </p:nvGrpSpPr>
          <p:grpSpPr>
            <a:xfrm>
              <a:off x="2054253" y="3668611"/>
              <a:ext cx="571734" cy="623044"/>
              <a:chOff x="3931834" y="2087652"/>
              <a:chExt cx="571734" cy="623044"/>
            </a:xfrm>
          </p:grpSpPr>
          <p:sp>
            <p:nvSpPr>
              <p:cNvPr id="20" name="矩形 19"/>
              <p:cNvSpPr>
                <a:spLocks noChangeAspect="1"/>
              </p:cNvSpPr>
              <p:nvPr/>
            </p:nvSpPr>
            <p:spPr>
              <a:xfrm>
                <a:off x="3931834" y="2321216"/>
                <a:ext cx="324000" cy="324000"/>
              </a:xfrm>
              <a:prstGeom prst="rect">
                <a:avLst/>
              </a:prstGeom>
              <a:noFill/>
              <a:ln w="762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pic>
            <p:nvPicPr>
              <p:cNvPr id="21" name="图片 20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46107" y="2087652"/>
                <a:ext cx="557461" cy="623044"/>
              </a:xfrm>
              <a:prstGeom prst="rect">
                <a:avLst/>
              </a:prstGeom>
            </p:spPr>
          </p:pic>
        </p:grpSp>
        <p:sp>
          <p:nvSpPr>
            <p:cNvPr id="22" name="文本框 21"/>
            <p:cNvSpPr txBox="1"/>
            <p:nvPr/>
          </p:nvSpPr>
          <p:spPr>
            <a:xfrm>
              <a:off x="2625987" y="3812681"/>
              <a:ext cx="7167882" cy="4829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3280"/>
                </a:lnSpc>
              </a:pPr>
              <a:r>
                <a:rPr kumimoji="1" lang="zh-CN" altLang="en-US" sz="2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能根据需要制作不同形式的个人学习卡片。</a:t>
              </a:r>
              <a:endParaRPr kumimoji="1"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8"/>
          <p:cNvSpPr txBox="1"/>
          <p:nvPr/>
        </p:nvSpPr>
        <p:spPr>
          <a:xfrm>
            <a:off x="890662" y="1811182"/>
            <a:ext cx="3774205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了解学习卡片的组成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2. 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观察学习卡片的内容呈现方式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3. 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设计个人学习卡片</a:t>
            </a:r>
            <a:endParaRPr lang="id-ID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0" name="TextBox 8"/>
          <p:cNvSpPr txBox="1"/>
          <p:nvPr/>
        </p:nvSpPr>
        <p:spPr>
          <a:xfrm>
            <a:off x="3458904" y="4264698"/>
            <a:ext cx="36919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1. 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准备制作学习卡片的内容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 选择合适的方法来制作学习卡片</a:t>
            </a:r>
            <a:endParaRPr lang="id-ID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1" name="TextBox 8"/>
          <p:cNvSpPr txBox="1"/>
          <p:nvPr/>
        </p:nvSpPr>
        <p:spPr>
          <a:xfrm>
            <a:off x="5755632" y="1973201"/>
            <a:ext cx="2177101" cy="8744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1. 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数据及其形式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 数据的合理使用</a:t>
            </a:r>
            <a:endParaRPr lang="id-ID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838806" y="1027906"/>
            <a:ext cx="10497998" cy="3314183"/>
            <a:chOff x="838806" y="1027906"/>
            <a:chExt cx="10497998" cy="3314183"/>
          </a:xfrm>
        </p:grpSpPr>
        <p:sp>
          <p:nvSpPr>
            <p:cNvPr id="11" name="Freeform 21"/>
            <p:cNvSpPr/>
            <p:nvPr/>
          </p:nvSpPr>
          <p:spPr bwMode="auto">
            <a:xfrm>
              <a:off x="838806" y="2014486"/>
              <a:ext cx="9580165" cy="2120450"/>
            </a:xfrm>
            <a:custGeom>
              <a:avLst/>
              <a:gdLst>
                <a:gd name="T0" fmla="*/ 0 w 2828"/>
                <a:gd name="T1" fmla="*/ 856 h 1032"/>
                <a:gd name="T2" fmla="*/ 660 w 2828"/>
                <a:gd name="T3" fmla="*/ 540 h 1032"/>
                <a:gd name="T4" fmla="*/ 1232 w 2828"/>
                <a:gd name="T5" fmla="*/ 720 h 1032"/>
                <a:gd name="T6" fmla="*/ 1772 w 2828"/>
                <a:gd name="T7" fmla="*/ 320 h 1032"/>
                <a:gd name="T8" fmla="*/ 2315 w 2828"/>
                <a:gd name="T9" fmla="*/ 479 h 1032"/>
                <a:gd name="T10" fmla="*/ 2828 w 2828"/>
                <a:gd name="T11" fmla="*/ 0 h 1032"/>
                <a:gd name="connsiteX0" fmla="*/ 0 w 10000"/>
                <a:gd name="connsiteY0" fmla="*/ 8295 h 8580"/>
                <a:gd name="connsiteX1" fmla="*/ 2348 w 10000"/>
                <a:gd name="connsiteY1" fmla="*/ 3545 h 8580"/>
                <a:gd name="connsiteX2" fmla="*/ 4356 w 10000"/>
                <a:gd name="connsiteY2" fmla="*/ 6977 h 8580"/>
                <a:gd name="connsiteX3" fmla="*/ 6266 w 10000"/>
                <a:gd name="connsiteY3" fmla="*/ 3101 h 8580"/>
                <a:gd name="connsiteX4" fmla="*/ 8186 w 10000"/>
                <a:gd name="connsiteY4" fmla="*/ 4641 h 8580"/>
                <a:gd name="connsiteX5" fmla="*/ 10000 w 10000"/>
                <a:gd name="connsiteY5" fmla="*/ 0 h 8580"/>
                <a:gd name="connsiteX0-1" fmla="*/ 0 w 10000"/>
                <a:gd name="connsiteY0-2" fmla="*/ 9668 h 10374"/>
                <a:gd name="connsiteX1-3" fmla="*/ 2348 w 10000"/>
                <a:gd name="connsiteY1-4" fmla="*/ 4132 h 10374"/>
                <a:gd name="connsiteX2-5" fmla="*/ 4356 w 10000"/>
                <a:gd name="connsiteY2-6" fmla="*/ 10374 h 10374"/>
                <a:gd name="connsiteX3-7" fmla="*/ 6266 w 10000"/>
                <a:gd name="connsiteY3-8" fmla="*/ 3614 h 10374"/>
                <a:gd name="connsiteX4-9" fmla="*/ 8186 w 10000"/>
                <a:gd name="connsiteY4-10" fmla="*/ 5409 h 10374"/>
                <a:gd name="connsiteX5-11" fmla="*/ 10000 w 10000"/>
                <a:gd name="connsiteY5-12" fmla="*/ 0 h 10374"/>
                <a:gd name="connsiteX0-13" fmla="*/ 0 w 10000"/>
                <a:gd name="connsiteY0-14" fmla="*/ 9668 h 10376"/>
                <a:gd name="connsiteX1-15" fmla="*/ 2348 w 10000"/>
                <a:gd name="connsiteY1-16" fmla="*/ 4132 h 10376"/>
                <a:gd name="connsiteX2-17" fmla="*/ 4356 w 10000"/>
                <a:gd name="connsiteY2-18" fmla="*/ 10374 h 10376"/>
                <a:gd name="connsiteX3-19" fmla="*/ 5821 w 10000"/>
                <a:gd name="connsiteY3-20" fmla="*/ 3248 h 10376"/>
                <a:gd name="connsiteX4-21" fmla="*/ 8186 w 10000"/>
                <a:gd name="connsiteY4-22" fmla="*/ 5409 h 10376"/>
                <a:gd name="connsiteX5-23" fmla="*/ 10000 w 10000"/>
                <a:gd name="connsiteY5-24" fmla="*/ 0 h 10376"/>
                <a:gd name="connsiteX0-25" fmla="*/ 0 w 10000"/>
                <a:gd name="connsiteY0-26" fmla="*/ 9668 h 10376"/>
                <a:gd name="connsiteX1-27" fmla="*/ 2348 w 10000"/>
                <a:gd name="connsiteY1-28" fmla="*/ 4132 h 10376"/>
                <a:gd name="connsiteX2-29" fmla="*/ 4356 w 10000"/>
                <a:gd name="connsiteY2-30" fmla="*/ 10374 h 10376"/>
                <a:gd name="connsiteX3-31" fmla="*/ 5821 w 10000"/>
                <a:gd name="connsiteY3-32" fmla="*/ 3248 h 10376"/>
                <a:gd name="connsiteX4-33" fmla="*/ 8186 w 10000"/>
                <a:gd name="connsiteY4-34" fmla="*/ 5409 h 10376"/>
                <a:gd name="connsiteX5-35" fmla="*/ 10000 w 10000"/>
                <a:gd name="connsiteY5-36" fmla="*/ 0 h 10376"/>
                <a:gd name="connsiteX0-37" fmla="*/ 0 w 10000"/>
                <a:gd name="connsiteY0-38" fmla="*/ 9668 h 10376"/>
                <a:gd name="connsiteX1-39" fmla="*/ 2348 w 10000"/>
                <a:gd name="connsiteY1-40" fmla="*/ 4132 h 10376"/>
                <a:gd name="connsiteX2-41" fmla="*/ 4356 w 10000"/>
                <a:gd name="connsiteY2-42" fmla="*/ 10374 h 10376"/>
                <a:gd name="connsiteX3-43" fmla="*/ 5821 w 10000"/>
                <a:gd name="connsiteY3-44" fmla="*/ 3248 h 10376"/>
                <a:gd name="connsiteX4-45" fmla="*/ 8631 w 10000"/>
                <a:gd name="connsiteY4-46" fmla="*/ 7651 h 10376"/>
                <a:gd name="connsiteX5-47" fmla="*/ 10000 w 10000"/>
                <a:gd name="connsiteY5-48" fmla="*/ 0 h 10376"/>
                <a:gd name="connsiteX0-49" fmla="*/ 0 w 10000"/>
                <a:gd name="connsiteY0-50" fmla="*/ 9668 h 10376"/>
                <a:gd name="connsiteX1-51" fmla="*/ 2348 w 10000"/>
                <a:gd name="connsiteY1-52" fmla="*/ 4132 h 10376"/>
                <a:gd name="connsiteX2-53" fmla="*/ 4356 w 10000"/>
                <a:gd name="connsiteY2-54" fmla="*/ 10374 h 10376"/>
                <a:gd name="connsiteX3-55" fmla="*/ 5821 w 10000"/>
                <a:gd name="connsiteY3-56" fmla="*/ 3248 h 10376"/>
                <a:gd name="connsiteX4-57" fmla="*/ 8631 w 10000"/>
                <a:gd name="connsiteY4-58" fmla="*/ 7651 h 10376"/>
                <a:gd name="connsiteX5-59" fmla="*/ 10000 w 10000"/>
                <a:gd name="connsiteY5-60" fmla="*/ 0 h 10376"/>
                <a:gd name="connsiteX0-61" fmla="*/ 0 w 10000"/>
                <a:gd name="connsiteY0-62" fmla="*/ 9668 h 10395"/>
                <a:gd name="connsiteX1-63" fmla="*/ 2363 w 10000"/>
                <a:gd name="connsiteY1-64" fmla="*/ 5595 h 10395"/>
                <a:gd name="connsiteX2-65" fmla="*/ 4356 w 10000"/>
                <a:gd name="connsiteY2-66" fmla="*/ 10374 h 10395"/>
                <a:gd name="connsiteX3-67" fmla="*/ 5821 w 10000"/>
                <a:gd name="connsiteY3-68" fmla="*/ 3248 h 10395"/>
                <a:gd name="connsiteX4-69" fmla="*/ 8631 w 10000"/>
                <a:gd name="connsiteY4-70" fmla="*/ 7651 h 10395"/>
                <a:gd name="connsiteX5-71" fmla="*/ 10000 w 10000"/>
                <a:gd name="connsiteY5-72" fmla="*/ 0 h 10395"/>
                <a:gd name="connsiteX0-73" fmla="*/ 0 w 9911"/>
                <a:gd name="connsiteY0-74" fmla="*/ 6552 h 10397"/>
                <a:gd name="connsiteX1-75" fmla="*/ 2274 w 9911"/>
                <a:gd name="connsiteY1-76" fmla="*/ 5595 h 10397"/>
                <a:gd name="connsiteX2-77" fmla="*/ 4267 w 9911"/>
                <a:gd name="connsiteY2-78" fmla="*/ 10374 h 10397"/>
                <a:gd name="connsiteX3-79" fmla="*/ 5732 w 9911"/>
                <a:gd name="connsiteY3-80" fmla="*/ 3248 h 10397"/>
                <a:gd name="connsiteX4-81" fmla="*/ 8542 w 9911"/>
                <a:gd name="connsiteY4-82" fmla="*/ 7651 h 10397"/>
                <a:gd name="connsiteX5-83" fmla="*/ 9911 w 9911"/>
                <a:gd name="connsiteY5-84" fmla="*/ 0 h 10397"/>
                <a:gd name="connsiteX0-85" fmla="*/ 0 w 10000"/>
                <a:gd name="connsiteY0-86" fmla="*/ 6302 h 9983"/>
                <a:gd name="connsiteX1-87" fmla="*/ 2294 w 10000"/>
                <a:gd name="connsiteY1-88" fmla="*/ 5381 h 9983"/>
                <a:gd name="connsiteX2-89" fmla="*/ 4305 w 10000"/>
                <a:gd name="connsiteY2-90" fmla="*/ 9978 h 9983"/>
                <a:gd name="connsiteX3-91" fmla="*/ 6172 w 10000"/>
                <a:gd name="connsiteY3-92" fmla="*/ 4304 h 9983"/>
                <a:gd name="connsiteX4-93" fmla="*/ 8619 w 10000"/>
                <a:gd name="connsiteY4-94" fmla="*/ 7359 h 9983"/>
                <a:gd name="connsiteX5-95" fmla="*/ 10000 w 10000"/>
                <a:gd name="connsiteY5-96" fmla="*/ 0 h 9983"/>
                <a:gd name="connsiteX0-97" fmla="*/ 0 w 10000"/>
                <a:gd name="connsiteY0-98" fmla="*/ 6313 h 10000"/>
                <a:gd name="connsiteX1-99" fmla="*/ 2294 w 10000"/>
                <a:gd name="connsiteY1-100" fmla="*/ 5390 h 10000"/>
                <a:gd name="connsiteX2-101" fmla="*/ 4305 w 10000"/>
                <a:gd name="connsiteY2-102" fmla="*/ 9995 h 10000"/>
                <a:gd name="connsiteX3-103" fmla="*/ 6172 w 10000"/>
                <a:gd name="connsiteY3-104" fmla="*/ 4311 h 10000"/>
                <a:gd name="connsiteX4-105" fmla="*/ 8619 w 10000"/>
                <a:gd name="connsiteY4-106" fmla="*/ 7372 h 10000"/>
                <a:gd name="connsiteX5-107" fmla="*/ 10000 w 10000"/>
                <a:gd name="connsiteY5-108" fmla="*/ 0 h 10000"/>
                <a:gd name="connsiteX0-109" fmla="*/ 0 w 10000"/>
                <a:gd name="connsiteY0-110" fmla="*/ 6313 h 10000"/>
                <a:gd name="connsiteX1-111" fmla="*/ 2294 w 10000"/>
                <a:gd name="connsiteY1-112" fmla="*/ 5390 h 10000"/>
                <a:gd name="connsiteX2-113" fmla="*/ 4305 w 10000"/>
                <a:gd name="connsiteY2-114" fmla="*/ 9995 h 10000"/>
                <a:gd name="connsiteX3-115" fmla="*/ 6172 w 10000"/>
                <a:gd name="connsiteY3-116" fmla="*/ 4311 h 10000"/>
                <a:gd name="connsiteX4-117" fmla="*/ 9038 w 10000"/>
                <a:gd name="connsiteY4-118" fmla="*/ 7690 h 10000"/>
                <a:gd name="connsiteX5-119" fmla="*/ 10000 w 10000"/>
                <a:gd name="connsiteY5-120" fmla="*/ 0 h 10000"/>
                <a:gd name="connsiteX0-121" fmla="*/ 0 w 10000"/>
                <a:gd name="connsiteY0-122" fmla="*/ 6313 h 10000"/>
                <a:gd name="connsiteX1-123" fmla="*/ 2294 w 10000"/>
                <a:gd name="connsiteY1-124" fmla="*/ 5390 h 10000"/>
                <a:gd name="connsiteX2-125" fmla="*/ 4305 w 10000"/>
                <a:gd name="connsiteY2-126" fmla="*/ 9995 h 10000"/>
                <a:gd name="connsiteX3-127" fmla="*/ 6172 w 10000"/>
                <a:gd name="connsiteY3-128" fmla="*/ 4311 h 10000"/>
                <a:gd name="connsiteX4-129" fmla="*/ 9038 w 10000"/>
                <a:gd name="connsiteY4-130" fmla="*/ 7690 h 10000"/>
                <a:gd name="connsiteX5-131" fmla="*/ 10000 w 10000"/>
                <a:gd name="connsiteY5-132" fmla="*/ 0 h 100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10000" h="10000">
                  <a:moveTo>
                    <a:pt x="0" y="6313"/>
                  </a:moveTo>
                  <a:cubicBezTo>
                    <a:pt x="1498" y="8227"/>
                    <a:pt x="1577" y="4777"/>
                    <a:pt x="2294" y="5390"/>
                  </a:cubicBezTo>
                  <a:cubicBezTo>
                    <a:pt x="3012" y="6004"/>
                    <a:pt x="3659" y="10174"/>
                    <a:pt x="4305" y="9995"/>
                  </a:cubicBezTo>
                  <a:cubicBezTo>
                    <a:pt x="4951" y="9816"/>
                    <a:pt x="5383" y="4695"/>
                    <a:pt x="6172" y="4311"/>
                  </a:cubicBezTo>
                  <a:cubicBezTo>
                    <a:pt x="6961" y="3927"/>
                    <a:pt x="7900" y="9595"/>
                    <a:pt x="9038" y="7690"/>
                  </a:cubicBezTo>
                  <a:cubicBezTo>
                    <a:pt x="9937" y="7559"/>
                    <a:pt x="8623" y="1047"/>
                    <a:pt x="10000" y="0"/>
                  </a:cubicBezTo>
                </a:path>
              </a:pathLst>
            </a:custGeom>
            <a:noFill/>
            <a:ln w="15875" cap="flat">
              <a:solidFill>
                <a:schemeClr val="tx1">
                  <a:lumMod val="65000"/>
                  <a:lumOff val="35000"/>
                </a:schemeClr>
              </a:solidFill>
              <a:prstDash val="dash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700" b="0">
                <a:solidFill>
                  <a:srgbClr val="97999B"/>
                </a:solidFill>
                <a:latin typeface="Source Sans Pro Light" panose="020B0403030403020204" pitchFamily="34" charset="0"/>
              </a:endParaRPr>
            </a:p>
          </p:txBody>
        </p:sp>
        <p:sp>
          <p:nvSpPr>
            <p:cNvPr id="26" name="AutoShape 60"/>
            <p:cNvSpPr/>
            <p:nvPr/>
          </p:nvSpPr>
          <p:spPr bwMode="auto">
            <a:xfrm>
              <a:off x="6245615" y="2914128"/>
              <a:ext cx="347119" cy="347116"/>
            </a:xfrm>
            <a:custGeom>
              <a:avLst/>
              <a:gdLst>
                <a:gd name="T0" fmla="*/ 197644 w 21600"/>
                <a:gd name="T1" fmla="*/ 197644 h 21592"/>
                <a:gd name="T2" fmla="*/ 197644 w 21600"/>
                <a:gd name="T3" fmla="*/ 197644 h 21592"/>
                <a:gd name="T4" fmla="*/ 197644 w 21600"/>
                <a:gd name="T5" fmla="*/ 197644 h 21592"/>
                <a:gd name="T6" fmla="*/ 197644 w 21600"/>
                <a:gd name="T7" fmla="*/ 197644 h 2159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592">
                  <a:moveTo>
                    <a:pt x="16719" y="11484"/>
                  </a:moveTo>
                  <a:cubicBezTo>
                    <a:pt x="16972" y="11823"/>
                    <a:pt x="17102" y="12217"/>
                    <a:pt x="17111" y="12666"/>
                  </a:cubicBezTo>
                  <a:cubicBezTo>
                    <a:pt x="17118" y="13118"/>
                    <a:pt x="16986" y="13503"/>
                    <a:pt x="16719" y="13825"/>
                  </a:cubicBezTo>
                  <a:lnTo>
                    <a:pt x="10660" y="21039"/>
                  </a:lnTo>
                  <a:cubicBezTo>
                    <a:pt x="10393" y="21361"/>
                    <a:pt x="10061" y="21530"/>
                    <a:pt x="9664" y="21548"/>
                  </a:cubicBezTo>
                  <a:cubicBezTo>
                    <a:pt x="9270" y="21568"/>
                    <a:pt x="8950" y="21398"/>
                    <a:pt x="8704" y="21039"/>
                  </a:cubicBezTo>
                  <a:lnTo>
                    <a:pt x="991" y="10768"/>
                  </a:lnTo>
                  <a:cubicBezTo>
                    <a:pt x="721" y="10408"/>
                    <a:pt x="488" y="9960"/>
                    <a:pt x="293" y="9416"/>
                  </a:cubicBezTo>
                  <a:cubicBezTo>
                    <a:pt x="98" y="8878"/>
                    <a:pt x="0" y="8375"/>
                    <a:pt x="0" y="7918"/>
                  </a:cubicBezTo>
                  <a:lnTo>
                    <a:pt x="0" y="1668"/>
                  </a:lnTo>
                  <a:cubicBezTo>
                    <a:pt x="0" y="1216"/>
                    <a:pt x="134" y="825"/>
                    <a:pt x="401" y="497"/>
                  </a:cubicBezTo>
                  <a:cubicBezTo>
                    <a:pt x="671" y="166"/>
                    <a:pt x="1003" y="0"/>
                    <a:pt x="1392" y="0"/>
                  </a:cubicBezTo>
                  <a:lnTo>
                    <a:pt x="6619" y="0"/>
                  </a:lnTo>
                  <a:cubicBezTo>
                    <a:pt x="6811" y="0"/>
                    <a:pt x="7016" y="28"/>
                    <a:pt x="7237" y="83"/>
                  </a:cubicBezTo>
                  <a:cubicBezTo>
                    <a:pt x="7456" y="138"/>
                    <a:pt x="7677" y="224"/>
                    <a:pt x="7899" y="336"/>
                  </a:cubicBezTo>
                  <a:cubicBezTo>
                    <a:pt x="8120" y="451"/>
                    <a:pt x="8332" y="580"/>
                    <a:pt x="8524" y="724"/>
                  </a:cubicBezTo>
                  <a:cubicBezTo>
                    <a:pt x="8719" y="865"/>
                    <a:pt x="8880" y="1021"/>
                    <a:pt x="9005" y="1185"/>
                  </a:cubicBezTo>
                  <a:lnTo>
                    <a:pt x="16719" y="11484"/>
                  </a:lnTo>
                  <a:close/>
                  <a:moveTo>
                    <a:pt x="3603" y="5922"/>
                  </a:moveTo>
                  <a:cubicBezTo>
                    <a:pt x="3964" y="5922"/>
                    <a:pt x="4279" y="5761"/>
                    <a:pt x="4548" y="5441"/>
                  </a:cubicBezTo>
                  <a:cubicBezTo>
                    <a:pt x="4815" y="5116"/>
                    <a:pt x="4952" y="4740"/>
                    <a:pt x="4952" y="4311"/>
                  </a:cubicBezTo>
                  <a:cubicBezTo>
                    <a:pt x="4952" y="3862"/>
                    <a:pt x="4815" y="3477"/>
                    <a:pt x="4548" y="3160"/>
                  </a:cubicBezTo>
                  <a:cubicBezTo>
                    <a:pt x="4281" y="2844"/>
                    <a:pt x="3966" y="2686"/>
                    <a:pt x="3603" y="2686"/>
                  </a:cubicBezTo>
                  <a:cubicBezTo>
                    <a:pt x="3227" y="2686"/>
                    <a:pt x="2908" y="2844"/>
                    <a:pt x="2643" y="3160"/>
                  </a:cubicBezTo>
                  <a:cubicBezTo>
                    <a:pt x="2378" y="3477"/>
                    <a:pt x="2246" y="3862"/>
                    <a:pt x="2246" y="4311"/>
                  </a:cubicBezTo>
                  <a:cubicBezTo>
                    <a:pt x="2246" y="4739"/>
                    <a:pt x="2378" y="5116"/>
                    <a:pt x="2643" y="5441"/>
                  </a:cubicBezTo>
                  <a:cubicBezTo>
                    <a:pt x="2905" y="5761"/>
                    <a:pt x="3225" y="5922"/>
                    <a:pt x="3603" y="5922"/>
                  </a:cubicBezTo>
                  <a:moveTo>
                    <a:pt x="21198" y="11510"/>
                  </a:moveTo>
                  <a:cubicBezTo>
                    <a:pt x="21465" y="11852"/>
                    <a:pt x="21599" y="12252"/>
                    <a:pt x="21599" y="12709"/>
                  </a:cubicBezTo>
                  <a:cubicBezTo>
                    <a:pt x="21599" y="13167"/>
                    <a:pt x="21465" y="13558"/>
                    <a:pt x="21198" y="13880"/>
                  </a:cubicBezTo>
                  <a:lnTo>
                    <a:pt x="15163" y="21093"/>
                  </a:lnTo>
                  <a:cubicBezTo>
                    <a:pt x="14896" y="21415"/>
                    <a:pt x="14564" y="21582"/>
                    <a:pt x="14174" y="21591"/>
                  </a:cubicBezTo>
                  <a:cubicBezTo>
                    <a:pt x="13782" y="21600"/>
                    <a:pt x="13450" y="21433"/>
                    <a:pt x="13183" y="21093"/>
                  </a:cubicBezTo>
                  <a:lnTo>
                    <a:pt x="13044" y="20903"/>
                  </a:lnTo>
                  <a:lnTo>
                    <a:pt x="18963" y="13825"/>
                  </a:lnTo>
                  <a:cubicBezTo>
                    <a:pt x="19230" y="13503"/>
                    <a:pt x="19365" y="13118"/>
                    <a:pt x="19360" y="12660"/>
                  </a:cubicBezTo>
                  <a:cubicBezTo>
                    <a:pt x="19355" y="12206"/>
                    <a:pt x="19223" y="11812"/>
                    <a:pt x="18963" y="11484"/>
                  </a:cubicBezTo>
                  <a:lnTo>
                    <a:pt x="11247" y="1185"/>
                  </a:lnTo>
                  <a:cubicBezTo>
                    <a:pt x="11009" y="865"/>
                    <a:pt x="10689" y="604"/>
                    <a:pt x="10282" y="408"/>
                  </a:cubicBezTo>
                  <a:cubicBezTo>
                    <a:pt x="9873" y="210"/>
                    <a:pt x="9484" y="83"/>
                    <a:pt x="9109" y="28"/>
                  </a:cubicBezTo>
                  <a:lnTo>
                    <a:pt x="11112" y="28"/>
                  </a:lnTo>
                  <a:cubicBezTo>
                    <a:pt x="11502" y="28"/>
                    <a:pt x="11935" y="141"/>
                    <a:pt x="12406" y="365"/>
                  </a:cubicBezTo>
                  <a:cubicBezTo>
                    <a:pt x="12878" y="589"/>
                    <a:pt x="13236" y="874"/>
                    <a:pt x="13481" y="1213"/>
                  </a:cubicBezTo>
                  <a:lnTo>
                    <a:pt x="21198" y="1151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lIns="38100" tIns="38100" rIns="38100" bIns="38100" anchor="ctr"/>
            <a:lstStyle/>
            <a:p>
              <a:endParaRPr lang="en-US" sz="2700" b="0">
                <a:solidFill>
                  <a:srgbClr val="97999B"/>
                </a:solidFill>
              </a:endParaRPr>
            </a:p>
          </p:txBody>
        </p:sp>
        <p:pic>
          <p:nvPicPr>
            <p:cNvPr id="73" name="图片 72">
              <a:hlinkClick r:id="rId3" action="ppaction://hlinksldjump"/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88982" y="3125224"/>
              <a:ext cx="1330405" cy="525974"/>
            </a:xfrm>
            <a:prstGeom prst="rect">
              <a:avLst/>
            </a:prstGeom>
          </p:spPr>
        </p:pic>
        <p:pic>
          <p:nvPicPr>
            <p:cNvPr id="75" name="图片 74">
              <a:hlinkClick r:id="rId5" action="ppaction://hlinksldjump"/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99431" y="3816489"/>
              <a:ext cx="1329457" cy="525600"/>
            </a:xfrm>
            <a:prstGeom prst="rect">
              <a:avLst/>
            </a:prstGeom>
          </p:spPr>
        </p:pic>
        <p:pic>
          <p:nvPicPr>
            <p:cNvPr id="79" name="图片 78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0851" y="2824886"/>
              <a:ext cx="1329459" cy="525600"/>
            </a:xfrm>
            <a:prstGeom prst="rect">
              <a:avLst/>
            </a:prstGeom>
          </p:spPr>
        </p:pic>
        <p:pic>
          <p:nvPicPr>
            <p:cNvPr id="81" name="图片 80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42324" y="3413171"/>
              <a:ext cx="1329459" cy="525600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76320" y="1027906"/>
              <a:ext cx="1460484" cy="101515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4C4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8550" y="1139270"/>
            <a:ext cx="4914900" cy="194310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91280C50-E49A-AD45-B59C-DC4F7099378B}"/>
              </a:ext>
            </a:extLst>
          </p:cNvPr>
          <p:cNvGrpSpPr/>
          <p:nvPr/>
        </p:nvGrpSpPr>
        <p:grpSpPr>
          <a:xfrm>
            <a:off x="3636164" y="3644761"/>
            <a:ext cx="3715275" cy="461665"/>
            <a:chOff x="2953352" y="3632202"/>
            <a:chExt cx="3715275" cy="461665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7218E910-B627-E654-FEE3-410F11890A3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953352" y="3752850"/>
              <a:ext cx="507398" cy="324000"/>
            </a:xfrm>
            <a:prstGeom prst="rect">
              <a:avLst/>
            </a:prstGeom>
          </p:spPr>
        </p:pic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id="{C8530CBD-D618-92FF-A1CE-51E9DB452055}"/>
                </a:ext>
              </a:extLst>
            </p:cNvPr>
            <p:cNvSpPr txBox="1"/>
            <p:nvPr/>
          </p:nvSpPr>
          <p:spPr>
            <a:xfrm>
              <a:off x="3168951" y="3632202"/>
              <a:ext cx="349967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b="1" dirty="0">
                  <a:solidFill>
                    <a:schemeClr val="bg2">
                      <a:lumMod val="25000"/>
                    </a:schemeClr>
                  </a:solidFill>
                  <a:latin typeface="楷体_GB2312" panose="02010609030101010101" charset="-122"/>
                  <a:ea typeface="楷体_GB2312" panose="02010609030101010101" charset="-122"/>
                </a:rPr>
                <a:t>1</a:t>
              </a:r>
              <a:r>
                <a:rPr lang="zh-CN" altLang="en-US" sz="2400" b="1" dirty="0">
                  <a:solidFill>
                    <a:schemeClr val="bg2">
                      <a:lumMod val="25000"/>
                    </a:schemeClr>
                  </a:solidFill>
                  <a:latin typeface="楷体_GB2312" panose="02010609030101010101" charset="-122"/>
                  <a:ea typeface="楷体_GB2312" panose="02010609030101010101" charset="-122"/>
                </a:rPr>
                <a:t>．了解学习卡片的组成</a:t>
              </a:r>
            </a:p>
          </p:txBody>
        </p:sp>
      </p:grpSp>
      <p:grpSp>
        <p:nvGrpSpPr>
          <p:cNvPr id="5" name="组合 4">
            <a:extLst>
              <a:ext uri="{FF2B5EF4-FFF2-40B4-BE49-F238E27FC236}">
                <a16:creationId xmlns:a16="http://schemas.microsoft.com/office/drawing/2014/main" id="{3AC217A4-AB7E-C3C1-E8E1-4CE8AAC100AD}"/>
              </a:ext>
            </a:extLst>
          </p:cNvPr>
          <p:cNvGrpSpPr/>
          <p:nvPr/>
        </p:nvGrpSpPr>
        <p:grpSpPr>
          <a:xfrm>
            <a:off x="3636164" y="4227074"/>
            <a:ext cx="4959205" cy="461665"/>
            <a:chOff x="2953352" y="3632202"/>
            <a:chExt cx="4959205" cy="461665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96284935-7016-3202-4CF8-A10F642EDC8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953352" y="3752850"/>
              <a:ext cx="507398" cy="324000"/>
            </a:xfrm>
            <a:prstGeom prst="rect">
              <a:avLst/>
            </a:prstGeom>
          </p:spPr>
        </p:pic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F4BC91FC-3C0C-B597-C146-6F965D3422CE}"/>
                </a:ext>
              </a:extLst>
            </p:cNvPr>
            <p:cNvSpPr txBox="1"/>
            <p:nvPr/>
          </p:nvSpPr>
          <p:spPr>
            <a:xfrm>
              <a:off x="3168951" y="3632202"/>
              <a:ext cx="474360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b="1" dirty="0">
                  <a:solidFill>
                    <a:schemeClr val="bg2">
                      <a:lumMod val="25000"/>
                    </a:schemeClr>
                  </a:solidFill>
                  <a:latin typeface="楷体_GB2312" panose="02010609030101010101" charset="-122"/>
                  <a:ea typeface="楷体_GB2312" panose="02010609030101010101" charset="-122"/>
                </a:rPr>
                <a:t>2</a:t>
              </a:r>
              <a:r>
                <a:rPr lang="zh-CN" altLang="en-US" sz="2400" b="1" dirty="0">
                  <a:solidFill>
                    <a:schemeClr val="bg2">
                      <a:lumMod val="25000"/>
                    </a:schemeClr>
                  </a:solidFill>
                  <a:latin typeface="楷体_GB2312" panose="02010609030101010101" charset="-122"/>
                  <a:ea typeface="楷体_GB2312" panose="02010609030101010101" charset="-122"/>
                </a:rPr>
                <a:t>．观察学习卡片的内容呈现方式</a:t>
              </a:r>
            </a:p>
          </p:txBody>
        </p:sp>
      </p:grpSp>
      <p:grpSp>
        <p:nvGrpSpPr>
          <p:cNvPr id="8" name="组合 7">
            <a:extLst>
              <a:ext uri="{FF2B5EF4-FFF2-40B4-BE49-F238E27FC236}">
                <a16:creationId xmlns:a16="http://schemas.microsoft.com/office/drawing/2014/main" id="{AE4BBD9A-37A3-7404-182B-29300B2A88B0}"/>
              </a:ext>
            </a:extLst>
          </p:cNvPr>
          <p:cNvGrpSpPr/>
          <p:nvPr/>
        </p:nvGrpSpPr>
        <p:grpSpPr>
          <a:xfrm>
            <a:off x="3636164" y="4780892"/>
            <a:ext cx="3401086" cy="461665"/>
            <a:chOff x="2953352" y="3632202"/>
            <a:chExt cx="3401086" cy="461665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041E1E6C-0CC7-2785-D159-0BAAAC2549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953352" y="3752850"/>
              <a:ext cx="507398" cy="324000"/>
            </a:xfrm>
            <a:prstGeom prst="rect">
              <a:avLst/>
            </a:prstGeom>
          </p:spPr>
        </p:pic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302B8329-E918-8E49-AEC9-2E02CE06944D}"/>
                </a:ext>
              </a:extLst>
            </p:cNvPr>
            <p:cNvSpPr txBox="1"/>
            <p:nvPr/>
          </p:nvSpPr>
          <p:spPr>
            <a:xfrm>
              <a:off x="3168951" y="3632202"/>
              <a:ext cx="318548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b="1" dirty="0">
                  <a:solidFill>
                    <a:schemeClr val="bg2">
                      <a:lumMod val="25000"/>
                    </a:schemeClr>
                  </a:solidFill>
                  <a:latin typeface="楷体_GB2312" panose="02010609030101010101" charset="-122"/>
                  <a:ea typeface="楷体_GB2312" panose="02010609030101010101" charset="-122"/>
                </a:rPr>
                <a:t>3</a:t>
              </a:r>
              <a:r>
                <a:rPr lang="zh-CN" altLang="en-US" sz="2400" b="1" dirty="0">
                  <a:solidFill>
                    <a:schemeClr val="bg2">
                      <a:lumMod val="25000"/>
                    </a:schemeClr>
                  </a:solidFill>
                  <a:latin typeface="楷体_GB2312" panose="02010609030101010101" charset="-122"/>
                  <a:ea typeface="楷体_GB2312" panose="02010609030101010101" charset="-122"/>
                </a:rPr>
                <a:t>．设计个人学习卡片</a:t>
              </a: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012673" y="990449"/>
            <a:ext cx="45352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>
                <a:solidFill>
                  <a:srgbClr val="0C2C2E"/>
                </a:solidFill>
                <a:latin typeface="楷体_GB2312" panose="02010609030101010101" charset="-122"/>
                <a:ea typeface="楷体_GB2312" panose="02010609030101010101" charset="-122"/>
              </a:rPr>
              <a:t>1</a:t>
            </a:r>
            <a:r>
              <a:rPr lang="zh-CN" altLang="en-US" sz="3200" b="1" dirty="0">
                <a:solidFill>
                  <a:srgbClr val="0C2C2E"/>
                </a:solidFill>
                <a:latin typeface="楷体_GB2312" panose="02010609030101010101" charset="-122"/>
                <a:ea typeface="楷体_GB2312" panose="02010609030101010101" charset="-122"/>
              </a:rPr>
              <a:t>．了解学习卡片的组成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2837859" y="1702915"/>
            <a:ext cx="78282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zh-CN" sz="2400" dirty="0"/>
              <a:t>卡片上的文本、图片等也是数据吗？</a:t>
            </a:r>
            <a:endParaRPr kumimoji="1" lang="zh-CN" altLang="en-US" sz="2400" dirty="0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3841" y="2234318"/>
            <a:ext cx="4461766" cy="3192378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1704" y="5504008"/>
            <a:ext cx="3086040" cy="310430"/>
          </a:xfrm>
          <a:prstGeom prst="rect">
            <a:avLst/>
          </a:prstGeom>
        </p:spPr>
      </p:pic>
      <p:pic>
        <p:nvPicPr>
          <p:cNvPr id="16" name="图片 15" descr="61c34a5585b0ca9037b3d494073c54b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29922" y="4178520"/>
            <a:ext cx="1881594" cy="188159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31" name="组合 30">
            <a:extLst>
              <a:ext uri="{FF2B5EF4-FFF2-40B4-BE49-F238E27FC236}">
                <a16:creationId xmlns:a16="http://schemas.microsoft.com/office/drawing/2014/main" id="{55A24965-855D-014D-055B-3F5C46D54A3D}"/>
              </a:ext>
            </a:extLst>
          </p:cNvPr>
          <p:cNvGrpSpPr/>
          <p:nvPr/>
        </p:nvGrpSpPr>
        <p:grpSpPr>
          <a:xfrm>
            <a:off x="1474537" y="1244969"/>
            <a:ext cx="1471282" cy="1296000"/>
            <a:chOff x="1708816" y="1826711"/>
            <a:chExt cx="1471282" cy="1296000"/>
          </a:xfrm>
        </p:grpSpPr>
        <p:pic>
          <p:nvPicPr>
            <p:cNvPr id="32" name="图片 31">
              <a:extLst>
                <a:ext uri="{FF2B5EF4-FFF2-40B4-BE49-F238E27FC236}">
                  <a16:creationId xmlns:a16="http://schemas.microsoft.com/office/drawing/2014/main" id="{851613D6-F8B1-FC91-03CB-73303FB984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6225"/>
            <a:stretch/>
          </p:blipFill>
          <p:spPr>
            <a:xfrm rot="646208">
              <a:off x="1708816" y="1826711"/>
              <a:ext cx="1471282" cy="1296000"/>
            </a:xfrm>
            <a:prstGeom prst="rect">
              <a:avLst/>
            </a:prstGeom>
          </p:spPr>
        </p:pic>
        <p:sp>
          <p:nvSpPr>
            <p:cNvPr id="33" name="文本框 32">
              <a:extLst>
                <a:ext uri="{FF2B5EF4-FFF2-40B4-BE49-F238E27FC236}">
                  <a16:creationId xmlns:a16="http://schemas.microsoft.com/office/drawing/2014/main" id="{7FCB60C6-41F6-82FE-BC52-6E70AA90A414}"/>
                </a:ext>
              </a:extLst>
            </p:cNvPr>
            <p:cNvSpPr txBox="1"/>
            <p:nvPr/>
          </p:nvSpPr>
          <p:spPr>
            <a:xfrm>
              <a:off x="1816776" y="2243878"/>
              <a:ext cx="125536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CN" altLang="en-US" sz="2400" dirty="0">
                  <a:solidFill>
                    <a:srgbClr val="0432FF"/>
                  </a:solidFill>
                </a:rPr>
                <a:t>议一议</a:t>
              </a: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2510568" y="2289968"/>
            <a:ext cx="722560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  “时针、分针、秒针”学习卡片中的内容以数字、文本、图片等形式呈现，其中的数字、文本和图片都是数据。人们用数据来描述和记录事物的特征。</a:t>
            </a:r>
            <a:endParaRPr kumimoji="1"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kumimoji="1"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  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661" y="551623"/>
            <a:ext cx="1830406" cy="1830406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012673" y="990449"/>
            <a:ext cx="61766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>
                <a:solidFill>
                  <a:srgbClr val="0C2C2E"/>
                </a:solidFill>
                <a:latin typeface="楷体_GB2312" panose="02010609030101010101" charset="-122"/>
                <a:ea typeface="楷体_GB2312" panose="02010609030101010101" charset="-122"/>
              </a:rPr>
              <a:t>2</a:t>
            </a:r>
            <a:r>
              <a:rPr lang="zh-CN" altLang="en-US" sz="3200" b="1" dirty="0">
                <a:solidFill>
                  <a:srgbClr val="0C2C2E"/>
                </a:solidFill>
                <a:latin typeface="楷体_GB2312" panose="02010609030101010101" charset="-122"/>
                <a:ea typeface="楷体_GB2312" panose="02010609030101010101" charset="-122"/>
              </a:rPr>
              <a:t>．观察学习卡片的内容呈现方式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2802615" y="1692683"/>
            <a:ext cx="83162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400" dirty="0"/>
              <a:t>它们使用了哪种形式的数据。</a:t>
            </a:r>
          </a:p>
        </p:txBody>
      </p:sp>
      <p:sp>
        <p:nvSpPr>
          <p:cNvPr id="18" name="矩形 17"/>
          <p:cNvSpPr/>
          <p:nvPr/>
        </p:nvSpPr>
        <p:spPr>
          <a:xfrm>
            <a:off x="2120884" y="2753061"/>
            <a:ext cx="1390774" cy="1392063"/>
          </a:xfrm>
          <a:prstGeom prst="rect">
            <a:avLst/>
          </a:prstGeom>
          <a:noFill/>
          <a:ln w="28575">
            <a:solidFill>
              <a:srgbClr val="0059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0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3683739" y="2751089"/>
            <a:ext cx="1390774" cy="1392063"/>
          </a:xfrm>
          <a:prstGeom prst="rect">
            <a:avLst/>
          </a:prstGeom>
          <a:noFill/>
          <a:ln w="28575">
            <a:solidFill>
              <a:srgbClr val="FFC7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5239788" y="2756607"/>
            <a:ext cx="1390774" cy="1392063"/>
          </a:xfrm>
          <a:prstGeom prst="rect">
            <a:avLst/>
          </a:prstGeom>
          <a:noFill/>
          <a:ln w="28575">
            <a:solidFill>
              <a:srgbClr val="0059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0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6802651" y="2754635"/>
            <a:ext cx="1390774" cy="1392063"/>
          </a:xfrm>
          <a:prstGeom prst="rect">
            <a:avLst/>
          </a:prstGeom>
          <a:noFill/>
          <a:ln w="28575">
            <a:solidFill>
              <a:srgbClr val="FFC7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8365767" y="2756603"/>
            <a:ext cx="1390774" cy="1392063"/>
          </a:xfrm>
          <a:prstGeom prst="rect">
            <a:avLst/>
          </a:prstGeom>
          <a:noFill/>
          <a:ln w="28575">
            <a:solidFill>
              <a:srgbClr val="0059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0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4150" y="2768600"/>
            <a:ext cx="1343454" cy="1374552"/>
          </a:xfrm>
          <a:prstGeom prst="rect">
            <a:avLst/>
          </a:prstGeom>
        </p:spPr>
      </p:pic>
      <p:sp>
        <p:nvSpPr>
          <p:cNvPr id="30" name="圆角矩形 29"/>
          <p:cNvSpPr/>
          <p:nvPr/>
        </p:nvSpPr>
        <p:spPr>
          <a:xfrm>
            <a:off x="5355076" y="2483481"/>
            <a:ext cx="1152201" cy="472143"/>
          </a:xfrm>
          <a:prstGeom prst="roundRect">
            <a:avLst/>
          </a:prstGeom>
          <a:solidFill>
            <a:srgbClr val="00B1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>
                <a:solidFill>
                  <a:schemeClr val="tx1"/>
                </a:solidFill>
                <a:latin typeface="+mn-ea"/>
              </a:rPr>
              <a:t>英       语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6858" y="2994017"/>
            <a:ext cx="1182267" cy="111133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4393" y="2781299"/>
            <a:ext cx="1338057" cy="1346201"/>
          </a:xfrm>
          <a:prstGeom prst="rect">
            <a:avLst/>
          </a:prstGeom>
        </p:spPr>
      </p:pic>
      <p:sp>
        <p:nvSpPr>
          <p:cNvPr id="32" name="圆角矩形 31"/>
          <p:cNvSpPr/>
          <p:nvPr/>
        </p:nvSpPr>
        <p:spPr>
          <a:xfrm>
            <a:off x="6917939" y="2481509"/>
            <a:ext cx="1152201" cy="472143"/>
          </a:xfrm>
          <a:prstGeom prst="roundRect">
            <a:avLst/>
          </a:prstGeom>
          <a:solidFill>
            <a:srgbClr val="00B1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>
                <a:solidFill>
                  <a:schemeClr val="tx1"/>
                </a:solidFill>
                <a:latin typeface="+mn-ea"/>
              </a:rPr>
              <a:t>音       乐</a:t>
            </a:r>
          </a:p>
        </p:txBody>
      </p:sp>
      <p:pic>
        <p:nvPicPr>
          <p:cNvPr id="37" name="图片 3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3671" y="2768600"/>
            <a:ext cx="1342645" cy="1358900"/>
          </a:xfrm>
          <a:prstGeom prst="rect">
            <a:avLst/>
          </a:prstGeom>
        </p:spPr>
      </p:pic>
      <p:sp>
        <p:nvSpPr>
          <p:cNvPr id="28" name="圆角矩形 27"/>
          <p:cNvSpPr/>
          <p:nvPr/>
        </p:nvSpPr>
        <p:spPr>
          <a:xfrm>
            <a:off x="3799027" y="2477963"/>
            <a:ext cx="1152201" cy="472143"/>
          </a:xfrm>
          <a:prstGeom prst="roundRect">
            <a:avLst/>
          </a:prstGeom>
          <a:solidFill>
            <a:srgbClr val="00B1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>
                <a:solidFill>
                  <a:schemeClr val="tx1"/>
                </a:solidFill>
                <a:latin typeface="+mn-ea"/>
              </a:rPr>
              <a:t>数       学</a:t>
            </a:r>
          </a:p>
        </p:txBody>
      </p:sp>
      <p:pic>
        <p:nvPicPr>
          <p:cNvPr id="40" name="图片 3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61186" y="2768600"/>
            <a:ext cx="1327805" cy="1358900"/>
          </a:xfrm>
          <a:prstGeom prst="rect">
            <a:avLst/>
          </a:prstGeom>
        </p:spPr>
      </p:pic>
      <p:sp>
        <p:nvSpPr>
          <p:cNvPr id="21" name="圆角矩形 20"/>
          <p:cNvSpPr/>
          <p:nvPr/>
        </p:nvSpPr>
        <p:spPr>
          <a:xfrm>
            <a:off x="2236172" y="2479935"/>
            <a:ext cx="1152201" cy="472143"/>
          </a:xfrm>
          <a:prstGeom prst="roundRect">
            <a:avLst/>
          </a:prstGeom>
          <a:solidFill>
            <a:srgbClr val="00B1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>
                <a:solidFill>
                  <a:schemeClr val="tx1"/>
                </a:solidFill>
                <a:latin typeface="+mn-ea"/>
              </a:rPr>
              <a:t>信息科技</a:t>
            </a:r>
          </a:p>
        </p:txBody>
      </p:sp>
      <p:pic>
        <p:nvPicPr>
          <p:cNvPr id="41" name="图片 4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93866" y="2760035"/>
            <a:ext cx="1331379" cy="1361853"/>
          </a:xfrm>
          <a:prstGeom prst="rect">
            <a:avLst/>
          </a:prstGeom>
        </p:spPr>
      </p:pic>
      <p:sp>
        <p:nvSpPr>
          <p:cNvPr id="34" name="圆角矩形 33"/>
          <p:cNvSpPr/>
          <p:nvPr/>
        </p:nvSpPr>
        <p:spPr>
          <a:xfrm>
            <a:off x="8481055" y="2483477"/>
            <a:ext cx="1152201" cy="472143"/>
          </a:xfrm>
          <a:prstGeom prst="roundRect">
            <a:avLst/>
          </a:prstGeom>
          <a:solidFill>
            <a:srgbClr val="00B1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>
                <a:solidFill>
                  <a:schemeClr val="tx1"/>
                </a:solidFill>
                <a:latin typeface="+mn-ea"/>
              </a:rPr>
              <a:t>语       文</a:t>
            </a:r>
          </a:p>
        </p:txBody>
      </p:sp>
      <p:pic>
        <p:nvPicPr>
          <p:cNvPr id="43" name="图片 4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12397" y="3764057"/>
            <a:ext cx="339604" cy="336084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65873" y="3756969"/>
            <a:ext cx="344230" cy="333584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59281" y="3778234"/>
            <a:ext cx="305356" cy="318844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773217" y="3745722"/>
            <a:ext cx="379274" cy="354419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392093" y="3770159"/>
            <a:ext cx="325756" cy="344641"/>
          </a:xfrm>
          <a:prstGeom prst="rect">
            <a:avLst/>
          </a:prstGeom>
        </p:spPr>
      </p:pic>
      <p:sp>
        <p:nvSpPr>
          <p:cNvPr id="48" name="矩形 47"/>
          <p:cNvSpPr/>
          <p:nvPr/>
        </p:nvSpPr>
        <p:spPr>
          <a:xfrm>
            <a:off x="2423284" y="4479380"/>
            <a:ext cx="8002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>
                <a:latin typeface="+mn-ea"/>
                <a:sym typeface="Arial" panose="020B0604020202020204" pitchFamily="34" charset="0"/>
              </a:rPr>
              <a:t>文本</a:t>
            </a:r>
          </a:p>
        </p:txBody>
      </p:sp>
      <p:sp>
        <p:nvSpPr>
          <p:cNvPr id="49" name="矩形 48"/>
          <p:cNvSpPr/>
          <p:nvPr/>
        </p:nvSpPr>
        <p:spPr>
          <a:xfrm>
            <a:off x="3975017" y="4488350"/>
            <a:ext cx="8002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>
                <a:latin typeface="+mn-ea"/>
                <a:sym typeface="Arial" panose="020B0604020202020204" pitchFamily="34" charset="0"/>
              </a:rPr>
              <a:t>数字</a:t>
            </a:r>
          </a:p>
        </p:txBody>
      </p:sp>
      <p:sp>
        <p:nvSpPr>
          <p:cNvPr id="50" name="矩形 49"/>
          <p:cNvSpPr/>
          <p:nvPr/>
        </p:nvSpPr>
        <p:spPr>
          <a:xfrm>
            <a:off x="5526750" y="4488350"/>
            <a:ext cx="8002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>
                <a:latin typeface="+mn-ea"/>
                <a:sym typeface="Arial" panose="020B0604020202020204" pitchFamily="34" charset="0"/>
              </a:rPr>
              <a:t>视频</a:t>
            </a:r>
          </a:p>
        </p:txBody>
      </p:sp>
      <p:sp>
        <p:nvSpPr>
          <p:cNvPr id="51" name="矩形 50"/>
          <p:cNvSpPr/>
          <p:nvPr/>
        </p:nvSpPr>
        <p:spPr>
          <a:xfrm>
            <a:off x="7093929" y="4477103"/>
            <a:ext cx="8002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>
                <a:latin typeface="+mn-ea"/>
                <a:sym typeface="Arial" panose="020B0604020202020204" pitchFamily="34" charset="0"/>
              </a:rPr>
              <a:t>音频</a:t>
            </a:r>
          </a:p>
        </p:txBody>
      </p:sp>
      <p:sp>
        <p:nvSpPr>
          <p:cNvPr id="52" name="矩形 51"/>
          <p:cNvSpPr/>
          <p:nvPr/>
        </p:nvSpPr>
        <p:spPr>
          <a:xfrm>
            <a:off x="8661108" y="4449087"/>
            <a:ext cx="8002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>
                <a:latin typeface="+mn-ea"/>
                <a:sym typeface="Arial" panose="020B0604020202020204" pitchFamily="34" charset="0"/>
              </a:rPr>
              <a:t>图片</a:t>
            </a: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423331" y="3328988"/>
            <a:ext cx="974232" cy="2549391"/>
          </a:xfrm>
          <a:prstGeom prst="rect">
            <a:avLst/>
          </a:prstGeom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138CB34E-3DE9-213D-87A3-0C549408AD55}"/>
              </a:ext>
            </a:extLst>
          </p:cNvPr>
          <p:cNvGrpSpPr/>
          <p:nvPr/>
        </p:nvGrpSpPr>
        <p:grpSpPr>
          <a:xfrm>
            <a:off x="1372747" y="1261480"/>
            <a:ext cx="1471282" cy="1296000"/>
            <a:chOff x="1708816" y="1826711"/>
            <a:chExt cx="1471282" cy="1296000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6C225529-963E-E278-47FA-537CEA10FF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6225"/>
            <a:stretch/>
          </p:blipFill>
          <p:spPr>
            <a:xfrm rot="646208">
              <a:off x="1708816" y="1826711"/>
              <a:ext cx="1471282" cy="1296000"/>
            </a:xfrm>
            <a:prstGeom prst="rect">
              <a:avLst/>
            </a:prstGeom>
          </p:spPr>
        </p:pic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9CDAD35E-5A02-AEE0-C773-8E691A4C08DC}"/>
                </a:ext>
              </a:extLst>
            </p:cNvPr>
            <p:cNvSpPr txBox="1"/>
            <p:nvPr/>
          </p:nvSpPr>
          <p:spPr>
            <a:xfrm>
              <a:off x="1816776" y="2243878"/>
              <a:ext cx="125536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CN" altLang="en-US" sz="2400" dirty="0">
                  <a:solidFill>
                    <a:srgbClr val="0432FF"/>
                  </a:solidFill>
                </a:rPr>
                <a:t>说一说</a:t>
              </a:r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13"/>
          <p:cNvSpPr txBox="1"/>
          <p:nvPr/>
        </p:nvSpPr>
        <p:spPr>
          <a:xfrm>
            <a:off x="1012673" y="990449"/>
            <a:ext cx="41248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>
                <a:solidFill>
                  <a:srgbClr val="0C2C2E"/>
                </a:solidFill>
                <a:latin typeface="楷体_GB2312" panose="02010609030101010101" charset="-122"/>
                <a:ea typeface="楷体_GB2312" panose="02010609030101010101" charset="-122"/>
              </a:rPr>
              <a:t>3</a:t>
            </a:r>
            <a:r>
              <a:rPr lang="zh-CN" altLang="en-US" sz="3200" b="1" dirty="0">
                <a:solidFill>
                  <a:srgbClr val="0C2C2E"/>
                </a:solidFill>
                <a:latin typeface="楷体_GB2312" panose="02010609030101010101" charset="-122"/>
                <a:ea typeface="楷体_GB2312" panose="02010609030101010101" charset="-122"/>
              </a:rPr>
              <a:t>．设计个人学习卡片</a:t>
            </a:r>
          </a:p>
        </p:txBody>
      </p:sp>
      <p:graphicFrame>
        <p:nvGraphicFramePr>
          <p:cNvPr id="13" name="表格 12"/>
          <p:cNvGraphicFramePr>
            <a:graphicFrameLocks noGrp="1"/>
          </p:cNvGraphicFramePr>
          <p:nvPr/>
        </p:nvGraphicFramePr>
        <p:xfrm>
          <a:off x="1283018" y="2601548"/>
          <a:ext cx="9395582" cy="204216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9674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727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5538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1" dirty="0">
                          <a:solidFill>
                            <a:schemeClr val="tx1"/>
                          </a:solidFill>
                        </a:rPr>
                        <a:t>学习内容</a:t>
                      </a:r>
                    </a:p>
                  </a:txBody>
                  <a:tcPr>
                    <a:lnL w="12700" cap="flat" cmpd="sng" algn="ctr">
                      <a:solidFill>
                        <a:srgbClr val="54C4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C4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C4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C4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8CFF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1" dirty="0">
                          <a:solidFill>
                            <a:schemeClr val="tx1"/>
                          </a:solidFill>
                        </a:rPr>
                        <a:t>学习要求</a:t>
                      </a:r>
                    </a:p>
                  </a:txBody>
                  <a:tcPr>
                    <a:lnL w="12700" cap="flat" cmpd="sng" algn="ctr">
                      <a:solidFill>
                        <a:srgbClr val="54C4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C4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C4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C4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8CFF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1" dirty="0">
                          <a:solidFill>
                            <a:schemeClr val="tx1"/>
                          </a:solidFill>
                        </a:rPr>
                        <a:t>数据形式</a:t>
                      </a:r>
                    </a:p>
                  </a:txBody>
                  <a:tcPr>
                    <a:lnL w="12700" cap="flat" cmpd="sng" algn="ctr">
                      <a:solidFill>
                        <a:srgbClr val="54C4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C4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C4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C4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8CF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b="0" dirty="0">
                          <a:solidFill>
                            <a:schemeClr val="tx1"/>
                          </a:solidFill>
                        </a:rPr>
                        <a:t>摘录知识</a:t>
                      </a:r>
                    </a:p>
                  </a:txBody>
                  <a:tcPr>
                    <a:lnL w="12700" cap="flat" cmpd="sng" algn="ctr">
                      <a:solidFill>
                        <a:srgbClr val="54C4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C4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C4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C4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2000" b="0" dirty="0">
                          <a:solidFill>
                            <a:schemeClr val="tx1"/>
                          </a:solidFill>
                        </a:rPr>
                        <a:t>记录重点知识</a:t>
                      </a:r>
                    </a:p>
                  </a:txBody>
                  <a:tcPr>
                    <a:lnL w="12700" cap="flat" cmpd="sng" algn="ctr">
                      <a:solidFill>
                        <a:srgbClr val="54C4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C4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C4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C4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2000" b="0" dirty="0">
                          <a:solidFill>
                            <a:schemeClr val="tx1"/>
                          </a:solidFill>
                        </a:rPr>
                        <a:t>文本、图片</a:t>
                      </a:r>
                    </a:p>
                  </a:txBody>
                  <a:tcPr>
                    <a:lnL w="12700" cap="flat" cmpd="sng" algn="ctr">
                      <a:solidFill>
                        <a:srgbClr val="54C4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C4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C4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C4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b="0" dirty="0">
                          <a:solidFill>
                            <a:schemeClr val="tx1"/>
                          </a:solidFill>
                        </a:rPr>
                        <a:t>归纳整理</a:t>
                      </a:r>
                    </a:p>
                  </a:txBody>
                  <a:tcPr>
                    <a:lnL w="12700" cap="flat" cmpd="sng" algn="ctr">
                      <a:solidFill>
                        <a:srgbClr val="54C4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C4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C4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C4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2000" b="0" dirty="0">
                          <a:solidFill>
                            <a:schemeClr val="tx1"/>
                          </a:solidFill>
                        </a:rPr>
                        <a:t>梳理不同知识之间的关系</a:t>
                      </a:r>
                    </a:p>
                  </a:txBody>
                  <a:tcPr>
                    <a:lnL w="12700" cap="flat" cmpd="sng" algn="ctr">
                      <a:solidFill>
                        <a:srgbClr val="54C4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C4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C4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C4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2000" b="0" dirty="0">
                          <a:solidFill>
                            <a:schemeClr val="tx1"/>
                          </a:solidFill>
                        </a:rPr>
                        <a:t>文本、图片</a:t>
                      </a:r>
                    </a:p>
                  </a:txBody>
                  <a:tcPr>
                    <a:lnL w="12700" cap="flat" cmpd="sng" algn="ctr">
                      <a:solidFill>
                        <a:srgbClr val="54C4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C4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C4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C4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b="0" dirty="0">
                          <a:solidFill>
                            <a:schemeClr val="tx1"/>
                          </a:solidFill>
                        </a:rPr>
                        <a:t>纠正读音</a:t>
                      </a:r>
                    </a:p>
                  </a:txBody>
                  <a:tcPr>
                    <a:lnL w="12700" cap="flat" cmpd="sng" algn="ctr">
                      <a:solidFill>
                        <a:srgbClr val="54C4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C4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C4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C4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2000" b="0" dirty="0">
                          <a:solidFill>
                            <a:schemeClr val="tx1"/>
                          </a:solidFill>
                        </a:rPr>
                        <a:t>将易错的读音制作成电子学习卡</a:t>
                      </a:r>
                    </a:p>
                  </a:txBody>
                  <a:tcPr>
                    <a:lnL w="12700" cap="flat" cmpd="sng" algn="ctr">
                      <a:solidFill>
                        <a:srgbClr val="54C4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C4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C4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C4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2000" b="0" dirty="0">
                          <a:solidFill>
                            <a:schemeClr val="tx1"/>
                          </a:solidFill>
                        </a:rPr>
                        <a:t>音频</a:t>
                      </a:r>
                    </a:p>
                  </a:txBody>
                  <a:tcPr>
                    <a:lnL w="12700" cap="flat" cmpd="sng" algn="ctr">
                      <a:solidFill>
                        <a:srgbClr val="54C4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C4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C4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C4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b="0" dirty="0">
                          <a:solidFill>
                            <a:schemeClr val="tx1"/>
                          </a:solidFill>
                        </a:rPr>
                        <a:t>再学重难点</a:t>
                      </a:r>
                    </a:p>
                  </a:txBody>
                  <a:tcPr>
                    <a:lnL w="12700" cap="flat" cmpd="sng" algn="ctr">
                      <a:solidFill>
                        <a:srgbClr val="54C4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C4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C4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C4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2000" b="0" dirty="0">
                          <a:solidFill>
                            <a:schemeClr val="tx1"/>
                          </a:solidFill>
                        </a:rPr>
                        <a:t>将重难点的视频下载后放在学习卡片中</a:t>
                      </a:r>
                    </a:p>
                  </a:txBody>
                  <a:tcPr>
                    <a:lnL w="12700" cap="flat" cmpd="sng" algn="ctr">
                      <a:solidFill>
                        <a:srgbClr val="54C4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C4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C4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C4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2000" b="0" dirty="0">
                          <a:solidFill>
                            <a:schemeClr val="tx1"/>
                          </a:solidFill>
                        </a:rPr>
                        <a:t>视频</a:t>
                      </a:r>
                    </a:p>
                  </a:txBody>
                  <a:tcPr>
                    <a:lnL w="12700" cap="flat" cmpd="sng" algn="ctr">
                      <a:solidFill>
                        <a:srgbClr val="54C4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C4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C4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C4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7" name="矩形 16"/>
          <p:cNvSpPr/>
          <p:nvPr/>
        </p:nvSpPr>
        <p:spPr>
          <a:xfrm>
            <a:off x="2878098" y="1698922"/>
            <a:ext cx="66479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zh-CN" altLang="en-US" sz="2400" dirty="0"/>
              <a:t>不同的学习内容及学习要求所对应的数据形式。</a:t>
            </a:r>
            <a:endParaRPr lang="zh-CN" altLang="en-US" sz="2400" dirty="0"/>
          </a:p>
        </p:txBody>
      </p:sp>
      <p:pic>
        <p:nvPicPr>
          <p:cNvPr id="49" name="图片 48" descr="7782ca98ad60bd48ebe50610fa9006a8(1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73016" y="4314009"/>
            <a:ext cx="1540414" cy="161061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A4832DC1-07C2-A7F8-175B-877B1F8FD221}"/>
              </a:ext>
            </a:extLst>
          </p:cNvPr>
          <p:cNvGrpSpPr/>
          <p:nvPr/>
        </p:nvGrpSpPr>
        <p:grpSpPr>
          <a:xfrm>
            <a:off x="1406816" y="1252141"/>
            <a:ext cx="1471282" cy="1296000"/>
            <a:chOff x="1708816" y="1826711"/>
            <a:chExt cx="1471282" cy="1296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5EFDF9AD-1592-4BD7-A366-EE15025C32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6225"/>
            <a:stretch/>
          </p:blipFill>
          <p:spPr>
            <a:xfrm rot="646208">
              <a:off x="1708816" y="1826711"/>
              <a:ext cx="1471282" cy="1296000"/>
            </a:xfrm>
            <a:prstGeom prst="rect">
              <a:avLst/>
            </a:prstGeom>
          </p:spPr>
        </p:pic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41184D7F-8F4F-A83E-4A38-354661669E76}"/>
                </a:ext>
              </a:extLst>
            </p:cNvPr>
            <p:cNvSpPr txBox="1"/>
            <p:nvPr/>
          </p:nvSpPr>
          <p:spPr>
            <a:xfrm>
              <a:off x="1816776" y="2243878"/>
              <a:ext cx="125536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CN" altLang="en-US" sz="2400" dirty="0">
                  <a:solidFill>
                    <a:srgbClr val="0432FF"/>
                  </a:solidFill>
                </a:rPr>
                <a:t>学一学</a:t>
              </a:r>
            </a:p>
          </p:txBody>
        </p:sp>
      </p:grp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ZjgxOTk5NTQwZDU5ZTBlZjc0ZTliYzRmZGRkMjJkNDgifQ==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</TotalTime>
  <Words>623</Words>
  <Application>Microsoft Macintosh PowerPoint</Application>
  <PresentationFormat>宽屏</PresentationFormat>
  <Paragraphs>107</Paragraphs>
  <Slides>21</Slides>
  <Notes>12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31" baseType="lpstr">
      <vt:lpstr>等线</vt:lpstr>
      <vt:lpstr>等线 Light</vt:lpstr>
      <vt:lpstr>楷体_GB2312</vt:lpstr>
      <vt:lpstr>楷体_GB2312</vt:lpstr>
      <vt:lpstr>微软雅黑</vt:lpstr>
      <vt:lpstr>微软雅黑</vt:lpstr>
      <vt:lpstr>Arial</vt:lpstr>
      <vt:lpstr>Calibri</vt:lpstr>
      <vt:lpstr>Source Sans Pro Light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Microsoft Office User</cp:lastModifiedBy>
  <cp:revision>7</cp:revision>
  <dcterms:created xsi:type="dcterms:W3CDTF">2021-01-10T05:35:00Z</dcterms:created>
  <dcterms:modified xsi:type="dcterms:W3CDTF">2024-08-16T05:48:05Z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B3349E50F54B45E0B259EC0F15CA23CB_12</vt:lpwstr>
  </property>
  <property fmtid="{D5CDD505-2E9C-101B-9397-08002B2CF9AE}" pid="3" name="KSOProductBuildVer">
    <vt:lpwstr>2052-12.1.0.17147</vt:lpwstr>
  </property>
</Properties>
</file>