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58" r:id="rId4"/>
    <p:sldId id="313" r:id="rId5"/>
    <p:sldId id="330" r:id="rId6"/>
    <p:sldId id="332" r:id="rId7"/>
    <p:sldId id="333" r:id="rId8"/>
    <p:sldId id="316" r:id="rId9"/>
    <p:sldId id="334" r:id="rId10"/>
    <p:sldId id="335" r:id="rId11"/>
    <p:sldId id="336" r:id="rId12"/>
    <p:sldId id="337" r:id="rId13"/>
    <p:sldId id="338" r:id="rId14"/>
    <p:sldId id="290" r:id="rId15"/>
    <p:sldId id="339" r:id="rId16"/>
    <p:sldId id="319" r:id="rId17"/>
    <p:sldId id="278" r:id="rId18"/>
  </p:sldIdLst>
  <p:sldSz cx="12192000" cy="6858000"/>
  <p:notesSz cx="6858000" cy="9144000"/>
  <p:embeddedFontLst>
    <p:embeddedFont>
      <p:font typeface="汉仪综艺体简" panose="02010600030101010101" charset="-122"/>
      <p:regular r:id="rId21"/>
    </p:embeddedFont>
    <p:embeddedFont>
      <p:font typeface="仿宋" panose="02010609060101010101" pitchFamily="49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华文新魏" panose="02010800040101010101" pitchFamily="2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3E8"/>
    <a:srgbClr val="FFFFFF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0" autoAdjust="0"/>
    <p:restoredTop sz="90387" autoAdjust="0"/>
  </p:normalViewPr>
  <p:slideViewPr>
    <p:cSldViewPr snapToGrid="0" showGuides="1">
      <p:cViewPr varScale="1">
        <p:scale>
          <a:sx n="104" d="100"/>
          <a:sy n="104" d="100"/>
        </p:scale>
        <p:origin x="7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A65D7B-5A73-4164-9269-A8F745F80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86EAF-F194-0CCA-92AC-AE7802FD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B2862C-B985-CE6D-E0B2-B96E022D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815D2E-7DBA-3C11-D336-4AF853AF1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136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2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4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2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2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21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E8F60AA-4A8D-A2C5-3888-8F1BFBC68295}"/>
              </a:ext>
            </a:extLst>
          </p:cNvPr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E6F0681E-4AA1-1CE1-1C10-EB2B40340354}"/>
                </a:ext>
              </a:extLst>
            </p:cNvPr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CAECA76-9611-FD4F-DAAB-D54FE52C1EAF}"/>
                </a:ext>
              </a:extLst>
            </p:cNvPr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FD5108D-F0B0-F5AB-D4F3-A306615F26B6}"/>
                </a:ext>
              </a:extLst>
            </p:cNvPr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D597EBF-72D2-9DFF-79FC-E07CC3851DA5}"/>
                </a:ext>
              </a:extLst>
            </p:cNvPr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D809892-3F8B-C2FC-889E-3843198E1706}"/>
                </a:ext>
              </a:extLst>
            </p:cNvPr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F5400D82-D97A-C37B-537A-F8D5889934B0}"/>
                </a:ext>
              </a:extLst>
            </p:cNvPr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71B382D-ECF4-680E-8D99-B57B977C130B}"/>
                </a:ext>
              </a:extLst>
            </p:cNvPr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8672CB3-A9F4-F9A6-1BFB-A1D31F447E38}"/>
                </a:ext>
              </a:extLst>
            </p:cNvPr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D1270DA-764D-8DAC-3634-9872595BCC03}"/>
                </a:ext>
              </a:extLst>
            </p:cNvPr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309FB78C-CEBE-016A-7B4C-8EE7B157F1A8}"/>
                </a:ext>
              </a:extLst>
            </p:cNvPr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AA40AFE9-D00F-A846-9CEA-B7723ED6BEE3}"/>
                </a:ext>
              </a:extLst>
            </p:cNvPr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BBC857BB-2D1E-E3C0-4C14-19B9FF6ABE83}"/>
                </a:ext>
              </a:extLst>
            </p:cNvPr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9E5DCFDB-ED76-B709-B584-F93CE299854E}"/>
                </a:ext>
              </a:extLst>
            </p:cNvPr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71E1430-1B1D-79AB-74B1-63221A8FF96E}"/>
                </a:ext>
              </a:extLst>
            </p:cNvPr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F60FC74E-4E87-6457-74F4-59BF49CFF9B3}"/>
                </a:ext>
              </a:extLst>
            </p:cNvPr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320A533-C2F9-5138-E348-1A0270B53BEB}"/>
                </a:ext>
              </a:extLst>
            </p:cNvPr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D17BAD6-1D43-8ACF-92D8-8A08CAF26169}"/>
                </a:ext>
              </a:extLst>
            </p:cNvPr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7B7AA5F-A8D5-118A-4B3F-97787EBDAB7F}"/>
                </a:ext>
              </a:extLst>
            </p:cNvPr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124BA7E-A5F9-7F25-25A7-FFC360D32E05}"/>
                </a:ext>
              </a:extLst>
            </p:cNvPr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6EBF2C8-BCF9-9477-A401-371B8FAC6A51}"/>
                </a:ext>
              </a:extLst>
            </p:cNvPr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0CA8BAC-14BE-BCFB-2646-7F18ECF9F906}"/>
                </a:ext>
              </a:extLst>
            </p:cNvPr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8985DEB-EAAC-4989-7269-0DE54FFA73FE}"/>
                </a:ext>
              </a:extLst>
            </p:cNvPr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6764444-8373-77DF-835F-90347820D40A}"/>
                </a:ext>
              </a:extLst>
            </p:cNvPr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193628-AC32-0D93-5453-D7EC7D2DA21F}"/>
                </a:ext>
              </a:extLst>
            </p:cNvPr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0C703475-8C5D-2FE6-E83C-12E50B60CCC6}"/>
                </a:ext>
              </a:extLst>
            </p:cNvPr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DAFB6E24-CD85-CB3D-885B-6F3CED248A2B}"/>
                </a:ext>
              </a:extLst>
            </p:cNvPr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A5D1224-3AE9-33ED-040F-8E200ABDB664}"/>
                </a:ext>
              </a:extLst>
            </p:cNvPr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1EAE5339-2568-3639-5EA2-F8D450CF63A5}"/>
                </a:ext>
              </a:extLst>
            </p:cNvPr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23340BD-6605-6050-78E6-5071F235F852}"/>
                </a:ext>
              </a:extLst>
            </p:cNvPr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4ECDBC-55B9-651E-B09F-06BF6CFA7996}"/>
                </a:ext>
              </a:extLst>
            </p:cNvPr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9B9D3BCC-B053-47E2-E07F-6D06E522BFE6}"/>
                </a:ext>
              </a:extLst>
            </p:cNvPr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855C02A3-ED0C-0F0E-6755-1A5683E0A2E4}"/>
                </a:ext>
              </a:extLst>
            </p:cNvPr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4C4AB857-2511-9E62-AFD6-BC8EF33D9387}"/>
                </a:ext>
              </a:extLst>
            </p:cNvPr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AB1FD38A-243A-6C75-5129-E0BD39EC2161}"/>
                </a:ext>
              </a:extLst>
            </p:cNvPr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05E576CD-3FF5-A72B-0879-DE19D1CC7822}"/>
                </a:ext>
              </a:extLst>
            </p:cNvPr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E9DBAF9-CF17-1391-7A52-CE77DCA59E24}"/>
                </a:ext>
              </a:extLst>
            </p:cNvPr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5C9A3A43-D7A7-2941-12A4-90EE132EB671}"/>
                </a:ext>
              </a:extLst>
            </p:cNvPr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0A5F4FD3-68A5-29E5-6B5B-9E4959511B9C}"/>
                </a:ext>
              </a:extLst>
            </p:cNvPr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FF361671-15EE-07A8-60BF-D101BDF7BD70}"/>
                </a:ext>
              </a:extLst>
            </p:cNvPr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E490EA26-6A50-D0C0-34DB-0100C076D22F}"/>
                </a:ext>
              </a:extLst>
            </p:cNvPr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7ADB0017-D7AC-08FC-B680-2BA719800ED1}"/>
                </a:ext>
              </a:extLst>
            </p:cNvPr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D8CEAC43-6C47-4570-0709-9395C96292E5}"/>
                </a:ext>
              </a:extLst>
            </p:cNvPr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634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4</a:t>
            </a:r>
            <a:r>
              <a:rPr lang="zh-CN" altLang="en-US" dirty="0">
                <a:latin typeface="+mn-ea"/>
                <a:ea typeface="+mn-ea"/>
              </a:rPr>
              <a:t>单元 制作智能垃圾桶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12</a:t>
            </a:r>
            <a:r>
              <a:rPr lang="zh-CN" altLang="en-US" dirty="0">
                <a:latin typeface="+mn-ea"/>
                <a:ea typeface="+mn-ea"/>
              </a:rPr>
              <a:t>课 设计智能垃圾桶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520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815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A981D73-2938-47E6-6FC9-59B80F92E825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B89A05B-451B-3FDF-B2AF-0F2927E5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6AEA521-F02A-7111-615D-2A74957D5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D606B57-3ACD-8177-524B-32473C448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5ADDF3A-9321-BBFA-2F00-AB6ECEAE6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8C617F9-AF9A-2AC9-D331-E6198CD4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3026404D-46B1-1D2C-29A4-F4EAE7768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3573E899-2176-B13E-F741-7964AA2F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D90D2AD-16E5-E2CB-39FA-81A32A26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C719208-5DD4-63D9-3AE5-A5330DB7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B4083F2-44DC-34B9-6D90-BCB5380B8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2DC0D0F-C623-CDD3-DABE-D3919763A6BD}"/>
              </a:ext>
            </a:extLst>
          </p:cNvPr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第二单元 家用设备齐探究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C6CA719-4EE8-E55C-00D4-8BAEE9D48316}"/>
              </a:ext>
            </a:extLst>
          </p:cNvPr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j-ea"/>
                <a:ea typeface="+mj-ea"/>
              </a:rPr>
              <a:t>第</a:t>
            </a:r>
            <a:r>
              <a:rPr lang="en-US" altLang="zh-CN" dirty="0">
                <a:latin typeface="+mj-ea"/>
                <a:ea typeface="+mj-ea"/>
              </a:rPr>
              <a:t>6</a:t>
            </a:r>
            <a:r>
              <a:rPr lang="zh-CN" altLang="en-US" dirty="0">
                <a:latin typeface="+mj-ea"/>
                <a:ea typeface="+mj-ea"/>
              </a:rPr>
              <a:t>课 控制温度更智能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D05515B-347E-A317-0C96-9B4991A645F4}"/>
              </a:ext>
            </a:extLst>
          </p:cNvPr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第二单元 家用设备齐探究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626133-E43F-2B94-BE3F-67B6DA752B3C}"/>
              </a:ext>
            </a:extLst>
          </p:cNvPr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6</a:t>
            </a:r>
            <a:r>
              <a:rPr lang="zh-CN" altLang="en-US" dirty="0">
                <a:latin typeface="+mn-ea"/>
                <a:ea typeface="+mn-ea"/>
              </a:rPr>
              <a:t>课 控制温度更智能</a:t>
            </a:r>
          </a:p>
        </p:txBody>
      </p:sp>
    </p:spTree>
    <p:extLst>
      <p:ext uri="{BB962C8B-B14F-4D97-AF65-F5344CB8AC3E}">
        <p14:creationId xmlns:p14="http://schemas.microsoft.com/office/powerpoint/2010/main" val="158825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224984B-DDC1-F4E1-7249-377972496227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0CD89C9-38D7-1508-40A4-B84E2B77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42DCCD2-16FB-57EF-C5B3-899BEC98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887946A-39C8-4643-1B34-7D748AFC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C515624-3FE2-17D6-7813-34FA834E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D567CB4-83EF-34A6-B62F-974B2E07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059768F-A59B-9099-C359-20BD553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0D2697F-6935-5BD8-EE18-E9B48269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8A785B8-64E3-E656-F9C6-0D015580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55ECE20-6804-14BB-4E9B-85D34FB9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D5B15DF-4408-99A6-3D90-1ADEE984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15863D34-A96F-EB65-4E9E-60AF95DAFA31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4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单元 制作智能垃圾桶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909DE38-C8F2-3FF9-C113-AD08B583DCC8}"/>
              </a:ext>
            </a:extLst>
          </p:cNvPr>
          <p:cNvSpPr txBox="1"/>
          <p:nvPr userDrawn="1"/>
        </p:nvSpPr>
        <p:spPr>
          <a:xfrm>
            <a:off x="480523" y="6410049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+mn-ea"/>
                <a:ea typeface="+mn-ea"/>
              </a:rPr>
              <a:t>12</a:t>
            </a:r>
            <a:r>
              <a:rPr lang="zh-CN" altLang="en-US" sz="1600" dirty="0">
                <a:solidFill>
                  <a:srgbClr val="4B93E8"/>
                </a:solidFill>
                <a:latin typeface="+mn-ea"/>
                <a:ea typeface="+mn-ea"/>
              </a:rPr>
              <a:t>课 设计智能垃圾桶</a:t>
            </a:r>
          </a:p>
        </p:txBody>
      </p:sp>
    </p:spTree>
    <p:extLst>
      <p:ext uri="{BB962C8B-B14F-4D97-AF65-F5344CB8AC3E}">
        <p14:creationId xmlns:p14="http://schemas.microsoft.com/office/powerpoint/2010/main" val="3835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>
                  <a:spLocks/>
                </p:cNvSpPr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>
                  <a:spLocks/>
                </p:cNvSpPr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>
                  <a:spLocks/>
                </p:cNvSpPr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>
                  <a:spLocks/>
                </p:cNvSpPr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>
                  <a:spLocks/>
                </p:cNvSpPr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>
                  <a:spLocks/>
                </p:cNvSpPr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>
                  <a:spLocks/>
                </p:cNvSpPr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>
                  <a:spLocks/>
                </p:cNvSpPr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>
                  <a:spLocks/>
                </p:cNvSpPr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>
                  <a:spLocks/>
                </p:cNvSpPr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>
                  <a:spLocks/>
                </p:cNvSpPr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>
                  <a:spLocks/>
                </p:cNvSpPr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>
                  <a:spLocks/>
                </p:cNvSpPr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>
                  <a:spLocks/>
                </p:cNvSpPr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>
                  <a:spLocks/>
                </p:cNvSpPr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>
                  <a:spLocks/>
                </p:cNvSpPr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>
                  <a:spLocks/>
                </p:cNvSpPr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>
                  <a:spLocks/>
                </p:cNvSpPr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>
                  <a:spLocks/>
                </p:cNvSpPr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>
                  <a:spLocks/>
                </p:cNvSpPr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>
                  <a:spLocks/>
                </p:cNvSpPr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>
                  <a:spLocks/>
                </p:cNvSpPr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>
                  <a:spLocks/>
                </p:cNvSpPr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>
                  <a:spLocks/>
                </p:cNvSpPr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>
                  <a:spLocks/>
                </p:cNvSpPr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>
                  <a:spLocks/>
                </p:cNvSpPr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>
                  <a:spLocks/>
                </p:cNvSpPr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>
                  <a:spLocks/>
                </p:cNvSpPr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>
                  <a:spLocks/>
                </p:cNvSpPr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>
                  <a:spLocks/>
                </p:cNvSpPr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>
                  <a:spLocks/>
                </p:cNvSpPr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>
                  <a:spLocks/>
                </p:cNvSpPr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>
                  <a:spLocks/>
                </p:cNvSpPr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>
                  <a:spLocks/>
                </p:cNvSpPr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>
                  <a:spLocks/>
                </p:cNvSpPr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>
                  <a:spLocks/>
                </p:cNvSpPr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>
                  <a:spLocks/>
                </p:cNvSpPr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>
                  <a:spLocks/>
                </p:cNvSpPr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>
                  <a:spLocks/>
                </p:cNvSpPr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>
                  <a:spLocks/>
                </p:cNvSpPr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>
                  <a:spLocks/>
                </p:cNvSpPr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>
                  <a:spLocks/>
                </p:cNvSpPr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>
                  <a:spLocks/>
                </p:cNvSpPr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>
                  <a:spLocks/>
                </p:cNvSpPr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>
                  <a:spLocks/>
                </p:cNvSpPr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>
                  <a:spLocks/>
                </p:cNvSpPr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>
                  <a:spLocks/>
                </p:cNvSpPr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>
                  <a:spLocks/>
                </p:cNvSpPr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>
                  <a:spLocks/>
                </p:cNvSpPr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>
                  <a:spLocks/>
                </p:cNvSpPr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>
                  <a:spLocks/>
                </p:cNvSpPr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>
                  <a:spLocks/>
                </p:cNvSpPr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>
                  <a:spLocks/>
                </p:cNvSpPr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>
                  <a:spLocks/>
                </p:cNvSpPr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>
                  <a:spLocks/>
                </p:cNvSpPr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>
                  <a:spLocks/>
                </p:cNvSpPr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>
                  <a:spLocks/>
                </p:cNvSpPr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>
                  <a:spLocks/>
                </p:cNvSpPr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>
                  <a:spLocks/>
                </p:cNvSpPr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>
                  <a:spLocks/>
                </p:cNvSpPr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>
                  <a:spLocks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>
                  <a:spLocks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>
                  <a:spLocks/>
                </p:cNvSpPr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>
                  <a:spLocks/>
                </p:cNvSpPr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>
                  <a:spLocks/>
                </p:cNvSpPr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>
                  <a:spLocks/>
                </p:cNvSpPr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>
                  <a:spLocks/>
                </p:cNvSpPr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>
                  <a:spLocks/>
                </p:cNvSpPr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>
                  <a:spLocks/>
                </p:cNvSpPr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9" r:id="rId4"/>
    <p:sldLayoutId id="2147483660" r:id="rId5"/>
    <p:sldLayoutId id="2147483654" r:id="rId6"/>
    <p:sldLayoutId id="2147483662" r:id="rId7"/>
    <p:sldLayoutId id="2147483661" r:id="rId8"/>
    <p:sldLayoutId id="2147483657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5.xml"/><Relationship Id="rId3" Type="http://schemas.openxmlformats.org/officeDocument/2006/relationships/image" Target="../media/image32.png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11" Type="http://schemas.openxmlformats.org/officeDocument/2006/relationships/slide" Target="slide13.xml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slide" Target="slide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1.png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3.xml"/><Relationship Id="rId7" Type="http://schemas.openxmlformats.org/officeDocument/2006/relationships/image" Target="../media/image4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slide" Target="slide15.xml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slide" Target="slide3.xml"/><Relationship Id="rId12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slide" Target="slide3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13AB02E-C207-65DF-6D9A-BA4A7AF42C4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9CA727C-2900-36B9-EAE1-26BA27EF3784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制作智能垃圾桶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F1DA2C-31B0-D36A-498B-BEF2255DA98F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11821" y="2871866"/>
            <a:ext cx="2338089" cy="30092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80CEF46-5848-E3DA-0BFA-CCD4B0F7AE01}"/>
              </a:ext>
            </a:extLst>
          </p:cNvPr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12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课 </a:t>
            </a:r>
          </a:p>
        </p:txBody>
      </p:sp>
      <p:sp>
        <p:nvSpPr>
          <p:cNvPr id="15" name="标题 4"/>
          <p:cNvSpPr txBox="1">
            <a:spLocks/>
          </p:cNvSpPr>
          <p:nvPr/>
        </p:nvSpPr>
        <p:spPr>
          <a:xfrm>
            <a:off x="2367055" y="1122272"/>
            <a:ext cx="6104386" cy="211506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ln w="1905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dirty="0" smtClean="0"/>
              <a:t>设计智能垃圾桶</a:t>
            </a:r>
            <a:endParaRPr lang="zh-CN" altLang="en-US" sz="6600" dirty="0"/>
          </a:p>
        </p:txBody>
      </p:sp>
      <p:sp>
        <p:nvSpPr>
          <p:cNvPr id="16" name="副标题 8"/>
          <p:cNvSpPr txBox="1">
            <a:spLocks/>
          </p:cNvSpPr>
          <p:nvPr/>
        </p:nvSpPr>
        <p:spPr>
          <a:xfrm>
            <a:off x="4023362" y="3481722"/>
            <a:ext cx="3971466" cy="71713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小型系统设计</a:t>
            </a:r>
            <a:endParaRPr lang="zh-CN" altLang="en-US" sz="36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891935" y="5331974"/>
            <a:ext cx="305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马鞍山市新都小学   赵何水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/>
        </p:blipFill>
        <p:spPr>
          <a:xfrm flipH="1">
            <a:off x="2128057" y="4418177"/>
            <a:ext cx="1886990" cy="1280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98" y="1254360"/>
            <a:ext cx="2990850" cy="4191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55469" y="1858711"/>
            <a:ext cx="9235440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         智能垃圾桶作为一个小型系统，其运行控制过程包含输入、计算、输出三个典型环节。请选择合适的主控板用于智能垃圾桶的计算环节，实现对智能垃圾桶的控制。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38621" y="3210243"/>
            <a:ext cx="4599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常见的开源硬件主控板包括 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Arduino 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主控板、掌控板主控板、</a:t>
            </a:r>
            <a:r>
              <a:rPr lang="en-US" altLang="zh-CN" dirty="0" err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Micro:bit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主控板等，具有开放的硬件设计和软件接口，可用于制作各种小型智能系统，如右图所示。</a:t>
            </a:r>
          </a:p>
        </p:txBody>
      </p:sp>
      <p:sp>
        <p:nvSpPr>
          <p:cNvPr id="3" name="矩形 2"/>
          <p:cNvSpPr/>
          <p:nvPr/>
        </p:nvSpPr>
        <p:spPr>
          <a:xfrm>
            <a:off x="2226666" y="2744955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6C92BB"/>
                </a:solidFill>
                <a:latin typeface="方正兰亭黑_GBK"/>
              </a:rPr>
              <a:t>认识主控板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21897" y="4735092"/>
            <a:ext cx="1418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请找到合适的主控板。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37211" flipH="1">
            <a:off x="1492051" y="4898215"/>
            <a:ext cx="827291" cy="1281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5" y="3326156"/>
            <a:ext cx="6705600" cy="1933575"/>
          </a:xfrm>
          <a:prstGeom prst="rect">
            <a:avLst/>
          </a:prstGeom>
        </p:spPr>
      </p:pic>
      <p:sp>
        <p:nvSpPr>
          <p:cNvPr id="12" name="同侧圆角矩形 11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5" name="图片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6" name="同侧圆角矩形 15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同侧圆角矩形 16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9" name="图片 1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6" t="33697" r="33407" b="47636"/>
          <a:stretch/>
        </p:blipFill>
        <p:spPr>
          <a:xfrm>
            <a:off x="7134226" y="1515992"/>
            <a:ext cx="3203692" cy="23373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98" y="1254360"/>
            <a:ext cx="2990850" cy="419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541548" y="2084513"/>
            <a:ext cx="2155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思考智能垃圾桶运行的过程与控制，将正确的序号写在括号里。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10142420" y="3124775"/>
            <a:ext cx="1032071" cy="1598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71" y="4295767"/>
            <a:ext cx="7515225" cy="1533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09" y="1755417"/>
            <a:ext cx="2474740" cy="2474740"/>
          </a:xfrm>
          <a:prstGeom prst="rect">
            <a:avLst/>
          </a:prstGeom>
        </p:spPr>
      </p:pic>
      <p:sp>
        <p:nvSpPr>
          <p:cNvPr id="12" name="同侧圆角矩形 11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5" name="图片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6" name="同侧圆角矩形 15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同侧圆角矩形 16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9" name="图片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61" y="1218507"/>
            <a:ext cx="2162175" cy="381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17767" y="2393125"/>
            <a:ext cx="2388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请根据智能垃圾桶的设计目的、运行过程、所用器件等，和同学们一起完成智能垃圾桶的设计方案，如右表所示。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54610"/>
              </p:ext>
            </p:extLst>
          </p:nvPr>
        </p:nvGraphicFramePr>
        <p:xfrm>
          <a:off x="6062748" y="2024594"/>
          <a:ext cx="4914207" cy="396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045">
                  <a:extLst>
                    <a:ext uri="{9D8B030D-6E8A-4147-A177-3AD203B41FA5}">
                      <a16:colId xmlns:a16="http://schemas.microsoft.com/office/drawing/2014/main" val="1808311921"/>
                    </a:ext>
                  </a:extLst>
                </a:gridCol>
                <a:gridCol w="3566162">
                  <a:extLst>
                    <a:ext uri="{9D8B030D-6E8A-4147-A177-3AD203B41FA5}">
                      <a16:colId xmlns:a16="http://schemas.microsoft.com/office/drawing/2014/main" val="1191014546"/>
                    </a:ext>
                  </a:extLst>
                </a:gridCol>
              </a:tblGrid>
              <a:tr h="424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设计背景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65220"/>
                  </a:ext>
                </a:extLst>
              </a:tr>
              <a:tr h="4244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活动目标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830662"/>
                  </a:ext>
                </a:extLst>
              </a:tr>
              <a:tr h="7326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参加人员及分工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084828"/>
                  </a:ext>
                </a:extLst>
              </a:tr>
              <a:tr h="7326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运行过程及功能描述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206456"/>
                  </a:ext>
                </a:extLst>
              </a:tr>
              <a:tr h="16463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bg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  <a:cs typeface="+mn-cs"/>
                        </a:rPr>
                        <a:t>外形草图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720208"/>
                  </a:ext>
                </a:extLst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1" y="3602796"/>
            <a:ext cx="2175165" cy="2175165"/>
          </a:xfrm>
          <a:prstGeom prst="rect">
            <a:avLst/>
          </a:prstGeom>
        </p:spPr>
      </p:pic>
      <p:sp>
        <p:nvSpPr>
          <p:cNvPr id="14" name="椭圆形标注 13"/>
          <p:cNvSpPr/>
          <p:nvPr/>
        </p:nvSpPr>
        <p:spPr>
          <a:xfrm>
            <a:off x="2478578" y="2155382"/>
            <a:ext cx="3266902" cy="2229812"/>
          </a:xfrm>
          <a:prstGeom prst="wedgeEllipseCallout">
            <a:avLst>
              <a:gd name="adj1" fmla="val -54675"/>
              <a:gd name="adj2" fmla="val 5094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侧圆角矩形 10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5" name="图片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6" name="同侧圆角矩形 15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同侧圆角矩形 16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9" name="图片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设计小型智能系统，可以从哪些方面考虑呢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53487"/>
            <a:ext cx="5835536" cy="5835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同侧圆角矩形 15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同侧圆角矩形 16"/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14" name="图片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26764" y="124927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6C92BB"/>
                </a:solidFill>
                <a:latin typeface="方正兰亭黑_GBK"/>
              </a:rPr>
              <a:t>设计小型系统的一般思路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59032" y="1633567"/>
            <a:ext cx="7991302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生活中我们常常会遇到一些使用起来不太方便的设备。这时，可以尝试按照一定的思路重新设计它们。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58" y="2668078"/>
            <a:ext cx="7791450" cy="2781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16666" y="5650946"/>
            <a:ext cx="612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请结合讨论结果，确定的思路顺序是：</a:t>
            </a:r>
            <a:r>
              <a:rPr lang="en-US" altLang="zh-CN" dirty="0">
                <a:solidFill>
                  <a:srgbClr val="231F20"/>
                </a:solidFill>
                <a:latin typeface="NKKHJC+SimSun"/>
              </a:rPr>
              <a:t>_______________</a:t>
            </a:r>
            <a:r>
              <a:rPr lang="zh-CN" altLang="en-US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。</a:t>
            </a:r>
            <a:endParaRPr lang="zh-CN" altLang="en-US" dirty="0"/>
          </a:p>
        </p:txBody>
      </p:sp>
      <p:sp>
        <p:nvSpPr>
          <p:cNvPr id="8" name="同侧圆角矩形 7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3" name="同侧圆角矩形 12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519533" y="3104248"/>
            <a:ext cx="4039986" cy="132991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3732517" y="3386880"/>
            <a:ext cx="376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你能设计一款智能风扇吗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50" y="2107912"/>
            <a:ext cx="3093831" cy="37740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3677314"/>
            <a:ext cx="1947898" cy="25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同侧圆角矩形 22"/>
          <p:cNvSpPr/>
          <p:nvPr/>
        </p:nvSpPr>
        <p:spPr>
          <a:xfrm>
            <a:off x="3995374" y="608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同侧圆角矩形 23"/>
          <p:cNvSpPr/>
          <p:nvPr/>
        </p:nvSpPr>
        <p:spPr>
          <a:xfrm>
            <a:off x="5717349" y="536409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16293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22" y="433402"/>
            <a:ext cx="2005758" cy="7498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4889" y="3040915"/>
            <a:ext cx="4685198" cy="155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运用本课程的设计思路，尝试设计一款能够根据温度变化自动启停的智能风扇。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1" y="2211768"/>
            <a:ext cx="2725069" cy="332419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92926" y="1254474"/>
            <a:ext cx="2897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小小设计师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66" y="3946754"/>
            <a:ext cx="2539682" cy="2539682"/>
          </a:xfrm>
          <a:prstGeom prst="rect">
            <a:avLst/>
          </a:prstGeom>
        </p:spPr>
      </p:pic>
      <p:sp>
        <p:nvSpPr>
          <p:cNvPr id="13" name="同侧圆角矩形 12"/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sp>
        <p:nvSpPr>
          <p:cNvPr id="19" name="同侧圆角矩形 18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CC94B5F-A480-1497-CC4F-D92A446A5508}"/>
              </a:ext>
            </a:extLst>
          </p:cNvPr>
          <p:cNvSpPr txBox="1"/>
          <p:nvPr/>
        </p:nvSpPr>
        <p:spPr>
          <a:xfrm>
            <a:off x="2543152" y="1853330"/>
            <a:ext cx="45607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设计智能垃圾桶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BFEFF2-60AF-9DA5-152A-E34C2BF3E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C92FEAD-8AEC-5FAD-0FDD-CC8B749FC3B6}"/>
              </a:ext>
            </a:extLst>
          </p:cNvPr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制作智能垃圾桶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857CDF-1B8E-EC57-B06E-46AEE084EE12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4" b="51524"/>
          <a:stretch/>
        </p:blipFill>
        <p:spPr>
          <a:xfrm>
            <a:off x="1221412" y="2689046"/>
            <a:ext cx="3993319" cy="948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6445"/>
          <a:stretch/>
        </p:blipFill>
        <p:spPr>
          <a:xfrm>
            <a:off x="3573600" y="3850827"/>
            <a:ext cx="4317422" cy="104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74" y="4511446"/>
            <a:ext cx="1240931" cy="15971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174212" y="2498764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各位同学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日常倒垃圾时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遇到过</a:t>
            </a:r>
            <a:r>
              <a:rPr lang="zh-CN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哪些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烦恼”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52248" y="4329675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“智能垃圾桶</a:t>
            </a:r>
            <a:r>
              <a:rPr lang="zh-CN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可以“长”成什么样子的呢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69049" y="3795070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设计小型智能系统可以从哪些方面考虑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69147" y="2305133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你能设计一款智能风扇吗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各位同学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日常倒垃圾时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遇到过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哪些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烦恼”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C0730C-8729-6B8A-F8DE-A986C18BA72F}"/>
              </a:ext>
            </a:extLst>
          </p:cNvPr>
          <p:cNvGrpSpPr/>
          <p:nvPr/>
        </p:nvGrpSpPr>
        <p:grpSpPr>
          <a:xfrm>
            <a:off x="2054075" y="286134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>
              <a:extLst>
                <a:ext uri="{FF2B5EF4-FFF2-40B4-BE49-F238E27FC236}">
                  <a16:creationId xmlns:a16="http://schemas.microsoft.com/office/drawing/2014/main" id="{ED102AAC-C377-9DA6-EA76-3EB83B64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任意多边形: 形状 6">
              <a:extLst>
                <a:ext uri="{FF2B5EF4-FFF2-40B4-BE49-F238E27FC236}">
                  <a16:creationId xmlns:a16="http://schemas.microsoft.com/office/drawing/2014/main" id="{5C40810A-63FA-0C72-FEE0-3B7EC5A3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5EC072B-1D8F-5A5A-DDFC-A3A5834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C26A4C-A53A-D4BD-D846-912E7816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EA75E4-9F36-FB52-434C-693CDAF97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21709D-2DE1-8FBD-C4A6-D041956D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81B4091-F311-4F49-134E-358A232B0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任意多边形: 形状 210">
              <a:extLst>
                <a:ext uri="{FF2B5EF4-FFF2-40B4-BE49-F238E27FC236}">
                  <a16:creationId xmlns:a16="http://schemas.microsoft.com/office/drawing/2014/main" id="{5A2FCB0D-2169-AE76-A316-3F6747DF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任意多边形: 形状 211">
              <a:extLst>
                <a:ext uri="{FF2B5EF4-FFF2-40B4-BE49-F238E27FC236}">
                  <a16:creationId xmlns:a16="http://schemas.microsoft.com/office/drawing/2014/main" id="{C6140F83-6D63-ECAC-2888-254F63FA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019E01E-DCDA-A661-6C05-8DD97C18B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857AB18-0773-6C02-0501-9A8DB9F47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52E70D-093A-01CE-B539-27D5BA0F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B4CFD96-1D0A-997D-FE4B-C603BA62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5292980-B11E-9F98-F318-98036EDC3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8846860-AA9E-3619-B6D1-43F72366D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7E8AD24-FC70-CCE6-F12E-843E82FE3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3CEB719-F871-5164-3336-C458024A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1181423-F841-F71F-CE8D-1A2A2D14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4D3A978-4A03-11D4-33C2-42941BAC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任意多边形: 形状 222">
              <a:extLst>
                <a:ext uri="{FF2B5EF4-FFF2-40B4-BE49-F238E27FC236}">
                  <a16:creationId xmlns:a16="http://schemas.microsoft.com/office/drawing/2014/main" id="{1F9DC84B-6DF4-9F8D-A031-D455D6CA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任意多边形: 形状 223">
              <a:extLst>
                <a:ext uri="{FF2B5EF4-FFF2-40B4-BE49-F238E27FC236}">
                  <a16:creationId xmlns:a16="http://schemas.microsoft.com/office/drawing/2014/main" id="{6523B45F-74E7-9B10-8844-D51C89C2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任意多边形: 形状 224">
              <a:extLst>
                <a:ext uri="{FF2B5EF4-FFF2-40B4-BE49-F238E27FC236}">
                  <a16:creationId xmlns:a16="http://schemas.microsoft.com/office/drawing/2014/main" id="{DBCF9D65-7D57-6392-0C78-18C693F4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任意多边形: 形状 225">
              <a:extLst>
                <a:ext uri="{FF2B5EF4-FFF2-40B4-BE49-F238E27FC236}">
                  <a16:creationId xmlns:a16="http://schemas.microsoft.com/office/drawing/2014/main" id="{31B2634C-CA36-4179-473F-76B9877D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CAAAACB-56A2-6950-86C9-C236A67FE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791D619-9104-DED2-2BDB-DFC4BC6C4059}"/>
                </a:ext>
              </a:extLst>
            </p:cNvPr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3A63EDB5-BF69-6B96-309F-E6B1141C1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5F73F13-CD40-5D3B-91BB-B50F47218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BB0993D-3F4D-881A-3867-956606944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任意多边形: 形状 231">
                <a:extLst>
                  <a:ext uri="{FF2B5EF4-FFF2-40B4-BE49-F238E27FC236}">
                    <a16:creationId xmlns:a16="http://schemas.microsoft.com/office/drawing/2014/main" id="{A31F5923-FC7B-8735-F731-95500D030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任意多边形: 形状 232">
                <a:extLst>
                  <a:ext uri="{FF2B5EF4-FFF2-40B4-BE49-F238E27FC236}">
                    <a16:creationId xmlns:a16="http://schemas.microsoft.com/office/drawing/2014/main" id="{648788E7-3CE4-2AC0-783B-247E7AC62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6140C16-5364-8512-D3A9-BD09F165A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24D3FFD-17AB-C7F7-18BF-F44EE2228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AE2131E-9B67-41C9-3C30-30291A356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CFF2CBC-5555-7838-BB65-B54672187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E598649B-0A9A-BBD5-7273-D94E7685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BB80A92D-C7F6-0511-CF82-FCAB65472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054C84EA-F5A2-B3B7-0A54-CE5C7DC42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9717684F-CFC2-19C6-061A-F940B5207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81C46263-4D8A-3733-933F-F821B758B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83D1F866-63C6-29C4-77FD-48F81B286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D9B14FD-204F-3A95-AC3D-4F6244616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CD0727D-C416-B385-863D-0F3B1F792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F970EB9B-A8CD-CB97-B823-02B1AF237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7CB74409-378A-B2D1-C04D-CD31462D5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0BE81583-D9AF-CCB2-1B01-2AFB6E9D5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C52EADF-3205-5C88-DD4B-C669C744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1A253A0C-828E-4102-6A64-66BCFA95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BE0234B-EB82-EFCA-7C15-5EFD87445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F910FF68-6A73-A88B-AC26-08AA134DD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3C88C956-2CCF-435B-52E0-94D20A9B0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36F1A993-8B61-3765-92C1-C55C8078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7725A3B-0154-6D4E-86DB-573BC3F87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任意多边形: 形状 255">
                <a:extLst>
                  <a:ext uri="{FF2B5EF4-FFF2-40B4-BE49-F238E27FC236}">
                    <a16:creationId xmlns:a16="http://schemas.microsoft.com/office/drawing/2014/main" id="{F12B852C-D51C-5F70-9B31-0345EE09A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任意多边形: 形状 256">
                <a:extLst>
                  <a:ext uri="{FF2B5EF4-FFF2-40B4-BE49-F238E27FC236}">
                    <a16:creationId xmlns:a16="http://schemas.microsoft.com/office/drawing/2014/main" id="{330B7196-C924-74C7-DEC7-62CE4239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任意多边形: 形状 257">
                <a:extLst>
                  <a:ext uri="{FF2B5EF4-FFF2-40B4-BE49-F238E27FC236}">
                    <a16:creationId xmlns:a16="http://schemas.microsoft.com/office/drawing/2014/main" id="{69FEA0A1-846C-5ACE-DEF9-39ACC58B7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任意多边形: 形状 258">
                <a:extLst>
                  <a:ext uri="{FF2B5EF4-FFF2-40B4-BE49-F238E27FC236}">
                    <a16:creationId xmlns:a16="http://schemas.microsoft.com/office/drawing/2014/main" id="{DF3F1060-B19F-0EAA-9018-881F8C73D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任意多边形: 形状 259">
                <a:extLst>
                  <a:ext uri="{FF2B5EF4-FFF2-40B4-BE49-F238E27FC236}">
                    <a16:creationId xmlns:a16="http://schemas.microsoft.com/office/drawing/2014/main" id="{3FFE470E-F1C5-535F-2B3F-5295DAF9C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任意多边形: 形状 260">
                <a:extLst>
                  <a:ext uri="{FF2B5EF4-FFF2-40B4-BE49-F238E27FC236}">
                    <a16:creationId xmlns:a16="http://schemas.microsoft.com/office/drawing/2014/main" id="{5B489B1B-1DDC-A0CA-A156-39DBCC2991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任意多边形: 形状 261">
                <a:extLst>
                  <a:ext uri="{FF2B5EF4-FFF2-40B4-BE49-F238E27FC236}">
                    <a16:creationId xmlns:a16="http://schemas.microsoft.com/office/drawing/2014/main" id="{5532A211-A7BD-3146-61E6-A74011E75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任意多边形: 形状 262">
                <a:extLst>
                  <a:ext uri="{FF2B5EF4-FFF2-40B4-BE49-F238E27FC236}">
                    <a16:creationId xmlns:a16="http://schemas.microsoft.com/office/drawing/2014/main" id="{1A21B1A9-9F38-B3FA-DAF1-5ECFE098C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任意多边形: 形状 263">
                <a:extLst>
                  <a:ext uri="{FF2B5EF4-FFF2-40B4-BE49-F238E27FC236}">
                    <a16:creationId xmlns:a16="http://schemas.microsoft.com/office/drawing/2014/main" id="{34EE0F62-492B-26E1-8E56-8325138B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任意多边形: 形状 264">
                <a:extLst>
                  <a:ext uri="{FF2B5EF4-FFF2-40B4-BE49-F238E27FC236}">
                    <a16:creationId xmlns:a16="http://schemas.microsoft.com/office/drawing/2014/main" id="{76121BE4-F5D0-ECE2-9C8B-9AB981D964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任意多边形: 形状 265">
                <a:extLst>
                  <a:ext uri="{FF2B5EF4-FFF2-40B4-BE49-F238E27FC236}">
                    <a16:creationId xmlns:a16="http://schemas.microsoft.com/office/drawing/2014/main" id="{3454B641-149E-7BA1-D248-264681DA11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任意多边形: 形状 266">
                <a:extLst>
                  <a:ext uri="{FF2B5EF4-FFF2-40B4-BE49-F238E27FC236}">
                    <a16:creationId xmlns:a16="http://schemas.microsoft.com/office/drawing/2014/main" id="{41116F43-1CBF-B544-1F6F-AC17BAB77F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任意多边形: 形状 267">
                <a:extLst>
                  <a:ext uri="{FF2B5EF4-FFF2-40B4-BE49-F238E27FC236}">
                    <a16:creationId xmlns:a16="http://schemas.microsoft.com/office/drawing/2014/main" id="{F23ED878-B0AE-DBBB-D40D-A3CFCE72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任意多边形: 形状 268">
                <a:extLst>
                  <a:ext uri="{FF2B5EF4-FFF2-40B4-BE49-F238E27FC236}">
                    <a16:creationId xmlns:a16="http://schemas.microsoft.com/office/drawing/2014/main" id="{9B2B0443-7781-702C-35B9-BDB8CB3B1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任意多边形: 形状 269">
                <a:extLst>
                  <a:ext uri="{FF2B5EF4-FFF2-40B4-BE49-F238E27FC236}">
                    <a16:creationId xmlns:a16="http://schemas.microsoft.com/office/drawing/2014/main" id="{F19885C6-0CEA-2F55-FFF1-B8A91EE57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任意多边形: 形状 270">
                <a:extLst>
                  <a:ext uri="{FF2B5EF4-FFF2-40B4-BE49-F238E27FC236}">
                    <a16:creationId xmlns:a16="http://schemas.microsoft.com/office/drawing/2014/main" id="{54F51013-5FEC-46C7-F5FA-F513622232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任意多边形: 形状 271">
                <a:extLst>
                  <a:ext uri="{FF2B5EF4-FFF2-40B4-BE49-F238E27FC236}">
                    <a16:creationId xmlns:a16="http://schemas.microsoft.com/office/drawing/2014/main" id="{44D595F6-FB6C-289B-3F3A-960217BE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3351372-EE35-18FA-676F-0C5945216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6210A800-5BCE-EAB3-3509-4D85F4E9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604C54FC-C4E7-0FAD-6892-90114304D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2FCC642B-D433-71DC-E243-62A4E6B3D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A497E3C5-E6EF-6004-9976-8D16E2777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1DC3C8DB-E451-04EA-124D-7CFB79E3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任意多边形: 形状 278">
                <a:extLst>
                  <a:ext uri="{FF2B5EF4-FFF2-40B4-BE49-F238E27FC236}">
                    <a16:creationId xmlns:a16="http://schemas.microsoft.com/office/drawing/2014/main" id="{148AB5E4-E659-BB92-CE0E-280993336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任意多边形: 形状 279">
                <a:extLst>
                  <a:ext uri="{FF2B5EF4-FFF2-40B4-BE49-F238E27FC236}">
                    <a16:creationId xmlns:a16="http://schemas.microsoft.com/office/drawing/2014/main" id="{D0CFA8E6-71BC-0708-054B-F7DF21733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任意多边形: 形状 280">
                <a:extLst>
                  <a:ext uri="{FF2B5EF4-FFF2-40B4-BE49-F238E27FC236}">
                    <a16:creationId xmlns:a16="http://schemas.microsoft.com/office/drawing/2014/main" id="{BFB35160-29C1-E191-5A44-B72C2195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任意多边形: 形状 281">
                <a:extLst>
                  <a:ext uri="{FF2B5EF4-FFF2-40B4-BE49-F238E27FC236}">
                    <a16:creationId xmlns:a16="http://schemas.microsoft.com/office/drawing/2014/main" id="{D9C058E3-9B08-BA58-8029-31BF971BF9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任意多边形: 形状 282">
                <a:extLst>
                  <a:ext uri="{FF2B5EF4-FFF2-40B4-BE49-F238E27FC236}">
                    <a16:creationId xmlns:a16="http://schemas.microsoft.com/office/drawing/2014/main" id="{4ED0B34D-D724-A3D5-36AA-53CB9E918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任意多边形: 形状 283">
                <a:extLst>
                  <a:ext uri="{FF2B5EF4-FFF2-40B4-BE49-F238E27FC236}">
                    <a16:creationId xmlns:a16="http://schemas.microsoft.com/office/drawing/2014/main" id="{11A691C4-BC93-DD10-F655-1E15BD72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任意多边形: 形状 284">
                <a:extLst>
                  <a:ext uri="{FF2B5EF4-FFF2-40B4-BE49-F238E27FC236}">
                    <a16:creationId xmlns:a16="http://schemas.microsoft.com/office/drawing/2014/main" id="{39A0D909-D119-C5BB-DEFE-F5D563570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pic>
            <p:nvPicPr>
              <p:cNvPr id="92" name="图片 91">
                <a:extLst>
                  <a:ext uri="{FF2B5EF4-FFF2-40B4-BE49-F238E27FC236}">
                    <a16:creationId xmlns:a16="http://schemas.microsoft.com/office/drawing/2014/main" id="{EDEE7038-88DF-F250-2B04-8E0240854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>
                <a:extLst>
                  <a:ext uri="{FF2B5EF4-FFF2-40B4-BE49-F238E27FC236}">
                    <a16:creationId xmlns:a16="http://schemas.microsoft.com/office/drawing/2014/main" id="{ACF95EF8-6978-5FE8-E4C4-F80F2DFB3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4" name="任意多边形: 形状 287">
                <a:extLst>
                  <a:ext uri="{FF2B5EF4-FFF2-40B4-BE49-F238E27FC236}">
                    <a16:creationId xmlns:a16="http://schemas.microsoft.com/office/drawing/2014/main" id="{7BE629A8-E1DA-1AAD-F7BF-45BE4AF2BF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同侧圆角矩形 16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3" name="同侧圆角矩形 2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同侧圆角矩形 17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093" y="1955878"/>
            <a:ext cx="5236487" cy="4014402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B8161BF-00C4-D8D7-2091-AEE9D1F07908}"/>
              </a:ext>
            </a:extLst>
          </p:cNvPr>
          <p:cNvSpPr txBox="1"/>
          <p:nvPr/>
        </p:nvSpPr>
        <p:spPr>
          <a:xfrm flipH="1">
            <a:off x="7560815" y="1628847"/>
            <a:ext cx="3530016" cy="654062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</a:rPr>
              <a:t>你还遇到过</a:t>
            </a:r>
            <a:r>
              <a:rPr lang="zh-CN" altLang="zh-CN" sz="2000" b="1" dirty="0">
                <a:solidFill>
                  <a:schemeClr val="bg1"/>
                </a:solidFill>
              </a:rPr>
              <a:t>哪些</a:t>
            </a:r>
            <a:r>
              <a:rPr lang="zh-CN" altLang="en-US" sz="2000" b="1" dirty="0">
                <a:solidFill>
                  <a:schemeClr val="bg1"/>
                </a:solidFill>
              </a:rPr>
              <a:t>“</a:t>
            </a:r>
            <a:r>
              <a:rPr lang="zh-CN" altLang="zh-CN" sz="2000" b="1" dirty="0">
                <a:solidFill>
                  <a:schemeClr val="bg1"/>
                </a:solidFill>
              </a:rPr>
              <a:t>烦恼”</a:t>
            </a:r>
            <a:r>
              <a:rPr lang="zh-CN" altLang="en-US" sz="2000" b="1" dirty="0">
                <a:solidFill>
                  <a:schemeClr val="bg1"/>
                </a:solidFill>
              </a:rPr>
              <a:t>呢</a:t>
            </a:r>
            <a:r>
              <a:rPr lang="zh-CN" altLang="zh-CN" sz="2000" b="1" dirty="0">
                <a:solidFill>
                  <a:schemeClr val="bg1"/>
                </a:solidFill>
              </a:rPr>
              <a:t>？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75612" y="2751742"/>
            <a:ext cx="3124273" cy="296324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798992" y="2855413"/>
            <a:ext cx="293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请和同学们讨论交流，并记录下来。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7890432" y="3794751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890432" y="4209695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890432" y="4624639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890432" y="5039583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890432" y="5454526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910" y="1257418"/>
            <a:ext cx="2961905" cy="371429"/>
          </a:xfrm>
          <a:prstGeom prst="rect">
            <a:avLst/>
          </a:prstGeom>
        </p:spPr>
      </p:pic>
      <p:pic>
        <p:nvPicPr>
          <p:cNvPr id="14" name="图片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5" name="图片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507" y="1244544"/>
            <a:ext cx="3190476" cy="4285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03182" y="210071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黑_GBK"/>
              </a:rPr>
              <a:t>设想倒垃圾的过程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9218" y="2747047"/>
            <a:ext cx="394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根据设想，在右边的横线上写出智能垃圾桶的运行过程。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667" y="2225749"/>
            <a:ext cx="5573689" cy="35765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44" y="3541434"/>
            <a:ext cx="1972063" cy="2117651"/>
          </a:xfrm>
          <a:prstGeom prst="rect">
            <a:avLst/>
          </a:prstGeom>
        </p:spPr>
      </p:pic>
      <p:sp>
        <p:nvSpPr>
          <p:cNvPr id="9" name="同侧圆角矩形 8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12" name="同侧圆角矩形 11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侧圆角矩形 13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7" name="图片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32" y="1277848"/>
            <a:ext cx="3190476" cy="4285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721437" y="20820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黑_GBK"/>
              </a:rPr>
              <a:t>设想“新”功能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76" y="2451360"/>
            <a:ext cx="3417188" cy="33592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21185" y="2662653"/>
            <a:ext cx="523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从控制系统的环节来看，如果要实现上述倒垃圾的过程，智能垃圾桶需要具备哪些功能呢？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5854931" y="3639554"/>
            <a:ext cx="553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功能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_______________________________________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4931" y="4118971"/>
            <a:ext cx="553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功能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_______________________________________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54931" y="4598388"/>
            <a:ext cx="553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功能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_______________________________________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54931" y="5077805"/>
            <a:ext cx="553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功能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_______________________________________</a:t>
            </a:r>
            <a:endParaRPr lang="zh-CN" altLang="en-US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同侧圆角矩形 13"/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17" name="同侧圆角矩形 16"/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同侧圆角矩形 17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同侧圆角矩形 18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21" name="图片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165E0FB-D166-B57C-F5D7-7F76943D27A4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10" name="任意多边形: 形状 156">
              <a:extLst>
                <a:ext uri="{FF2B5EF4-FFF2-40B4-BE49-F238E27FC236}">
                  <a16:creationId xmlns:a16="http://schemas.microsoft.com/office/drawing/2014/main" id="{3AE3994D-048D-E3EF-7EB6-02FAF6146171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任意多边形: 形状 157">
              <a:extLst>
                <a:ext uri="{FF2B5EF4-FFF2-40B4-BE49-F238E27FC236}">
                  <a16:creationId xmlns:a16="http://schemas.microsoft.com/office/drawing/2014/main" id="{DEABB208-4214-F50D-8656-8292A65C3FDB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任意多边形: 形状 158">
              <a:extLst>
                <a:ext uri="{FF2B5EF4-FFF2-40B4-BE49-F238E27FC236}">
                  <a16:creationId xmlns:a16="http://schemas.microsoft.com/office/drawing/2014/main" id="{48EAA435-BAEB-D83C-3873-EBF2790E54C3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任意多边形: 形状 159">
              <a:extLst>
                <a:ext uri="{FF2B5EF4-FFF2-40B4-BE49-F238E27FC236}">
                  <a16:creationId xmlns:a16="http://schemas.microsoft.com/office/drawing/2014/main" id="{8C422030-F2BC-7233-D0C1-D340ABA6CAD9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" name="任意多边形: 形状 160">
              <a:extLst>
                <a:ext uri="{FF2B5EF4-FFF2-40B4-BE49-F238E27FC236}">
                  <a16:creationId xmlns:a16="http://schemas.microsoft.com/office/drawing/2014/main" id="{6F0F9426-6E57-5881-6A94-C804A50CD110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任意多边形: 形状 161">
              <a:extLst>
                <a:ext uri="{FF2B5EF4-FFF2-40B4-BE49-F238E27FC236}">
                  <a16:creationId xmlns:a16="http://schemas.microsoft.com/office/drawing/2014/main" id="{39A2BD8E-CDB1-C317-7673-5E7EC3396964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任意多边形: 形状 162">
              <a:extLst>
                <a:ext uri="{FF2B5EF4-FFF2-40B4-BE49-F238E27FC236}">
                  <a16:creationId xmlns:a16="http://schemas.microsoft.com/office/drawing/2014/main" id="{08B4B35C-4422-0B06-45DC-431AB139898F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任意多边形: 形状 163">
              <a:extLst>
                <a:ext uri="{FF2B5EF4-FFF2-40B4-BE49-F238E27FC236}">
                  <a16:creationId xmlns:a16="http://schemas.microsoft.com/office/drawing/2014/main" id="{EBC551E3-83D0-5819-4C50-31BC135AA021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任意多边形: 形状 164">
              <a:extLst>
                <a:ext uri="{FF2B5EF4-FFF2-40B4-BE49-F238E27FC236}">
                  <a16:creationId xmlns:a16="http://schemas.microsoft.com/office/drawing/2014/main" id="{E80B94F8-3890-244B-FC3D-65BE31147682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" name="任意多边形: 形状 165">
              <a:extLst>
                <a:ext uri="{FF2B5EF4-FFF2-40B4-BE49-F238E27FC236}">
                  <a16:creationId xmlns:a16="http://schemas.microsoft.com/office/drawing/2014/main" id="{AE152813-C5F1-437D-582F-173B7D149E7E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任意多边形: 形状 166">
              <a:extLst>
                <a:ext uri="{FF2B5EF4-FFF2-40B4-BE49-F238E27FC236}">
                  <a16:creationId xmlns:a16="http://schemas.microsoft.com/office/drawing/2014/main" id="{55A0D81D-16BD-A7A0-2AB7-A619B12E5A82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任意多边形: 形状 167">
              <a:extLst>
                <a:ext uri="{FF2B5EF4-FFF2-40B4-BE49-F238E27FC236}">
                  <a16:creationId xmlns:a16="http://schemas.microsoft.com/office/drawing/2014/main" id="{F3C5E38D-8D5C-97C7-742B-8BA1FDF18DC0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" name="任意多边形: 形状 168">
              <a:extLst>
                <a:ext uri="{FF2B5EF4-FFF2-40B4-BE49-F238E27FC236}">
                  <a16:creationId xmlns:a16="http://schemas.microsoft.com/office/drawing/2014/main" id="{82EA5207-EC5C-E675-3E9B-8A06C2F68110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任意多边形: 形状 169">
              <a:extLst>
                <a:ext uri="{FF2B5EF4-FFF2-40B4-BE49-F238E27FC236}">
                  <a16:creationId xmlns:a16="http://schemas.microsoft.com/office/drawing/2014/main" id="{C4D6082B-4DD1-A0EA-8D6A-1354F8AD3EDE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任意多边形: 形状 170">
              <a:extLst>
                <a:ext uri="{FF2B5EF4-FFF2-40B4-BE49-F238E27FC236}">
                  <a16:creationId xmlns:a16="http://schemas.microsoft.com/office/drawing/2014/main" id="{95692E28-CF08-4FEE-9E79-E14FCFEDD3A2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任意多边形: 形状 171">
              <a:extLst>
                <a:ext uri="{FF2B5EF4-FFF2-40B4-BE49-F238E27FC236}">
                  <a16:creationId xmlns:a16="http://schemas.microsoft.com/office/drawing/2014/main" id="{CEF841FE-6A4C-02CE-C072-1D035AA1917C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任意多边形: 形状 172">
              <a:extLst>
                <a:ext uri="{FF2B5EF4-FFF2-40B4-BE49-F238E27FC236}">
                  <a16:creationId xmlns:a16="http://schemas.microsoft.com/office/drawing/2014/main" id="{28DF5473-C2D4-3FF1-EB02-C12BD7AB873C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7" name="任意多边形: 形状 173">
              <a:extLst>
                <a:ext uri="{FF2B5EF4-FFF2-40B4-BE49-F238E27FC236}">
                  <a16:creationId xmlns:a16="http://schemas.microsoft.com/office/drawing/2014/main" id="{F477BEB1-3A3C-EBEA-904B-087EE112E194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8" name="任意多边形: 形状 174">
              <a:extLst>
                <a:ext uri="{FF2B5EF4-FFF2-40B4-BE49-F238E27FC236}">
                  <a16:creationId xmlns:a16="http://schemas.microsoft.com/office/drawing/2014/main" id="{637D7531-0C59-980D-89C5-E4DE05CC9F8B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任意多边形: 形状 175">
              <a:extLst>
                <a:ext uri="{FF2B5EF4-FFF2-40B4-BE49-F238E27FC236}">
                  <a16:creationId xmlns:a16="http://schemas.microsoft.com/office/drawing/2014/main" id="{372295B4-2213-24D9-C9EC-68FAFB3B5FA8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任意多边形: 形状 176">
              <a:extLst>
                <a:ext uri="{FF2B5EF4-FFF2-40B4-BE49-F238E27FC236}">
                  <a16:creationId xmlns:a16="http://schemas.microsoft.com/office/drawing/2014/main" id="{21FFC1E9-9F34-F49C-9135-ACA9463BD1B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任意多边形: 形状 177">
              <a:extLst>
                <a:ext uri="{FF2B5EF4-FFF2-40B4-BE49-F238E27FC236}">
                  <a16:creationId xmlns:a16="http://schemas.microsoft.com/office/drawing/2014/main" id="{F63C0319-F9B1-0D8F-CD6B-B10E2A8E2897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任意多边形: 形状 178">
              <a:extLst>
                <a:ext uri="{FF2B5EF4-FFF2-40B4-BE49-F238E27FC236}">
                  <a16:creationId xmlns:a16="http://schemas.microsoft.com/office/drawing/2014/main" id="{79CBEC8F-48F2-9B26-8577-F9E5BFE6DAED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任意多边形: 形状 179">
              <a:extLst>
                <a:ext uri="{FF2B5EF4-FFF2-40B4-BE49-F238E27FC236}">
                  <a16:creationId xmlns:a16="http://schemas.microsoft.com/office/drawing/2014/main" id="{F81E61B4-3000-6BA3-25FB-6B2E5E33A4AF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任意多边形: 形状 180">
              <a:extLst>
                <a:ext uri="{FF2B5EF4-FFF2-40B4-BE49-F238E27FC236}">
                  <a16:creationId xmlns:a16="http://schemas.microsoft.com/office/drawing/2014/main" id="{A0CCC575-047F-B544-F3E6-F749FE5D0F7D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任意多边形: 形状 181">
              <a:extLst>
                <a:ext uri="{FF2B5EF4-FFF2-40B4-BE49-F238E27FC236}">
                  <a16:creationId xmlns:a16="http://schemas.microsoft.com/office/drawing/2014/main" id="{36055307-41DD-2E4D-9246-E75180744206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任意多边形: 形状 182">
              <a:extLst>
                <a:ext uri="{FF2B5EF4-FFF2-40B4-BE49-F238E27FC236}">
                  <a16:creationId xmlns:a16="http://schemas.microsoft.com/office/drawing/2014/main" id="{9B9213AC-B5A5-CFAD-0AF3-771EBC19F335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任意多边形: 形状 183">
              <a:extLst>
                <a:ext uri="{FF2B5EF4-FFF2-40B4-BE49-F238E27FC236}">
                  <a16:creationId xmlns:a16="http://schemas.microsoft.com/office/drawing/2014/main" id="{179D6C11-5D19-6DE4-494B-61E2A57F3840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任意多边形: 形状 184">
              <a:extLst>
                <a:ext uri="{FF2B5EF4-FFF2-40B4-BE49-F238E27FC236}">
                  <a16:creationId xmlns:a16="http://schemas.microsoft.com/office/drawing/2014/main" id="{DD000C5E-EC1D-43BE-1323-6B31E0EFBDE1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任意多边形: 形状 185">
              <a:extLst>
                <a:ext uri="{FF2B5EF4-FFF2-40B4-BE49-F238E27FC236}">
                  <a16:creationId xmlns:a16="http://schemas.microsoft.com/office/drawing/2014/main" id="{7B0EB1AB-E175-8339-7003-171C9FBFB7C2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任意多边形: 形状 186">
              <a:extLst>
                <a:ext uri="{FF2B5EF4-FFF2-40B4-BE49-F238E27FC236}">
                  <a16:creationId xmlns:a16="http://schemas.microsoft.com/office/drawing/2014/main" id="{00E125C9-5366-692C-CA3F-FE09D8CFB0E8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任意多边形: 形状 187">
              <a:extLst>
                <a:ext uri="{FF2B5EF4-FFF2-40B4-BE49-F238E27FC236}">
                  <a16:creationId xmlns:a16="http://schemas.microsoft.com/office/drawing/2014/main" id="{1C00471E-5FE8-A739-7517-B1D8C2E6713D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任意多边形: 形状 188">
              <a:extLst>
                <a:ext uri="{FF2B5EF4-FFF2-40B4-BE49-F238E27FC236}">
                  <a16:creationId xmlns:a16="http://schemas.microsoft.com/office/drawing/2014/main" id="{9938EE91-2621-C16B-A8CF-B742727F7280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任意多边形: 形状 189">
              <a:extLst>
                <a:ext uri="{FF2B5EF4-FFF2-40B4-BE49-F238E27FC236}">
                  <a16:creationId xmlns:a16="http://schemas.microsoft.com/office/drawing/2014/main" id="{5F355FB8-329C-411B-44FE-787BC8C7F8C2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任意多边形: 形状 190">
              <a:extLst>
                <a:ext uri="{FF2B5EF4-FFF2-40B4-BE49-F238E27FC236}">
                  <a16:creationId xmlns:a16="http://schemas.microsoft.com/office/drawing/2014/main" id="{4BC873B9-D8BA-C8DD-B224-6B7FE17AB148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任意多边形: 形状 191">
              <a:extLst>
                <a:ext uri="{FF2B5EF4-FFF2-40B4-BE49-F238E27FC236}">
                  <a16:creationId xmlns:a16="http://schemas.microsoft.com/office/drawing/2014/main" id="{41B5A46A-6D46-64E4-6D05-E5E7F1C82597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任意多边形: 形状 192">
              <a:extLst>
                <a:ext uri="{FF2B5EF4-FFF2-40B4-BE49-F238E27FC236}">
                  <a16:creationId xmlns:a16="http://schemas.microsoft.com/office/drawing/2014/main" id="{179ACF4F-2042-D999-13F7-A594EFD9B384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任意多边形: 形状 193">
              <a:extLst>
                <a:ext uri="{FF2B5EF4-FFF2-40B4-BE49-F238E27FC236}">
                  <a16:creationId xmlns:a16="http://schemas.microsoft.com/office/drawing/2014/main" id="{47E3F667-A4CA-E3D4-4E81-614C1DE39D4C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任意多边形: 形状 194">
              <a:extLst>
                <a:ext uri="{FF2B5EF4-FFF2-40B4-BE49-F238E27FC236}">
                  <a16:creationId xmlns:a16="http://schemas.microsoft.com/office/drawing/2014/main" id="{30FBFE55-CA9A-6A4F-FF1F-2406B2E7A0FB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任意多边形: 形状 195">
              <a:extLst>
                <a:ext uri="{FF2B5EF4-FFF2-40B4-BE49-F238E27FC236}">
                  <a16:creationId xmlns:a16="http://schemas.microsoft.com/office/drawing/2014/main" id="{FC382EF2-4118-47C5-12B4-A8A7AA24B380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任意多边形: 形状 196">
              <a:extLst>
                <a:ext uri="{FF2B5EF4-FFF2-40B4-BE49-F238E27FC236}">
                  <a16:creationId xmlns:a16="http://schemas.microsoft.com/office/drawing/2014/main" id="{CD524B13-0F91-A538-DA61-C3933FEFEE71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任意多边形: 形状 197">
              <a:extLst>
                <a:ext uri="{FF2B5EF4-FFF2-40B4-BE49-F238E27FC236}">
                  <a16:creationId xmlns:a16="http://schemas.microsoft.com/office/drawing/2014/main" id="{6A8B612B-E874-B57E-7212-56CD5CE010A8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任意多边形: 形状 198">
              <a:extLst>
                <a:ext uri="{FF2B5EF4-FFF2-40B4-BE49-F238E27FC236}">
                  <a16:creationId xmlns:a16="http://schemas.microsoft.com/office/drawing/2014/main" id="{4B3F8011-B842-1EED-E9B6-55997C05E2DC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任意多边形: 形状 199">
              <a:extLst>
                <a:ext uri="{FF2B5EF4-FFF2-40B4-BE49-F238E27FC236}">
                  <a16:creationId xmlns:a16="http://schemas.microsoft.com/office/drawing/2014/main" id="{F9F5E3CC-E9FB-7AD3-7D91-196F78691E58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任意多边形: 形状 200">
              <a:extLst>
                <a:ext uri="{FF2B5EF4-FFF2-40B4-BE49-F238E27FC236}">
                  <a16:creationId xmlns:a16="http://schemas.microsoft.com/office/drawing/2014/main" id="{1B3D7B1C-80B0-859E-E66B-A959A7FAAECA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" name="任意多边形: 形状 201">
              <a:extLst>
                <a:ext uri="{FF2B5EF4-FFF2-40B4-BE49-F238E27FC236}">
                  <a16:creationId xmlns:a16="http://schemas.microsoft.com/office/drawing/2014/main" id="{ED4F1A89-003B-5ED0-1FBC-3974C003817F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任意多边形: 形状 202">
              <a:extLst>
                <a:ext uri="{FF2B5EF4-FFF2-40B4-BE49-F238E27FC236}">
                  <a16:creationId xmlns:a16="http://schemas.microsoft.com/office/drawing/2014/main" id="{FFD27A78-A1AA-2C73-AD23-2C19CCED18D6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任意多边形: 形状 203">
              <a:extLst>
                <a:ext uri="{FF2B5EF4-FFF2-40B4-BE49-F238E27FC236}">
                  <a16:creationId xmlns:a16="http://schemas.microsoft.com/office/drawing/2014/main" id="{D012E78B-C894-F8EB-3F91-86AD8DB94E33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任意多边形: 形状 204">
              <a:extLst>
                <a:ext uri="{FF2B5EF4-FFF2-40B4-BE49-F238E27FC236}">
                  <a16:creationId xmlns:a16="http://schemas.microsoft.com/office/drawing/2014/main" id="{82030077-FF6A-0701-AD97-2C6400254D3B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任意多边形: 形状 205">
              <a:extLst>
                <a:ext uri="{FF2B5EF4-FFF2-40B4-BE49-F238E27FC236}">
                  <a16:creationId xmlns:a16="http://schemas.microsoft.com/office/drawing/2014/main" id="{C71EB9D9-CB80-2078-9EDB-061A85B8E908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任意多边形: 形状 206">
              <a:extLst>
                <a:ext uri="{FF2B5EF4-FFF2-40B4-BE49-F238E27FC236}">
                  <a16:creationId xmlns:a16="http://schemas.microsoft.com/office/drawing/2014/main" id="{B70640D9-56CA-DBA4-7E9E-7735DF07A102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任意多边形: 形状 207">
              <a:extLst>
                <a:ext uri="{FF2B5EF4-FFF2-40B4-BE49-F238E27FC236}">
                  <a16:creationId xmlns:a16="http://schemas.microsoft.com/office/drawing/2014/main" id="{46E3BD78-C3D5-24A6-0D09-9CDDAA935ECD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任意多边形: 形状 208">
              <a:extLst>
                <a:ext uri="{FF2B5EF4-FFF2-40B4-BE49-F238E27FC236}">
                  <a16:creationId xmlns:a16="http://schemas.microsoft.com/office/drawing/2014/main" id="{157CE17C-6136-2158-3E4D-4CD6E1211DB5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任意多边形: 形状 209">
              <a:extLst>
                <a:ext uri="{FF2B5EF4-FFF2-40B4-BE49-F238E27FC236}">
                  <a16:creationId xmlns:a16="http://schemas.microsoft.com/office/drawing/2014/main" id="{30BFF1B1-F268-C457-F024-96C7CD0F0454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任意多边形: 形状 210">
              <a:extLst>
                <a:ext uri="{FF2B5EF4-FFF2-40B4-BE49-F238E27FC236}">
                  <a16:creationId xmlns:a16="http://schemas.microsoft.com/office/drawing/2014/main" id="{3C967798-0B04-D46F-EF33-C1224DFCE150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任意多边形: 形状 211">
              <a:extLst>
                <a:ext uri="{FF2B5EF4-FFF2-40B4-BE49-F238E27FC236}">
                  <a16:creationId xmlns:a16="http://schemas.microsoft.com/office/drawing/2014/main" id="{36EAF018-C410-2E7B-808A-C3DA60B6D5BA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任意多边形: 形状 212">
              <a:extLst>
                <a:ext uri="{FF2B5EF4-FFF2-40B4-BE49-F238E27FC236}">
                  <a16:creationId xmlns:a16="http://schemas.microsoft.com/office/drawing/2014/main" id="{37570456-5940-F52E-14C9-804AA1DE0A91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任意多边形: 形状 213">
              <a:extLst>
                <a:ext uri="{FF2B5EF4-FFF2-40B4-BE49-F238E27FC236}">
                  <a16:creationId xmlns:a16="http://schemas.microsoft.com/office/drawing/2014/main" id="{A0DE5B31-8CDE-EFD9-4648-C56AB7824884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任意多边形: 形状 214">
              <a:extLst>
                <a:ext uri="{FF2B5EF4-FFF2-40B4-BE49-F238E27FC236}">
                  <a16:creationId xmlns:a16="http://schemas.microsoft.com/office/drawing/2014/main" id="{B2448484-2172-9D53-0999-0017C7979EE8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9" name="任意多边形: 形状 215">
              <a:extLst>
                <a:ext uri="{FF2B5EF4-FFF2-40B4-BE49-F238E27FC236}">
                  <a16:creationId xmlns:a16="http://schemas.microsoft.com/office/drawing/2014/main" id="{95ED4DF6-57B7-ABFF-71CB-D1FAFCDC5482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任意多边形: 形状 216">
              <a:extLst>
                <a:ext uri="{FF2B5EF4-FFF2-40B4-BE49-F238E27FC236}">
                  <a16:creationId xmlns:a16="http://schemas.microsoft.com/office/drawing/2014/main" id="{1D6562E9-4DFC-F2B4-3C55-C4AA5CED6A45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任意多边形: 形状 217">
              <a:extLst>
                <a:ext uri="{FF2B5EF4-FFF2-40B4-BE49-F238E27FC236}">
                  <a16:creationId xmlns:a16="http://schemas.microsoft.com/office/drawing/2014/main" id="{FEF1F3C0-9A1C-3AAC-48DA-71CD697597CD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任意多边形: 形状 218">
              <a:extLst>
                <a:ext uri="{FF2B5EF4-FFF2-40B4-BE49-F238E27FC236}">
                  <a16:creationId xmlns:a16="http://schemas.microsoft.com/office/drawing/2014/main" id="{D5F43800-DC98-B78F-78C0-2548CA5926B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任意多边形: 形状 219">
              <a:extLst>
                <a:ext uri="{FF2B5EF4-FFF2-40B4-BE49-F238E27FC236}">
                  <a16:creationId xmlns:a16="http://schemas.microsoft.com/office/drawing/2014/main" id="{25D5CBFE-663B-A5E3-19AE-F24564955264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4" name="任意多边形: 形状 220">
              <a:extLst>
                <a:ext uri="{FF2B5EF4-FFF2-40B4-BE49-F238E27FC236}">
                  <a16:creationId xmlns:a16="http://schemas.microsoft.com/office/drawing/2014/main" id="{0396E796-5E0F-EB5D-3192-9BB1BD65353B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任意多边形: 形状 221">
              <a:extLst>
                <a:ext uri="{FF2B5EF4-FFF2-40B4-BE49-F238E27FC236}">
                  <a16:creationId xmlns:a16="http://schemas.microsoft.com/office/drawing/2014/main" id="{486C7588-609C-3D38-204A-67DC1038807F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任意多边形: 形状 222">
              <a:extLst>
                <a:ext uri="{FF2B5EF4-FFF2-40B4-BE49-F238E27FC236}">
                  <a16:creationId xmlns:a16="http://schemas.microsoft.com/office/drawing/2014/main" id="{D97AF766-0FEF-2946-23C5-4518BDC7EC5E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7" name="任意多边形: 形状 223">
              <a:extLst>
                <a:ext uri="{FF2B5EF4-FFF2-40B4-BE49-F238E27FC236}">
                  <a16:creationId xmlns:a16="http://schemas.microsoft.com/office/drawing/2014/main" id="{9BE4A7DD-7AB9-1DE0-B1EE-C16F243DD9E5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8" name="任意多边形: 形状 224">
              <a:extLst>
                <a:ext uri="{FF2B5EF4-FFF2-40B4-BE49-F238E27FC236}">
                  <a16:creationId xmlns:a16="http://schemas.microsoft.com/office/drawing/2014/main" id="{C9F62550-AA1C-36FF-2CB9-EA65F141C16E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9" name="任意多边形: 形状 225">
              <a:extLst>
                <a:ext uri="{FF2B5EF4-FFF2-40B4-BE49-F238E27FC236}">
                  <a16:creationId xmlns:a16="http://schemas.microsoft.com/office/drawing/2014/main" id="{B58CF5A7-2109-61C7-A934-0D7E9793AD2D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0" name="任意多边形: 形状 226">
              <a:extLst>
                <a:ext uri="{FF2B5EF4-FFF2-40B4-BE49-F238E27FC236}">
                  <a16:creationId xmlns:a16="http://schemas.microsoft.com/office/drawing/2014/main" id="{FA3F62C3-C3B0-62D4-48A8-FA67D41EB73D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1" name="任意多边形: 形状 227">
              <a:extLst>
                <a:ext uri="{FF2B5EF4-FFF2-40B4-BE49-F238E27FC236}">
                  <a16:creationId xmlns:a16="http://schemas.microsoft.com/office/drawing/2014/main" id="{DEF69C22-4917-D546-7C82-FB8521E0332B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2" name="任意多边形: 形状 228">
              <a:extLst>
                <a:ext uri="{FF2B5EF4-FFF2-40B4-BE49-F238E27FC236}">
                  <a16:creationId xmlns:a16="http://schemas.microsoft.com/office/drawing/2014/main" id="{C6FBCB64-E73F-45E0-8EF9-7B2F5DF95619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3" name="任意多边形: 形状 229">
              <a:extLst>
                <a:ext uri="{FF2B5EF4-FFF2-40B4-BE49-F238E27FC236}">
                  <a16:creationId xmlns:a16="http://schemas.microsoft.com/office/drawing/2014/main" id="{7403F2FE-8EB7-E535-C705-0BCA2B74BBB0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4" name="任意多边形: 形状 230">
              <a:extLst>
                <a:ext uri="{FF2B5EF4-FFF2-40B4-BE49-F238E27FC236}">
                  <a16:creationId xmlns:a16="http://schemas.microsoft.com/office/drawing/2014/main" id="{CE5604DA-5959-EFDB-129A-E764F6157CDE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任意多边形: 形状 231">
              <a:extLst>
                <a:ext uri="{FF2B5EF4-FFF2-40B4-BE49-F238E27FC236}">
                  <a16:creationId xmlns:a16="http://schemas.microsoft.com/office/drawing/2014/main" id="{6B4D1A3E-8361-69C8-314F-0B7074167D7B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任意多边形: 形状 232">
              <a:extLst>
                <a:ext uri="{FF2B5EF4-FFF2-40B4-BE49-F238E27FC236}">
                  <a16:creationId xmlns:a16="http://schemas.microsoft.com/office/drawing/2014/main" id="{CB7B2A0F-2A93-5A6F-D78F-A190AAF8BACE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任意多边形: 形状 233">
              <a:extLst>
                <a:ext uri="{FF2B5EF4-FFF2-40B4-BE49-F238E27FC236}">
                  <a16:creationId xmlns:a16="http://schemas.microsoft.com/office/drawing/2014/main" id="{E7411576-F80D-5400-743D-5FCA5BE6861C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8" name="任意多边形: 形状 234">
              <a:extLst>
                <a:ext uri="{FF2B5EF4-FFF2-40B4-BE49-F238E27FC236}">
                  <a16:creationId xmlns:a16="http://schemas.microsoft.com/office/drawing/2014/main" id="{E9E3D7FF-FFA4-E648-EBCE-1CFCEEA917F6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9" name="任意多边形: 形状 235">
              <a:extLst>
                <a:ext uri="{FF2B5EF4-FFF2-40B4-BE49-F238E27FC236}">
                  <a16:creationId xmlns:a16="http://schemas.microsoft.com/office/drawing/2014/main" id="{FA7500A0-447D-1A01-078B-66D83B87324D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0" name="任意多边形: 形状 236">
              <a:extLst>
                <a:ext uri="{FF2B5EF4-FFF2-40B4-BE49-F238E27FC236}">
                  <a16:creationId xmlns:a16="http://schemas.microsoft.com/office/drawing/2014/main" id="{E0A8A140-D8B6-24A6-330F-FA5D8778B9D7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1" name="任意多边形: 形状 237">
              <a:extLst>
                <a:ext uri="{FF2B5EF4-FFF2-40B4-BE49-F238E27FC236}">
                  <a16:creationId xmlns:a16="http://schemas.microsoft.com/office/drawing/2014/main" id="{672127A4-C220-2FE8-4133-E2E37F540A72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任意多边形: 形状 238">
              <a:extLst>
                <a:ext uri="{FF2B5EF4-FFF2-40B4-BE49-F238E27FC236}">
                  <a16:creationId xmlns:a16="http://schemas.microsoft.com/office/drawing/2014/main" id="{9B30AD36-C379-432C-BD74-B11BA75DF850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3" name="任意多边形: 形状 239">
              <a:extLst>
                <a:ext uri="{FF2B5EF4-FFF2-40B4-BE49-F238E27FC236}">
                  <a16:creationId xmlns:a16="http://schemas.microsoft.com/office/drawing/2014/main" id="{565DDD0A-C02C-8F6E-8294-1A525FE92EE8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4" name="任意多边形: 形状 240">
              <a:extLst>
                <a:ext uri="{FF2B5EF4-FFF2-40B4-BE49-F238E27FC236}">
                  <a16:creationId xmlns:a16="http://schemas.microsoft.com/office/drawing/2014/main" id="{FFE0F93B-7521-D791-A075-5637A6A3D377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241">
              <a:extLst>
                <a:ext uri="{FF2B5EF4-FFF2-40B4-BE49-F238E27FC236}">
                  <a16:creationId xmlns:a16="http://schemas.microsoft.com/office/drawing/2014/main" id="{9B17C05D-A432-B257-A8CF-9E59DC1A90AB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242">
              <a:extLst>
                <a:ext uri="{FF2B5EF4-FFF2-40B4-BE49-F238E27FC236}">
                  <a16:creationId xmlns:a16="http://schemas.microsoft.com/office/drawing/2014/main" id="{F4240C6D-18A6-FF42-1A6F-FA78B7148B45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243">
              <a:extLst>
                <a:ext uri="{FF2B5EF4-FFF2-40B4-BE49-F238E27FC236}">
                  <a16:creationId xmlns:a16="http://schemas.microsoft.com/office/drawing/2014/main" id="{EE24D155-4B7F-2F2D-A586-F7E4BB554B56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244">
              <a:extLst>
                <a:ext uri="{FF2B5EF4-FFF2-40B4-BE49-F238E27FC236}">
                  <a16:creationId xmlns:a16="http://schemas.microsoft.com/office/drawing/2014/main" id="{F0D3727C-DAD1-EB39-AF5D-C100CAEFE660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245">
              <a:extLst>
                <a:ext uri="{FF2B5EF4-FFF2-40B4-BE49-F238E27FC236}">
                  <a16:creationId xmlns:a16="http://schemas.microsoft.com/office/drawing/2014/main" id="{459277AA-36E3-051A-2C05-B23957BE3DAD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D89F696-0CF5-3EBD-CD9E-FC114281B043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247">
              <a:extLst>
                <a:ext uri="{FF2B5EF4-FFF2-40B4-BE49-F238E27FC236}">
                  <a16:creationId xmlns:a16="http://schemas.microsoft.com/office/drawing/2014/main" id="{481B7515-76D6-07CC-5263-A5337D3DA0EB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248">
              <a:extLst>
                <a:ext uri="{FF2B5EF4-FFF2-40B4-BE49-F238E27FC236}">
                  <a16:creationId xmlns:a16="http://schemas.microsoft.com/office/drawing/2014/main" id="{D6D17068-6889-D2C6-D3EF-8E01DE4CF484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249">
              <a:extLst>
                <a:ext uri="{FF2B5EF4-FFF2-40B4-BE49-F238E27FC236}">
                  <a16:creationId xmlns:a16="http://schemas.microsoft.com/office/drawing/2014/main" id="{910372B8-74E8-0D0E-AC49-241D67930E2D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250">
              <a:extLst>
                <a:ext uri="{FF2B5EF4-FFF2-40B4-BE49-F238E27FC236}">
                  <a16:creationId xmlns:a16="http://schemas.microsoft.com/office/drawing/2014/main" id="{2FB2FC5C-1B86-62AF-0D2A-A9E1CB38F1B0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251">
              <a:extLst>
                <a:ext uri="{FF2B5EF4-FFF2-40B4-BE49-F238E27FC236}">
                  <a16:creationId xmlns:a16="http://schemas.microsoft.com/office/drawing/2014/main" id="{D609BCE6-105D-1522-B4BB-07BA6A4232C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252">
              <a:extLst>
                <a:ext uri="{FF2B5EF4-FFF2-40B4-BE49-F238E27FC236}">
                  <a16:creationId xmlns:a16="http://schemas.microsoft.com/office/drawing/2014/main" id="{558849E5-1375-1CB8-D848-2A812FEC7C06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253">
              <a:extLst>
                <a:ext uri="{FF2B5EF4-FFF2-40B4-BE49-F238E27FC236}">
                  <a16:creationId xmlns:a16="http://schemas.microsoft.com/office/drawing/2014/main" id="{614A5B64-48CD-8B6D-B5FF-4CCEFBCA79CC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254">
              <a:extLst>
                <a:ext uri="{FF2B5EF4-FFF2-40B4-BE49-F238E27FC236}">
                  <a16:creationId xmlns:a16="http://schemas.microsoft.com/office/drawing/2014/main" id="{DA77640C-E5E6-8A95-9D4B-4CFB3951DE89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255">
              <a:extLst>
                <a:ext uri="{FF2B5EF4-FFF2-40B4-BE49-F238E27FC236}">
                  <a16:creationId xmlns:a16="http://schemas.microsoft.com/office/drawing/2014/main" id="{6E1ABC86-7348-3E6C-6C45-A9785A41A126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256">
              <a:extLst>
                <a:ext uri="{FF2B5EF4-FFF2-40B4-BE49-F238E27FC236}">
                  <a16:creationId xmlns:a16="http://schemas.microsoft.com/office/drawing/2014/main" id="{210C483F-B1AA-AA5C-1F36-21C4E44F48ED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257">
              <a:extLst>
                <a:ext uri="{FF2B5EF4-FFF2-40B4-BE49-F238E27FC236}">
                  <a16:creationId xmlns:a16="http://schemas.microsoft.com/office/drawing/2014/main" id="{9025F443-C877-98C8-1203-5583A0B62138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258">
              <a:extLst>
                <a:ext uri="{FF2B5EF4-FFF2-40B4-BE49-F238E27FC236}">
                  <a16:creationId xmlns:a16="http://schemas.microsoft.com/office/drawing/2014/main" id="{72678522-7C95-17CD-0735-A21236E74DBB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“智能垃圾桶”可以“长”成什么样子的呢？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同侧圆角矩形 20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同侧圆角矩形 21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7" name="图片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14" y="1226820"/>
            <a:ext cx="2867025" cy="381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10173" y="2073182"/>
            <a:ext cx="7881477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智能垃圾桶不仅需要实现对人的自动检测，还要实现盖子的自动开关。有哪些元器件可以模拟实现智能垃圾桶的这些功能呢？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43369" y="3671061"/>
            <a:ext cx="3236422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在实验室的开源硬件中，有一些传感器可以实现对物体靠近的检测，请在右图中进行选择。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971680" y="326563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6C92BB"/>
                </a:solidFill>
                <a:latin typeface="方正兰亭黑_GBK"/>
              </a:rPr>
              <a:t>来人检测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12" y="3184876"/>
            <a:ext cx="6191250" cy="2143125"/>
          </a:xfrm>
          <a:prstGeom prst="rect">
            <a:avLst/>
          </a:prstGeom>
        </p:spPr>
      </p:pic>
      <p:sp>
        <p:nvSpPr>
          <p:cNvPr id="12" name="同侧圆角矩形 11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9" name="图片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14" y="1226820"/>
            <a:ext cx="2867025" cy="381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39453" y="346877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6C92BB"/>
                </a:solidFill>
                <a:latin typeface="方正兰亭黑_GBK"/>
              </a:rPr>
              <a:t>自动开关盖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453744" y="3986984"/>
            <a:ext cx="3710247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要实现盖子的自动开关，智能垃圾桶需要一个“手臂”来帮忙，请在左图中找一找，并填一填。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9" y="3121430"/>
            <a:ext cx="6054657" cy="28438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10173" y="2073182"/>
            <a:ext cx="7881477" cy="86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dirty="0">
                <a:solidFill>
                  <a:srgbClr val="231F20"/>
                </a:solidFill>
                <a:latin typeface="NKKHJC+SimSun"/>
              </a:rPr>
              <a:t>智能垃圾桶不仅需要实现对人的自动检测，还要实现盖子的自动开关。有哪些元器件可以模拟实现智能垃圾桶的这些功能呢？</a:t>
            </a:r>
            <a:endParaRPr lang="zh-CN" altLang="en-US" dirty="0"/>
          </a:p>
        </p:txBody>
      </p:sp>
      <p:sp>
        <p:nvSpPr>
          <p:cNvPr id="9" name="同侧圆角矩形 8"/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侧圆角矩形 9"/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4" name="同侧圆角矩形 13"/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7" name="图片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574</Words>
  <Application>Microsoft Office PowerPoint</Application>
  <PresentationFormat>宽屏</PresentationFormat>
  <Paragraphs>55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汉仪综艺体简</vt:lpstr>
      <vt:lpstr>Arial</vt:lpstr>
      <vt:lpstr>仿宋</vt:lpstr>
      <vt:lpstr>黑体</vt:lpstr>
      <vt:lpstr>等线</vt:lpstr>
      <vt:lpstr>Times New Roman</vt:lpstr>
      <vt:lpstr>方正兰亭黑_GBK</vt:lpstr>
      <vt:lpstr>华文新魏</vt:lpstr>
      <vt:lpstr>阿里巴巴普惠体 M</vt:lpstr>
      <vt:lpstr>微软雅黑</vt:lpstr>
      <vt:lpstr>NKKHJC+SimSun</vt:lpstr>
      <vt:lpstr>Designed by 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Administrator</cp:lastModifiedBy>
  <cp:revision>79</cp:revision>
  <cp:lastPrinted>2024-05-12T16:00:00Z</cp:lastPrinted>
  <dcterms:created xsi:type="dcterms:W3CDTF">2024-05-12T16:00:00Z</dcterms:created>
  <dcterms:modified xsi:type="dcterms:W3CDTF">2024-08-05T08:50:03Z</dcterms:modified>
</cp:coreProperties>
</file>