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93" r:id="rId3"/>
    <p:sldId id="257" r:id="rId5"/>
    <p:sldId id="338" r:id="rId6"/>
    <p:sldId id="343" r:id="rId7"/>
    <p:sldId id="349" r:id="rId8"/>
    <p:sldId id="350" r:id="rId9"/>
    <p:sldId id="351" r:id="rId10"/>
    <p:sldId id="352" r:id="rId11"/>
    <p:sldId id="360" r:id="rId12"/>
    <p:sldId id="359" r:id="rId13"/>
    <p:sldId id="357" r:id="rId14"/>
    <p:sldId id="344" r:id="rId15"/>
    <p:sldId id="361" r:id="rId16"/>
    <p:sldId id="362" r:id="rId17"/>
    <p:sldId id="346" r:id="rId18"/>
    <p:sldId id="358" r:id="rId19"/>
    <p:sldId id="340" r:id="rId20"/>
    <p:sldId id="341" r:id="rId21"/>
    <p:sldId id="34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4" userDrawn="1">
          <p15:clr>
            <a:srgbClr val="A4A3A4"/>
          </p15:clr>
        </p15:guide>
        <p15:guide id="2" pos="3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1A5"/>
    <a:srgbClr val="3797C7"/>
    <a:srgbClr val="AEDADF"/>
    <a:srgbClr val="A9D8DE"/>
    <a:srgbClr val="46537A"/>
    <a:srgbClr val="F8F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9033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570" y="78"/>
      </p:cViewPr>
      <p:guideLst>
        <p:guide orient="horz" pos="2274"/>
        <p:guide pos="3892"/>
      </p:guideLst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4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E5F77-AEF1-47C1-94DA-22B3A5FC46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383102" y="3271044"/>
            <a:ext cx="6096000" cy="2660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endParaRPr lang="en-US" altLang="zh-CN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www.tukuppt.com</a:t>
            </a:r>
            <a:endParaRPr lang="en-US" altLang="zh-CN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1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sz="2400">
                  <a:latin typeface="DFPShaoNvW5-GB" charset="-122"/>
                  <a:ea typeface="DFPShaoNvW5-GB" charset="-122"/>
                  <a:cs typeface="DFPShaoNvW5-GB" charset="-122"/>
                </a:rPr>
                <a:t>2</a:t>
              </a:r>
              <a:endParaRPr kumimoji="1" 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3</a:t>
              </a:r>
              <a:endParaRPr kumimoji="1" lang="en-US" altLang="zh-CN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4</a:t>
              </a:r>
              <a:endParaRPr kumimoji="1" lang="en-US" altLang="zh-CN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81D-0776-433F-BE17-A20DF20CCA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812A-7865-4D92-AB8B-1CC0A75103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2207" y="5066540"/>
            <a:ext cx="8842789" cy="107584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05460" y="986790"/>
            <a:ext cx="11405870" cy="0"/>
          </a:xfrm>
          <a:prstGeom prst="line">
            <a:avLst/>
          </a:prstGeom>
          <a:ln w="12700" cmpd="sng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81D-0776-433F-BE17-A20DF20CCA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812A-7865-4D92-AB8B-1CC0A75103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94"/>
          <a:stretch>
            <a:fillRect/>
          </a:stretch>
        </p:blipFill>
        <p:spPr>
          <a:xfrm>
            <a:off x="0" y="1"/>
            <a:ext cx="12192000" cy="6992471"/>
          </a:xfrm>
          <a:custGeom>
            <a:avLst/>
            <a:gdLst>
              <a:gd name="connsiteX0" fmla="*/ 0 w 12192000"/>
              <a:gd name="connsiteY0" fmla="*/ 0 h 6992471"/>
              <a:gd name="connsiteX1" fmla="*/ 12192000 w 12192000"/>
              <a:gd name="connsiteY1" fmla="*/ 0 h 6992471"/>
              <a:gd name="connsiteX2" fmla="*/ 12192000 w 12192000"/>
              <a:gd name="connsiteY2" fmla="*/ 6992471 h 6992471"/>
              <a:gd name="connsiteX3" fmla="*/ 0 w 12192000"/>
              <a:gd name="connsiteY3" fmla="*/ 6992471 h 699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992471">
                <a:moveTo>
                  <a:pt x="0" y="0"/>
                </a:moveTo>
                <a:lnTo>
                  <a:pt x="12192000" y="0"/>
                </a:lnTo>
                <a:lnTo>
                  <a:pt x="12192000" y="6992471"/>
                </a:lnTo>
                <a:lnTo>
                  <a:pt x="0" y="6992471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 advTm="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9.xml"/><Relationship Id="rId7" Type="http://schemas.openxmlformats.org/officeDocument/2006/relationships/slide" Target="slide12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image" Target="../media/image6.png"/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0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openxmlformats.org/officeDocument/2006/relationships/slide" Target="slide18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1.xml"/><Relationship Id="rId7" Type="http://schemas.openxmlformats.org/officeDocument/2006/relationships/image" Target="../media/image14.jpeg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slide" Target="slide17.xml"/><Relationship Id="rId3" Type="http://schemas.openxmlformats.org/officeDocument/2006/relationships/slide" Target="slide18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2.xml"/><Relationship Id="rId7" Type="http://schemas.openxmlformats.org/officeDocument/2006/relationships/slide" Target="slide3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image" Target="../media/image6.png"/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3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18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4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18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5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18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6.xml"/><Relationship Id="rId7" Type="http://schemas.openxmlformats.org/officeDocument/2006/relationships/image" Target="../media/image17.jpeg"/><Relationship Id="rId6" Type="http://schemas.openxmlformats.org/officeDocument/2006/relationships/image" Target="../media/image7.png"/><Relationship Id="rId5" Type="http://schemas.openxmlformats.org/officeDocument/2006/relationships/slide" Target="slide12.xml"/><Relationship Id="rId4" Type="http://schemas.openxmlformats.org/officeDocument/2006/relationships/slide" Target="slide3.xml"/><Relationship Id="rId3" Type="http://schemas.openxmlformats.org/officeDocument/2006/relationships/slide" Target="slide18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7.xml"/><Relationship Id="rId6" Type="http://schemas.openxmlformats.org/officeDocument/2006/relationships/image" Target="../media/image7.png"/><Relationship Id="rId5" Type="http://schemas.openxmlformats.org/officeDocument/2006/relationships/slide" Target="slide12.xml"/><Relationship Id="rId4" Type="http://schemas.openxmlformats.org/officeDocument/2006/relationships/slide" Target="slide17.xml"/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slide" Target="slide1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6.xml"/><Relationship Id="rId22" Type="http://schemas.openxmlformats.org/officeDocument/2006/relationships/tags" Target="../tags/tag21.xml"/><Relationship Id="rId21" Type="http://schemas.openxmlformats.org/officeDocument/2006/relationships/image" Target="../media/image4.png"/><Relationship Id="rId20" Type="http://schemas.openxmlformats.org/officeDocument/2006/relationships/tags" Target="../tags/tag20.xml"/><Relationship Id="rId2" Type="http://schemas.openxmlformats.org/officeDocument/2006/relationships/tags" Target="../tags/tag5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slide" Target="slide18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slide" Target="slide17.xml"/><Relationship Id="rId10" Type="http://schemas.openxmlformats.org/officeDocument/2006/relationships/tags" Target="../tags/tag12.xml"/><Relationship Id="rId1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slide" Target="slide12.xml"/><Relationship Id="rId4" Type="http://schemas.openxmlformats.org/officeDocument/2006/relationships/slide" Target="slide17.xml"/><Relationship Id="rId3" Type="http://schemas.openxmlformats.org/officeDocument/2006/relationships/slide" Target="slide18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3.xml"/><Relationship Id="rId7" Type="http://schemas.openxmlformats.org/officeDocument/2006/relationships/slide" Target="slide12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12.xml"/><Relationship Id="rId8" Type="http://schemas.openxmlformats.org/officeDocument/2006/relationships/slide" Target="slide17.xml"/><Relationship Id="rId7" Type="http://schemas.openxmlformats.org/officeDocument/2006/relationships/slide" Target="slide1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4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openxmlformats.org/officeDocument/2006/relationships/slide" Target="slide18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6.xml"/><Relationship Id="rId7" Type="http://schemas.openxmlformats.org/officeDocument/2006/relationships/slide" Target="slide12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image" Target="../media/image6.png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7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openxmlformats.org/officeDocument/2006/relationships/slide" Target="slide18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8.xml"/><Relationship Id="rId7" Type="http://schemas.openxmlformats.org/officeDocument/2006/relationships/slide" Target="slide12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image" Target="../media/image6.png"/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28b2b27730f8.55479859151261662648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6540" y="424815"/>
            <a:ext cx="3388995" cy="6764655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"/>
            </p:custDataLst>
          </p:nvPr>
        </p:nvSpPr>
        <p:spPr>
          <a:xfrm>
            <a:off x="640080" y="2740025"/>
            <a:ext cx="7750533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9 </a:t>
            </a:r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  点亮噪声警示灯</a:t>
            </a:r>
            <a:endParaRPr lang="zh-CN" altLang="en-US" sz="5400" b="1" spc="-3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  <a:p>
            <a:pPr algn="r"/>
            <a:r>
              <a:rPr lang="zh-CN" altLang="en-US" sz="4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---</a:t>
            </a:r>
            <a:r>
              <a:rPr lang="zh-CN" altLang="en-US" sz="40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控制系统的</a:t>
            </a:r>
            <a:r>
              <a:rPr lang="zh-CN" altLang="en-US" sz="40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输出</a:t>
            </a:r>
            <a:endParaRPr lang="zh-CN" altLang="en-US" sz="4000" b="1" spc="-3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grpSp>
        <p:nvGrpSpPr>
          <p:cNvPr id="5" name="PA_组合 22"/>
          <p:cNvGrpSpPr/>
          <p:nvPr>
            <p:custDataLst>
              <p:tags r:id="rId3"/>
            </p:custDataLst>
          </p:nvPr>
        </p:nvGrpSpPr>
        <p:grpSpPr>
          <a:xfrm rot="20365471" flipH="1">
            <a:off x="-60370" y="616711"/>
            <a:ext cx="2146377" cy="980262"/>
            <a:chOff x="0" y="-1"/>
            <a:chExt cx="1887191" cy="861891"/>
          </a:xfrm>
        </p:grpSpPr>
        <p:sp>
          <p:nvSpPr>
            <p:cNvPr id="6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9" name="PA_组合 22"/>
          <p:cNvGrpSpPr/>
          <p:nvPr>
            <p:custDataLst>
              <p:tags r:id="rId4"/>
            </p:custDataLst>
          </p:nvPr>
        </p:nvGrpSpPr>
        <p:grpSpPr>
          <a:xfrm rot="19466407" flipH="1">
            <a:off x="5589693" y="5923324"/>
            <a:ext cx="588962" cy="268982"/>
            <a:chOff x="0" y="-1"/>
            <a:chExt cx="1887191" cy="861891"/>
          </a:xfrm>
        </p:grpSpPr>
        <p:sp>
          <p:nvSpPr>
            <p:cNvPr id="10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184400" y="123190"/>
            <a:ext cx="9353550" cy="501015"/>
            <a:chOff x="3440" y="194"/>
            <a:chExt cx="14730" cy="789"/>
          </a:xfrm>
        </p:grpSpPr>
        <p:sp>
          <p:nvSpPr>
            <p:cNvPr id="8" name="11"/>
            <p:cNvSpPr/>
            <p:nvPr>
              <p:custDataLst>
                <p:tags r:id="rId5"/>
              </p:custDataLst>
            </p:nvPr>
          </p:nvSpPr>
          <p:spPr>
            <a:xfrm>
              <a:off x="3778" y="379"/>
              <a:ext cx="14392" cy="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义务教育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《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信息科技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》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六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年级上册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               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第三单元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智能小区我揭秘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" y="194"/>
              <a:ext cx="981" cy="789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2399030" y="4629276"/>
            <a:ext cx="4060727" cy="4979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46537A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马鞍山市雨山区教育局  黎沙</a:t>
            </a:r>
            <a:endParaRPr lang="en-US" altLang="zh-CN" sz="2400" dirty="0">
              <a:solidFill>
                <a:srgbClr val="46537A"/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74811" y="2170397"/>
            <a:ext cx="8227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编写程序点亮灯：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60" y="2192654"/>
            <a:ext cx="4865979" cy="3816936"/>
          </a:xfrm>
          <a:prstGeom prst="rect">
            <a:avLst/>
          </a:prstGeom>
        </p:spPr>
      </p:pic>
      <p:pic>
        <p:nvPicPr>
          <p:cNvPr id="8" name="图片 7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6" name="组合 5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0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8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3" name="TextBox 45">
              <a:hlinkClick r:id="rId6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6" name="TextBox 45">
              <a:hlinkClick r:id="rId7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5766539" y="3471427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5716" y="21454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考一考：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961254" y="2929095"/>
          <a:ext cx="6121120" cy="276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560"/>
                <a:gridCol w="3060560"/>
              </a:tblGrid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问题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回答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RGB</a:t>
                      </a:r>
                      <a:r>
                        <a:rPr lang="zh-CN" altLang="en-US" dirty="0"/>
                        <a:t>灯的取值范围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</a:t>
                      </a:r>
                      <a:r>
                        <a:rPr lang="zh-CN" altLang="en-US" dirty="0"/>
                        <a:t>代表的颜色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白色灯的</a:t>
                      </a:r>
                      <a:r>
                        <a:rPr lang="en-US" altLang="zh-CN" dirty="0"/>
                        <a:t>R</a:t>
                      </a:r>
                      <a:r>
                        <a:rPr lang="zh-CN" altLang="en-US" dirty="0"/>
                        <a:t>值、</a:t>
                      </a:r>
                      <a:r>
                        <a:rPr lang="en-US" altLang="zh-CN" dirty="0"/>
                        <a:t>G</a:t>
                      </a:r>
                      <a:r>
                        <a:rPr lang="zh-CN" altLang="en-US" dirty="0"/>
                        <a:t>值、</a:t>
                      </a:r>
                      <a:r>
                        <a:rPr lang="en-US" altLang="zh-CN" dirty="0"/>
                        <a:t>B</a:t>
                      </a:r>
                      <a:r>
                        <a:rPr lang="zh-CN" altLang="en-US" dirty="0"/>
                        <a:t>值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RGB</a:t>
                      </a:r>
                      <a:r>
                        <a:rPr lang="zh-CN" altLang="en-US" dirty="0"/>
                        <a:t>值和灯明暗的关系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图片 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10" name="组合 9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1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9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3" name="TextBox 45">
              <a:hlinkClick r:id="rId5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7" name="TextBox 45">
              <a:hlinkClick r:id="rId6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7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10" name="组合 9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15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3" name="TextBox 45">
                <a:hlinkClick r:id="rId3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8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1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2160" y="197976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探究活动：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1501" y="2821244"/>
            <a:ext cx="7012797" cy="1780661"/>
          </a:xfrm>
          <a:prstGeom prst="rect">
            <a:avLst/>
          </a:prstGeom>
        </p:spPr>
      </p:pic>
      <p:pic>
        <p:nvPicPr>
          <p:cNvPr id="9" name="图片 8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23" name="文本框 22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22667" y="4565997"/>
            <a:ext cx="6756009" cy="21242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indent="266700" algn="just">
              <a:lnSpc>
                <a:spcPts val="12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  <a:defRPr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</a:lstStyle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0" dirty="0">
                <a:latin typeface="+mn-ea"/>
                <a:ea typeface="+mn-ea"/>
              </a:rPr>
              <a:t>    尝试运行以上程序，观察有什么变化？如果要使灯变暗，数值怎么设置？变亮呢？</a:t>
            </a:r>
            <a:endParaRPr lang="zh-CN" altLang="zh-CN" sz="2800" b="0" dirty="0">
              <a:latin typeface="+mn-ea"/>
              <a:ea typeface="+mn-ea"/>
            </a:endParaRPr>
          </a:p>
        </p:txBody>
      </p:sp>
    </p:spTree>
    <p:custDataLst>
      <p:tags r:id="rId8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2160" y="197976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制作警示灯：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23" name="文本框 22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989895" y="5152262"/>
            <a:ext cx="6756009" cy="969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indent="266700" algn="just">
              <a:lnSpc>
                <a:spcPts val="12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  <a:defRPr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</a:lstStyle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0" dirty="0">
                <a:latin typeface="+mn-ea"/>
                <a:ea typeface="+mn-ea"/>
              </a:rPr>
              <a:t>    为什么要设置等待</a:t>
            </a:r>
            <a:r>
              <a:rPr lang="en-US" altLang="zh-CN" sz="2800" b="0" dirty="0">
                <a:latin typeface="+mn-ea"/>
                <a:ea typeface="+mn-ea"/>
              </a:rPr>
              <a:t>1</a:t>
            </a:r>
            <a:r>
              <a:rPr lang="zh-CN" altLang="en-US" sz="2800" b="0" dirty="0">
                <a:latin typeface="+mn-ea"/>
                <a:ea typeface="+mn-ea"/>
              </a:rPr>
              <a:t>秒？</a:t>
            </a:r>
            <a:endParaRPr lang="zh-CN" altLang="zh-CN" sz="2800" b="0" dirty="0">
              <a:latin typeface="+mn-ea"/>
              <a:ea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2436" y="2598318"/>
            <a:ext cx="6127099" cy="260672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8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6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3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0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8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2160" y="197976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思考：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23" name="文本框 22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63748" y="3000935"/>
            <a:ext cx="6756009" cy="969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indent="266700" algn="just">
              <a:lnSpc>
                <a:spcPts val="12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  <a:defRPr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2800" b="0" dirty="0">
                <a:latin typeface="+mn-ea"/>
                <a:ea typeface="+mn-ea"/>
              </a:rPr>
              <a:t>为什么要设置等待</a:t>
            </a:r>
            <a:r>
              <a:rPr lang="en-US" altLang="zh-CN" sz="2800" b="0" dirty="0">
                <a:latin typeface="+mn-ea"/>
                <a:ea typeface="+mn-ea"/>
              </a:rPr>
              <a:t>1</a:t>
            </a:r>
            <a:r>
              <a:rPr lang="zh-CN" altLang="en-US" sz="2800" b="0" dirty="0">
                <a:latin typeface="+mn-ea"/>
                <a:ea typeface="+mn-ea"/>
              </a:rPr>
              <a:t>秒？</a:t>
            </a:r>
            <a:endParaRPr lang="en-US" altLang="zh-CN" sz="2800" b="0" dirty="0">
              <a:latin typeface="+mn-ea"/>
              <a:ea typeface="+mn-e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zh-CN" sz="2800" b="0" dirty="0">
              <a:latin typeface="+mn-ea"/>
              <a:ea typeface="+mn-ea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2800" b="0" dirty="0">
                <a:latin typeface="+mn-ea"/>
                <a:ea typeface="+mn-ea"/>
              </a:rPr>
              <a:t>为什么要一直重复？</a:t>
            </a:r>
            <a:endParaRPr lang="zh-CN" altLang="zh-CN" sz="2800" b="0" dirty="0">
              <a:latin typeface="+mn-ea"/>
              <a:ea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7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5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9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7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9836" y="230292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测试并思考：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9836" y="3207436"/>
            <a:ext cx="6854483" cy="28276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en-US" altLang="zh-CN" dirty="0"/>
              <a:t>1</a:t>
            </a:r>
            <a:r>
              <a:rPr lang="zh-CN" altLang="zh-CN" dirty="0"/>
              <a:t>．</a:t>
            </a:r>
            <a:r>
              <a:rPr lang="zh-CN" altLang="en-US" dirty="0"/>
              <a:t>如何改变颜色？</a:t>
            </a:r>
            <a:endParaRPr lang="en-US" altLang="zh-CN" dirty="0"/>
          </a:p>
          <a:p>
            <a:endParaRPr lang="zh-CN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2</a:t>
            </a:r>
            <a:r>
              <a:rPr lang="zh-CN" altLang="zh-CN" dirty="0"/>
              <a:t>．</a:t>
            </a:r>
            <a:r>
              <a:rPr lang="zh-CN" altLang="en-US" dirty="0"/>
              <a:t>观察灯的明暗变化是连续的还是间断的？</a:t>
            </a:r>
            <a:endParaRPr lang="zh-CN" altLang="zh-CN" dirty="0"/>
          </a:p>
        </p:txBody>
      </p:sp>
      <p:pic>
        <p:nvPicPr>
          <p:cNvPr id="7" name="图片 6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23" name="组合 22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7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5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9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7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9836" y="23029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拓展：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21354" y="2956293"/>
            <a:ext cx="6854483" cy="28276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        如果想让灯光随着声音的强弱变得明亮或者暗淡，应该怎样修改程序？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      </a:t>
            </a:r>
            <a:r>
              <a:rPr lang="zh-CN" altLang="en-US" dirty="0"/>
              <a:t>（提示：可以将声音的数值作为变量来控制灯光；要注意声音在</a:t>
            </a:r>
            <a:r>
              <a:rPr lang="en-US" altLang="zh-CN" dirty="0"/>
              <a:t>0-1024</a:t>
            </a:r>
            <a:r>
              <a:rPr lang="zh-CN" altLang="en-US" dirty="0"/>
              <a:t>之间变化，灯光在</a:t>
            </a:r>
            <a:r>
              <a:rPr lang="en-US" altLang="zh-CN" dirty="0"/>
              <a:t>0-256</a:t>
            </a:r>
            <a:r>
              <a:rPr lang="zh-CN" altLang="en-US" dirty="0"/>
              <a:t>之间变化，如何对应）</a:t>
            </a:r>
            <a:endParaRPr lang="zh-CN" altLang="zh-CN" dirty="0"/>
          </a:p>
        </p:txBody>
      </p:sp>
      <p:pic>
        <p:nvPicPr>
          <p:cNvPr id="7" name="图片 6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23" name="组合 22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7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5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9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7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3895" y="3532505"/>
            <a:ext cx="2973070" cy="29730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829756" y="48673"/>
            <a:ext cx="4239429" cy="584501"/>
            <a:chOff x="7829756" y="5809"/>
            <a:chExt cx="4239429" cy="584501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9819042" y="39837"/>
              <a:ext cx="1177545" cy="550473"/>
              <a:chOff x="5555101" y="508211"/>
              <a:chExt cx="1589160" cy="73168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16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00B05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rgbClr val="00B05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0891640" y="5809"/>
              <a:ext cx="1177545" cy="543034"/>
              <a:chOff x="8796623" y="100891"/>
              <a:chExt cx="1177545" cy="543034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2" name="TextBox 45">
                <a:hlinkClick r:id="rId3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829756" y="17239"/>
              <a:ext cx="1177545" cy="543034"/>
              <a:chOff x="9230328" y="112321"/>
              <a:chExt cx="1177545" cy="54303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9230329" y="11232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7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9230328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8798550" y="17292"/>
              <a:ext cx="1177545" cy="572826"/>
              <a:chOff x="9110313" y="112374"/>
              <a:chExt cx="1177545" cy="572826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9176989" y="142166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0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911031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1" name="文本框 20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收获园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703721" y="2119644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RGB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灯的颜色值：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02"/>
          <a:stretch>
            <a:fillRect/>
          </a:stretch>
        </p:blipFill>
        <p:spPr>
          <a:xfrm>
            <a:off x="4291330" y="2905858"/>
            <a:ext cx="6794012" cy="2589517"/>
          </a:xfrm>
          <a:prstGeom prst="rect">
            <a:avLst/>
          </a:prstGeom>
        </p:spPr>
      </p:pic>
      <p:pic>
        <p:nvPicPr>
          <p:cNvPr id="8" name="图片 7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5a28e94fc625b8.8951698015126306078116.png5a28e94fc625b8.89516980151263060781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70890" y="2661920"/>
            <a:ext cx="2119630" cy="31896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694928" y="66598"/>
            <a:ext cx="4289490" cy="586192"/>
            <a:chOff x="7540149" y="-79"/>
            <a:chExt cx="4289490" cy="586192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10613555" y="-79"/>
              <a:ext cx="1216084" cy="559998"/>
              <a:chOff x="5957565" y="470230"/>
              <a:chExt cx="1641170" cy="74434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957565" y="492777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16" name="TextBox 45"/>
              <p:cNvSpPr txBox="1"/>
              <p:nvPr/>
            </p:nvSpPr>
            <p:spPr>
              <a:xfrm>
                <a:off x="6009919" y="470230"/>
                <a:ext cx="1588816" cy="741206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0070C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rgbClr val="0070C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7540149" y="43079"/>
              <a:ext cx="1177545" cy="543034"/>
              <a:chOff x="8796623" y="100891"/>
              <a:chExt cx="1177545" cy="543034"/>
            </a:xfrm>
          </p:grpSpPr>
          <p:pic>
            <p:nvPicPr>
              <p:cNvPr id="11" name="图片 10">
                <a:hlinkClick r:id="rId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2" name="TextBox 45"/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9655756" y="0"/>
              <a:ext cx="1177545" cy="543034"/>
              <a:chOff x="8796623" y="100891"/>
              <a:chExt cx="1177545" cy="54303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7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8605599" y="0"/>
              <a:ext cx="1177545" cy="543034"/>
              <a:chOff x="8796623" y="100891"/>
              <a:chExt cx="1177545" cy="543034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0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2" name="文本框 2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挑战台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20970" y="2779102"/>
            <a:ext cx="5160987" cy="2911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用单个 </a:t>
            </a:r>
            <a:r>
              <a:rPr lang="en-US" altLang="zh-CN" sz="2400" dirty="0"/>
              <a:t>RGB </a:t>
            </a:r>
            <a:r>
              <a:rPr lang="zh-CN" altLang="en-US" sz="2400" dirty="0"/>
              <a:t>灯的颜色变化设计噪声警示灯。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借助主控板上的 </a:t>
            </a:r>
            <a:r>
              <a:rPr lang="en-US" altLang="zh-CN" sz="2400" dirty="0"/>
              <a:t>3 </a:t>
            </a:r>
            <a:r>
              <a:rPr lang="zh-CN" altLang="en-US" sz="2400" dirty="0"/>
              <a:t>个 </a:t>
            </a:r>
            <a:r>
              <a:rPr lang="en-US" altLang="zh-CN" sz="2400" dirty="0"/>
              <a:t>RGB </a:t>
            </a:r>
            <a:r>
              <a:rPr lang="zh-CN" altLang="en-US" sz="2400" dirty="0"/>
              <a:t>灯模拟交通信号灯。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pic>
        <p:nvPicPr>
          <p:cNvPr id="5" name="图片 4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  <p:custDataLst>
      <p:tags r:id="rId7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28b2b27730f8.55479859151261662648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2555" y="555625"/>
            <a:ext cx="3319145" cy="6624955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"/>
            </p:custDataLst>
          </p:nvPr>
        </p:nvSpPr>
        <p:spPr>
          <a:xfrm>
            <a:off x="693420" y="2876550"/>
            <a:ext cx="6513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  </a:t>
            </a:r>
            <a:r>
              <a:rPr kumimoji="1" lang="zh-CN" altLang="en-US" sz="5400" dirty="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技术让生活更美好！</a:t>
            </a:r>
            <a:endParaRPr kumimoji="1" lang="zh-CN" altLang="en-US" sz="5400" dirty="0">
              <a:solidFill>
                <a:schemeClr val="tx2"/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5" name="PA_组合 22"/>
          <p:cNvGrpSpPr/>
          <p:nvPr>
            <p:custDataLst>
              <p:tags r:id="rId3"/>
            </p:custDataLst>
          </p:nvPr>
        </p:nvGrpSpPr>
        <p:grpSpPr>
          <a:xfrm rot="20365471" flipH="1">
            <a:off x="14560" y="249681"/>
            <a:ext cx="2146377" cy="980262"/>
            <a:chOff x="0" y="-1"/>
            <a:chExt cx="1887191" cy="861891"/>
          </a:xfrm>
        </p:grpSpPr>
        <p:sp>
          <p:nvSpPr>
            <p:cNvPr id="6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7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9" name="PA_组合 22"/>
          <p:cNvGrpSpPr/>
          <p:nvPr>
            <p:custDataLst>
              <p:tags r:id="rId4"/>
            </p:custDataLst>
          </p:nvPr>
        </p:nvGrpSpPr>
        <p:grpSpPr>
          <a:xfrm rot="19466407" flipH="1">
            <a:off x="5589693" y="5923324"/>
            <a:ext cx="588962" cy="268982"/>
            <a:chOff x="0" y="-1"/>
            <a:chExt cx="1887191" cy="861891"/>
          </a:xfrm>
        </p:grpSpPr>
        <p:sp>
          <p:nvSpPr>
            <p:cNvPr id="10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11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184400" y="123190"/>
            <a:ext cx="9353550" cy="501015"/>
            <a:chOff x="3440" y="194"/>
            <a:chExt cx="14730" cy="789"/>
          </a:xfrm>
        </p:grpSpPr>
        <p:sp>
          <p:nvSpPr>
            <p:cNvPr id="2" name="11"/>
            <p:cNvSpPr/>
            <p:nvPr>
              <p:custDataLst>
                <p:tags r:id="rId5"/>
              </p:custDataLst>
            </p:nvPr>
          </p:nvSpPr>
          <p:spPr>
            <a:xfrm>
              <a:off x="3778" y="379"/>
              <a:ext cx="14392" cy="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义务教育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《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信息科技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》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六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年级上册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               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第三单元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智能小区我揭秘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" y="194"/>
              <a:ext cx="981" cy="789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2510155" y="1575435"/>
            <a:ext cx="4499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点亮噪声警示灯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21424" y="1686566"/>
            <a:ext cx="2011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720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目录</a:t>
            </a:r>
            <a:endParaRPr kumimoji="1" lang="zh-CN" altLang="en-US" sz="7200">
              <a:solidFill>
                <a:schemeClr val="tx2"/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sp>
        <p:nvSpPr>
          <p:cNvPr id="6" name="文本框 5">
            <a:hlinkClick r:id="rId1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7410136" y="170405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准备间</a:t>
            </a:r>
            <a:endParaRPr kumimoji="1" lang="zh-CN" altLang="en-US" sz="2800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68" name="组 67"/>
          <p:cNvGrpSpPr/>
          <p:nvPr>
            <p:custDataLst>
              <p:tags r:id="rId3"/>
            </p:custDataLst>
          </p:nvPr>
        </p:nvGrpSpPr>
        <p:grpSpPr>
          <a:xfrm>
            <a:off x="6528664" y="1618363"/>
            <a:ext cx="714896" cy="842464"/>
            <a:chOff x="6528664" y="1618363"/>
            <a:chExt cx="714896" cy="842464"/>
          </a:xfrm>
        </p:grpSpPr>
        <p:sp>
          <p:nvSpPr>
            <p:cNvPr id="27" name="232"/>
            <p:cNvSpPr/>
            <p:nvPr>
              <p:custDataLst>
                <p:tags r:id="rId4"/>
              </p:custDataLst>
            </p:nvPr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1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72" name="文本框 71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8019201" y="2824196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活动室</a:t>
            </a:r>
            <a:endParaRPr kumimoji="1" lang="zh-CN" altLang="en-US" sz="2800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73" name="组 72"/>
          <p:cNvGrpSpPr/>
          <p:nvPr>
            <p:custDataLst>
              <p:tags r:id="rId8"/>
            </p:custDataLst>
          </p:nvPr>
        </p:nvGrpSpPr>
        <p:grpSpPr>
          <a:xfrm>
            <a:off x="7137729" y="2738504"/>
            <a:ext cx="714896" cy="842464"/>
            <a:chOff x="6528664" y="1618363"/>
            <a:chExt cx="714896" cy="842464"/>
          </a:xfrm>
        </p:grpSpPr>
        <p:sp>
          <p:nvSpPr>
            <p:cNvPr id="74" name="232"/>
            <p:cNvSpPr/>
            <p:nvPr>
              <p:custDataLst>
                <p:tags r:id="rId9"/>
              </p:custDataLst>
            </p:nvPr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5" name="文本框 74"/>
            <p:cNvSpPr txBox="1"/>
            <p:nvPr>
              <p:custDataLst>
                <p:tags r:id="rId10"/>
              </p:custDataLst>
            </p:nvPr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2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76" name="文本框 75">
            <a:hlinkClick r:id="rId11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7494995" y="394474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收获园</a:t>
            </a:r>
            <a:endParaRPr kumimoji="1" lang="zh-CN" altLang="en-US" sz="2800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77" name="组 76"/>
          <p:cNvGrpSpPr/>
          <p:nvPr>
            <p:custDataLst>
              <p:tags r:id="rId13"/>
            </p:custDataLst>
          </p:nvPr>
        </p:nvGrpSpPr>
        <p:grpSpPr>
          <a:xfrm>
            <a:off x="6613523" y="3859048"/>
            <a:ext cx="714896" cy="842464"/>
            <a:chOff x="6528664" y="1618363"/>
            <a:chExt cx="714896" cy="842464"/>
          </a:xfrm>
        </p:grpSpPr>
        <p:sp>
          <p:nvSpPr>
            <p:cNvPr id="78" name="7 232"/>
            <p:cNvSpPr/>
            <p:nvPr>
              <p:custDataLst>
                <p:tags r:id="rId14"/>
              </p:custDataLst>
            </p:nvPr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9" name="文本框 78"/>
            <p:cNvSpPr txBox="1"/>
            <p:nvPr>
              <p:custDataLst>
                <p:tags r:id="rId15"/>
              </p:custDataLst>
            </p:nvPr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3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80" name="文本框 79">
            <a:hlinkClick r:id="rId16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8104060" y="5064881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挑战台</a:t>
            </a:r>
            <a:endParaRPr kumimoji="1" lang="zh-CN" altLang="en-US" sz="2800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81" name="组 80"/>
          <p:cNvGrpSpPr/>
          <p:nvPr>
            <p:custDataLst>
              <p:tags r:id="rId18"/>
            </p:custDataLst>
          </p:nvPr>
        </p:nvGrpSpPr>
        <p:grpSpPr>
          <a:xfrm>
            <a:off x="7222588" y="4979189"/>
            <a:ext cx="714896" cy="842464"/>
            <a:chOff x="6528664" y="1618363"/>
            <a:chExt cx="714896" cy="842464"/>
          </a:xfrm>
        </p:grpSpPr>
        <p:sp>
          <p:nvSpPr>
            <p:cNvPr id="82" name="232"/>
            <p:cNvSpPr/>
            <p:nvPr>
              <p:custDataLst>
                <p:tags r:id="rId19"/>
              </p:custDataLst>
            </p:nvPr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3" name="文本框 82"/>
            <p:cNvSpPr txBox="1"/>
            <p:nvPr>
              <p:custDataLst>
                <p:tags r:id="rId20"/>
              </p:custDataLst>
            </p:nvPr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4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pic>
        <p:nvPicPr>
          <p:cNvPr id="2" name="图片 1" descr="5a37fcbf8aebe8.797870371513618623569"/>
          <p:cNvPicPr>
            <a:picLocks noChangeAspect="1"/>
          </p:cNvPicPr>
          <p:nvPr/>
        </p:nvPicPr>
        <p:blipFill>
          <a:blip r:embed="rId21"/>
          <a:srcRect t="19527" b="31976"/>
          <a:stretch>
            <a:fillRect/>
          </a:stretch>
        </p:blipFill>
        <p:spPr>
          <a:xfrm>
            <a:off x="1152525" y="1704340"/>
            <a:ext cx="5382260" cy="4878070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2"/>
            </p:custDataLst>
          </p:nvPr>
        </p:nvSpPr>
        <p:spPr>
          <a:xfrm>
            <a:off x="353060" y="419100"/>
            <a:ext cx="77505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9 </a:t>
            </a:r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  点亮噪声警示灯</a:t>
            </a:r>
            <a:endParaRPr kumimoji="1" lang="zh-CN" altLang="en-US" sz="4800" b="1" spc="-300" dirty="0">
              <a:solidFill>
                <a:schemeClr val="bg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2" grpId="0"/>
      <p:bldP spid="76" grpId="0"/>
      <p:bldP spid="8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16" name="组合 15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4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2" name="TextBox 45">
                <a:hlinkClick r:id="rId3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9" name="TextBox 45">
              <a:hlinkClick r:id="rId4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5" name="TextBox 45">
              <a:hlinkClick r:id="rId5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85716" y="232432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学习目标：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8263" y="2831986"/>
            <a:ext cx="5967961" cy="2474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600" dirty="0">
                <a:solidFill>
                  <a:schemeClr val="tx1"/>
                </a:solidFill>
                <a:latin typeface="+mn-ea"/>
              </a:rPr>
              <a:t>了解连续量输出。</a:t>
            </a:r>
            <a:endParaRPr lang="zh-CN" altLang="en-US" sz="3600" dirty="0">
              <a:solidFill>
                <a:schemeClr val="tx1"/>
              </a:solidFill>
              <a:latin typeface="+mn-ea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600" dirty="0">
                <a:solidFill>
                  <a:schemeClr val="tx1"/>
                </a:solidFill>
                <a:latin typeface="+mn-ea"/>
              </a:rPr>
              <a:t>认识</a:t>
            </a:r>
            <a:r>
              <a:rPr lang="en-US" altLang="zh-CN" sz="3600" dirty="0">
                <a:solidFill>
                  <a:schemeClr val="tx1"/>
                </a:solidFill>
                <a:latin typeface="+mn-ea"/>
              </a:rPr>
              <a:t>RGB</a:t>
            </a:r>
            <a:r>
              <a:rPr lang="zh-CN" altLang="en-US" sz="3600" dirty="0">
                <a:solidFill>
                  <a:schemeClr val="tx1"/>
                </a:solidFill>
                <a:latin typeface="+mn-ea"/>
              </a:rPr>
              <a:t>灯变化的原理。</a:t>
            </a:r>
            <a:endParaRPr lang="en-US" altLang="zh-CN" sz="3600" dirty="0">
              <a:solidFill>
                <a:schemeClr val="tx1"/>
              </a:solidFill>
              <a:latin typeface="+mn-ea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600" dirty="0">
                <a:solidFill>
                  <a:schemeClr val="tx1"/>
                </a:solidFill>
                <a:latin typeface="+mn-ea"/>
              </a:rPr>
              <a:t>设计明暗渐变效果的警示灯。</a:t>
            </a:r>
            <a:endParaRPr lang="zh-CN" altLang="en-US" sz="3600" dirty="0">
              <a:solidFill>
                <a:schemeClr val="tx1"/>
              </a:solidFill>
              <a:latin typeface="+mn-ea"/>
            </a:endParaRPr>
          </a:p>
          <a:p>
            <a:endParaRPr lang="zh-CN" altLang="en-US" sz="3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</p:spTree>
    <p:custDataLst>
      <p:tags r:id="rId7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85716" y="232432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学习步骤：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10362"/>
          <a:stretch>
            <a:fillRect/>
          </a:stretch>
        </p:blipFill>
        <p:spPr>
          <a:xfrm>
            <a:off x="6047842" y="2971493"/>
            <a:ext cx="3878225" cy="299750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5" name="组合 4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7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4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0" name="TextBox 45">
              <a:hlinkClick r:id="rId6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2" name="TextBox 45">
              <a:hlinkClick r:id="rId7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5716" y="232432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项目情境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DIY制作随音响声音变化跳动的多彩灯，简单的音响音量电平指示表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253" y="3018145"/>
            <a:ext cx="5220393" cy="2936471"/>
          </a:xfrm>
          <a:prstGeom prst="rect">
            <a:avLst/>
          </a:prstGeom>
        </p:spPr>
      </p:pic>
      <p:pic>
        <p:nvPicPr>
          <p:cNvPr id="6" name="图片 5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10" name="组合 9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0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8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3" name="TextBox 45">
              <a:hlinkClick r:id="rId8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6" name="TextBox 45">
              <a:hlinkClick r:id="rId9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0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85716" y="23243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思考：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49837" y="3207436"/>
            <a:ext cx="6421900" cy="21242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indent="266700" algn="just">
              <a:lnSpc>
                <a:spcPts val="12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  <a:defRPr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</a:lstStyle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dirty="0">
                <a:latin typeface="+mn-ea"/>
                <a:ea typeface="+mn-ea"/>
              </a:rPr>
              <a:t>1</a:t>
            </a:r>
            <a:r>
              <a:rPr lang="zh-CN" altLang="zh-CN" sz="2800" b="0" dirty="0">
                <a:latin typeface="+mn-ea"/>
                <a:ea typeface="+mn-ea"/>
              </a:rPr>
              <a:t>．</a:t>
            </a:r>
            <a:r>
              <a:rPr lang="zh-CN" altLang="en-US" sz="2800" b="0" dirty="0">
                <a:latin typeface="+mn-ea"/>
                <a:ea typeface="+mn-ea"/>
              </a:rPr>
              <a:t>视频中哪些是在变化的？</a:t>
            </a:r>
            <a:endParaRPr lang="en-US" altLang="zh-CN" sz="2800" b="0" dirty="0"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zh-CN" sz="2800" b="0" dirty="0"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dirty="0">
                <a:latin typeface="+mn-ea"/>
                <a:ea typeface="+mn-ea"/>
              </a:rPr>
              <a:t>2</a:t>
            </a:r>
            <a:r>
              <a:rPr lang="zh-CN" altLang="zh-CN" sz="2800" b="0" dirty="0">
                <a:latin typeface="+mn-ea"/>
                <a:ea typeface="+mn-ea"/>
              </a:rPr>
              <a:t>．</a:t>
            </a:r>
            <a:r>
              <a:rPr lang="zh-CN" altLang="en-US" sz="2800" b="0" dirty="0">
                <a:latin typeface="+mn-ea"/>
                <a:ea typeface="+mn-ea"/>
              </a:rPr>
              <a:t>这些变化有什么规律？</a:t>
            </a:r>
            <a:endParaRPr lang="zh-CN" altLang="zh-CN" sz="2800" b="0" dirty="0">
              <a:latin typeface="+mn-ea"/>
              <a:ea typeface="+mn-ea"/>
            </a:endParaRPr>
          </a:p>
        </p:txBody>
      </p:sp>
      <p:pic>
        <p:nvPicPr>
          <p:cNvPr id="6" name="图片 5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5" name="组合 4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9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7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2" name="TextBox 45">
              <a:hlinkClick r:id="rId5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4" name="TextBox 45">
              <a:hlinkClick r:id="rId6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7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63852" y="1688124"/>
            <a:ext cx="8004437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027" name="图片 8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9" y="2327259"/>
            <a:ext cx="5709561" cy="35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图片 7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5" name="组合 4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9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7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2" name="TextBox 45">
              <a:hlinkClick r:id="rId6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4" name="TextBox 45">
              <a:hlinkClick r:id="rId7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5716" y="232432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观察并思考：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9837" y="3207436"/>
            <a:ext cx="6421900" cy="21242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indent="266700" algn="just">
              <a:lnSpc>
                <a:spcPts val="12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  <a:defRPr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</a:lstStyle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dirty="0">
                <a:latin typeface="+mn-ea"/>
                <a:ea typeface="+mn-ea"/>
              </a:rPr>
              <a:t>1</a:t>
            </a:r>
            <a:r>
              <a:rPr lang="zh-CN" altLang="zh-CN" sz="2800" b="0" dirty="0">
                <a:latin typeface="+mn-ea"/>
                <a:ea typeface="+mn-ea"/>
              </a:rPr>
              <a:t>．</a:t>
            </a:r>
            <a:r>
              <a:rPr lang="zh-CN" altLang="en-US" sz="2800" b="0" dirty="0">
                <a:latin typeface="+mn-ea"/>
                <a:ea typeface="+mn-ea"/>
              </a:rPr>
              <a:t>主控板上有几个灯？</a:t>
            </a:r>
            <a:endParaRPr lang="zh-CN" altLang="zh-CN" sz="2800" b="0" dirty="0"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dirty="0">
                <a:latin typeface="+mn-ea"/>
                <a:ea typeface="+mn-ea"/>
              </a:rPr>
              <a:t>2</a:t>
            </a:r>
            <a:r>
              <a:rPr lang="zh-CN" altLang="zh-CN" sz="2800" b="0" dirty="0">
                <a:latin typeface="+mn-ea"/>
                <a:ea typeface="+mn-ea"/>
              </a:rPr>
              <a:t>．</a:t>
            </a:r>
            <a:r>
              <a:rPr lang="zh-CN" altLang="en-US" sz="2800" b="0" dirty="0">
                <a:latin typeface="+mn-ea"/>
                <a:ea typeface="+mn-ea"/>
              </a:rPr>
              <a:t>如何让这些灯亮起来？</a:t>
            </a:r>
            <a:endParaRPr lang="zh-CN" altLang="zh-CN" sz="2800" b="0" dirty="0">
              <a:latin typeface="+mn-ea"/>
              <a:ea typeface="+mn-ea"/>
            </a:endParaRPr>
          </a:p>
        </p:txBody>
      </p:sp>
      <p:pic>
        <p:nvPicPr>
          <p:cNvPr id="6" name="图片 5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26" name="文本框 2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0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8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2" name="TextBox 45">
              <a:hlinkClick r:id="rId5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4" name="TextBox 45">
              <a:hlinkClick r:id="rId6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7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5766539" y="3471427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5716" y="232432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认识</a:t>
            </a:r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RGB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灯：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50177"/>
          <a:stretch>
            <a:fillRect/>
          </a:stretch>
        </p:blipFill>
        <p:spPr>
          <a:xfrm>
            <a:off x="6738989" y="3033963"/>
            <a:ext cx="2940033" cy="2847213"/>
          </a:xfrm>
          <a:prstGeom prst="rect">
            <a:avLst/>
          </a:prstGeom>
        </p:spPr>
      </p:pic>
      <p:sp>
        <p:nvSpPr>
          <p:cNvPr id="11" name="对话气泡: 椭圆形 10"/>
          <p:cNvSpPr/>
          <p:nvPr/>
        </p:nvSpPr>
        <p:spPr>
          <a:xfrm>
            <a:off x="9226357" y="2708293"/>
            <a:ext cx="1964491" cy="666605"/>
          </a:xfrm>
          <a:prstGeom prst="wedgeEllipseCallout">
            <a:avLst>
              <a:gd name="adj1" fmla="val -82301"/>
              <a:gd name="adj2" fmla="val 6344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从左往右</a:t>
            </a:r>
            <a:r>
              <a:rPr lang="en-US" altLang="zh-CN" dirty="0"/>
              <a:t>1#</a:t>
            </a:r>
            <a:r>
              <a:rPr lang="zh-CN" altLang="en-US" dirty="0"/>
              <a:t>、</a:t>
            </a:r>
            <a:r>
              <a:rPr lang="en-US" altLang="zh-CN" dirty="0"/>
              <a:t>2#</a:t>
            </a:r>
            <a:r>
              <a:rPr lang="zh-CN" altLang="en-US" dirty="0"/>
              <a:t>、</a:t>
            </a:r>
            <a:r>
              <a:rPr lang="en-US" altLang="zh-CN" dirty="0"/>
              <a:t>3#RGB</a:t>
            </a:r>
            <a:endParaRPr lang="zh-CN" altLang="en-US" dirty="0"/>
          </a:p>
        </p:txBody>
      </p:sp>
      <p:sp>
        <p:nvSpPr>
          <p:cNvPr id="12" name="矩形: 圆角 11"/>
          <p:cNvSpPr/>
          <p:nvPr/>
        </p:nvSpPr>
        <p:spPr>
          <a:xfrm>
            <a:off x="7719755" y="3374898"/>
            <a:ext cx="912094" cy="3178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14" name="文本框 13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</a:t>
            </a:r>
            <a:r>
              <a:rPr lang="zh-CN" altLang="en-US" sz="1400" dirty="0"/>
              <a:t>点亮噪声警示灯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5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27" name="TextBox 45">
              <a:hlinkClick r:id="rId6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9" name="TextBox 45">
              <a:hlinkClick r:id="rId7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  <p:bldP spid="11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1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2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3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4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5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6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7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8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9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21.xml><?xml version="1.0" encoding="utf-8"?>
<p:tagLst xmlns:p="http://schemas.openxmlformats.org/presentationml/2006/main">
  <p:tag name="PA" val="v3.0.0"/>
</p:tagLst>
</file>

<file path=ppt/tags/tag22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3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4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5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6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7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8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9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.xml><?xml version="1.0" encoding="utf-8"?>
<p:tagLst xmlns:p="http://schemas.openxmlformats.org/presentationml/2006/main">
  <p:tag name="PA" val="v3.0.0"/>
</p:tagLst>
</file>

<file path=ppt/tags/tag30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1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2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3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4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5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6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7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8.xml><?xml version="1.0" encoding="utf-8"?>
<p:tagLst xmlns:p="http://schemas.openxmlformats.org/presentationml/2006/main">
  <p:tag name="PA" val="v3.0.0"/>
</p:tagLst>
</file>

<file path=ppt/tags/tag39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40.xml><?xml version="1.0" encoding="utf-8"?>
<p:tagLst xmlns:p="http://schemas.openxmlformats.org/presentationml/2006/main">
  <p:tag name="PA" val="v3.0.0"/>
</p:tagLst>
</file>

<file path=ppt/tags/tag41.xml><?xml version="1.0" encoding="utf-8"?>
<p:tagLst xmlns:p="http://schemas.openxmlformats.org/presentationml/2006/main">
  <p:tag name="PA" val="v3.0.0"/>
</p:tagLst>
</file>

<file path=ppt/tags/tag42.xml><?xml version="1.0" encoding="utf-8"?>
<p:tagLst xmlns:p="http://schemas.openxmlformats.org/presentationml/2006/main">
  <p:tag name="ISPRING_ULTRA_SCORM_COURSE_ID" val="AFE029A3-5620-4DA7-9572-BA6DAA675CA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2"/>
  <p:tag name="COMMONDATA" val="eyJoZGlkIjoiNjQ5MmIxN2UwOWQ1MmExODY2MmNkNTI5YjRjZTNkMzkifQ=="/>
  <p:tag name="RESOURCE_RECORD_KEY" val="{&quot;13&quot;:[4722044,4712228,19972061]}"/>
</p:tagLst>
</file>

<file path=ppt/tags/tag5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6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7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8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9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heme/theme1.xml><?xml version="1.0" encoding="utf-8"?>
<a:theme xmlns:a="http://schemas.openxmlformats.org/drawingml/2006/main" name="office 主题">
  <a:themeElements>
    <a:clrScheme name="自定义 25">
      <a:dk1>
        <a:srgbClr val="000000"/>
      </a:dk1>
      <a:lt1>
        <a:srgbClr val="FFFFFF"/>
      </a:lt1>
      <a:dk2>
        <a:srgbClr val="51647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D77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1328</Words>
  <Application>WPS 演示</Application>
  <PresentationFormat>宽屏</PresentationFormat>
  <Paragraphs>332</Paragraphs>
  <Slides>19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3" baseType="lpstr">
      <vt:lpstr>Arial</vt:lpstr>
      <vt:lpstr>宋体</vt:lpstr>
      <vt:lpstr>Wingdings</vt:lpstr>
      <vt:lpstr>Arial</vt:lpstr>
      <vt:lpstr>DFPShaoNvW5-GB</vt:lpstr>
      <vt:lpstr>微软雅黑</vt:lpstr>
      <vt:lpstr>隶书</vt:lpstr>
      <vt:lpstr>珠穆朗玛—乌金苏通体</vt:lpstr>
      <vt:lpstr>Microsoft Himalaya</vt:lpstr>
      <vt:lpstr>阿里巴巴普惠体 M</vt:lpstr>
      <vt:lpstr>汉仪综艺体简</vt:lpstr>
      <vt:lpstr>方正有猫在_GBK</vt:lpstr>
      <vt:lpstr>Agency FB</vt:lpstr>
      <vt:lpstr>Calibri</vt:lpstr>
      <vt:lpstr>仓耳羽辰体-谷力 W04</vt:lpstr>
      <vt:lpstr>迷你简少儿</vt:lpstr>
      <vt:lpstr>黑体</vt:lpstr>
      <vt:lpstr>Times New Roman</vt:lpstr>
      <vt:lpstr>楷体_GB2312</vt:lpstr>
      <vt:lpstr>等线</vt:lpstr>
      <vt:lpstr>Arial Unicode MS</vt:lpstr>
      <vt:lpstr>等线 Light</vt:lpstr>
      <vt:lpstr>Trebuchet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Administrator</dc:creator>
  <cp:lastModifiedBy>三月方飞</cp:lastModifiedBy>
  <cp:revision>74</cp:revision>
  <dcterms:created xsi:type="dcterms:W3CDTF">2016-08-03T07:39:00Z</dcterms:created>
  <dcterms:modified xsi:type="dcterms:W3CDTF">2024-08-16T15:17:55Z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D8DF3D111D2C41709B99BE381FB639BA_12</vt:lpwstr>
  </property>
</Properties>
</file>