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handoutMasterIdLst>
    <p:handoutMasterId r:id="rId20"/>
  </p:handoutMasterIdLst>
  <p:sldIdLst>
    <p:sldId id="256" r:id="rId4"/>
    <p:sldId id="386" r:id="rId5"/>
    <p:sldId id="258" r:id="rId6"/>
    <p:sldId id="313" r:id="rId7"/>
    <p:sldId id="388" r:id="rId8"/>
    <p:sldId id="390" r:id="rId9"/>
    <p:sldId id="332" r:id="rId10"/>
    <p:sldId id="389" r:id="rId11"/>
    <p:sldId id="333" r:id="rId12"/>
    <p:sldId id="314" r:id="rId13"/>
    <p:sldId id="316" r:id="rId14"/>
    <p:sldId id="391" r:id="rId15"/>
    <p:sldId id="322" r:id="rId16"/>
    <p:sldId id="334" r:id="rId17"/>
    <p:sldId id="413" r:id="rId18"/>
    <p:sldId id="278" r:id="rId19"/>
  </p:sldIdLst>
  <p:sldSz cx="12192000" cy="6858000"/>
  <p:notesSz cx="6858000" cy="9144000"/>
  <p:embeddedFontLst>
    <p:embeddedFont>
      <p:font typeface="微软雅黑" panose="020B0503020204020204" charset="-122"/>
      <p:regular r:id="rId24"/>
    </p:embeddedFont>
    <p:embeddedFont>
      <p:font typeface="方正姚体" panose="02010601030101010101" pitchFamily="2" charset="-122"/>
      <p:regular r:id="rId25"/>
    </p:embeddedFont>
    <p:embeddedFont>
      <p:font typeface="汉仪综艺体简" panose="02010600000101010101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等线" panose="02010600030101010101" charset="-122"/>
      <p:regular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3E8"/>
    <a:srgbClr val="FFFFFF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0" autoAdjust="0"/>
    <p:restoredTop sz="86513" autoAdjust="0"/>
  </p:normalViewPr>
  <p:slideViewPr>
    <p:cSldViewPr snapToGrid="0">
      <p:cViewPr varScale="1">
        <p:scale>
          <a:sx n="114" d="100"/>
          <a:sy n="114" d="100"/>
        </p:scale>
        <p:origin x="3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1.xml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46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第三单元 智能小区我揭秘</a:t>
            </a:r>
            <a:endParaRPr lang="zh-CN" altLang="en-US" sz="1600" dirty="0">
              <a:solidFill>
                <a:srgbClr val="4B93E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1755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9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点亮噪声警示灯</a:t>
            </a:r>
            <a:endParaRPr lang="zh-CN" altLang="en-US" sz="1600" dirty="0">
              <a:solidFill>
                <a:srgbClr val="4B93E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05677" y="6410049"/>
            <a:ext cx="251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第三单元 智能小区我揭秘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418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8</a:t>
            </a:r>
            <a:r>
              <a:rPr lang="zh-CN" altLang="en-US" dirty="0"/>
              <a:t>课 控噪声检测有方法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613501" y="2147027"/>
            <a:ext cx="3665998" cy="2655086"/>
            <a:chOff x="6435407" y="1726552"/>
            <a:chExt cx="5027572" cy="3853631"/>
          </a:xfrm>
        </p:grpSpPr>
        <p:sp>
          <p:nvSpPr>
            <p:cNvPr id="3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7" name="矩形 206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8" name="矩形 207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9" name="矩形 208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0" name="矩形 209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3" name="矩形 212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4" name="矩形 213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5" name="矩形 214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6" name="矩形 215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7" name="矩形 216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8" name="矩形 217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9" name="矩形 218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0" name="矩形 219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1" name="矩形 220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2" name="椭圆 221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227" name="图片 2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228" name="组合 227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229" name="矩形 228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0" name="矩形 229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1" name="矩形 230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4" name="矩形 233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5" name="矩形 234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6" name="矩形 235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7" name="矩形 236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8" name="矩形 237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9" name="矩形 238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0" name="矩形 239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1" name="矩形 240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2" name="矩形 241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3" name="矩形 242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4" name="矩形 243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5" name="矩形 244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6" name="矩形 245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7" name="矩形 246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8" name="矩形 247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9" name="矩形 248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0" name="矩形 249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1" name="矩形 250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2" name="矩形 251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3" name="矩形 252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4" name="矩形 253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5" name="椭圆 254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1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2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5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6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7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9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0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1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2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3" name="矩形 272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4" name="矩形 273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5" name="矩形 274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6" name="矩形 275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7" name="矩形 276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8" name="矩形 277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0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2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3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pic>
            <p:nvPicPr>
              <p:cNvPr id="286" name="图片 2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287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8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>
            <a:spLocks noChangeArrowheads="1"/>
          </p:cNvSpPr>
          <p:nvPr userDrawn="1"/>
        </p:nvSpPr>
        <p:spPr bwMode="auto">
          <a:xfrm flipH="1">
            <a:off x="16627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 userDrawn="1"/>
        </p:nvSpPr>
        <p:spPr bwMode="auto">
          <a:xfrm flipH="1">
            <a:off x="1224600" y="610369"/>
            <a:ext cx="271463" cy="271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786450" y="610369"/>
            <a:ext cx="271463" cy="271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46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第三单元 智能小区我揭秘</a:t>
            </a:r>
            <a:endParaRPr lang="zh-CN" altLang="en-US" sz="1600" dirty="0">
              <a:solidFill>
                <a:srgbClr val="4B93E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1755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9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点亮噪声警示灯</a:t>
            </a:r>
            <a:endParaRPr lang="zh-CN" altLang="en-US" sz="1600" dirty="0">
              <a:solidFill>
                <a:srgbClr val="4B93E8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05677" y="6410049"/>
            <a:ext cx="251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第三单元 智能小区我揭秘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418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第</a:t>
            </a:r>
            <a:r>
              <a:rPr lang="en-US" altLang="zh-CN" dirty="0"/>
              <a:t>8</a:t>
            </a:r>
            <a:r>
              <a:rPr lang="zh-CN" altLang="en-US" dirty="0"/>
              <a:t>课 控噪声检测有方法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flipH="1">
            <a:off x="379680" y="40513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 userDrawn="1"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613501" y="2147027"/>
            <a:ext cx="3665998" cy="2655086"/>
            <a:chOff x="6435407" y="1726552"/>
            <a:chExt cx="5027572" cy="3853631"/>
          </a:xfrm>
        </p:grpSpPr>
        <p:sp>
          <p:nvSpPr>
            <p:cNvPr id="3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7" name="矩形 206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8" name="矩形 207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9" name="矩形 208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0" name="矩形 209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3" name="矩形 212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4" name="矩形 213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5" name="矩形 214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6" name="矩形 215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7" name="矩形 216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8" name="矩形 217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19" name="矩形 218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0" name="矩形 219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1" name="矩形 220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2" name="椭圆 221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pic>
          <p:nvPicPr>
            <p:cNvPr id="227" name="图片 2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228" name="组合 227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229" name="矩形 228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0" name="矩形 229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1" name="矩形 230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4" name="矩形 233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5" name="矩形 234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6" name="矩形 235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7" name="矩形 236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8" name="矩形 237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39" name="矩形 238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0" name="矩形 239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1" name="矩形 240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2" name="矩形 241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3" name="矩形 242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4" name="矩形 243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5" name="矩形 244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6" name="矩形 245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7" name="矩形 246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8" name="矩形 247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49" name="矩形 248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0" name="矩形 249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1" name="矩形 250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2" name="矩形 251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3" name="矩形 252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4" name="矩形 253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5" name="椭圆 254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1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2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5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6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7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69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0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1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2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3" name="矩形 272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4" name="矩形 273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5" name="矩形 274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6" name="矩形 275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7" name="矩形 276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8" name="矩形 277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0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2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3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pic>
            <p:nvPicPr>
              <p:cNvPr id="286" name="图片 2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287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88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" Target="slide13.xml"/><Relationship Id="rId7" Type="http://schemas.openxmlformats.org/officeDocument/2006/relationships/slide" Target="slide10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13.svg"/><Relationship Id="rId3" Type="http://schemas.openxmlformats.org/officeDocument/2006/relationships/image" Target="../media/image12.jpeg"/><Relationship Id="rId2" Type="http://schemas.openxmlformats.org/officeDocument/2006/relationships/image" Target="../media/image11.sv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3.xml"/><Relationship Id="rId6" Type="http://schemas.openxmlformats.org/officeDocument/2006/relationships/image" Target="../media/image13.svg"/><Relationship Id="rId5" Type="http://schemas.openxmlformats.org/officeDocument/2006/relationships/image" Target="../media/image12.jpeg"/><Relationship Id="rId4" Type="http://schemas.openxmlformats.org/officeDocument/2006/relationships/image" Target="../media/image11.svg"/><Relationship Id="rId3" Type="http://schemas.openxmlformats.org/officeDocument/2006/relationships/image" Target="../media/image10.jpeg"/><Relationship Id="rId2" Type="http://schemas.openxmlformats.org/officeDocument/2006/relationships/image" Target="../media/image15.svg"/><Relationship Id="rId11" Type="http://schemas.openxmlformats.org/officeDocument/2006/relationships/slideLayout" Target="../slideLayouts/slideLayout22.xml"/><Relationship Id="rId10" Type="http://schemas.openxmlformats.org/officeDocument/2006/relationships/slide" Target="slide13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" Target="slide13.xml"/><Relationship Id="rId7" Type="http://schemas.openxmlformats.org/officeDocument/2006/relationships/slide" Target="slide10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13.svg"/><Relationship Id="rId3" Type="http://schemas.openxmlformats.org/officeDocument/2006/relationships/image" Target="../media/image12.jpeg"/><Relationship Id="rId2" Type="http://schemas.openxmlformats.org/officeDocument/2006/relationships/image" Target="../media/image11.sv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slide" Target="slide6.xml"/><Relationship Id="rId3" Type="http://schemas.openxmlformats.org/officeDocument/2006/relationships/tags" Target="../tags/tag3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20.xml"/><Relationship Id="rId24" Type="http://schemas.openxmlformats.org/officeDocument/2006/relationships/image" Target="../media/image4.png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2.xml"/><Relationship Id="rId19" Type="http://schemas.openxmlformats.org/officeDocument/2006/relationships/tags" Target="../tags/tag15.xml"/><Relationship Id="rId18" Type="http://schemas.openxmlformats.org/officeDocument/2006/relationships/slide" Target="slide13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slide" Target="slide10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slide" Target="slide13.xml"/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3.xml"/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846830" y="1173125"/>
            <a:ext cx="6104386" cy="2115067"/>
          </a:xfrm>
        </p:spPr>
        <p:txBody>
          <a:bodyPr>
            <a:noAutofit/>
          </a:bodyPr>
          <a:lstStyle/>
          <a:p>
            <a:r>
              <a:rPr lang="zh-CN" altLang="en-US" sz="6600" dirty="0"/>
              <a:t>点亮噪声警示灯</a:t>
            </a:r>
            <a:endParaRPr lang="zh-CN" altLang="en-US" sz="6600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3089910" y="3429000"/>
            <a:ext cx="4574540" cy="716915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>
                <a:sym typeface="+mn-ea"/>
              </a:rPr>
              <a:t>控制系统的</a:t>
            </a:r>
            <a:r>
              <a:rPr lang="zh-CN" altLang="en-US" sz="3600" b="1" dirty="0"/>
              <a:t>输出</a:t>
            </a:r>
            <a:endParaRPr lang="zh-CN" altLang="en-US" sz="36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1602105" y="4438650"/>
            <a:ext cx="3439795" cy="38735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合肥一六八玫瑰园学校东校</a:t>
            </a:r>
            <a:endParaRPr lang="zh-CN" altLang="en-US" sz="1800" dirty="0">
              <a:effectLst/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931341" y="4438867"/>
            <a:ext cx="2128598" cy="38711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effectLst/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授课人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：</a:t>
            </a:r>
            <a:r>
              <a:rPr lang="zh-CN" altLang="en-US" sz="1800" dirty="0">
                <a:effectLst/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何增荣</a:t>
            </a:r>
            <a:endParaRPr lang="zh-CN" altLang="en-US" sz="1800" dirty="0">
              <a:effectLst/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578" y="1403092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9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课 </a:t>
            </a:r>
            <a:endParaRPr lang="zh-CN" altLang="en-US" sz="3200" b="1" dirty="0">
              <a:solidFill>
                <a:srgbClr val="4B93E8"/>
              </a:solidFill>
              <a:latin typeface="微软雅黑" panose="020B0503020204020204" charset="-122"/>
              <a:ea typeface="微软雅黑" panose="020B0503020204020204" charset="-122"/>
              <a:cs typeface="汉仪综艺体简" panose="0201060000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智能小区我揭秘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4123055" y="1786255"/>
            <a:ext cx="7209790" cy="8813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/>
              <a:t>三、项目实施，解决问题</a:t>
            </a:r>
            <a:endParaRPr 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6209665" y="2852420"/>
            <a:ext cx="44462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连接硬件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修改程序、上传到控制器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测试优化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展示评价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迭代改进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hlinkClick r:id="rId1" action="ppaction://hlinksldjump"/>
          </p:cNvPr>
          <p:cNvSpPr txBox="1"/>
          <p:nvPr/>
        </p:nvSpPr>
        <p:spPr>
          <a:xfrm>
            <a:off x="390525" y="5702300"/>
            <a:ext cx="1090930" cy="728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flipH="1">
            <a:off x="1603311" y="1466850"/>
            <a:ext cx="8246110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</a:rPr>
              <a:t>连接硬件：将硬件设备连接上电脑</a:t>
            </a:r>
            <a:r>
              <a:rPr lang="zh-CN" altLang="en-US" sz="2400" dirty="0">
                <a:solidFill>
                  <a:schemeClr val="bg1"/>
                </a:solidFill>
              </a:rPr>
              <a:t>（注意接口不接反）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636395" y="2305685"/>
            <a:ext cx="9398000" cy="84201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en-US" altLang="zh-CN" sz="2400" b="1" dirty="0">
                <a:solidFill>
                  <a:schemeClr val="bg1"/>
                </a:solidFill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教师将程序下发到各小组，各小组根据设计方案修改或编写程序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03805" y="2968625"/>
            <a:ext cx="6769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各小组将编写好的程序上传到控制器</a:t>
            </a:r>
            <a:r>
              <a:rPr lang="en-US" altLang="zh-CN"/>
              <a:t>.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" y="4803140"/>
            <a:ext cx="1240155" cy="14516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654670" y="3739515"/>
            <a:ext cx="680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</a:rPr>
              <a:t>测试与优化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9154160" y="4037330"/>
            <a:ext cx="2530475" cy="1927860"/>
            <a:chOff x="6342437" y="2595182"/>
            <a:chExt cx="5849563" cy="4262818"/>
          </a:xfrm>
        </p:grpSpPr>
        <p:sp>
          <p:nvSpPr>
            <p:cNvPr id="157" name="任意多边形: 形状 156"/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8" name="任意多边形: 形状 157"/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9" name="任意多边形: 形状 158"/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0" name="任意多边形: 形状 159"/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1" name="任意多边形: 形状 160"/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2" name="任意多边形: 形状 161"/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3" name="任意多边形: 形状 162"/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4" name="任意多边形: 形状 163"/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5" name="任意多边形: 形状 164"/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6" name="任意多边形: 形状 165"/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7" name="任意多边形: 形状 166"/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8" name="任意多边形: 形状 167"/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9" name="任意多边形: 形状 168"/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0" name="任意多边形: 形状 169"/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1" name="任意多边形: 形状 170"/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2" name="任意多边形: 形状 171"/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3" name="任意多边形: 形状 172"/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4" name="任意多边形: 形状 173"/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5" name="任意多边形: 形状 174"/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6" name="任意多边形: 形状 175"/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7" name="任意多边形: 形状 176"/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8" name="任意多边形: 形状 177"/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9" name="任意多边形: 形状 178"/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0" name="任意多边形: 形状 179"/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1" name="任意多边形: 形状 180"/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2" name="任意多边形: 形状 181"/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3" name="任意多边形: 形状 182"/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4" name="任意多边形: 形状 183"/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5" name="任意多边形: 形状 184"/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6" name="任意多边形: 形状 185"/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7" name="任意多边形: 形状 186"/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8" name="任意多边形: 形状 187"/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9" name="任意多边形: 形状 188"/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0" name="任意多边形: 形状 189"/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1" name="任意多边形: 形状 190"/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2" name="任意多边形: 形状 191"/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3" name="任意多边形: 形状 192"/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4" name="任意多边形: 形状 193"/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5" name="任意多边形: 形状 194"/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6" name="任意多边形: 形状 195"/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7" name="任意多边形: 形状 196"/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8" name="任意多边形: 形状 197"/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9" name="任意多边形: 形状 198"/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0" name="任意多边形: 形状 199"/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1" name="任意多边形: 形状 200"/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2" name="任意多边形: 形状 201"/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3" name="任意多边形: 形状 202"/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4" name="任意多边形: 形状 203"/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5" name="任意多边形: 形状 204"/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6" name="任意多边形: 形状 205"/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7" name="任意多边形: 形状 206"/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8" name="任意多边形: 形状 207"/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9" name="任意多边形: 形状 208"/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0" name="任意多边形: 形状 209"/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3" name="任意多边形: 形状 212"/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4" name="任意多边形: 形状 213"/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5" name="任意多边形: 形状 214"/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6" name="任意多边形: 形状 215"/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7" name="任意多边形: 形状 216"/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8" name="任意多边形: 形状 217"/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9" name="任意多边形: 形状 218"/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0" name="任意多边形: 形状 219"/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1" name="任意多边形: 形状 220"/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2" name="任意多边形: 形状 221"/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7" name="任意多边形: 形状 226"/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8" name="任意多边形: 形状 227"/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9" name="任意多边形: 形状 228"/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0" name="任意多边形: 形状 229"/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1" name="任意多边形: 形状 230"/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0000"/>
            </a:bodyPr>
            <a:lstStyle/>
            <a:p>
              <a:pPr algn="ctr"/>
            </a:p>
          </p:txBody>
        </p:sp>
        <p:sp>
          <p:nvSpPr>
            <p:cNvPr id="232" name="任意多边形: 形状 231"/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3" name="任意多边形: 形状 232"/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4" name="任意多边形: 形状 233"/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35" name="任意多边形: 形状 234"/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36" name="任意多边形: 形状 235"/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7" name="任意多边形: 形状 236"/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8" name="任意多边形: 形状 237"/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9" name="任意多边形: 形状 238"/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0" name="任意多边形: 形状 239"/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1" name="任意多边形: 形状 240"/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2" name="任意多边形: 形状 241"/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3" name="任意多边形: 形状 242"/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0000"/>
            </a:bodyPr>
            <a:lstStyle/>
            <a:p>
              <a:pPr algn="ctr"/>
            </a:p>
          </p:txBody>
        </p:sp>
        <p:sp>
          <p:nvSpPr>
            <p:cNvPr id="244" name="任意多边形: 形状 243"/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5" name="任意多边形: 形状 244"/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6" name="任意多边形: 形状 245"/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8" name="任意多边形: 形状 247"/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249" name="任意多边形: 形状 248"/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0" name="任意多边形: 形状 249"/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5" name="任意多边形: 形状 254"/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6" name="任意多边形: 形状 255"/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57" name="任意多边形: 形状 256"/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8" name="任意多边形: 形状 257"/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9" name="任意多边形: 形状 258"/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384425" y="4594860"/>
            <a:ext cx="6769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各小组根据测试的结果，讨论并修改优化程序。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3" name="同侧圆角矩形 2">
            <a:hlinkClick r:id="rId2" action="ppaction://hlinksldjump"/>
          </p:cNvPr>
          <p:cNvSpPr/>
          <p:nvPr userDrawn="1"/>
        </p:nvSpPr>
        <p:spPr>
          <a:xfrm>
            <a:off x="1603375" y="575945"/>
            <a:ext cx="2356485" cy="4572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项目情境、提出问题</a:t>
            </a:r>
            <a:endParaRPr lang="zh-CN" altLang="en-US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同侧圆角矩形 3">
            <a:hlinkClick r:id="rId3" action="ppaction://hlinksldjump"/>
          </p:cNvPr>
          <p:cNvSpPr/>
          <p:nvPr userDrawn="1"/>
        </p:nvSpPr>
        <p:spPr>
          <a:xfrm>
            <a:off x="3949065" y="576580"/>
            <a:ext cx="2313305" cy="46037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项目分析、聚焦问题</a:t>
            </a:r>
            <a:endParaRPr lang="zh-CN" altLang="en-US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同侧圆角矩形 6">
            <a:hlinkClick r:id="rId4" action="ppaction://hlinksldjump"/>
          </p:cNvPr>
          <p:cNvSpPr/>
          <p:nvPr userDrawn="1"/>
        </p:nvSpPr>
        <p:spPr>
          <a:xfrm>
            <a:off x="6263005" y="467995"/>
            <a:ext cx="2367915" cy="56896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项目实施、解决问题</a:t>
            </a:r>
            <a:endParaRPr lang="zh-CN" altLang="en-US" b="1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同侧圆角矩形 7">
            <a:hlinkClick r:id="rId5" action="ppaction://hlinksldjump"/>
          </p:cNvPr>
          <p:cNvSpPr/>
          <p:nvPr userDrawn="1"/>
        </p:nvSpPr>
        <p:spPr>
          <a:xfrm>
            <a:off x="8620125" y="586740"/>
            <a:ext cx="2303145" cy="44894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项目拓展、总结评价</a:t>
            </a:r>
            <a:endParaRPr lang="zh-CN" altLang="en-US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71650" y="1577340"/>
            <a:ext cx="2933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4.</a:t>
            </a:r>
            <a:r>
              <a:rPr lang="zh-CN" altLang="en-US" sz="2400" b="1">
                <a:solidFill>
                  <a:schemeClr val="bg1"/>
                </a:solidFill>
              </a:rPr>
              <a:t>作品展示评价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7375" y="2124075"/>
            <a:ext cx="603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（</a:t>
            </a:r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）各小组展示个性化噪声警示灯。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7695" y="2736850"/>
            <a:ext cx="8464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（</a:t>
            </a:r>
            <a:r>
              <a:rPr lang="en-US" altLang="zh-CN" sz="2400">
                <a:solidFill>
                  <a:schemeClr val="bg1"/>
                </a:solidFill>
              </a:rPr>
              <a:t>2</a:t>
            </a:r>
            <a:r>
              <a:rPr lang="zh-CN" altLang="en-US" sz="2400">
                <a:solidFill>
                  <a:schemeClr val="bg1"/>
                </a:solidFill>
              </a:rPr>
              <a:t>）各小组对其他小组的作品给出合理的建议。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81200" y="3787775"/>
            <a:ext cx="2933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5.</a:t>
            </a:r>
            <a:r>
              <a:rPr lang="zh-CN" altLang="en-US" sz="2400" b="1">
                <a:solidFill>
                  <a:schemeClr val="bg1"/>
                </a:solidFill>
              </a:rPr>
              <a:t>迭代改进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0575" y="4444365"/>
            <a:ext cx="5828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chemeClr val="bg1"/>
                </a:solidFill>
              </a:rPr>
              <a:t>各小组迭代改进直到达到满意的效果。</a:t>
            </a:r>
            <a:endParaRPr lang="zh-CN" sz="2400">
              <a:solidFill>
                <a:schemeClr val="bg1"/>
              </a:solidFill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9267825" y="4001770"/>
            <a:ext cx="2530475" cy="1927860"/>
            <a:chOff x="6342437" y="2595182"/>
            <a:chExt cx="5849563" cy="4262818"/>
          </a:xfrm>
        </p:grpSpPr>
        <p:sp>
          <p:nvSpPr>
            <p:cNvPr id="157" name="任意多边形: 形状 156"/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8" name="任意多边形: 形状 157"/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59" name="任意多边形: 形状 158"/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0" name="任意多边形: 形状 159"/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1" name="任意多边形: 形状 160"/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2" name="任意多边形: 形状 161"/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3" name="任意多边形: 形状 162"/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4" name="任意多边形: 形状 163"/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5" name="任意多边形: 形状 164"/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6" name="任意多边形: 形状 165"/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7" name="任意多边形: 形状 166"/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8" name="任意多边形: 形状 167"/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9" name="任意多边形: 形状 168"/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0" name="任意多边形: 形状 169"/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1" name="任意多边形: 形状 170"/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2" name="任意多边形: 形状 171"/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3" name="任意多边形: 形状 172"/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4" name="任意多边形: 形状 173"/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5" name="任意多边形: 形状 174"/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6" name="任意多边形: 形状 175"/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7" name="任意多边形: 形状 176"/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8" name="任意多边形: 形状 177"/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9" name="任意多边形: 形状 178"/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0" name="任意多边形: 形状 179"/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1" name="任意多边形: 形状 180"/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2" name="任意多边形: 形状 181"/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3" name="任意多边形: 形状 182"/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4" name="任意多边形: 形状 183"/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5" name="任意多边形: 形状 184"/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6" name="任意多边形: 形状 185"/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7" name="任意多边形: 形状 186"/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8" name="任意多边形: 形状 187"/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9" name="任意多边形: 形状 188"/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0" name="任意多边形: 形状 189"/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1" name="任意多边形: 形状 190"/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2" name="任意多边形: 形状 191"/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3" name="任意多边形: 形状 192"/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4" name="任意多边形: 形状 193"/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5" name="任意多边形: 形状 194"/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6" name="任意多边形: 形状 195"/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7" name="任意多边形: 形状 196"/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8" name="任意多边形: 形状 197"/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9" name="任意多边形: 形状 198"/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0" name="任意多边形: 形状 199"/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1" name="任意多边形: 形状 200"/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2" name="任意多边形: 形状 201"/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3" name="任意多边形: 形状 202"/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4" name="任意多边形: 形状 203"/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5" name="任意多边形: 形状 204"/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6" name="任意多边形: 形状 205"/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7" name="任意多边形: 形状 206"/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8" name="任意多边形: 形状 207"/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9" name="任意多边形: 形状 208"/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0" name="任意多边形: 形状 209"/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3" name="任意多边形: 形状 212"/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4" name="任意多边形: 形状 213"/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5" name="任意多边形: 形状 214"/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6" name="任意多边形: 形状 215"/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7" name="任意多边形: 形状 216"/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8" name="任意多边形: 形状 217"/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19" name="任意多边形: 形状 218"/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0" name="任意多边形: 形状 219"/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1" name="任意多边形: 形状 220"/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2" name="任意多边形: 形状 221"/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7" name="任意多边形: 形状 226"/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8" name="任意多边形: 形状 227"/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29" name="任意多边形: 形状 228"/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0" name="任意多边形: 形状 229"/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1" name="任意多边形: 形状 230"/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0000"/>
            </a:bodyPr>
            <a:lstStyle/>
            <a:p>
              <a:pPr algn="ctr"/>
            </a:p>
          </p:txBody>
        </p:sp>
        <p:sp>
          <p:nvSpPr>
            <p:cNvPr id="232" name="任意多边形: 形状 231"/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3" name="任意多边形: 形状 232"/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4" name="任意多边形: 形状 233"/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35" name="任意多边形: 形状 234"/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36" name="任意多边形: 形状 235"/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7" name="任意多边形: 形状 236"/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8" name="任意多边形: 形状 237"/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39" name="任意多边形: 形状 238"/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0" name="任意多边形: 形状 239"/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1" name="任意多边形: 形状 240"/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2" name="任意多边形: 形状 241"/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3" name="任意多边形: 形状 242"/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0000"/>
            </a:bodyPr>
            <a:lstStyle/>
            <a:p>
              <a:pPr algn="ctr"/>
            </a:p>
          </p:txBody>
        </p:sp>
        <p:sp>
          <p:nvSpPr>
            <p:cNvPr id="244" name="任意多边形: 形状 243"/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45" name="任意多边形: 形状 244"/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6" name="任意多边形: 形状 245"/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8" name="任意多边形: 形状 247"/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249" name="任意多边形: 形状 248"/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0" name="任意多边形: 形状 249"/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5" name="任意多边形: 形状 254"/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6" name="任意多边形: 形状 255"/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/>
            </a:bodyPr>
            <a:lstStyle/>
            <a:p>
              <a:pPr algn="ctr"/>
            </a:p>
          </p:txBody>
        </p:sp>
        <p:sp>
          <p:nvSpPr>
            <p:cNvPr id="257" name="任意多边形: 形状 256"/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8" name="任意多边形: 形状 257"/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9" name="任意多边形: 形状 258"/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pic>
        <p:nvPicPr>
          <p:cNvPr id="14" name="图片 13" descr="学生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6385" y="5257800"/>
            <a:ext cx="914400" cy="914400"/>
          </a:xfrm>
          <a:prstGeom prst="rect">
            <a:avLst/>
          </a:prstGeom>
        </p:spPr>
      </p:pic>
      <p:pic>
        <p:nvPicPr>
          <p:cNvPr id="7" name="图片 6" descr="男学生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275" y="5276215"/>
            <a:ext cx="858520" cy="858520"/>
          </a:xfrm>
          <a:prstGeom prst="rect">
            <a:avLst/>
          </a:prstGeom>
        </p:spPr>
      </p:pic>
      <p:sp>
        <p:nvSpPr>
          <p:cNvPr id="10" name="同侧圆角矩形 9">
            <a:hlinkClick r:id="rId5" action="ppaction://hlinksldjump"/>
          </p:cNvPr>
          <p:cNvSpPr/>
          <p:nvPr userDrawn="1"/>
        </p:nvSpPr>
        <p:spPr>
          <a:xfrm>
            <a:off x="1612900" y="575945"/>
            <a:ext cx="2356485" cy="45720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项目情境、提出问题</a:t>
            </a:r>
            <a:endParaRPr lang="zh-CN" altLang="en-US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0" name="同侧圆角矩形 39">
            <a:hlinkClick r:id="rId6" action="ppaction://hlinksldjump"/>
          </p:cNvPr>
          <p:cNvSpPr/>
          <p:nvPr userDrawn="1"/>
        </p:nvSpPr>
        <p:spPr>
          <a:xfrm>
            <a:off x="3958590" y="576580"/>
            <a:ext cx="2313305" cy="46037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项目分析、聚焦问题</a:t>
            </a:r>
            <a:endParaRPr lang="zh-CN" altLang="en-US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1" name="同侧圆角矩形 40">
            <a:hlinkClick r:id="rId7" action="ppaction://hlinksldjump"/>
          </p:cNvPr>
          <p:cNvSpPr/>
          <p:nvPr userDrawn="1"/>
        </p:nvSpPr>
        <p:spPr>
          <a:xfrm>
            <a:off x="6272530" y="467995"/>
            <a:ext cx="2367915" cy="568960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项目实施、解决问题</a:t>
            </a:r>
            <a:endParaRPr lang="zh-CN" altLang="en-US" b="1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2" name="同侧圆角矩形 41">
            <a:hlinkClick r:id="rId8" action="ppaction://hlinksldjump"/>
          </p:cNvPr>
          <p:cNvSpPr/>
          <p:nvPr userDrawn="1"/>
        </p:nvSpPr>
        <p:spPr>
          <a:xfrm>
            <a:off x="8629650" y="586740"/>
            <a:ext cx="2303145" cy="448945"/>
          </a:xfrm>
          <a:prstGeom prst="round2SameRect">
            <a:avLst>
              <a:gd name="adj1" fmla="val 23067"/>
              <a:gd name="adj2" fmla="val 10646"/>
            </a:avLst>
          </a:prstGeom>
          <a:solidFill>
            <a:srgbClr val="EFEFEF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rPr>
              <a:t>项目拓展、总结评价</a:t>
            </a:r>
            <a:endParaRPr lang="zh-CN" altLang="en-US">
              <a:ln w="15875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5138628" y="1682416"/>
            <a:ext cx="5506106" cy="18875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/>
              <a:t>四、项目拓展、总结评价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2" name="TextBox 8"/>
          <p:cNvSpPr txBox="1"/>
          <p:nvPr/>
        </p:nvSpPr>
        <p:spPr>
          <a:xfrm>
            <a:off x="5414645" y="3156585"/>
            <a:ext cx="512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生活中连续量输出的应用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小组设计创意噪声警示灯方案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hlinkClick r:id="rId1" action="ppaction://hlinksldjump"/>
          </p:cNvPr>
          <p:cNvSpPr txBox="1"/>
          <p:nvPr/>
        </p:nvSpPr>
        <p:spPr>
          <a:xfrm>
            <a:off x="359410" y="5661025"/>
            <a:ext cx="1090930" cy="913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48665" y="2736850"/>
            <a:ext cx="10951210" cy="963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269875" algn="l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如农民为了提高热带水果的产量在夜间光线不足时，增加灯光的亮度，促进水果的生长。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7720" y="3882390"/>
            <a:ext cx="10645140" cy="1338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269875" algn="l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）教室照明控制系统，通过光敏传感器采集亮度连续量的输入，通过控制器控制灯光实时调整连续量的输出。满足同学们的照明需求。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36320" y="1330960"/>
            <a:ext cx="10663555" cy="1405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点亮的噪声警示灯，通过灯光闪烁这样连续量的输出方式，能够很好地提醒小区居民合理地开展活动。你知道生活中还有哪些连续量输出的例子？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火龙果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3920" y="3251200"/>
            <a:ext cx="855345" cy="855345"/>
          </a:xfrm>
          <a:prstGeom prst="rect">
            <a:avLst/>
          </a:prstGeom>
        </p:spPr>
      </p:pic>
      <p:pic>
        <p:nvPicPr>
          <p:cNvPr id="14" name="图片 13" descr="学生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895" y="5295265"/>
            <a:ext cx="914400" cy="914400"/>
          </a:xfrm>
          <a:prstGeom prst="rect">
            <a:avLst/>
          </a:prstGeom>
        </p:spPr>
      </p:pic>
      <p:pic>
        <p:nvPicPr>
          <p:cNvPr id="7" name="图片 6" descr="男学生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0785" y="5313680"/>
            <a:ext cx="858520" cy="85852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58925" y="474980"/>
            <a:ext cx="9363075" cy="547370"/>
            <a:chOff x="3395" y="771"/>
            <a:chExt cx="14745" cy="862"/>
          </a:xfrm>
        </p:grpSpPr>
        <p:sp>
          <p:nvSpPr>
            <p:cNvPr id="6" name="同侧圆角矩形 5">
              <a:hlinkClick r:id="rId7" action="ppaction://hlinksldjump"/>
            </p:cNvPr>
            <p:cNvSpPr/>
            <p:nvPr userDrawn="1"/>
          </p:nvSpPr>
          <p:spPr>
            <a:xfrm>
              <a:off x="3395" y="907"/>
              <a:ext cx="3711" cy="72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0" name="同侧圆角矩形 39">
              <a:hlinkClick r:id="rId8" action="ppaction://hlinksldjump"/>
            </p:cNvPr>
            <p:cNvSpPr/>
            <p:nvPr userDrawn="1"/>
          </p:nvSpPr>
          <p:spPr>
            <a:xfrm>
              <a:off x="7089" y="908"/>
              <a:ext cx="3643" cy="725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1" name="同侧圆角矩形 40">
              <a:hlinkClick r:id="rId9" action="ppaction://hlinksldjump"/>
            </p:cNvPr>
            <p:cNvSpPr/>
            <p:nvPr userDrawn="1"/>
          </p:nvSpPr>
          <p:spPr>
            <a:xfrm>
              <a:off x="10733" y="908"/>
              <a:ext cx="3729" cy="719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2" name="同侧圆角矩形 41">
              <a:hlinkClick r:id="rId10" action="ppaction://hlinksldjump"/>
            </p:cNvPr>
            <p:cNvSpPr/>
            <p:nvPr userDrawn="1"/>
          </p:nvSpPr>
          <p:spPr>
            <a:xfrm>
              <a:off x="14445" y="771"/>
              <a:ext cx="3695" cy="861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096010" y="1182370"/>
            <a:ext cx="2677795" cy="693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总结评价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8975" y="1875790"/>
            <a:ext cx="5775325" cy="715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69875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（1）对点亮噪声警示灯整个项目进行总结。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3925" y="4323715"/>
            <a:ext cx="5340350" cy="715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69875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）完成自我评价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13" descr="学生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9895" y="5295265"/>
            <a:ext cx="914400" cy="914400"/>
          </a:xfrm>
          <a:prstGeom prst="rect">
            <a:avLst/>
          </a:prstGeom>
        </p:spPr>
      </p:pic>
      <p:pic>
        <p:nvPicPr>
          <p:cNvPr id="7" name="图片 6" descr="男学生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785" y="5313680"/>
            <a:ext cx="858520" cy="8585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24735" y="2944495"/>
            <a:ext cx="6755130" cy="762000"/>
            <a:chOff x="3661" y="4637"/>
            <a:chExt cx="10638" cy="1200"/>
          </a:xfrm>
        </p:grpSpPr>
        <p:sp>
          <p:nvSpPr>
            <p:cNvPr id="3" name="矩形 2"/>
            <p:cNvSpPr/>
            <p:nvPr/>
          </p:nvSpPr>
          <p:spPr>
            <a:xfrm>
              <a:off x="3661" y="4637"/>
              <a:ext cx="2400" cy="120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连续量输入</a:t>
              </a: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80" y="4637"/>
              <a:ext cx="2400" cy="120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计算</a:t>
              </a: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899" y="4637"/>
              <a:ext cx="2400" cy="120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连续量输出</a:t>
              </a:r>
              <a:endParaRPr lang="zh-CN" altLang="en-US"/>
            </a:p>
          </p:txBody>
        </p:sp>
        <p:cxnSp>
          <p:nvCxnSpPr>
            <p:cNvPr id="6" name="直接箭头连接符 5"/>
            <p:cNvCxnSpPr>
              <a:stCxn id="3" idx="3"/>
            </p:cNvCxnSpPr>
            <p:nvPr/>
          </p:nvCxnSpPr>
          <p:spPr>
            <a:xfrm>
              <a:off x="6061" y="5237"/>
              <a:ext cx="1512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stCxn id="4" idx="3"/>
            </p:cNvCxnSpPr>
            <p:nvPr/>
          </p:nvCxnSpPr>
          <p:spPr>
            <a:xfrm>
              <a:off x="10180" y="5237"/>
              <a:ext cx="147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551305" y="489585"/>
            <a:ext cx="9362440" cy="546735"/>
            <a:chOff x="3395" y="771"/>
            <a:chExt cx="14744" cy="861"/>
          </a:xfrm>
        </p:grpSpPr>
        <p:sp>
          <p:nvSpPr>
            <p:cNvPr id="12" name="同侧圆角矩形 11">
              <a:hlinkClick r:id="rId5" action="ppaction://hlinksldjump"/>
            </p:cNvPr>
            <p:cNvSpPr/>
            <p:nvPr userDrawn="1"/>
          </p:nvSpPr>
          <p:spPr>
            <a:xfrm>
              <a:off x="3395" y="907"/>
              <a:ext cx="3711" cy="72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0" name="同侧圆角矩形 39">
              <a:hlinkClick r:id="rId6" action="ppaction://hlinksldjump"/>
            </p:cNvPr>
            <p:cNvSpPr/>
            <p:nvPr userDrawn="1"/>
          </p:nvSpPr>
          <p:spPr>
            <a:xfrm>
              <a:off x="7089" y="908"/>
              <a:ext cx="3643" cy="725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1" name="同侧圆角矩形 40">
              <a:hlinkClick r:id="rId7" action="ppaction://hlinksldjump"/>
            </p:cNvPr>
            <p:cNvSpPr/>
            <p:nvPr userDrawn="1"/>
          </p:nvSpPr>
          <p:spPr>
            <a:xfrm>
              <a:off x="10733" y="908"/>
              <a:ext cx="3729" cy="725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2" name="同侧圆角矩形 41">
              <a:hlinkClick r:id="rId8" action="ppaction://hlinksldjump"/>
            </p:cNvPr>
            <p:cNvSpPr/>
            <p:nvPr userDrawn="1"/>
          </p:nvSpPr>
          <p:spPr>
            <a:xfrm>
              <a:off x="14445" y="771"/>
              <a:ext cx="3695" cy="86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290824" y="2658120"/>
            <a:ext cx="5638801" cy="182919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用所学知识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en-US" dirty="0">
                <a:solidFill>
                  <a:schemeClr val="accent1"/>
                </a:solidFill>
              </a:rPr>
              <a:t>探究未知世界吧！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0824" y="1786880"/>
            <a:ext cx="45607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9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课  点亮噪声警示灯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单元  揭秘智能小区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综艺体简" panose="02010600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4337474" y="1966579"/>
            <a:ext cx="3528710" cy="3528710"/>
          </a:xfrm>
          <a:prstGeom prst="ellipse">
            <a:avLst/>
          </a:prstGeom>
          <a:solidFill>
            <a:srgbClr val="FEFFFF"/>
          </a:solidFill>
          <a:ln w="12700" cap="flat" cmpd="sng" algn="ctr">
            <a:noFill/>
            <a:prstDash val="solid"/>
            <a:miter lim="800000"/>
          </a:ln>
          <a:effectLst>
            <a:outerShdw blurRad="152400" sx="106000" sy="106000" algn="ctr" rotWithShape="0">
              <a:srgbClr val="000000">
                <a:lumMod val="65000"/>
                <a:lumOff val="35000"/>
                <a:alpha val="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800">
              <a:solidFill>
                <a:srgbClr val="4B93E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063019" y="1692124"/>
            <a:ext cx="4077620" cy="4077620"/>
          </a:xfrm>
          <a:prstGeom prst="ellips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3"/>
            </p:custDataLst>
          </p:nvPr>
        </p:nvCxnSpPr>
        <p:spPr>
          <a:xfrm>
            <a:off x="7593626" y="2342848"/>
            <a:ext cx="896294" cy="0"/>
          </a:xfrm>
          <a:prstGeom prst="line">
            <a:avLst/>
          </a:prstGeom>
          <a:noFill/>
          <a:ln w="3175" cap="flat" cmpd="sng" algn="ctr">
            <a:solidFill>
              <a:srgbClr val="17D594"/>
            </a:solidFill>
            <a:prstDash val="sysDot"/>
            <a:miter lim="800000"/>
            <a:headEnd type="oval"/>
            <a:tailEnd type="none"/>
          </a:ln>
          <a:effectLst/>
        </p:spPr>
      </p:cxnSp>
      <p:sp>
        <p:nvSpPr>
          <p:cNvPr id="21" name="矩形 20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8709660" y="1883410"/>
            <a:ext cx="2462530" cy="1003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7D594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项目分析</a:t>
            </a:r>
            <a:endParaRPr lang="zh-CN" altLang="en-US" sz="3200" b="1">
              <a:solidFill>
                <a:srgbClr val="17D594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7D594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聚焦问题</a:t>
            </a:r>
            <a:endParaRPr lang="zh-CN" altLang="en-US" sz="3200" b="1">
              <a:solidFill>
                <a:srgbClr val="17D594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6"/>
            </p:custDataLst>
          </p:nvPr>
        </p:nvCxnSpPr>
        <p:spPr>
          <a:xfrm>
            <a:off x="7593626" y="5125976"/>
            <a:ext cx="896294" cy="0"/>
          </a:xfrm>
          <a:prstGeom prst="line">
            <a:avLst/>
          </a:prstGeom>
          <a:noFill/>
          <a:ln w="3175" cap="flat" cmpd="sng" algn="ctr">
            <a:solidFill>
              <a:srgbClr val="FFC000"/>
            </a:solidFill>
            <a:prstDash val="sysDot"/>
            <a:miter lim="800000"/>
            <a:headEnd type="oval"/>
            <a:tailEnd type="none"/>
          </a:ln>
          <a:effectLst/>
        </p:spPr>
      </p:cxnSp>
      <p:cxnSp>
        <p:nvCxnSpPr>
          <p:cNvPr id="26" name="直接连接符 25"/>
          <p:cNvCxnSpPr/>
          <p:nvPr>
            <p:custDataLst>
              <p:tags r:id="rId7"/>
            </p:custDataLst>
          </p:nvPr>
        </p:nvCxnSpPr>
        <p:spPr>
          <a:xfrm>
            <a:off x="3716472" y="2342848"/>
            <a:ext cx="896294" cy="0"/>
          </a:xfrm>
          <a:prstGeom prst="line">
            <a:avLst/>
          </a:prstGeom>
          <a:noFill/>
          <a:ln w="3175" cap="flat" cmpd="sng" algn="ctr">
            <a:solidFill>
              <a:srgbClr val="376FFF"/>
            </a:solidFill>
            <a:prstDash val="sysDot"/>
            <a:miter lim="800000"/>
            <a:headEnd type="none"/>
            <a:tailEnd type="oval"/>
          </a:ln>
          <a:effectLst/>
        </p:spPr>
      </p:cxn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3716472" y="5125976"/>
            <a:ext cx="896294" cy="0"/>
          </a:xfrm>
          <a:prstGeom prst="line">
            <a:avLst/>
          </a:prstGeom>
          <a:noFill/>
          <a:ln w="3175" cap="flat" cmpd="sng" algn="ctr">
            <a:solidFill>
              <a:srgbClr val="FF7429"/>
            </a:solidFill>
            <a:prstDash val="sysDot"/>
            <a:miter lim="800000"/>
            <a:headEnd type="none"/>
            <a:tailEnd type="oval"/>
          </a:ln>
          <a:effectLst/>
        </p:spPr>
      </p:cxnSp>
      <p:sp>
        <p:nvSpPr>
          <p:cNvPr id="29" name="矩形 28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1151318" y="2352001"/>
            <a:ext cx="2415079" cy="5147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项目情境</a:t>
            </a:r>
            <a:endParaRPr lang="zh-CN" altLang="en-US" sz="3200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76FFF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提出问题</a:t>
            </a:r>
            <a:endParaRPr lang="zh-CN" altLang="en-US" sz="3200" b="1" dirty="0">
              <a:solidFill>
                <a:srgbClr val="376FFF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矩形 30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1202884" y="4980188"/>
            <a:ext cx="2415079" cy="5147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7429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项目实施</a:t>
            </a:r>
            <a:endParaRPr lang="zh-CN" altLang="en-US" sz="3200" b="1">
              <a:solidFill>
                <a:srgbClr val="FF7429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7429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解决</a:t>
            </a:r>
            <a:r>
              <a:rPr lang="zh-CN" altLang="en-US" sz="3200" b="1">
                <a:solidFill>
                  <a:srgbClr val="FF7429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问题</a:t>
            </a:r>
            <a:endParaRPr lang="zh-CN" altLang="en-US" sz="3200" b="1">
              <a:solidFill>
                <a:srgbClr val="FF7429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弧形 31"/>
          <p:cNvSpPr/>
          <p:nvPr>
            <p:custDataLst>
              <p:tags r:id="rId13"/>
            </p:custDataLst>
          </p:nvPr>
        </p:nvSpPr>
        <p:spPr>
          <a:xfrm rot="12600000">
            <a:off x="4323561" y="1898281"/>
            <a:ext cx="3594478" cy="3594478"/>
          </a:xfrm>
          <a:prstGeom prst="arc">
            <a:avLst>
              <a:gd name="adj1" fmla="val 17360505"/>
              <a:gd name="adj2" fmla="val 21121678"/>
            </a:avLst>
          </a:prstGeom>
          <a:noFill/>
          <a:ln w="12700" cap="flat" cmpd="sng" algn="ctr">
            <a:gradFill>
              <a:gsLst>
                <a:gs pos="0">
                  <a:srgbClr val="FF7429">
                    <a:alpha val="0"/>
                  </a:srgbClr>
                </a:gs>
                <a:gs pos="60000">
                  <a:srgbClr val="FF7429"/>
                </a:gs>
              </a:gsLst>
              <a:lin ang="5400000" scaled="1"/>
            </a:gradFill>
            <a:prstDash val="dash"/>
            <a:miter lim="800000"/>
            <a:tailEnd type="triangle"/>
          </a:ln>
          <a:effectLst>
            <a:outerShdw blurRad="50800" dist="38100" dir="2700000" algn="tl" rotWithShape="0">
              <a:srgbClr val="FF7429">
                <a:lumMod val="75000"/>
                <a:alpha val="40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弧形 32"/>
          <p:cNvSpPr/>
          <p:nvPr>
            <p:custDataLst>
              <p:tags r:id="rId14"/>
            </p:custDataLst>
          </p:nvPr>
        </p:nvSpPr>
        <p:spPr>
          <a:xfrm rot="18000000">
            <a:off x="4317238" y="1964682"/>
            <a:ext cx="3594478" cy="3594478"/>
          </a:xfrm>
          <a:prstGeom prst="arc">
            <a:avLst>
              <a:gd name="adj1" fmla="val 17360505"/>
              <a:gd name="adj2" fmla="val 21121678"/>
            </a:avLst>
          </a:prstGeom>
          <a:noFill/>
          <a:ln w="12700" cap="flat" cmpd="sng" algn="ctr">
            <a:gradFill>
              <a:gsLst>
                <a:gs pos="0">
                  <a:srgbClr val="376FFF">
                    <a:alpha val="0"/>
                  </a:srgbClr>
                </a:gs>
                <a:gs pos="60000">
                  <a:srgbClr val="376FFF"/>
                </a:gs>
              </a:gsLst>
              <a:lin ang="5400000" scaled="1"/>
            </a:gradFill>
            <a:prstDash val="dash"/>
            <a:miter lim="800000"/>
            <a:tailEnd type="triangle"/>
          </a:ln>
          <a:effectLst>
            <a:outerShdw blurRad="50800" dist="38100" dir="2700000" algn="tl" rotWithShape="0">
              <a:srgbClr val="376FFF">
                <a:lumMod val="75000"/>
                <a:alpha val="40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弧形 34"/>
          <p:cNvSpPr/>
          <p:nvPr>
            <p:custDataLst>
              <p:tags r:id="rId15"/>
            </p:custDataLst>
          </p:nvPr>
        </p:nvSpPr>
        <p:spPr>
          <a:xfrm rot="1800000">
            <a:off x="4277397" y="1941916"/>
            <a:ext cx="3594478" cy="3594478"/>
          </a:xfrm>
          <a:prstGeom prst="arc">
            <a:avLst>
              <a:gd name="adj1" fmla="val 17360505"/>
              <a:gd name="adj2" fmla="val 21121678"/>
            </a:avLst>
          </a:prstGeom>
          <a:noFill/>
          <a:ln w="12700" cap="flat" cmpd="sng" algn="ctr">
            <a:gradFill>
              <a:gsLst>
                <a:gs pos="0">
                  <a:srgbClr val="17D594">
                    <a:alpha val="0"/>
                  </a:srgbClr>
                </a:gs>
                <a:gs pos="60000">
                  <a:srgbClr val="17D594"/>
                </a:gs>
              </a:gsLst>
              <a:lin ang="5400000" scaled="1"/>
            </a:gradFill>
            <a:prstDash val="dash"/>
            <a:miter lim="800000"/>
            <a:tailEnd type="triangle"/>
          </a:ln>
          <a:effectLst>
            <a:outerShdw blurRad="50800" dist="38100" dir="3000000" algn="tl" rotWithShape="0">
              <a:srgbClr val="17D594">
                <a:lumMod val="75000"/>
                <a:alpha val="40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弧形 35"/>
          <p:cNvSpPr/>
          <p:nvPr>
            <p:custDataLst>
              <p:tags r:id="rId16"/>
            </p:custDataLst>
          </p:nvPr>
        </p:nvSpPr>
        <p:spPr>
          <a:xfrm rot="7200000">
            <a:off x="4340636" y="1902708"/>
            <a:ext cx="3594478" cy="3594478"/>
          </a:xfrm>
          <a:prstGeom prst="arc">
            <a:avLst>
              <a:gd name="adj1" fmla="val 17360505"/>
              <a:gd name="adj2" fmla="val 21121678"/>
            </a:avLst>
          </a:prstGeom>
          <a:noFill/>
          <a:ln w="12700" cap="flat" cmpd="sng" algn="ctr">
            <a:gradFill>
              <a:gsLst>
                <a:gs pos="0">
                  <a:srgbClr val="FFC000">
                    <a:alpha val="0"/>
                  </a:srgbClr>
                </a:gs>
                <a:gs pos="60000">
                  <a:srgbClr val="FFC000"/>
                </a:gs>
              </a:gsLst>
              <a:lin ang="5400000" scaled="1"/>
            </a:gradFill>
            <a:prstDash val="dash"/>
            <a:miter lim="800000"/>
            <a:tailEnd type="triangle"/>
          </a:ln>
          <a:effectLst>
            <a:outerShdw blurRad="50800" dist="38100" dir="2700000" algn="tl" rotWithShape="0">
              <a:srgbClr val="FFC000">
                <a:lumMod val="75000"/>
                <a:alpha val="40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椭圆 36"/>
          <p:cNvSpPr/>
          <p:nvPr>
            <p:custDataLst>
              <p:tags r:id="rId17"/>
            </p:custDataLst>
          </p:nvPr>
        </p:nvSpPr>
        <p:spPr>
          <a:xfrm>
            <a:off x="5296802" y="2925907"/>
            <a:ext cx="1610053" cy="1610053"/>
          </a:xfrm>
          <a:prstGeom prst="ellips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>
            <a:hlinkClick r:id="rId18" action="ppaction://hlinksldjump"/>
          </p:cNvPr>
          <p:cNvSpPr/>
          <p:nvPr>
            <p:custDataLst>
              <p:tags r:id="rId19"/>
            </p:custDataLst>
          </p:nvPr>
        </p:nvSpPr>
        <p:spPr>
          <a:xfrm>
            <a:off x="8638172" y="5249734"/>
            <a:ext cx="2415079" cy="4401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项目拓展</a:t>
            </a:r>
            <a:endParaRPr lang="zh-CN" altLang="en-US" sz="3200" b="1">
              <a:solidFill>
                <a:srgbClr val="FFC000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总结评价</a:t>
            </a:r>
            <a:endParaRPr lang="zh-CN" altLang="en-US" sz="3200" b="1">
              <a:solidFill>
                <a:srgbClr val="FFC000"/>
              </a:solidFill>
              <a:latin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0" name="任意多边形 39"/>
          <p:cNvSpPr/>
          <p:nvPr>
            <p:custDataLst>
              <p:tags r:id="rId20"/>
            </p:custDataLst>
          </p:nvPr>
        </p:nvSpPr>
        <p:spPr>
          <a:xfrm>
            <a:off x="4542367" y="2177163"/>
            <a:ext cx="1417988" cy="14263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2" h="2256">
                <a:moveTo>
                  <a:pt x="2242" y="0"/>
                </a:moveTo>
                <a:lnTo>
                  <a:pt x="2242" y="902"/>
                </a:lnTo>
                <a:lnTo>
                  <a:pt x="2145" y="917"/>
                </a:lnTo>
                <a:cubicBezTo>
                  <a:pt x="1516" y="1046"/>
                  <a:pt x="1024" y="1548"/>
                  <a:pt x="911" y="2182"/>
                </a:cubicBezTo>
                <a:lnTo>
                  <a:pt x="901" y="2256"/>
                </a:lnTo>
                <a:lnTo>
                  <a:pt x="0" y="2256"/>
                </a:lnTo>
                <a:lnTo>
                  <a:pt x="2" y="2224"/>
                </a:lnTo>
                <a:cubicBezTo>
                  <a:pt x="113" y="1053"/>
                  <a:pt x="1041" y="120"/>
                  <a:pt x="2209" y="2"/>
                </a:cubicBezTo>
                <a:lnTo>
                  <a:pt x="2242" y="0"/>
                </a:ln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100000">
                <a:srgbClr val="376FFF">
                  <a:alpha val="10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sx="105000" sy="105000" algn="ctr" rotWithShape="0">
              <a:srgbClr val="376FFF">
                <a:alpha val="20000"/>
              </a:srgbClr>
            </a:outerShdw>
          </a:effectLst>
        </p:spPr>
        <p:txBody>
          <a:bodyPr vertOverflow="overflow" horzOverflow="overflow" vert="horz" wrap="none" tIns="36195" rIns="323850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01</a:t>
            </a: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任意多边形 40"/>
          <p:cNvSpPr/>
          <p:nvPr>
            <p:custDataLst>
              <p:tags r:id="rId21"/>
            </p:custDataLst>
          </p:nvPr>
        </p:nvSpPr>
        <p:spPr>
          <a:xfrm>
            <a:off x="6238424" y="2177163"/>
            <a:ext cx="1417400" cy="14139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1" h="2236">
                <a:moveTo>
                  <a:pt x="0" y="0"/>
                </a:moveTo>
                <a:lnTo>
                  <a:pt x="33" y="2"/>
                </a:lnTo>
                <a:cubicBezTo>
                  <a:pt x="1201" y="120"/>
                  <a:pt x="2129" y="1053"/>
                  <a:pt x="2241" y="2224"/>
                </a:cubicBezTo>
                <a:lnTo>
                  <a:pt x="2241" y="2236"/>
                </a:lnTo>
                <a:lnTo>
                  <a:pt x="1339" y="2236"/>
                </a:lnTo>
                <a:lnTo>
                  <a:pt x="1331" y="2182"/>
                </a:lnTo>
                <a:cubicBezTo>
                  <a:pt x="1218" y="1548"/>
                  <a:pt x="726" y="1046"/>
                  <a:pt x="98" y="917"/>
                </a:cubicBezTo>
                <a:lnTo>
                  <a:pt x="0" y="90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7D594">
                  <a:lumMod val="60000"/>
                  <a:lumOff val="40000"/>
                </a:srgbClr>
              </a:gs>
              <a:gs pos="100000">
                <a:srgbClr val="17D594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sx="106000" sy="106000" algn="ctr" rotWithShape="0">
              <a:srgbClr val="17D594">
                <a:alpha val="20000"/>
              </a:srgbClr>
            </a:outerShdw>
          </a:effectLst>
        </p:spPr>
        <p:txBody>
          <a:bodyPr vertOverflow="overflow" horzOverflow="overflow" vert="horz" wrap="none" lIns="252095" tIns="3619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02</a:t>
            </a: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2" name="任意多边形 41"/>
          <p:cNvSpPr/>
          <p:nvPr>
            <p:custDataLst>
              <p:tags r:id="rId22"/>
            </p:custDataLst>
          </p:nvPr>
        </p:nvSpPr>
        <p:spPr>
          <a:xfrm>
            <a:off x="6238424" y="3863102"/>
            <a:ext cx="1417988" cy="14263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2" h="2256">
                <a:moveTo>
                  <a:pt x="1341" y="0"/>
                </a:moveTo>
                <a:lnTo>
                  <a:pt x="2242" y="0"/>
                </a:lnTo>
                <a:lnTo>
                  <a:pt x="2241" y="32"/>
                </a:lnTo>
                <a:cubicBezTo>
                  <a:pt x="2129" y="1203"/>
                  <a:pt x="1201" y="2135"/>
                  <a:pt x="33" y="2254"/>
                </a:cubicBezTo>
                <a:lnTo>
                  <a:pt x="0" y="2256"/>
                </a:lnTo>
                <a:lnTo>
                  <a:pt x="0" y="1353"/>
                </a:lnTo>
                <a:lnTo>
                  <a:pt x="98" y="1339"/>
                </a:lnTo>
                <a:cubicBezTo>
                  <a:pt x="726" y="1210"/>
                  <a:pt x="1218" y="707"/>
                  <a:pt x="1331" y="74"/>
                </a:cubicBezTo>
                <a:lnTo>
                  <a:pt x="1341" y="0"/>
                </a:lnTo>
                <a:close/>
              </a:path>
            </a:pathLst>
          </a:custGeom>
          <a:gradFill>
            <a:gsLst>
              <a:gs pos="0">
                <a:srgbClr val="FFC000">
                  <a:lumMod val="60000"/>
                  <a:lumOff val="40000"/>
                </a:srgbClr>
              </a:gs>
              <a:gs pos="100000">
                <a:srgbClr val="FFC000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sx="105000" sy="105000" algn="ctr" rotWithShape="0">
              <a:srgbClr val="FFC000">
                <a:alpha val="20000"/>
              </a:srgbClr>
            </a:outerShdw>
          </a:effectLst>
        </p:spPr>
        <p:txBody>
          <a:bodyPr vertOverflow="overflow" horzOverflow="overflow" vert="horz" wrap="none" lIns="288290" tIns="3619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03</a:t>
            </a: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" name="任意多边形 42"/>
          <p:cNvSpPr/>
          <p:nvPr>
            <p:custDataLst>
              <p:tags r:id="rId23"/>
            </p:custDataLst>
          </p:nvPr>
        </p:nvSpPr>
        <p:spPr>
          <a:xfrm>
            <a:off x="4542999" y="3875750"/>
            <a:ext cx="1417400" cy="14139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41" h="2236">
                <a:moveTo>
                  <a:pt x="0" y="0"/>
                </a:moveTo>
                <a:lnTo>
                  <a:pt x="903" y="0"/>
                </a:lnTo>
                <a:lnTo>
                  <a:pt x="910" y="54"/>
                </a:lnTo>
                <a:cubicBezTo>
                  <a:pt x="1023" y="688"/>
                  <a:pt x="1515" y="1190"/>
                  <a:pt x="2144" y="1319"/>
                </a:cubicBezTo>
                <a:lnTo>
                  <a:pt x="2241" y="1334"/>
                </a:lnTo>
                <a:lnTo>
                  <a:pt x="2241" y="2236"/>
                </a:lnTo>
                <a:lnTo>
                  <a:pt x="2208" y="2234"/>
                </a:lnTo>
                <a:cubicBezTo>
                  <a:pt x="1040" y="2116"/>
                  <a:pt x="112" y="1183"/>
                  <a:pt x="1" y="1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7429">
                  <a:lumMod val="60000"/>
                  <a:lumOff val="40000"/>
                </a:srgbClr>
              </a:gs>
              <a:gs pos="100000">
                <a:srgbClr val="FF7429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sx="105000" sy="105000" algn="ctr" rotWithShape="0">
              <a:srgbClr val="FF7429">
                <a:alpha val="20000"/>
              </a:srgbClr>
            </a:outerShdw>
          </a:effectLst>
        </p:spPr>
        <p:txBody>
          <a:bodyPr vertOverflow="overflow" horzOverflow="overflow" vert="horz" wrap="none" tIns="36195" rIns="288290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04</a:t>
            </a:r>
            <a:endParaRPr lang="en-US" altLang="zh-CN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53870" y="527685"/>
            <a:ext cx="26644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项目学习流程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465"/>
            <a:ext cx="1406525" cy="183451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dirty="0">
                <a:solidFill>
                  <a:srgbClr val="4B93E8"/>
                </a:solidFill>
                <a:sym typeface="+mn-ea"/>
              </a:rPr>
              <a:t>一、项目情境、提出问题</a:t>
            </a:r>
            <a:endParaRPr kumimoji="1" lang="zh-CN" altLang="en-US" dirty="0">
              <a:solidFill>
                <a:srgbClr val="4B93E8"/>
              </a:solidFill>
              <a:sym typeface="+mn-ea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5731480" y="3428717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出示项目情境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明确项目目标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hlinkClick r:id="rId1" action="ppaction://hlinksldjump"/>
          </p:cNvPr>
          <p:cNvSpPr txBox="1"/>
          <p:nvPr/>
        </p:nvSpPr>
        <p:spPr>
          <a:xfrm>
            <a:off x="431800" y="5734050"/>
            <a:ext cx="946785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54405" y="1458595"/>
            <a:ext cx="976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1.回顾上节课内容，在控制系统中连续量的输入的特点。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4405" y="3276600"/>
            <a:ext cx="976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.噪声检测装置的工作原理是怎样的？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5275" y="2538730"/>
            <a:ext cx="3339465" cy="2551430"/>
          </a:xfrm>
          <a:prstGeom prst="round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456055" y="478790"/>
            <a:ext cx="9265285" cy="543560"/>
            <a:chOff x="3395" y="788"/>
            <a:chExt cx="14591" cy="856"/>
          </a:xfrm>
        </p:grpSpPr>
        <p:sp>
          <p:nvSpPr>
            <p:cNvPr id="7" name="同侧圆角矩形 6">
              <a:hlinkClick r:id="rId2" action="ppaction://hlinksldjump"/>
            </p:cNvPr>
            <p:cNvSpPr/>
            <p:nvPr userDrawn="1"/>
          </p:nvSpPr>
          <p:spPr>
            <a:xfrm>
              <a:off x="3395" y="788"/>
              <a:ext cx="3711" cy="856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9" name="同侧圆角矩形 8">
              <a:hlinkClick r:id="rId3" action="ppaction://hlinksldjump"/>
            </p:cNvPr>
            <p:cNvSpPr/>
            <p:nvPr userDrawn="1"/>
          </p:nvSpPr>
          <p:spPr>
            <a:xfrm>
              <a:off x="7106" y="924"/>
              <a:ext cx="3627" cy="709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1" name="同侧圆角矩形 40">
              <a:hlinkClick r:id="rId4" action="ppaction://hlinksldjump"/>
            </p:cNvPr>
            <p:cNvSpPr/>
            <p:nvPr userDrawn="1"/>
          </p:nvSpPr>
          <p:spPr>
            <a:xfrm>
              <a:off x="10733" y="923"/>
              <a:ext cx="3627" cy="71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2" name="同侧圆角矩形 41">
              <a:hlinkClick r:id="rId5" action="ppaction://hlinksldjump"/>
            </p:cNvPr>
            <p:cNvSpPr/>
            <p:nvPr userDrawn="1"/>
          </p:nvSpPr>
          <p:spPr>
            <a:xfrm>
              <a:off x="14360" y="924"/>
              <a:ext cx="3627" cy="707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25525" y="1668780"/>
            <a:ext cx="97694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.上节课，我们动手制作了噪声检测装置，它能够实时监测小区的噪声水平，并通过显示屏展示分贝数值。但是，我们发现这种显示方式可能不够直观，提醒效果不明显。那么，如果我们用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警示灯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来代替显示屏，会不会更有效地提醒人们呢？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" name="https://img8.file.cache.docer.com/storage/1635930345029919368/d9ae6ddc5745dbe2be5b04430eb875ea.png" descr="1862048461_简笔手抄报灯泡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7810" y="5047615"/>
            <a:ext cx="1050925" cy="990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13555" y="8959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510030" y="478790"/>
            <a:ext cx="9265285" cy="543560"/>
            <a:chOff x="3395" y="788"/>
            <a:chExt cx="14591" cy="856"/>
          </a:xfrm>
        </p:grpSpPr>
        <p:sp>
          <p:nvSpPr>
            <p:cNvPr id="7" name="同侧圆角矩形 6">
              <a:hlinkClick r:id="rId2" action="ppaction://hlinksldjump"/>
            </p:cNvPr>
            <p:cNvSpPr/>
            <p:nvPr userDrawn="1"/>
          </p:nvSpPr>
          <p:spPr>
            <a:xfrm>
              <a:off x="3395" y="788"/>
              <a:ext cx="3711" cy="856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9" name="同侧圆角矩形 8">
              <a:hlinkClick r:id="rId3" action="ppaction://hlinksldjump"/>
            </p:cNvPr>
            <p:cNvSpPr/>
            <p:nvPr userDrawn="1"/>
          </p:nvSpPr>
          <p:spPr>
            <a:xfrm>
              <a:off x="7106" y="924"/>
              <a:ext cx="3627" cy="709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1" name="同侧圆角矩形 40">
              <a:hlinkClick r:id="rId4" action="ppaction://hlinksldjump"/>
            </p:cNvPr>
            <p:cNvSpPr/>
            <p:nvPr userDrawn="1"/>
          </p:nvSpPr>
          <p:spPr>
            <a:xfrm>
              <a:off x="10733" y="923"/>
              <a:ext cx="3627" cy="71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2" name="同侧圆角矩形 41">
              <a:hlinkClick r:id="rId5" action="ppaction://hlinksldjump"/>
            </p:cNvPr>
            <p:cNvSpPr/>
            <p:nvPr userDrawn="1"/>
          </p:nvSpPr>
          <p:spPr>
            <a:xfrm>
              <a:off x="14360" y="924"/>
              <a:ext cx="3627" cy="707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5137785" y="2177415"/>
            <a:ext cx="5892165" cy="8509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sym typeface="+mn-ea"/>
              </a:rPr>
              <a:t>二、项目分析、聚焦问题</a:t>
            </a:r>
            <a:endParaRPr kumimoji="1" lang="zh-CN" altLang="en-US" dirty="0">
              <a:solidFill>
                <a:srgbClr val="4B93E8"/>
              </a:solidFill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5523230" y="3319145"/>
            <a:ext cx="512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警示灯效果呈现构思设计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小组设计创意噪声警示灯方案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hlinkClick r:id="rId1" action="ppaction://hlinksldjump"/>
          </p:cNvPr>
          <p:cNvSpPr txBox="1"/>
          <p:nvPr/>
        </p:nvSpPr>
        <p:spPr>
          <a:xfrm>
            <a:off x="400685" y="5681345"/>
            <a:ext cx="998220" cy="768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19175" y="1306195"/>
            <a:ext cx="9769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1.警示灯呈现效果构思设计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3630" y="1989455"/>
            <a:ext cx="10113645" cy="1304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（</a:t>
            </a:r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）小组讨论警示灯用怎样的形式，达到提醒人们的效果？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如声音大小与噪声警示灯亮度，闪烁频率之间的关系。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7445" y="3429000"/>
            <a:ext cx="7856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（</a:t>
            </a:r>
            <a:r>
              <a:rPr lang="en-US" altLang="zh-CN" sz="2400">
                <a:solidFill>
                  <a:schemeClr val="bg1"/>
                </a:solidFill>
              </a:rPr>
              <a:t>2</a:t>
            </a:r>
            <a:r>
              <a:rPr lang="zh-CN" altLang="en-US" sz="2400">
                <a:solidFill>
                  <a:schemeClr val="bg1"/>
                </a:solidFill>
              </a:rPr>
              <a:t>）各小组设想噪声警示灯呈现的效果。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7610" y="4491990"/>
            <a:ext cx="5236210" cy="1482090"/>
            <a:chOff x="3149" y="7347"/>
            <a:chExt cx="8246" cy="2334"/>
          </a:xfrm>
        </p:grpSpPr>
        <p:sp>
          <p:nvSpPr>
            <p:cNvPr id="16" name="矩形: 圆角 11"/>
            <p:cNvSpPr/>
            <p:nvPr/>
          </p:nvSpPr>
          <p:spPr>
            <a:xfrm>
              <a:off x="3149" y="7347"/>
              <a:ext cx="8246" cy="2252"/>
            </a:xfrm>
            <a:prstGeom prst="roundRect">
              <a:avLst>
                <a:gd name="adj" fmla="val 6279"/>
              </a:avLst>
            </a:prstGeom>
            <a:solidFill>
              <a:srgbClr val="DBE9FA">
                <a:alpha val="47000"/>
              </a:srgbClr>
            </a:solidFill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73" y="7479"/>
              <a:ext cx="7273" cy="2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+mn-ea"/>
                  <a:cs typeface="+mn-ea"/>
                </a:rPr>
                <a:t>灯的颜色：</a:t>
              </a:r>
              <a:r>
                <a:rPr lang="en-US" altLang="zh-CN" sz="2400" u="sng">
                  <a:solidFill>
                    <a:srgbClr val="000000"/>
                  </a:solidFill>
                  <a:latin typeface="+mn-ea"/>
                  <a:cs typeface="+mn-ea"/>
                  <a:sym typeface="+mn-ea"/>
                </a:rPr>
                <a:t>                        </a:t>
              </a:r>
              <a:endParaRPr lang="en-US" altLang="zh-CN" sz="2400" u="sng">
                <a:solidFill>
                  <a:srgbClr val="000000"/>
                </a:solidFill>
                <a:latin typeface="+mn-ea"/>
                <a:cs typeface="+mn-ea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+mn-ea"/>
                  <a:cs typeface="+mn-ea"/>
                  <a:sym typeface="+mn-ea"/>
                </a:rPr>
                <a:t>明暗规律：</a:t>
              </a:r>
              <a:r>
                <a:rPr lang="en-US" altLang="zh-CN" sz="2400" u="sng">
                  <a:solidFill>
                    <a:srgbClr val="000000"/>
                  </a:solidFill>
                  <a:latin typeface="+mn-ea"/>
                  <a:cs typeface="+mn-ea"/>
                  <a:sym typeface="+mn-ea"/>
                </a:rPr>
                <a:t>                        </a:t>
              </a:r>
              <a:endParaRPr lang="en-US" altLang="zh-CN" sz="2400" u="sng">
                <a:solidFill>
                  <a:srgbClr val="000000"/>
                </a:solidFill>
                <a:latin typeface="+mn-ea"/>
                <a:cs typeface="+mn-ea"/>
                <a:sym typeface="+mn-ea"/>
              </a:endParaRPr>
            </a:p>
            <a:p>
              <a:r>
                <a:rPr lang="en-US" altLang="zh-CN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altLang="zh-CN" u="sng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         </a:t>
              </a:r>
              <a:r>
                <a:rPr lang="en-US" altLang="zh-CN">
                  <a:solidFill>
                    <a:schemeClr val="bg1"/>
                  </a:solidFill>
                </a:rPr>
                <a:t>    </a:t>
              </a:r>
              <a:r>
                <a:rPr lang="zh-CN" altLang="en-US" u="sng">
                  <a:solidFill>
                    <a:schemeClr val="bg1"/>
                  </a:solidFill>
                </a:rPr>
                <a:t> </a:t>
              </a:r>
              <a:r>
                <a:rPr lang="en-US" altLang="zh-CN" u="sng">
                  <a:solidFill>
                    <a:schemeClr val="bg1"/>
                  </a:solidFill>
                </a:rPr>
                <a:t>                          </a:t>
              </a:r>
              <a:endParaRPr lang="en-US" altLang="zh-CN" u="sng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97330" y="467995"/>
            <a:ext cx="9319260" cy="547370"/>
            <a:chOff x="2358" y="788"/>
            <a:chExt cx="14676" cy="862"/>
          </a:xfrm>
        </p:grpSpPr>
        <p:sp>
          <p:nvSpPr>
            <p:cNvPr id="7" name="同侧圆角矩形 6">
              <a:hlinkClick r:id="rId1" action="ppaction://hlinksldjump"/>
            </p:cNvPr>
            <p:cNvSpPr/>
            <p:nvPr userDrawn="1"/>
          </p:nvSpPr>
          <p:spPr>
            <a:xfrm>
              <a:off x="2358" y="924"/>
              <a:ext cx="3711" cy="72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9" name="同侧圆角矩形 8">
              <a:hlinkClick r:id="rId2" action="ppaction://hlinksldjump"/>
            </p:cNvPr>
            <p:cNvSpPr/>
            <p:nvPr userDrawn="1"/>
          </p:nvSpPr>
          <p:spPr>
            <a:xfrm>
              <a:off x="6052" y="788"/>
              <a:ext cx="3747" cy="862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1" name="同侧圆角矩形 10">
              <a:hlinkClick r:id="rId3" action="ppaction://hlinksldjump"/>
            </p:cNvPr>
            <p:cNvSpPr/>
            <p:nvPr userDrawn="1"/>
          </p:nvSpPr>
          <p:spPr>
            <a:xfrm>
              <a:off x="9798" y="940"/>
              <a:ext cx="3627" cy="71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2" name="同侧圆角矩形 11">
              <a:hlinkClick r:id="rId4" action="ppaction://hlinksldjump"/>
            </p:cNvPr>
            <p:cNvSpPr/>
            <p:nvPr userDrawn="1"/>
          </p:nvSpPr>
          <p:spPr>
            <a:xfrm>
              <a:off x="13408" y="941"/>
              <a:ext cx="3627" cy="707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</p:blipFill>
        <p:spPr>
          <a:xfrm>
            <a:off x="7598410" y="2527935"/>
            <a:ext cx="4593590" cy="2344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3170" y="2159635"/>
            <a:ext cx="6666865" cy="5613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altLang="zh-CN" sz="3200"/>
          </a:p>
          <a:p>
            <a:pPr marL="0" indent="227330" algn="l" defTabSz="266700">
              <a:lnSpc>
                <a:spcPct val="150000"/>
              </a:lnSpc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en-US" altLang="zh-CN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227330" algn="l" defTabSz="266700">
              <a:lnSpc>
                <a:spcPct val="150000"/>
              </a:lnSpc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</p:blipFill>
        <p:spPr>
          <a:xfrm>
            <a:off x="1263650" y="3713480"/>
            <a:ext cx="4530090" cy="7937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85570" y="4977765"/>
            <a:ext cx="7668260" cy="6680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运行代码，</a:t>
            </a:r>
            <a:r>
              <a:rPr lang="en-US" altLang="zh-CN" sz="24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     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RGB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灯被点亮，颜色为 </a:t>
            </a:r>
            <a:r>
              <a:rPr lang="en-US" altLang="zh-CN" sz="2400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      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色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045" y="1865630"/>
            <a:ext cx="6096000" cy="69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227330" algn="l" defTabSz="266700">
              <a:lnSpc>
                <a:spcPts val="1560"/>
              </a:lnSpc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3465" y="1298575"/>
            <a:ext cx="4950460" cy="54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）探索灯光变化的特点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8370" y="2065020"/>
            <a:ext cx="9203690" cy="492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227330" algn="l" defTabSz="266700">
              <a:lnSpc>
                <a:spcPct val="100000"/>
              </a:lnSpc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认识主控板上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RGB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灯，以便后面不同的序号用不同的颜色呈现。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4410" y="2602230"/>
            <a:ext cx="5715635" cy="805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227330" algn="l" defTabSz="266700">
              <a:lnSpc>
                <a:spcPct val="200000"/>
              </a:lnSpc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各小组点亮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RGB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灯。如代码：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27330" algn="l" defTabSz="266700">
              <a:lnSpc>
                <a:spcPct val="150000"/>
              </a:lnSpc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444625" y="478155"/>
            <a:ext cx="9319260" cy="547370"/>
            <a:chOff x="2003" y="736"/>
            <a:chExt cx="14676" cy="862"/>
          </a:xfrm>
        </p:grpSpPr>
        <p:sp>
          <p:nvSpPr>
            <p:cNvPr id="16" name="同侧圆角矩形 15">
              <a:hlinkClick r:id="rId3" action="ppaction://hlinksldjump"/>
            </p:cNvPr>
            <p:cNvSpPr/>
            <p:nvPr userDrawn="1"/>
          </p:nvSpPr>
          <p:spPr>
            <a:xfrm>
              <a:off x="2003" y="872"/>
              <a:ext cx="3711" cy="72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0" name="同侧圆角矩形 39">
              <a:hlinkClick r:id="rId4" action="ppaction://hlinksldjump"/>
            </p:cNvPr>
            <p:cNvSpPr/>
            <p:nvPr userDrawn="1"/>
          </p:nvSpPr>
          <p:spPr>
            <a:xfrm>
              <a:off x="5697" y="736"/>
              <a:ext cx="3747" cy="862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1" name="同侧圆角矩形 40">
              <a:hlinkClick r:id="rId5" action="ppaction://hlinksldjump"/>
            </p:cNvPr>
            <p:cNvSpPr/>
            <p:nvPr userDrawn="1"/>
          </p:nvSpPr>
          <p:spPr>
            <a:xfrm>
              <a:off x="9443" y="888"/>
              <a:ext cx="3627" cy="71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2" name="同侧圆角矩形 41">
              <a:hlinkClick r:id="rId6" action="ppaction://hlinksldjump"/>
            </p:cNvPr>
            <p:cNvSpPr/>
            <p:nvPr userDrawn="1"/>
          </p:nvSpPr>
          <p:spPr>
            <a:xfrm>
              <a:off x="13053" y="889"/>
              <a:ext cx="3627" cy="707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24940" y="1330325"/>
            <a:ext cx="9950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2．学生分组讨论并提出基于噪声大小，调整警示灯亮度或闪烁频率的创意方案。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27835" y="3017520"/>
            <a:ext cx="8974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如：输入环节检测到声音不断变大，输出环节灯的亮度在一定范围内不断变亮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727200" y="4150995"/>
            <a:ext cx="9180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如：输入环节检测到一定的音量的声音，输出环节灯泡按照一定颜色排列规律提醒人们。</a:t>
            </a:r>
            <a:endParaRPr lang="zh-CN" altLang="en-US" sz="2400"/>
          </a:p>
        </p:txBody>
      </p:sp>
      <p:grpSp>
        <p:nvGrpSpPr>
          <p:cNvPr id="2" name="组合 1"/>
          <p:cNvGrpSpPr/>
          <p:nvPr/>
        </p:nvGrpSpPr>
        <p:grpSpPr>
          <a:xfrm>
            <a:off x="2067560" y="494030"/>
            <a:ext cx="9319895" cy="547370"/>
            <a:chOff x="3718" y="788"/>
            <a:chExt cx="14677" cy="862"/>
          </a:xfrm>
        </p:grpSpPr>
        <p:sp>
          <p:nvSpPr>
            <p:cNvPr id="10" name="同侧圆角矩形 9">
              <a:hlinkClick r:id="rId1" action="ppaction://hlinksldjump"/>
            </p:cNvPr>
            <p:cNvSpPr/>
            <p:nvPr userDrawn="1"/>
          </p:nvSpPr>
          <p:spPr>
            <a:xfrm>
              <a:off x="3718" y="924"/>
              <a:ext cx="3711" cy="72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项目情境、提出问题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0" name="同侧圆角矩形 39">
              <a:hlinkClick r:id="rId2" action="ppaction://hlinksldjump"/>
            </p:cNvPr>
            <p:cNvSpPr/>
            <p:nvPr userDrawn="1"/>
          </p:nvSpPr>
          <p:spPr>
            <a:xfrm>
              <a:off x="7412" y="788"/>
              <a:ext cx="3747" cy="862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 b="1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项目分析、聚焦问题</a:t>
              </a:r>
              <a:endParaRPr lang="zh-CN" altLang="en-US" b="1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1" name="同侧圆角矩形 40">
              <a:hlinkClick r:id="rId3" action="ppaction://hlinksldjump"/>
            </p:cNvPr>
            <p:cNvSpPr/>
            <p:nvPr userDrawn="1"/>
          </p:nvSpPr>
          <p:spPr>
            <a:xfrm>
              <a:off x="11158" y="940"/>
              <a:ext cx="3627" cy="710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项目实施、解决问题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2" name="同侧圆角矩形 41">
              <a:hlinkClick r:id="rId4" action="ppaction://hlinksldjump"/>
            </p:cNvPr>
            <p:cNvSpPr/>
            <p:nvPr userDrawn="1"/>
          </p:nvSpPr>
          <p:spPr>
            <a:xfrm>
              <a:off x="14768" y="941"/>
              <a:ext cx="3627" cy="707"/>
            </a:xfrm>
            <a:prstGeom prst="round2SameRect">
              <a:avLst>
                <a:gd name="adj1" fmla="val 23067"/>
                <a:gd name="adj2" fmla="val 10646"/>
              </a:avLst>
            </a:prstGeom>
            <a:solidFill>
              <a:srgbClr val="EFEFEF"/>
            </a:solidFill>
            <a:ln>
              <a:noFill/>
            </a:ln>
            <a:effectLst>
              <a:innerShdw blurRad="63500" dist="50800" dir="54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ClrTx/>
                <a:buSzTx/>
                <a:buFontTx/>
              </a:pPr>
              <a:r>
                <a:rPr lang="zh-CN" altLang="en-US">
                  <a:ln w="15875"/>
                  <a:solidFill>
                    <a:schemeClr val="accent1">
                      <a:lumMod val="75000"/>
                    </a:schemeClr>
                  </a:solidFill>
                  <a:effectLst/>
                </a:rPr>
                <a:t>项目拓展、总结评价</a:t>
              </a:r>
              <a:endParaRPr lang="zh-CN" altLang="en-US">
                <a:ln w="15875"/>
                <a:solidFill>
                  <a:schemeClr val="accent1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TYPE" val="q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brightness&quot;:0.3499999940395355,&quot;colorType&quot;:1,&quot;foreColorIndex&quot;:13,&quot;transparency&quot;:0.94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i*1_1"/>
  <p:tag name="KSO_WM_UNIT_INDEX" val="1_1"/>
  <p:tag name="KSO_WM_DIAGRAM_GROUP_CODE" val="q1-1"/>
  <p:tag name="KSO_WM_UNIT_FILL_TYPE" val="1"/>
  <p:tag name="KSO_WM_UNIT_FILL_FORE_SCHEMECOLOR_INDEX" val="16"/>
  <p:tag name="KSO_WM_UNIT_FILL_FORE_SCHEMECOLOR_INDEX_BRIGHTNESS" val="0"/>
  <p:tag name="KSO_WM_DIAGRAM_USE_COLOR_VALUE" val="{&quot;color_scheme&quot;:1,&quot;color_type&quot;:1,&quot;theme_color_indexes&quot;:[]}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,&quot;transparency&quot;:1},{&quot;brightness&quot;:0,&quot;colorType&quot;:1,&quot;foreColorIndex&quot;:8,&quot;pos&quot;:0.6000000238418579,&quot;transparency&quot;:0}],&quot;type&quot;:2},&quot;shadow&quot;:{&quot;brightness&quot;:-0.25,&quot;colorType&quot;:1,&quot;foreColorIndex&quot;:8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4_3"/>
  <p:tag name="KSO_WM_UNIT_INDEX" val="1_4_3"/>
  <p:tag name="KSO_WM_DIAGRAM_GROUP_CODE" val="q1-1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1_3"/>
  <p:tag name="KSO_WM_UNIT_INDEX" val="1_1_3"/>
  <p:tag name="KSO_WM_DIAGRAM_GROUP_CODE" val="q1-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,&quot;transparency&quot;:1},{&quot;brightness&quot;:0,&quot;colorType&quot;:1,&quot;foreColorIndex&quot;:6,&quot;pos&quot;:0.6000000238418579,&quot;transparency&quot;:0}],&quot;type&quot;:2},&quot;shadow&quot;:{&quot;brightness&quot;:-0.25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2_3"/>
  <p:tag name="KSO_WM_UNIT_INDEX" val="1_2_3"/>
  <p:tag name="KSO_WM_DIAGRAM_GROUP_CODE" val="q1-1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gradient&quot;:[{&quot;brightness&quot;:0,&quot;colorType&quot;:1,&quot;foreColorIndex&quot;:7,&quot;pos&quot;:0,&quot;transparency&quot;:1},{&quot;brightness&quot;:0,&quot;colorType&quot;:1,&quot;foreColorIndex&quot;:7,&quot;pos&quot;:0.6000000238418579,&quot;transparency&quot;:0}],&quot;type&quot;:2},&quot;shadow&quot;:{&quot;brightness&quot;:-0.25,&quot;colorType&quot;:1,&quot;foreColorIndex&quot;:7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3_3"/>
  <p:tag name="KSO_WM_UNIT_INDEX" val="1_3_3"/>
  <p:tag name="KSO_WM_DIAGRAM_GROUP_CODE" val="q1-1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"/>
  <p:tag name="KSO_WM_TAG_VERSION" val="3.0"/>
  <p:tag name="KSO_WM_DIAGRAM_VERSION" val="3"/>
  <p:tag name="KSO_WM_DIAGRAM_COLOR_TRICK" val="4"/>
  <p:tag name="KSO_WM_DIAGRAM_COLOR_TEXT_CAN_REMOVE" val="n"/>
  <p:tag name="KSO_WM_UNIT_TYPE" val="q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i*1_3"/>
  <p:tag name="KSO_WM_UNIT_INDEX" val="1_3"/>
  <p:tag name="KSO_WM_DIAGRAM_GROUP_CODE" val="q1-1"/>
  <p:tag name="KSO_WM_UNIT_LINE_FORE_SCHEMECOLOR_INDEX" val="13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a*1_3_1"/>
  <p:tag name="KSO_WM_UNIT_INDEX" val="1_3_1"/>
  <p:tag name="KSO_WM_DIAGRAM_GROUP_CODE" val="q1-1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1_2"/>
  <p:tag name="KSO_WM_UNIT_INDEX" val="1_1_2"/>
  <p:tag name="KSO_WM_DIAGRAM_GROUP_CODE" val="q1-1"/>
  <p:tag name="KSO_WM_UNIT_FILL_TYPE" val="3"/>
  <p:tag name="KSO_WM_UNIT_TEXT_FILL_FORE_SCHEMECOLOR_INDEX" val="1"/>
  <p:tag name="KSO_WM_UNIT_TEXT_FILL_TYPE" val="1"/>
  <p:tag name="KSO_WM_UNIT_PRESET_TEXT" val="0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gradient&quot;:[{&quot;brightness&quot;:0.4000000059604645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2_2"/>
  <p:tag name="KSO_WM_UNIT_INDEX" val="1_2_2"/>
  <p:tag name="KSO_WM_DIAGRAM_GROUP_CODE" val="q1-1"/>
  <p:tag name="KSO_WM_UNIT_FILL_TYPE" val="3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gradient&quot;:[{&quot;brightness&quot;:0.4000000059604645,&quot;colorType&quot;:1,&quot;foreColorIndex&quot;:7,&quot;pos&quot;:0,&quot;transparency&quot;:0},{&quot;brightness&quot;:0,&quot;colorType&quot;:1,&quot;foreColorIndex&quot;:7,&quot;pos&quot;:1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3_2"/>
  <p:tag name="KSO_WM_UNIT_INDEX" val="1_3_2"/>
  <p:tag name="KSO_WM_DIAGRAM_GROUP_CODE" val="q1-1"/>
  <p:tag name="KSO_WM_UNIT_FILL_TYPE" val="3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SUBTYPE" val="d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i*1_4_2"/>
  <p:tag name="KSO_WM_UNIT_INDEX" val="1_4_2"/>
  <p:tag name="KSO_WM_DIAGRAM_GROUP_CODE" val="q1-1"/>
  <p:tag name="KSO_WM_UNIT_FILL_TYPE" val="3"/>
  <p:tag name="KSO_WM_UNIT_TEXT_FILL_FORE_SCHEMECOLOR_INDEX" val="1"/>
  <p:tag name="KSO_WM_UNIT_TEXT_FILL_TYPE" val="1"/>
  <p:tag name="KSO_WM_UNIT_PRESET_TEXT" val="04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"/>
  <p:tag name="KSO_WM_TAG_VERSION" val="3.0"/>
  <p:tag name="KSO_WM_DIAGRAM_VERSION" val="3"/>
  <p:tag name="KSO_WM_DIAGRAM_COLOR_TRICK" val="4"/>
  <p:tag name="KSO_WM_DIAGRAM_COLOR_TEXT_CAN_REMOVE" val="n"/>
  <p:tag name="KSO_WM_UNIT_TYPE" val="q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i*1_2"/>
  <p:tag name="KSO_WM_UNIT_INDEX" val="1_2"/>
  <p:tag name="KSO_WM_DIAGRAM_GROUP_CODE" val="q1-1"/>
  <p:tag name="KSO_WM_UNIT_LINE_FORE_SCHEMECOLOR_INDEX" val="13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RESOURCE_RECORD_KEY" val="{&quot;70&quot;:[3314189]}"/>
</p:tagLst>
</file>

<file path=ppt/tags/tag21.xml><?xml version="1.0" encoding="utf-8"?>
<p:tagLst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NzFjMWU0YjhlYzZkZDY0MGNkNDM1N2VkMDA0N2M2MjgifQ=="/>
  <p:tag name="RESOURCE_RECORD_KEY" val="{&quot;70&quot;:[3314380,3315597,3314189]}"/>
  <p:tag name="commondata" val="eyJoZGlkIjoiNjQ5MmIxN2UwOWQ1MmExODY2MmNkNTI5YjRjZTNkMzkifQ==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1070_3*q_h_i*1_2_1"/>
  <p:tag name="KSO_WM_UNIT_INDEX" val="1_2_1"/>
  <p:tag name="KSO_WM_DIAGRAM_GROUP_CODE" val="q1-1"/>
  <p:tag name="KSO_WM_UNIT_LINE_FORE_SCHEMECOLOR_INDEX" val="6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a*1_2_1"/>
  <p:tag name="KSO_WM_UNIT_INDEX" val="1_2_1"/>
  <p:tag name="KSO_WM_DIAGRAM_GROUP_CODE" val="q1-1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1070_3*q_h_i*1_3_1"/>
  <p:tag name="KSO_WM_UNIT_INDEX" val="1_3_1"/>
  <p:tag name="KSO_WM_DIAGRAM_GROUP_CODE" val="q1-1"/>
  <p:tag name="KSO_WM_UNIT_LINE_FORE_SCHEMECOLOR_INDEX" val="7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1070_3*q_h_i*1_1_1"/>
  <p:tag name="KSO_WM_UNIT_INDEX" val="1_1_1"/>
  <p:tag name="KSO_WM_DIAGRAM_GROUP_CODE" val="q1-1"/>
  <p:tag name="KSO_WM_UNIT_LINE_FORE_SCHEMECOLOR_INDEX" val="5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310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q_h_i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ID" val="diagram20231070_3*q_h_i*1_4_1"/>
  <p:tag name="KSO_WM_UNIT_INDEX" val="1_4_1"/>
  <p:tag name="KSO_WM_DIAGRAM_GROUP_CODE" val="q1-1"/>
  <p:tag name="KSO_WM_UNIT_LINE_FORE_SCHEMECOLOR_INDEX" val="8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a*1_1_1"/>
  <p:tag name="KSO_WM_UNIT_INDEX" val="1_1_1"/>
  <p:tag name="KSO_WM_DIAGRAM_GROUP_CODE" val="q1-1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TEMPLATE_CATEGORY" val="diagram"/>
  <p:tag name="KSO_WM_TEMPLATE_INDEX" val="202310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91.8542725467938,&quot;left&quot;:72.22500610351562,&quot;top&quot;:97.67290309668188,&quot;width&quot;:820.79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1070_3*q_h_a*1_4_1"/>
  <p:tag name="KSO_WM_UNIT_INDEX" val="1_4_1"/>
  <p:tag name="KSO_WM_DIAGRAM_GROUP_CODE" val="q1-1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WPS 演示</Application>
  <PresentationFormat>宽屏</PresentationFormat>
  <Paragraphs>219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汉仪劲楷简</vt:lpstr>
      <vt:lpstr>楷体_GB2312</vt:lpstr>
      <vt:lpstr>Arial</vt:lpstr>
      <vt:lpstr>微软雅黑</vt:lpstr>
      <vt:lpstr>方正姚体</vt:lpstr>
      <vt:lpstr>阿里巴巴普惠体 M</vt:lpstr>
      <vt:lpstr>汉仪综艺体简</vt:lpstr>
      <vt:lpstr>楷体</vt:lpstr>
      <vt:lpstr>Times New Roman</vt:lpstr>
      <vt:lpstr>思源黑体</vt:lpstr>
      <vt:lpstr>黑体</vt:lpstr>
      <vt:lpstr>Arial Unicode MS</vt:lpstr>
      <vt:lpstr>Calibri</vt:lpstr>
      <vt:lpstr>等线</vt:lpstr>
      <vt:lpstr>Designed by OfficePLUS</vt:lpstr>
      <vt:lpstr>1_Designed by OfficePLUS</vt:lpstr>
      <vt:lpstr>点亮噪声警示灯</vt:lpstr>
      <vt:lpstr>PowerPoint 演示文稿</vt:lpstr>
      <vt:lpstr>一、项目情境、提出问题</vt:lpstr>
      <vt:lpstr>PowerPoint 演示文稿</vt:lpstr>
      <vt:lpstr>PowerPoint 演示文稿</vt:lpstr>
      <vt:lpstr>二、项目分析、聚焦问题</vt:lpstr>
      <vt:lpstr>PowerPoint 演示文稿</vt:lpstr>
      <vt:lpstr>PowerPoint 演示文稿</vt:lpstr>
      <vt:lpstr>PowerPoint 演示文稿</vt:lpstr>
      <vt:lpstr>三、项目实施，解决问题</vt:lpstr>
      <vt:lpstr>PowerPoint 演示文稿</vt:lpstr>
      <vt:lpstr>PowerPoint 演示文稿</vt:lpstr>
      <vt:lpstr>四、项目拓展、总结评价 </vt:lpstr>
      <vt:lpstr>PowerPoint 演示文稿</vt:lpstr>
      <vt:lpstr>PowerPoint 演示文稿</vt:lpstr>
      <vt:lpstr>用所学知识 探究未知世界吧！</vt:lpstr>
    </vt:vector>
  </TitlesOfParts>
  <Company>OfficePLUS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三月方飞</cp:lastModifiedBy>
  <cp:revision>80</cp:revision>
  <cp:lastPrinted>2024-05-12T16:00:00Z</cp:lastPrinted>
  <dcterms:created xsi:type="dcterms:W3CDTF">2024-05-12T16:00:00Z</dcterms:created>
  <dcterms:modified xsi:type="dcterms:W3CDTF">2024-08-16T15:16:59Z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FC1D55A36D4E4710833051573F087DD9_13</vt:lpwstr>
  </property>
  <property fmtid="{D5CDD505-2E9C-101B-9397-08002B2CF9AE}" pid="3" name="KSOProductBuildVer">
    <vt:lpwstr>2052-12.1.0.17147</vt:lpwstr>
  </property>
</Properties>
</file>