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6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30"/>
  </p:handoutMasterIdLst>
  <p:sldIdLst>
    <p:sldId id="256" r:id="rId4"/>
    <p:sldId id="384" r:id="rId6"/>
    <p:sldId id="258" r:id="rId7"/>
    <p:sldId id="313" r:id="rId8"/>
    <p:sldId id="332" r:id="rId9"/>
    <p:sldId id="383" r:id="rId10"/>
    <p:sldId id="333" r:id="rId11"/>
    <p:sldId id="314" r:id="rId12"/>
    <p:sldId id="316" r:id="rId13"/>
    <p:sldId id="334" r:id="rId14"/>
    <p:sldId id="322" r:id="rId15"/>
    <p:sldId id="319" r:id="rId16"/>
    <p:sldId id="352" r:id="rId17"/>
    <p:sldId id="353" r:id="rId18"/>
    <p:sldId id="354" r:id="rId19"/>
    <p:sldId id="355" r:id="rId20"/>
    <p:sldId id="356" r:id="rId21"/>
    <p:sldId id="325" r:id="rId22"/>
    <p:sldId id="320" r:id="rId23"/>
    <p:sldId id="369" r:id="rId24"/>
    <p:sldId id="327" r:id="rId25"/>
    <p:sldId id="370" r:id="rId26"/>
    <p:sldId id="380" r:id="rId27"/>
    <p:sldId id="328" r:id="rId28"/>
    <p:sldId id="278" r:id="rId29"/>
  </p:sldIdLst>
  <p:sldSz cx="12192000" cy="6858000"/>
  <p:notesSz cx="6858000" cy="9144000"/>
  <p:embeddedFontLst>
    <p:embeddedFont>
      <p:font typeface="微软雅黑" panose="020B0503020204020204" charset="-122"/>
      <p:regular r:id="rId34"/>
    </p:embeddedFont>
    <p:embeddedFont>
      <p:font typeface="方正姚体" panose="02010601030101010101" pitchFamily="2" charset="-122"/>
      <p:regular r:id="rId35"/>
    </p:embeddedFont>
    <p:embeddedFont>
      <p:font typeface="汉仪综艺体简" panose="02010600000101010101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等线" panose="02010600030101010101" charset="-122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93E8"/>
    <a:srgbClr val="E5EFFB"/>
    <a:srgbClr val="DBE9FA"/>
    <a:srgbClr val="93BEF1"/>
    <a:srgbClr val="6C6FC3"/>
    <a:srgbClr val="10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1676" autoAdjust="0"/>
  </p:normalViewPr>
  <p:slideViewPr>
    <p:cSldViewPr snapToGrid="0">
      <p:cViewPr varScale="1">
        <p:scale>
          <a:sx n="105" d="100"/>
          <a:sy n="105" d="100"/>
        </p:scale>
        <p:origin x="70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50.xml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76608-2C87-490F-B9D1-7FD50B365F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DFEB-1B3D-44A1-A1F4-E683FA8F308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DFEB-1B3D-44A1-A1F4-E683FA8F30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加次级标题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DFEB-1B3D-44A1-A1F4-E683FA8F30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第三单元 智能小区我揭秘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755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8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噪声检测有方法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第三单元 智能小区我揭秘</a:t>
            </a:r>
            <a:endParaRPr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</a:t>
            </a:r>
            <a:r>
              <a:rPr lang="en-US" altLang="zh-CN" dirty="0"/>
              <a:t>8</a:t>
            </a:r>
            <a:r>
              <a:rPr lang="zh-CN" altLang="en-US" dirty="0"/>
              <a:t>课 控噪声检测有方法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第三单元 智能小区我揭秘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755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8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噪声检测有方法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第三单元 智能小区我揭秘</a:t>
            </a:r>
            <a:endParaRPr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</a:t>
            </a:r>
            <a:r>
              <a:rPr lang="en-US" altLang="zh-CN" dirty="0"/>
              <a:t>8</a:t>
            </a:r>
            <a:r>
              <a:rPr lang="zh-CN" altLang="en-US" dirty="0"/>
              <a:t>课 控噪声检测有方法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slide" Target="slide21.xml"/><Relationship Id="rId5" Type="http://schemas.openxmlformats.org/officeDocument/2006/relationships/slide" Target="slide18.xml"/><Relationship Id="rId4" Type="http://schemas.openxmlformats.org/officeDocument/2006/relationships/slide" Target="slide11.xml"/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slide" Target="slide8.xml"/><Relationship Id="rId7" Type="http://schemas.openxmlformats.org/officeDocument/2006/relationships/slide" Target="slide6.xml"/><Relationship Id="rId6" Type="http://schemas.openxmlformats.org/officeDocument/2006/relationships/slide" Target="slide3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10.xml"/><Relationship Id="rId11" Type="http://schemas.openxmlformats.org/officeDocument/2006/relationships/slide" Target="slide21.xml"/><Relationship Id="rId10" Type="http://schemas.openxmlformats.org/officeDocument/2006/relationships/slide" Target="slide18.xml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svg"/><Relationship Id="rId7" Type="http://schemas.openxmlformats.org/officeDocument/2006/relationships/image" Target="../media/image20.jpe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9.svg"/><Relationship Id="rId19" Type="http://schemas.openxmlformats.org/officeDocument/2006/relationships/slideLayout" Target="../slideLayouts/slideLayout10.xml"/><Relationship Id="rId18" Type="http://schemas.openxmlformats.org/officeDocument/2006/relationships/slide" Target="slide21.xml"/><Relationship Id="rId17" Type="http://schemas.openxmlformats.org/officeDocument/2006/relationships/slide" Target="slide18.xml"/><Relationship Id="rId16" Type="http://schemas.openxmlformats.org/officeDocument/2006/relationships/slide" Target="slide11.xml"/><Relationship Id="rId15" Type="http://schemas.openxmlformats.org/officeDocument/2006/relationships/slide" Target="slide8.xml"/><Relationship Id="rId14" Type="http://schemas.openxmlformats.org/officeDocument/2006/relationships/slide" Target="slide6.xml"/><Relationship Id="rId13" Type="http://schemas.openxmlformats.org/officeDocument/2006/relationships/slide" Target="slide3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image" Target="../media/image23.sv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6.xml"/><Relationship Id="rId7" Type="http://schemas.openxmlformats.org/officeDocument/2006/relationships/slide" Target="slide3.xml"/><Relationship Id="rId6" Type="http://schemas.openxmlformats.org/officeDocument/2006/relationships/image" Target="../media/image25.svg"/><Relationship Id="rId5" Type="http://schemas.openxmlformats.org/officeDocument/2006/relationships/image" Target="../media/image24.jpeg"/><Relationship Id="rId4" Type="http://schemas.openxmlformats.org/officeDocument/2006/relationships/image" Target="../media/image23.svg"/><Relationship Id="rId3" Type="http://schemas.openxmlformats.org/officeDocument/2006/relationships/image" Target="../media/image22.jpeg"/><Relationship Id="rId2" Type="http://schemas.openxmlformats.org/officeDocument/2006/relationships/image" Target="../media/image21.svg"/><Relationship Id="rId13" Type="http://schemas.openxmlformats.org/officeDocument/2006/relationships/slideLayout" Target="../slideLayouts/slideLayout10.xml"/><Relationship Id="rId12" Type="http://schemas.openxmlformats.org/officeDocument/2006/relationships/slide" Target="slide21.xml"/><Relationship Id="rId11" Type="http://schemas.openxmlformats.org/officeDocument/2006/relationships/slide" Target="slide18.xml"/><Relationship Id="rId10" Type="http://schemas.openxmlformats.org/officeDocument/2006/relationships/slide" Target="slide11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" Target="slide21.xml"/><Relationship Id="rId7" Type="http://schemas.openxmlformats.org/officeDocument/2006/relationships/slide" Target="slide18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slide" Target="slide6.xml"/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21.xml"/><Relationship Id="rId8" Type="http://schemas.openxmlformats.org/officeDocument/2006/relationships/slide" Target="slide18.xml"/><Relationship Id="rId7" Type="http://schemas.openxmlformats.org/officeDocument/2006/relationships/slide" Target="slide11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3.xml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6.xml"/><Relationship Id="rId7" Type="http://schemas.openxmlformats.org/officeDocument/2006/relationships/slide" Target="slide3.xml"/><Relationship Id="rId6" Type="http://schemas.openxmlformats.org/officeDocument/2006/relationships/image" Target="../media/image23.svg"/><Relationship Id="rId5" Type="http://schemas.openxmlformats.org/officeDocument/2006/relationships/image" Target="../media/image22.jpeg"/><Relationship Id="rId4" Type="http://schemas.openxmlformats.org/officeDocument/2006/relationships/image" Target="../media/image21.svg"/><Relationship Id="rId3" Type="http://schemas.openxmlformats.org/officeDocument/2006/relationships/image" Target="../media/image20.jpeg"/><Relationship Id="rId2" Type="http://schemas.openxmlformats.org/officeDocument/2006/relationships/image" Target="../media/image26.svg"/><Relationship Id="rId13" Type="http://schemas.openxmlformats.org/officeDocument/2006/relationships/slideLayout" Target="../slideLayouts/slideLayout10.xml"/><Relationship Id="rId12" Type="http://schemas.openxmlformats.org/officeDocument/2006/relationships/slide" Target="slide21.xml"/><Relationship Id="rId11" Type="http://schemas.openxmlformats.org/officeDocument/2006/relationships/slide" Target="slide18.xml"/><Relationship Id="rId10" Type="http://schemas.openxmlformats.org/officeDocument/2006/relationships/slide" Target="slide1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slide" Target="slide21.xml"/><Relationship Id="rId6" Type="http://schemas.openxmlformats.org/officeDocument/2006/relationships/slide" Target="slide18.xml"/><Relationship Id="rId5" Type="http://schemas.openxmlformats.org/officeDocument/2006/relationships/slide" Target="slide11.xml"/><Relationship Id="rId4" Type="http://schemas.openxmlformats.org/officeDocument/2006/relationships/slide" Target="slide8.xml"/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slide" Target="slide8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8" Type="http://schemas.openxmlformats.org/officeDocument/2006/relationships/slideLayout" Target="../slideLayouts/slideLayout3.xml"/><Relationship Id="rId27" Type="http://schemas.openxmlformats.org/officeDocument/2006/relationships/tags" Target="../tags/tag21.xml"/><Relationship Id="rId26" Type="http://schemas.openxmlformats.org/officeDocument/2006/relationships/tags" Target="../tags/tag20.xml"/><Relationship Id="rId25" Type="http://schemas.openxmlformats.org/officeDocument/2006/relationships/slide" Target="slide18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slide" Target="slide11.xml"/><Relationship Id="rId20" Type="http://schemas.openxmlformats.org/officeDocument/2006/relationships/tags" Target="../tags/tag16.xml"/><Relationship Id="rId2" Type="http://schemas.openxmlformats.org/officeDocument/2006/relationships/image" Target="../media/image4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slide" Target="slide2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slide" Target="slide6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43.xml"/><Relationship Id="rId7" Type="http://schemas.openxmlformats.org/officeDocument/2006/relationships/image" Target="../media/image8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7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9" Type="http://schemas.openxmlformats.org/officeDocument/2006/relationships/slideLayout" Target="../slideLayouts/slideLayout10.xml"/><Relationship Id="rId18" Type="http://schemas.openxmlformats.org/officeDocument/2006/relationships/slide" Target="slide21.xml"/><Relationship Id="rId17" Type="http://schemas.openxmlformats.org/officeDocument/2006/relationships/slide" Target="slide18.xml"/><Relationship Id="rId16" Type="http://schemas.openxmlformats.org/officeDocument/2006/relationships/slide" Target="slide11.xml"/><Relationship Id="rId15" Type="http://schemas.openxmlformats.org/officeDocument/2006/relationships/slide" Target="slide8.xml"/><Relationship Id="rId14" Type="http://schemas.openxmlformats.org/officeDocument/2006/relationships/slide" Target="slide6.xml"/><Relationship Id="rId13" Type="http://schemas.openxmlformats.org/officeDocument/2006/relationships/slide" Target="slide3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slide" Target="slide8.xml"/><Relationship Id="rId7" Type="http://schemas.openxmlformats.org/officeDocument/2006/relationships/slide" Target="slide6.xml"/><Relationship Id="rId6" Type="http://schemas.openxmlformats.org/officeDocument/2006/relationships/slide" Target="slide3.xml"/><Relationship Id="rId5" Type="http://schemas.openxmlformats.org/officeDocument/2006/relationships/tags" Target="../tags/tag49.xml"/><Relationship Id="rId4" Type="http://schemas.openxmlformats.org/officeDocument/2006/relationships/image" Target="../media/image30.png"/><Relationship Id="rId3" Type="http://schemas.openxmlformats.org/officeDocument/2006/relationships/tags" Target="../tags/tag48.xml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10.xml"/><Relationship Id="rId11" Type="http://schemas.openxmlformats.org/officeDocument/2006/relationships/slide" Target="slide21.xml"/><Relationship Id="rId10" Type="http://schemas.openxmlformats.org/officeDocument/2006/relationships/slide" Target="slide18.xml"/><Relationship Id="rId1" Type="http://schemas.openxmlformats.org/officeDocument/2006/relationships/tags" Target="../tags/tag4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38.svg"/><Relationship Id="rId7" Type="http://schemas.openxmlformats.org/officeDocument/2006/relationships/image" Target="../media/image37.jpeg"/><Relationship Id="rId6" Type="http://schemas.openxmlformats.org/officeDocument/2006/relationships/image" Target="../media/image36.svg"/><Relationship Id="rId5" Type="http://schemas.openxmlformats.org/officeDocument/2006/relationships/image" Target="../media/image35.jpeg"/><Relationship Id="rId4" Type="http://schemas.openxmlformats.org/officeDocument/2006/relationships/image" Target="../media/image34.svg"/><Relationship Id="rId3" Type="http://schemas.openxmlformats.org/officeDocument/2006/relationships/image" Target="../media/image33.jpeg"/><Relationship Id="rId2" Type="http://schemas.openxmlformats.org/officeDocument/2006/relationships/image" Target="../media/image32.svg"/><Relationship Id="rId15" Type="http://schemas.openxmlformats.org/officeDocument/2006/relationships/slideLayout" Target="../slideLayouts/slideLayout10.xml"/><Relationship Id="rId14" Type="http://schemas.openxmlformats.org/officeDocument/2006/relationships/slide" Target="slide21.xml"/><Relationship Id="rId13" Type="http://schemas.openxmlformats.org/officeDocument/2006/relationships/slide" Target="slide18.xml"/><Relationship Id="rId12" Type="http://schemas.openxmlformats.org/officeDocument/2006/relationships/slide" Target="slide11.xml"/><Relationship Id="rId11" Type="http://schemas.openxmlformats.org/officeDocument/2006/relationships/slide" Target="slide8.xml"/><Relationship Id="rId10" Type="http://schemas.openxmlformats.org/officeDocument/2006/relationships/slide" Target="slide6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slide" Target="slide21.xml"/><Relationship Id="rId5" Type="http://schemas.openxmlformats.org/officeDocument/2006/relationships/slide" Target="slide18.xml"/><Relationship Id="rId4" Type="http://schemas.openxmlformats.org/officeDocument/2006/relationships/slide" Target="slide11.xml"/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slide" Target="slide6.xml"/><Relationship Id="rId7" Type="http://schemas.openxmlformats.org/officeDocument/2006/relationships/tags" Target="../tags/tag24.xml"/><Relationship Id="rId6" Type="http://schemas.openxmlformats.org/officeDocument/2006/relationships/slide" Target="slide3.xml"/><Relationship Id="rId5" Type="http://schemas.openxmlformats.org/officeDocument/2006/relationships/tags" Target="../tags/tag23.xml"/><Relationship Id="rId4" Type="http://schemas.openxmlformats.org/officeDocument/2006/relationships/image" Target="../media/image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5" Type="http://schemas.openxmlformats.org/officeDocument/2006/relationships/slideLayout" Target="../slideLayouts/slideLayout10.xml"/><Relationship Id="rId14" Type="http://schemas.openxmlformats.org/officeDocument/2006/relationships/slide" Target="slide21.xml"/><Relationship Id="rId13" Type="http://schemas.openxmlformats.org/officeDocument/2006/relationships/slide" Target="slide18.xml"/><Relationship Id="rId12" Type="http://schemas.openxmlformats.org/officeDocument/2006/relationships/slide" Target="slide11.xml"/><Relationship Id="rId11" Type="http://schemas.openxmlformats.org/officeDocument/2006/relationships/tags" Target="../tags/tag26.xml"/><Relationship Id="rId10" Type="http://schemas.openxmlformats.org/officeDocument/2006/relationships/slide" Target="slide8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slide" Target="slide21.xml"/><Relationship Id="rId6" Type="http://schemas.openxmlformats.org/officeDocument/2006/relationships/slide" Target="slide18.xml"/><Relationship Id="rId5" Type="http://schemas.openxmlformats.org/officeDocument/2006/relationships/slide" Target="slide11.xml"/><Relationship Id="rId4" Type="http://schemas.openxmlformats.org/officeDocument/2006/relationships/slide" Target="slide8.xml"/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7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15" Type="http://schemas.openxmlformats.org/officeDocument/2006/relationships/slide" Target="slide18.xml"/><Relationship Id="rId14" Type="http://schemas.openxmlformats.org/officeDocument/2006/relationships/slide" Target="slide11.xml"/><Relationship Id="rId13" Type="http://schemas.openxmlformats.org/officeDocument/2006/relationships/slide" Target="slide8.xml"/><Relationship Id="rId12" Type="http://schemas.openxmlformats.org/officeDocument/2006/relationships/slide" Target="slide6.xml"/><Relationship Id="rId11" Type="http://schemas.openxmlformats.org/officeDocument/2006/relationships/slide" Target="slide3.xml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slide" Target="slide21.xml"/><Relationship Id="rId5" Type="http://schemas.openxmlformats.org/officeDocument/2006/relationships/slide" Target="slide18.xml"/><Relationship Id="rId4" Type="http://schemas.openxmlformats.org/officeDocument/2006/relationships/slide" Target="slide11.xml"/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噪声检测有方法</a:t>
            </a:r>
            <a:endParaRPr lang="zh-CN" altLang="en-US" sz="6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590165" y="3429000"/>
            <a:ext cx="4779645" cy="71691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控制系统的</a:t>
            </a:r>
            <a:r>
              <a:rPr lang="zh-CN" altLang="en-US" sz="3600" b="1" dirty="0"/>
              <a:t>输入</a:t>
            </a:r>
            <a:endParaRPr lang="zh-CN" altLang="en-US" sz="36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2910789" y="4438650"/>
            <a:ext cx="4060464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合肥一六八玫瑰园学校东校    </a:t>
            </a:r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何增荣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    </a:t>
            </a:r>
            <a:endParaRPr lang="zh-CN" altLang="en-US" sz="1800" dirty="0">
              <a:effectLst/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8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charset="-122"/>
              <a:ea typeface="微软雅黑" panose="020B0503020204020204" charset="-122"/>
              <a:cs typeface="汉仪综艺体简" panose="0201060000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智能小区我揭秘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80322" y="1466568"/>
            <a:ext cx="8893596" cy="601932"/>
            <a:chOff x="880322" y="1303020"/>
            <a:chExt cx="8893596" cy="601932"/>
          </a:xfrm>
        </p:grpSpPr>
        <p:sp>
          <p:nvSpPr>
            <p:cNvPr id="3" name="矩形: 圆角 2"/>
            <p:cNvSpPr/>
            <p:nvPr/>
          </p:nvSpPr>
          <p:spPr>
            <a:xfrm>
              <a:off x="880322" y="1369443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4" name="任意多边形: 形状 3"/>
            <p:cNvSpPr/>
            <p:nvPr/>
          </p:nvSpPr>
          <p:spPr bwMode="auto">
            <a:xfrm>
              <a:off x="992748" y="1474065"/>
              <a:ext cx="310518" cy="3119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6" name="文本框 5"/>
            <p:cNvSpPr txBox="1"/>
            <p:nvPr/>
          </p:nvSpPr>
          <p:spPr>
            <a:xfrm flipH="1">
              <a:off x="1528115" y="1303020"/>
              <a:ext cx="8245803" cy="535509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 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实验二：</a:t>
              </a: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探究声音检测装置工作原理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0322" y="2245682"/>
            <a:ext cx="4566790" cy="731189"/>
            <a:chOff x="880322" y="1975988"/>
            <a:chExt cx="4566790" cy="731189"/>
          </a:xfrm>
        </p:grpSpPr>
        <p:sp>
          <p:nvSpPr>
            <p:cNvPr id="8" name="矩形: 圆角 7"/>
            <p:cNvSpPr/>
            <p:nvPr/>
          </p:nvSpPr>
          <p:spPr>
            <a:xfrm>
              <a:off x="880322" y="2171668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1013690" y="2303019"/>
              <a:ext cx="268632" cy="268704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1549059" y="1975988"/>
              <a:ext cx="3898053" cy="654062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sz="2400" b="1" dirty="0">
                  <a:solidFill>
                    <a:schemeClr val="bg1"/>
                  </a:solidFill>
                </a:rPr>
                <a:t>实验器材准备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: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548765" y="3143885"/>
            <a:ext cx="10027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（1）将集成了声音采集传感器、控制器、显示屏的控制板发放给小组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48765" y="3848100"/>
            <a:ext cx="664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（2）学生端程序下发到各小组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66090"/>
            <a:ext cx="8915400" cy="549275"/>
            <a:chOff x="3154" y="762"/>
            <a:chExt cx="14040" cy="865"/>
          </a:xfrm>
        </p:grpSpPr>
        <p:sp>
          <p:nvSpPr>
            <p:cNvPr id="5" name="同侧圆角矩形 4">
              <a:hlinkClick r:id="rId1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2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3" action="ppaction://hlinksldjump"/>
            </p:cNvPr>
            <p:cNvSpPr/>
            <p:nvPr userDrawn="1"/>
          </p:nvSpPr>
          <p:spPr>
            <a:xfrm>
              <a:off x="7834" y="762"/>
              <a:ext cx="2340" cy="86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4" action="ppaction://hlinksldjump"/>
            </p:cNvPr>
            <p:cNvSpPr/>
            <p:nvPr userDrawn="1"/>
          </p:nvSpPr>
          <p:spPr>
            <a:xfrm>
              <a:off x="1017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5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6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043170" y="2300605"/>
            <a:ext cx="5506085" cy="124015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/>
              <a:t>四、实验探究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TextBox 8"/>
          <p:cNvSpPr txBox="1"/>
          <p:nvPr/>
        </p:nvSpPr>
        <p:spPr>
          <a:xfrm>
            <a:off x="5628610" y="3304892"/>
            <a:ext cx="5544074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实验一：探究连续量的特点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实验二：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探究声音检测装置工作原理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400685" y="5692140"/>
            <a:ext cx="101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>
            <p:custDataLst>
              <p:tags r:id="rId1"/>
            </p:custDataLst>
          </p:nvPr>
        </p:nvSpPr>
        <p:spPr bwMode="auto">
          <a:xfrm>
            <a:off x="3588177" y="3103846"/>
            <a:ext cx="536820" cy="535680"/>
          </a:xfrm>
          <a:custGeom>
            <a:avLst/>
            <a:gdLst>
              <a:gd name="T0" fmla="*/ 0 w 199"/>
              <a:gd name="T1" fmla="*/ 99 h 198"/>
              <a:gd name="T2" fmla="*/ 199 w 199"/>
              <a:gd name="T3" fmla="*/ 99 h 198"/>
              <a:gd name="T4" fmla="*/ 112 w 199"/>
              <a:gd name="T5" fmla="*/ 185 h 198"/>
              <a:gd name="T6" fmla="*/ 104 w 199"/>
              <a:gd name="T7" fmla="*/ 145 h 198"/>
              <a:gd name="T8" fmla="*/ 112 w 199"/>
              <a:gd name="T9" fmla="*/ 185 h 198"/>
              <a:gd name="T10" fmla="*/ 96 w 199"/>
              <a:gd name="T11" fmla="*/ 145 h 198"/>
              <a:gd name="T12" fmla="*/ 87 w 199"/>
              <a:gd name="T13" fmla="*/ 185 h 198"/>
              <a:gd name="T14" fmla="*/ 87 w 199"/>
              <a:gd name="T15" fmla="*/ 13 h 198"/>
              <a:gd name="T16" fmla="*/ 96 w 199"/>
              <a:gd name="T17" fmla="*/ 53 h 198"/>
              <a:gd name="T18" fmla="*/ 87 w 199"/>
              <a:gd name="T19" fmla="*/ 13 h 198"/>
              <a:gd name="T20" fmla="*/ 104 w 199"/>
              <a:gd name="T21" fmla="*/ 53 h 198"/>
              <a:gd name="T22" fmla="*/ 112 w 199"/>
              <a:gd name="T23" fmla="*/ 13 h 198"/>
              <a:gd name="T24" fmla="*/ 104 w 199"/>
              <a:gd name="T25" fmla="*/ 61 h 198"/>
              <a:gd name="T26" fmla="*/ 149 w 199"/>
              <a:gd name="T27" fmla="*/ 95 h 198"/>
              <a:gd name="T28" fmla="*/ 104 w 199"/>
              <a:gd name="T29" fmla="*/ 61 h 198"/>
              <a:gd name="T30" fmla="*/ 96 w 199"/>
              <a:gd name="T31" fmla="*/ 95 h 198"/>
              <a:gd name="T32" fmla="*/ 57 w 199"/>
              <a:gd name="T33" fmla="*/ 55 h 198"/>
              <a:gd name="T34" fmla="*/ 42 w 199"/>
              <a:gd name="T35" fmla="*/ 95 h 198"/>
              <a:gd name="T36" fmla="*/ 31 w 199"/>
              <a:gd name="T37" fmla="*/ 45 h 198"/>
              <a:gd name="T38" fmla="*/ 42 w 199"/>
              <a:gd name="T39" fmla="*/ 95 h 198"/>
              <a:gd name="T40" fmla="*/ 49 w 199"/>
              <a:gd name="T41" fmla="*/ 145 h 198"/>
              <a:gd name="T42" fmla="*/ 13 w 199"/>
              <a:gd name="T43" fmla="*/ 103 h 198"/>
              <a:gd name="T44" fmla="*/ 50 w 199"/>
              <a:gd name="T45" fmla="*/ 103 h 198"/>
              <a:gd name="T46" fmla="*/ 96 w 199"/>
              <a:gd name="T47" fmla="*/ 137 h 198"/>
              <a:gd name="T48" fmla="*/ 50 w 199"/>
              <a:gd name="T49" fmla="*/ 103 h 198"/>
              <a:gd name="T50" fmla="*/ 104 w 199"/>
              <a:gd name="T51" fmla="*/ 103 h 198"/>
              <a:gd name="T52" fmla="*/ 143 w 199"/>
              <a:gd name="T53" fmla="*/ 142 h 198"/>
              <a:gd name="T54" fmla="*/ 157 w 199"/>
              <a:gd name="T55" fmla="*/ 103 h 198"/>
              <a:gd name="T56" fmla="*/ 168 w 199"/>
              <a:gd name="T57" fmla="*/ 153 h 198"/>
              <a:gd name="T58" fmla="*/ 157 w 199"/>
              <a:gd name="T59" fmla="*/ 103 h 198"/>
              <a:gd name="T60" fmla="*/ 150 w 199"/>
              <a:gd name="T61" fmla="*/ 53 h 198"/>
              <a:gd name="T62" fmla="*/ 187 w 199"/>
              <a:gd name="T63" fmla="*/ 95 h 198"/>
              <a:gd name="T64" fmla="*/ 162 w 199"/>
              <a:gd name="T65" fmla="*/ 39 h 198"/>
              <a:gd name="T66" fmla="*/ 131 w 199"/>
              <a:gd name="T67" fmla="*/ 18 h 198"/>
              <a:gd name="T68" fmla="*/ 68 w 199"/>
              <a:gd name="T69" fmla="*/ 18 h 198"/>
              <a:gd name="T70" fmla="*/ 37 w 199"/>
              <a:gd name="T71" fmla="*/ 39 h 198"/>
              <a:gd name="T72" fmla="*/ 37 w 199"/>
              <a:gd name="T73" fmla="*/ 159 h 198"/>
              <a:gd name="T74" fmla="*/ 68 w 199"/>
              <a:gd name="T75" fmla="*/ 180 h 198"/>
              <a:gd name="T76" fmla="*/ 131 w 199"/>
              <a:gd name="T77" fmla="*/ 180 h 198"/>
              <a:gd name="T78" fmla="*/ 162 w 199"/>
              <a:gd name="T79" fmla="*/ 15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" h="198">
                <a:moveTo>
                  <a:pt x="100" y="0"/>
                </a:moveTo>
                <a:cubicBezTo>
                  <a:pt x="45" y="0"/>
                  <a:pt x="0" y="44"/>
                  <a:pt x="0" y="99"/>
                </a:cubicBezTo>
                <a:cubicBezTo>
                  <a:pt x="0" y="153"/>
                  <a:pt x="45" y="198"/>
                  <a:pt x="100" y="198"/>
                </a:cubicBezTo>
                <a:cubicBezTo>
                  <a:pt x="154" y="198"/>
                  <a:pt x="199" y="153"/>
                  <a:pt x="199" y="99"/>
                </a:cubicBezTo>
                <a:cubicBezTo>
                  <a:pt x="199" y="44"/>
                  <a:pt x="154" y="0"/>
                  <a:pt x="100" y="0"/>
                </a:cubicBezTo>
                <a:moveTo>
                  <a:pt x="112" y="185"/>
                </a:moveTo>
                <a:cubicBezTo>
                  <a:pt x="109" y="185"/>
                  <a:pt x="106" y="186"/>
                  <a:pt x="104" y="186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16" y="145"/>
                  <a:pt x="129" y="147"/>
                  <a:pt x="140" y="150"/>
                </a:cubicBezTo>
                <a:cubicBezTo>
                  <a:pt x="133" y="167"/>
                  <a:pt x="123" y="180"/>
                  <a:pt x="112" y="185"/>
                </a:cubicBezTo>
                <a:moveTo>
                  <a:pt x="59" y="150"/>
                </a:moveTo>
                <a:cubicBezTo>
                  <a:pt x="71" y="147"/>
                  <a:pt x="83" y="145"/>
                  <a:pt x="96" y="145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3" y="186"/>
                  <a:pt x="90" y="185"/>
                  <a:pt x="87" y="185"/>
                </a:cubicBezTo>
                <a:cubicBezTo>
                  <a:pt x="76" y="180"/>
                  <a:pt x="66" y="167"/>
                  <a:pt x="59" y="150"/>
                </a:cubicBezTo>
                <a:moveTo>
                  <a:pt x="87" y="13"/>
                </a:moveTo>
                <a:cubicBezTo>
                  <a:pt x="90" y="12"/>
                  <a:pt x="93" y="12"/>
                  <a:pt x="96" y="12"/>
                </a:cubicBezTo>
                <a:cubicBezTo>
                  <a:pt x="96" y="53"/>
                  <a:pt x="96" y="53"/>
                  <a:pt x="96" y="53"/>
                </a:cubicBezTo>
                <a:cubicBezTo>
                  <a:pt x="83" y="53"/>
                  <a:pt x="71" y="51"/>
                  <a:pt x="59" y="48"/>
                </a:cubicBezTo>
                <a:cubicBezTo>
                  <a:pt x="66" y="31"/>
                  <a:pt x="76" y="18"/>
                  <a:pt x="87" y="13"/>
                </a:cubicBezTo>
                <a:moveTo>
                  <a:pt x="140" y="48"/>
                </a:moveTo>
                <a:cubicBezTo>
                  <a:pt x="129" y="51"/>
                  <a:pt x="116" y="53"/>
                  <a:pt x="104" y="53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6" y="12"/>
                  <a:pt x="109" y="12"/>
                  <a:pt x="112" y="13"/>
                </a:cubicBezTo>
                <a:cubicBezTo>
                  <a:pt x="123" y="18"/>
                  <a:pt x="133" y="31"/>
                  <a:pt x="140" y="48"/>
                </a:cubicBezTo>
                <a:moveTo>
                  <a:pt x="104" y="61"/>
                </a:moveTo>
                <a:cubicBezTo>
                  <a:pt x="117" y="61"/>
                  <a:pt x="130" y="59"/>
                  <a:pt x="143" y="55"/>
                </a:cubicBezTo>
                <a:cubicBezTo>
                  <a:pt x="146" y="67"/>
                  <a:pt x="148" y="81"/>
                  <a:pt x="149" y="95"/>
                </a:cubicBezTo>
                <a:cubicBezTo>
                  <a:pt x="104" y="95"/>
                  <a:pt x="104" y="95"/>
                  <a:pt x="104" y="95"/>
                </a:cubicBezTo>
                <a:lnTo>
                  <a:pt x="104" y="61"/>
                </a:lnTo>
                <a:close/>
                <a:moveTo>
                  <a:pt x="96" y="61"/>
                </a:moveTo>
                <a:cubicBezTo>
                  <a:pt x="96" y="95"/>
                  <a:pt x="96" y="95"/>
                  <a:pt x="96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81"/>
                  <a:pt x="53" y="67"/>
                  <a:pt x="57" y="55"/>
                </a:cubicBezTo>
                <a:cubicBezTo>
                  <a:pt x="69" y="59"/>
                  <a:pt x="82" y="61"/>
                  <a:pt x="96" y="61"/>
                </a:cubicBezTo>
                <a:moveTo>
                  <a:pt x="42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13" y="76"/>
                  <a:pt x="20" y="59"/>
                  <a:pt x="31" y="45"/>
                </a:cubicBezTo>
                <a:cubicBezTo>
                  <a:pt x="37" y="48"/>
                  <a:pt x="43" y="51"/>
                  <a:pt x="49" y="53"/>
                </a:cubicBezTo>
                <a:cubicBezTo>
                  <a:pt x="45" y="65"/>
                  <a:pt x="43" y="80"/>
                  <a:pt x="42" y="95"/>
                </a:cubicBezTo>
                <a:moveTo>
                  <a:pt x="42" y="103"/>
                </a:moveTo>
                <a:cubicBezTo>
                  <a:pt x="43" y="118"/>
                  <a:pt x="45" y="132"/>
                  <a:pt x="49" y="145"/>
                </a:cubicBezTo>
                <a:cubicBezTo>
                  <a:pt x="43" y="147"/>
                  <a:pt x="37" y="150"/>
                  <a:pt x="31" y="153"/>
                </a:cubicBezTo>
                <a:cubicBezTo>
                  <a:pt x="20" y="139"/>
                  <a:pt x="13" y="122"/>
                  <a:pt x="13" y="103"/>
                </a:cubicBezTo>
                <a:lnTo>
                  <a:pt x="42" y="103"/>
                </a:lnTo>
                <a:close/>
                <a:moveTo>
                  <a:pt x="50" y="103"/>
                </a:moveTo>
                <a:cubicBezTo>
                  <a:pt x="96" y="103"/>
                  <a:pt x="96" y="103"/>
                  <a:pt x="96" y="10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82" y="137"/>
                  <a:pt x="69" y="139"/>
                  <a:pt x="57" y="142"/>
                </a:cubicBezTo>
                <a:cubicBezTo>
                  <a:pt x="53" y="131"/>
                  <a:pt x="51" y="117"/>
                  <a:pt x="50" y="103"/>
                </a:cubicBezTo>
                <a:moveTo>
                  <a:pt x="104" y="137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8" y="117"/>
                  <a:pt x="146" y="131"/>
                  <a:pt x="143" y="142"/>
                </a:cubicBezTo>
                <a:cubicBezTo>
                  <a:pt x="130" y="139"/>
                  <a:pt x="117" y="137"/>
                  <a:pt x="104" y="137"/>
                </a:cubicBezTo>
                <a:moveTo>
                  <a:pt x="157" y="103"/>
                </a:moveTo>
                <a:cubicBezTo>
                  <a:pt x="187" y="103"/>
                  <a:pt x="187" y="103"/>
                  <a:pt x="187" y="103"/>
                </a:cubicBezTo>
                <a:cubicBezTo>
                  <a:pt x="186" y="122"/>
                  <a:pt x="179" y="139"/>
                  <a:pt x="168" y="153"/>
                </a:cubicBezTo>
                <a:cubicBezTo>
                  <a:pt x="162" y="150"/>
                  <a:pt x="156" y="147"/>
                  <a:pt x="150" y="145"/>
                </a:cubicBezTo>
                <a:cubicBezTo>
                  <a:pt x="154" y="132"/>
                  <a:pt x="156" y="118"/>
                  <a:pt x="157" y="103"/>
                </a:cubicBezTo>
                <a:moveTo>
                  <a:pt x="157" y="95"/>
                </a:moveTo>
                <a:cubicBezTo>
                  <a:pt x="156" y="80"/>
                  <a:pt x="154" y="65"/>
                  <a:pt x="150" y="53"/>
                </a:cubicBezTo>
                <a:cubicBezTo>
                  <a:pt x="156" y="51"/>
                  <a:pt x="162" y="48"/>
                  <a:pt x="168" y="45"/>
                </a:cubicBezTo>
                <a:cubicBezTo>
                  <a:pt x="179" y="59"/>
                  <a:pt x="186" y="76"/>
                  <a:pt x="187" y="95"/>
                </a:cubicBezTo>
                <a:lnTo>
                  <a:pt x="157" y="95"/>
                </a:lnTo>
                <a:close/>
                <a:moveTo>
                  <a:pt x="162" y="39"/>
                </a:moveTo>
                <a:cubicBezTo>
                  <a:pt x="158" y="41"/>
                  <a:pt x="153" y="43"/>
                  <a:pt x="147" y="45"/>
                </a:cubicBezTo>
                <a:cubicBezTo>
                  <a:pt x="143" y="34"/>
                  <a:pt x="137" y="25"/>
                  <a:pt x="131" y="18"/>
                </a:cubicBezTo>
                <a:cubicBezTo>
                  <a:pt x="143" y="22"/>
                  <a:pt x="154" y="29"/>
                  <a:pt x="162" y="39"/>
                </a:cubicBezTo>
                <a:moveTo>
                  <a:pt x="68" y="18"/>
                </a:moveTo>
                <a:cubicBezTo>
                  <a:pt x="62" y="25"/>
                  <a:pt x="56" y="34"/>
                  <a:pt x="52" y="45"/>
                </a:cubicBezTo>
                <a:cubicBezTo>
                  <a:pt x="46" y="43"/>
                  <a:pt x="41" y="41"/>
                  <a:pt x="37" y="39"/>
                </a:cubicBezTo>
                <a:cubicBezTo>
                  <a:pt x="46" y="29"/>
                  <a:pt x="56" y="22"/>
                  <a:pt x="68" y="18"/>
                </a:cubicBezTo>
                <a:moveTo>
                  <a:pt x="37" y="159"/>
                </a:moveTo>
                <a:cubicBezTo>
                  <a:pt x="41" y="157"/>
                  <a:pt x="46" y="154"/>
                  <a:pt x="52" y="152"/>
                </a:cubicBezTo>
                <a:cubicBezTo>
                  <a:pt x="56" y="163"/>
                  <a:pt x="62" y="173"/>
                  <a:pt x="68" y="180"/>
                </a:cubicBezTo>
                <a:cubicBezTo>
                  <a:pt x="56" y="175"/>
                  <a:pt x="46" y="168"/>
                  <a:pt x="37" y="159"/>
                </a:cubicBezTo>
                <a:moveTo>
                  <a:pt x="131" y="180"/>
                </a:moveTo>
                <a:cubicBezTo>
                  <a:pt x="137" y="173"/>
                  <a:pt x="143" y="163"/>
                  <a:pt x="147" y="152"/>
                </a:cubicBezTo>
                <a:cubicBezTo>
                  <a:pt x="153" y="154"/>
                  <a:pt x="158" y="157"/>
                  <a:pt x="162" y="159"/>
                </a:cubicBezTo>
                <a:cubicBezTo>
                  <a:pt x="154" y="168"/>
                  <a:pt x="143" y="175"/>
                  <a:pt x="131" y="18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15" y="4624070"/>
            <a:ext cx="1746250" cy="174625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1624965" y="2837180"/>
            <a:ext cx="8105775" cy="2006600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r>
              <a:rPr lang="zh-CN" altLang="en-US" sz="2000" dirty="0">
                <a:solidFill>
                  <a:schemeClr val="bg1"/>
                </a:solidFill>
              </a:rPr>
              <a:t>）各小组合理分工，组员按照实验要求科学严谨地进行实验操作。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）认真观察实验现象，并记录到实验单上。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）小组代表汇报。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2554605" y="3775710"/>
            <a:ext cx="6273165" cy="485140"/>
          </a:xfrm>
          <a:prstGeom prst="rect">
            <a:avLst/>
          </a:prstGeom>
        </p:spPr>
        <p:txBody>
          <a:bodyPr wrap="square" lIns="91440" tIns="45720" rIns="91440" bIns="45720" anchor="b" anchorCtr="0"/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2554423" y="4642382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89872" y="1406243"/>
            <a:ext cx="8893596" cy="601932"/>
            <a:chOff x="880322" y="1303020"/>
            <a:chExt cx="8893596" cy="601932"/>
          </a:xfrm>
        </p:grpSpPr>
        <p:sp>
          <p:nvSpPr>
            <p:cNvPr id="6" name="矩形: 圆角 2"/>
            <p:cNvSpPr/>
            <p:nvPr/>
          </p:nvSpPr>
          <p:spPr>
            <a:xfrm>
              <a:off x="880322" y="1369443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8" name="任意多边形: 形状 3"/>
            <p:cNvSpPr/>
            <p:nvPr/>
          </p:nvSpPr>
          <p:spPr bwMode="auto">
            <a:xfrm>
              <a:off x="992748" y="1474065"/>
              <a:ext cx="310518" cy="3119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0" name="文本框 9"/>
            <p:cNvSpPr txBox="1"/>
            <p:nvPr/>
          </p:nvSpPr>
          <p:spPr>
            <a:xfrm flipH="1">
              <a:off x="1528115" y="1303020"/>
              <a:ext cx="8245803" cy="535509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（一）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实验一：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探究连续量的特点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50720" y="2190115"/>
            <a:ext cx="256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1.</a:t>
            </a:r>
            <a:r>
              <a:rPr lang="zh-CN" altLang="en-US" sz="2400" b="1">
                <a:solidFill>
                  <a:schemeClr val="bg1"/>
                </a:solidFill>
              </a:rPr>
              <a:t>实验要求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5" name="同侧圆角矩形 4">
              <a:hlinkClick r:id="rId6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7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8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9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0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1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51535" y="1464945"/>
            <a:ext cx="534670" cy="534670"/>
            <a:chOff x="1386" y="2414"/>
            <a:chExt cx="842" cy="842"/>
          </a:xfrm>
        </p:grpSpPr>
        <p:sp>
          <p:nvSpPr>
            <p:cNvPr id="7" name="矩形: 圆角 2"/>
            <p:cNvSpPr/>
            <p:nvPr/>
          </p:nvSpPr>
          <p:spPr>
            <a:xfrm>
              <a:off x="1386" y="2414"/>
              <a:ext cx="843" cy="8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pic>
          <p:nvPicPr>
            <p:cNvPr id="6" name="图片 5" descr="合格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493" y="2521"/>
              <a:ext cx="628" cy="62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608455" y="1532890"/>
            <a:ext cx="256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.</a:t>
            </a:r>
            <a:r>
              <a:rPr lang="zh-CN" altLang="en-US" sz="2400" b="1">
                <a:solidFill>
                  <a:schemeClr val="bg1"/>
                </a:solidFill>
              </a:rPr>
              <a:t>实验操作过程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1608455" y="3535045"/>
            <a:ext cx="3363595" cy="485140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01.</a:t>
            </a:r>
            <a:r>
              <a:rPr lang="zh-CN" altLang="en-US" sz="2000" dirty="0">
                <a:solidFill>
                  <a:schemeClr val="bg1"/>
                </a:solidFill>
              </a:rPr>
              <a:t>操作员靠近水面敲击音叉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608455" y="4124325"/>
            <a:ext cx="3531870" cy="485140"/>
          </a:xfrm>
          <a:prstGeom prst="rect">
            <a:avLst/>
          </a:prstGeom>
        </p:spPr>
        <p:txBody>
          <a:bodyPr wrap="square" lIns="91440" tIns="45720" rIns="91440" bIns="45720" anchor="b" anchorCtr="0"/>
          <a:lstStyle/>
          <a:p>
            <a:r>
              <a:rPr lang="en-US" altLang="zh-CN" sz="2000" dirty="0">
                <a:solidFill>
                  <a:schemeClr val="bg1"/>
                </a:solidFill>
              </a:rPr>
              <a:t>02.</a:t>
            </a:r>
            <a:r>
              <a:rPr lang="zh-CN" altLang="en-US" sz="2000" dirty="0">
                <a:solidFill>
                  <a:schemeClr val="bg1"/>
                </a:solidFill>
              </a:rPr>
              <a:t>操作员靠近水面播放音箱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608455" y="4674235"/>
            <a:ext cx="3618865" cy="48514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 fontScale="90000"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03.</a:t>
            </a:r>
            <a:r>
              <a:rPr lang="zh-CN" altLang="en-US" sz="2000" dirty="0">
                <a:solidFill>
                  <a:schemeClr val="bg1"/>
                </a:solidFill>
              </a:rPr>
              <a:t>操作员靠近水面嘴巴发出声音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7" name="矩形: 圆角 36"/>
          <p:cNvSpPr/>
          <p:nvPr>
            <p:custDataLst>
              <p:tags r:id="rId6"/>
            </p:custDataLst>
          </p:nvPr>
        </p:nvSpPr>
        <p:spPr>
          <a:xfrm>
            <a:off x="735531" y="2571762"/>
            <a:ext cx="589870" cy="589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b="1" dirty="0"/>
              <a:t>（</a:t>
            </a:r>
            <a:r>
              <a:rPr lang="en-US" altLang="zh-CN" b="1" dirty="0"/>
              <a:t>1</a:t>
            </a:r>
            <a:r>
              <a:rPr lang="zh-CN" altLang="en-US" b="1" dirty="0"/>
              <a:t>）</a:t>
            </a:r>
            <a:endParaRPr lang="zh-CN" altLang="en-US" b="1" dirty="0"/>
          </a:p>
        </p:txBody>
      </p: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385" y="5257800"/>
            <a:ext cx="914400" cy="914400"/>
          </a:xfrm>
          <a:prstGeom prst="rect">
            <a:avLst/>
          </a:prstGeom>
        </p:spPr>
      </p:pic>
      <p:pic>
        <p:nvPicPr>
          <p:cNvPr id="15" name="图片 14" descr="男学生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275" y="5276215"/>
            <a:ext cx="858520" cy="8585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589905" y="2464435"/>
            <a:ext cx="3907155" cy="589280"/>
            <a:chOff x="8803" y="3881"/>
            <a:chExt cx="6153" cy="928"/>
          </a:xfrm>
        </p:grpSpPr>
        <p:sp>
          <p:nvSpPr>
            <p:cNvPr id="38" name="矩形: 圆角 37"/>
            <p:cNvSpPr/>
            <p:nvPr>
              <p:custDataLst>
                <p:tags r:id="rId11"/>
              </p:custDataLst>
            </p:nvPr>
          </p:nvSpPr>
          <p:spPr>
            <a:xfrm>
              <a:off x="8803" y="3881"/>
              <a:ext cx="928" cy="92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b="1" dirty="0"/>
                <a:t>（</a:t>
              </a:r>
              <a:r>
                <a:rPr lang="en-US" altLang="zh-CN" b="1" dirty="0"/>
                <a:t>2</a:t>
              </a:r>
              <a:r>
                <a:rPr lang="zh-CN" altLang="en-US" b="1" dirty="0"/>
                <a:t>）</a:t>
              </a:r>
              <a:endParaRPr lang="zh-CN" altLang="en-US" b="1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922" y="4050"/>
              <a:ext cx="50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观察员观察记录水面波纹现象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54675" y="4124325"/>
            <a:ext cx="4420870" cy="589280"/>
            <a:chOff x="8905" y="6495"/>
            <a:chExt cx="6962" cy="928"/>
          </a:xfrm>
        </p:grpSpPr>
        <p:sp>
          <p:nvSpPr>
            <p:cNvPr id="19" name="矩形: 圆角 36"/>
            <p:cNvSpPr/>
            <p:nvPr>
              <p:custDataLst>
                <p:tags r:id="rId12"/>
              </p:custDataLst>
            </p:nvPr>
          </p:nvSpPr>
          <p:spPr>
            <a:xfrm>
              <a:off x="8905" y="6495"/>
              <a:ext cx="929" cy="92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b="1" dirty="0"/>
                <a:t>（</a:t>
              </a:r>
              <a:r>
                <a:rPr lang="en-US" altLang="zh-CN" b="1" dirty="0"/>
                <a:t>3</a:t>
              </a:r>
              <a:r>
                <a:rPr lang="zh-CN" altLang="en-US" b="1" dirty="0"/>
                <a:t>）</a:t>
              </a:r>
              <a:endParaRPr lang="zh-CN" altLang="en-US" b="1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087" y="6679"/>
              <a:ext cx="57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各小组代表汇报观察到的实验现象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546860" y="2686050"/>
            <a:ext cx="2769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各小组科学严谨实验操作</a:t>
            </a:r>
            <a:endParaRPr lang="zh-CN" altLang="en-US" b="1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9" name="同侧圆角矩形 8">
              <a:hlinkClick r:id="rId13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12" name="同侧圆角矩形 11">
              <a:hlinkClick r:id="rId14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16" name="同侧圆角矩形 15">
              <a:hlinkClick r:id="rId15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21" name="同侧圆角矩形 20">
              <a:hlinkClick r:id="rId16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23" name="同侧圆角矩形 22">
              <a:hlinkClick r:id="rId17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24" name="同侧圆角矩形 23">
              <a:hlinkClick r:id="rId18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6385" y="5257800"/>
            <a:ext cx="914400" cy="914400"/>
          </a:xfrm>
          <a:prstGeom prst="rect">
            <a:avLst/>
          </a:prstGeom>
        </p:spPr>
      </p:pic>
      <p:pic>
        <p:nvPicPr>
          <p:cNvPr id="15" name="图片 14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275" y="5276215"/>
            <a:ext cx="858520" cy="8585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51535" y="1513840"/>
            <a:ext cx="3931920" cy="534670"/>
            <a:chOff x="1341" y="2384"/>
            <a:chExt cx="6192" cy="842"/>
          </a:xfrm>
        </p:grpSpPr>
        <p:sp>
          <p:nvSpPr>
            <p:cNvPr id="11" name="文本框 10"/>
            <p:cNvSpPr txBox="1"/>
            <p:nvPr/>
          </p:nvSpPr>
          <p:spPr>
            <a:xfrm>
              <a:off x="2547" y="2484"/>
              <a:ext cx="49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</a:rPr>
                <a:t>3</a:t>
              </a:r>
              <a:r>
                <a:rPr lang="en-US" altLang="zh-CN" sz="2400" b="1" dirty="0">
                  <a:solidFill>
                    <a:schemeClr val="bg1"/>
                  </a:solidFill>
                  <a:sym typeface="+mn-ea"/>
                </a:rPr>
                <a:t>.</a:t>
              </a:r>
              <a:r>
                <a:rPr lang="zh-CN" altLang="en-US" sz="2400" b="1">
                  <a:solidFill>
                    <a:schemeClr val="bg1"/>
                  </a:solidFill>
                </a:rPr>
                <a:t>得出的实验结论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341" y="2384"/>
              <a:ext cx="842" cy="842"/>
              <a:chOff x="1341" y="2307"/>
              <a:chExt cx="842" cy="842"/>
            </a:xfrm>
          </p:grpSpPr>
          <p:sp>
            <p:nvSpPr>
              <p:cNvPr id="7" name="矩形: 圆角 2"/>
              <p:cNvSpPr/>
              <p:nvPr/>
            </p:nvSpPr>
            <p:spPr>
              <a:xfrm>
                <a:off x="1341" y="2307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lstStyle/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2" name="图片 1" descr="目的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8" y="2407"/>
                <a:ext cx="666" cy="666"/>
              </a:xfrm>
              <a:prstGeom prst="rect">
                <a:avLst/>
              </a:prstGeom>
            </p:spPr>
          </p:pic>
        </p:grpSp>
      </p:grpSp>
      <p:sp>
        <p:nvSpPr>
          <p:cNvPr id="4" name="文本框 3"/>
          <p:cNvSpPr txBox="1"/>
          <p:nvPr/>
        </p:nvSpPr>
        <p:spPr>
          <a:xfrm>
            <a:off x="1915795" y="4098925"/>
            <a:ext cx="10022205" cy="667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617345" y="2369185"/>
            <a:ext cx="9668510" cy="1430020"/>
            <a:chOff x="2402" y="3731"/>
            <a:chExt cx="15226" cy="2252"/>
          </a:xfrm>
        </p:grpSpPr>
        <p:sp>
          <p:nvSpPr>
            <p:cNvPr id="16" name="矩形: 圆角 11"/>
            <p:cNvSpPr/>
            <p:nvPr/>
          </p:nvSpPr>
          <p:spPr>
            <a:xfrm>
              <a:off x="2402" y="3731"/>
              <a:ext cx="15226" cy="2252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47" y="3985"/>
              <a:ext cx="15080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dirty="0">
                  <a:solidFill>
                    <a:schemeClr val="bg1"/>
                  </a:solidFill>
                  <a:sym typeface="+mn-ea"/>
                </a:rPr>
                <a:t>敲击音叉、播放音箱、嘴巴呼喊引起水纹震动是</a:t>
              </a:r>
              <a:r>
                <a:rPr lang="zh-CN" altLang="en-US" sz="2000" u="sng" dirty="0">
                  <a:solidFill>
                    <a:schemeClr val="bg1"/>
                  </a:solidFill>
                  <a:sym typeface="+mn-ea"/>
                </a:rPr>
                <a:t>       </a:t>
              </a:r>
              <a:r>
                <a:rPr lang="en-US" altLang="zh-CN" sz="2000" u="sng" dirty="0">
                  <a:solidFill>
                    <a:schemeClr val="bg1"/>
                  </a:solidFill>
                  <a:sym typeface="+mn-ea"/>
                </a:rPr>
                <a:t>      </a:t>
              </a:r>
              <a:r>
                <a:rPr lang="zh-CN" altLang="en-US" sz="2000" dirty="0">
                  <a:solidFill>
                    <a:schemeClr val="bg1"/>
                  </a:solidFill>
                  <a:sym typeface="+mn-ea"/>
                </a:rPr>
                <a:t>(连续、间断）变化的过程。</a:t>
              </a:r>
              <a:r>
                <a:rPr lang="en-US" altLang="zh-CN" sz="2000" dirty="0">
                  <a:solidFill>
                    <a:schemeClr val="bg1"/>
                  </a:solidFill>
                  <a:sym typeface="+mn-ea"/>
                </a:rPr>
                <a:t>(</a:t>
              </a:r>
              <a:r>
                <a:rPr lang="zh-CN" altLang="en-US" sz="2000" dirty="0">
                  <a:solidFill>
                    <a:schemeClr val="bg1"/>
                  </a:solidFill>
                  <a:sym typeface="+mn-ea"/>
                </a:rPr>
                <a:t>选词填空）</a:t>
              </a:r>
              <a:endParaRPr lang="zh-CN" altLang="en-US" sz="2000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098040" y="4161155"/>
            <a:ext cx="918718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269875" algn="just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在一定范围内，</a:t>
            </a:r>
            <a:r>
              <a:rPr lang="zh-CN" altLang="en-US" sz="2000" dirty="0">
                <a:solidFill>
                  <a:srgbClr val="FF0000"/>
                </a:solidFill>
                <a:sym typeface="+mn-ea"/>
              </a:rPr>
              <a:t>大小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随着时间发生</a:t>
            </a:r>
            <a:r>
              <a:rPr lang="zh-CN" altLang="en-US" sz="2000" dirty="0">
                <a:solidFill>
                  <a:srgbClr val="FF0000"/>
                </a:solidFill>
                <a:sym typeface="+mn-ea"/>
              </a:rPr>
              <a:t>连续变化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的量叫连续量，这里的大小是水面的波纹大小，生活中还有温度、湿度、亮度等等也是连续量。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8" name="同侧圆角矩形 7">
              <a:hlinkClick r:id="rId7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8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9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0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1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2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>
            <p:custDataLst>
              <p:tags r:id="rId1"/>
            </p:custDataLst>
          </p:nvPr>
        </p:nvSpPr>
        <p:spPr bwMode="auto">
          <a:xfrm>
            <a:off x="3588177" y="3103846"/>
            <a:ext cx="536820" cy="535680"/>
          </a:xfrm>
          <a:custGeom>
            <a:avLst/>
            <a:gdLst>
              <a:gd name="T0" fmla="*/ 0 w 199"/>
              <a:gd name="T1" fmla="*/ 99 h 198"/>
              <a:gd name="T2" fmla="*/ 199 w 199"/>
              <a:gd name="T3" fmla="*/ 99 h 198"/>
              <a:gd name="T4" fmla="*/ 112 w 199"/>
              <a:gd name="T5" fmla="*/ 185 h 198"/>
              <a:gd name="T6" fmla="*/ 104 w 199"/>
              <a:gd name="T7" fmla="*/ 145 h 198"/>
              <a:gd name="T8" fmla="*/ 112 w 199"/>
              <a:gd name="T9" fmla="*/ 185 h 198"/>
              <a:gd name="T10" fmla="*/ 96 w 199"/>
              <a:gd name="T11" fmla="*/ 145 h 198"/>
              <a:gd name="T12" fmla="*/ 87 w 199"/>
              <a:gd name="T13" fmla="*/ 185 h 198"/>
              <a:gd name="T14" fmla="*/ 87 w 199"/>
              <a:gd name="T15" fmla="*/ 13 h 198"/>
              <a:gd name="T16" fmla="*/ 96 w 199"/>
              <a:gd name="T17" fmla="*/ 53 h 198"/>
              <a:gd name="T18" fmla="*/ 87 w 199"/>
              <a:gd name="T19" fmla="*/ 13 h 198"/>
              <a:gd name="T20" fmla="*/ 104 w 199"/>
              <a:gd name="T21" fmla="*/ 53 h 198"/>
              <a:gd name="T22" fmla="*/ 112 w 199"/>
              <a:gd name="T23" fmla="*/ 13 h 198"/>
              <a:gd name="T24" fmla="*/ 104 w 199"/>
              <a:gd name="T25" fmla="*/ 61 h 198"/>
              <a:gd name="T26" fmla="*/ 149 w 199"/>
              <a:gd name="T27" fmla="*/ 95 h 198"/>
              <a:gd name="T28" fmla="*/ 104 w 199"/>
              <a:gd name="T29" fmla="*/ 61 h 198"/>
              <a:gd name="T30" fmla="*/ 96 w 199"/>
              <a:gd name="T31" fmla="*/ 95 h 198"/>
              <a:gd name="T32" fmla="*/ 57 w 199"/>
              <a:gd name="T33" fmla="*/ 55 h 198"/>
              <a:gd name="T34" fmla="*/ 42 w 199"/>
              <a:gd name="T35" fmla="*/ 95 h 198"/>
              <a:gd name="T36" fmla="*/ 31 w 199"/>
              <a:gd name="T37" fmla="*/ 45 h 198"/>
              <a:gd name="T38" fmla="*/ 42 w 199"/>
              <a:gd name="T39" fmla="*/ 95 h 198"/>
              <a:gd name="T40" fmla="*/ 49 w 199"/>
              <a:gd name="T41" fmla="*/ 145 h 198"/>
              <a:gd name="T42" fmla="*/ 13 w 199"/>
              <a:gd name="T43" fmla="*/ 103 h 198"/>
              <a:gd name="T44" fmla="*/ 50 w 199"/>
              <a:gd name="T45" fmla="*/ 103 h 198"/>
              <a:gd name="T46" fmla="*/ 96 w 199"/>
              <a:gd name="T47" fmla="*/ 137 h 198"/>
              <a:gd name="T48" fmla="*/ 50 w 199"/>
              <a:gd name="T49" fmla="*/ 103 h 198"/>
              <a:gd name="T50" fmla="*/ 104 w 199"/>
              <a:gd name="T51" fmla="*/ 103 h 198"/>
              <a:gd name="T52" fmla="*/ 143 w 199"/>
              <a:gd name="T53" fmla="*/ 142 h 198"/>
              <a:gd name="T54" fmla="*/ 157 w 199"/>
              <a:gd name="T55" fmla="*/ 103 h 198"/>
              <a:gd name="T56" fmla="*/ 168 w 199"/>
              <a:gd name="T57" fmla="*/ 153 h 198"/>
              <a:gd name="T58" fmla="*/ 157 w 199"/>
              <a:gd name="T59" fmla="*/ 103 h 198"/>
              <a:gd name="T60" fmla="*/ 150 w 199"/>
              <a:gd name="T61" fmla="*/ 53 h 198"/>
              <a:gd name="T62" fmla="*/ 187 w 199"/>
              <a:gd name="T63" fmla="*/ 95 h 198"/>
              <a:gd name="T64" fmla="*/ 162 w 199"/>
              <a:gd name="T65" fmla="*/ 39 h 198"/>
              <a:gd name="T66" fmla="*/ 131 w 199"/>
              <a:gd name="T67" fmla="*/ 18 h 198"/>
              <a:gd name="T68" fmla="*/ 68 w 199"/>
              <a:gd name="T69" fmla="*/ 18 h 198"/>
              <a:gd name="T70" fmla="*/ 37 w 199"/>
              <a:gd name="T71" fmla="*/ 39 h 198"/>
              <a:gd name="T72" fmla="*/ 37 w 199"/>
              <a:gd name="T73" fmla="*/ 159 h 198"/>
              <a:gd name="T74" fmla="*/ 68 w 199"/>
              <a:gd name="T75" fmla="*/ 180 h 198"/>
              <a:gd name="T76" fmla="*/ 131 w 199"/>
              <a:gd name="T77" fmla="*/ 180 h 198"/>
              <a:gd name="T78" fmla="*/ 162 w 199"/>
              <a:gd name="T79" fmla="*/ 15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" h="198">
                <a:moveTo>
                  <a:pt x="100" y="0"/>
                </a:moveTo>
                <a:cubicBezTo>
                  <a:pt x="45" y="0"/>
                  <a:pt x="0" y="44"/>
                  <a:pt x="0" y="99"/>
                </a:cubicBezTo>
                <a:cubicBezTo>
                  <a:pt x="0" y="153"/>
                  <a:pt x="45" y="198"/>
                  <a:pt x="100" y="198"/>
                </a:cubicBezTo>
                <a:cubicBezTo>
                  <a:pt x="154" y="198"/>
                  <a:pt x="199" y="153"/>
                  <a:pt x="199" y="99"/>
                </a:cubicBezTo>
                <a:cubicBezTo>
                  <a:pt x="199" y="44"/>
                  <a:pt x="154" y="0"/>
                  <a:pt x="100" y="0"/>
                </a:cubicBezTo>
                <a:moveTo>
                  <a:pt x="112" y="185"/>
                </a:moveTo>
                <a:cubicBezTo>
                  <a:pt x="109" y="185"/>
                  <a:pt x="106" y="186"/>
                  <a:pt x="104" y="186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16" y="145"/>
                  <a:pt x="129" y="147"/>
                  <a:pt x="140" y="150"/>
                </a:cubicBezTo>
                <a:cubicBezTo>
                  <a:pt x="133" y="167"/>
                  <a:pt x="123" y="180"/>
                  <a:pt x="112" y="185"/>
                </a:cubicBezTo>
                <a:moveTo>
                  <a:pt x="59" y="150"/>
                </a:moveTo>
                <a:cubicBezTo>
                  <a:pt x="71" y="147"/>
                  <a:pt x="83" y="145"/>
                  <a:pt x="96" y="145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3" y="186"/>
                  <a:pt x="90" y="185"/>
                  <a:pt x="87" y="185"/>
                </a:cubicBezTo>
                <a:cubicBezTo>
                  <a:pt x="76" y="180"/>
                  <a:pt x="66" y="167"/>
                  <a:pt x="59" y="150"/>
                </a:cubicBezTo>
                <a:moveTo>
                  <a:pt x="87" y="13"/>
                </a:moveTo>
                <a:cubicBezTo>
                  <a:pt x="90" y="12"/>
                  <a:pt x="93" y="12"/>
                  <a:pt x="96" y="12"/>
                </a:cubicBezTo>
                <a:cubicBezTo>
                  <a:pt x="96" y="53"/>
                  <a:pt x="96" y="53"/>
                  <a:pt x="96" y="53"/>
                </a:cubicBezTo>
                <a:cubicBezTo>
                  <a:pt x="83" y="53"/>
                  <a:pt x="71" y="51"/>
                  <a:pt x="59" y="48"/>
                </a:cubicBezTo>
                <a:cubicBezTo>
                  <a:pt x="66" y="31"/>
                  <a:pt x="76" y="18"/>
                  <a:pt x="87" y="13"/>
                </a:cubicBezTo>
                <a:moveTo>
                  <a:pt x="140" y="48"/>
                </a:moveTo>
                <a:cubicBezTo>
                  <a:pt x="129" y="51"/>
                  <a:pt x="116" y="53"/>
                  <a:pt x="104" y="53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6" y="12"/>
                  <a:pt x="109" y="12"/>
                  <a:pt x="112" y="13"/>
                </a:cubicBezTo>
                <a:cubicBezTo>
                  <a:pt x="123" y="18"/>
                  <a:pt x="133" y="31"/>
                  <a:pt x="140" y="48"/>
                </a:cubicBezTo>
                <a:moveTo>
                  <a:pt x="104" y="61"/>
                </a:moveTo>
                <a:cubicBezTo>
                  <a:pt x="117" y="61"/>
                  <a:pt x="130" y="59"/>
                  <a:pt x="143" y="55"/>
                </a:cubicBezTo>
                <a:cubicBezTo>
                  <a:pt x="146" y="67"/>
                  <a:pt x="148" y="81"/>
                  <a:pt x="149" y="95"/>
                </a:cubicBezTo>
                <a:cubicBezTo>
                  <a:pt x="104" y="95"/>
                  <a:pt x="104" y="95"/>
                  <a:pt x="104" y="95"/>
                </a:cubicBezTo>
                <a:lnTo>
                  <a:pt x="104" y="61"/>
                </a:lnTo>
                <a:close/>
                <a:moveTo>
                  <a:pt x="96" y="61"/>
                </a:moveTo>
                <a:cubicBezTo>
                  <a:pt x="96" y="95"/>
                  <a:pt x="96" y="95"/>
                  <a:pt x="96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81"/>
                  <a:pt x="53" y="67"/>
                  <a:pt x="57" y="55"/>
                </a:cubicBezTo>
                <a:cubicBezTo>
                  <a:pt x="69" y="59"/>
                  <a:pt x="82" y="61"/>
                  <a:pt x="96" y="61"/>
                </a:cubicBezTo>
                <a:moveTo>
                  <a:pt x="42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13" y="76"/>
                  <a:pt x="20" y="59"/>
                  <a:pt x="31" y="45"/>
                </a:cubicBezTo>
                <a:cubicBezTo>
                  <a:pt x="37" y="48"/>
                  <a:pt x="43" y="51"/>
                  <a:pt x="49" y="53"/>
                </a:cubicBezTo>
                <a:cubicBezTo>
                  <a:pt x="45" y="65"/>
                  <a:pt x="43" y="80"/>
                  <a:pt x="42" y="95"/>
                </a:cubicBezTo>
                <a:moveTo>
                  <a:pt x="42" y="103"/>
                </a:moveTo>
                <a:cubicBezTo>
                  <a:pt x="43" y="118"/>
                  <a:pt x="45" y="132"/>
                  <a:pt x="49" y="145"/>
                </a:cubicBezTo>
                <a:cubicBezTo>
                  <a:pt x="43" y="147"/>
                  <a:pt x="37" y="150"/>
                  <a:pt x="31" y="153"/>
                </a:cubicBezTo>
                <a:cubicBezTo>
                  <a:pt x="20" y="139"/>
                  <a:pt x="13" y="122"/>
                  <a:pt x="13" y="103"/>
                </a:cubicBezTo>
                <a:lnTo>
                  <a:pt x="42" y="103"/>
                </a:lnTo>
                <a:close/>
                <a:moveTo>
                  <a:pt x="50" y="103"/>
                </a:moveTo>
                <a:cubicBezTo>
                  <a:pt x="96" y="103"/>
                  <a:pt x="96" y="103"/>
                  <a:pt x="96" y="10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82" y="137"/>
                  <a:pt x="69" y="139"/>
                  <a:pt x="57" y="142"/>
                </a:cubicBezTo>
                <a:cubicBezTo>
                  <a:pt x="53" y="131"/>
                  <a:pt x="51" y="117"/>
                  <a:pt x="50" y="103"/>
                </a:cubicBezTo>
                <a:moveTo>
                  <a:pt x="104" y="137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8" y="117"/>
                  <a:pt x="146" y="131"/>
                  <a:pt x="143" y="142"/>
                </a:cubicBezTo>
                <a:cubicBezTo>
                  <a:pt x="130" y="139"/>
                  <a:pt x="117" y="137"/>
                  <a:pt x="104" y="137"/>
                </a:cubicBezTo>
                <a:moveTo>
                  <a:pt x="157" y="103"/>
                </a:moveTo>
                <a:cubicBezTo>
                  <a:pt x="187" y="103"/>
                  <a:pt x="187" y="103"/>
                  <a:pt x="187" y="103"/>
                </a:cubicBezTo>
                <a:cubicBezTo>
                  <a:pt x="186" y="122"/>
                  <a:pt x="179" y="139"/>
                  <a:pt x="168" y="153"/>
                </a:cubicBezTo>
                <a:cubicBezTo>
                  <a:pt x="162" y="150"/>
                  <a:pt x="156" y="147"/>
                  <a:pt x="150" y="145"/>
                </a:cubicBezTo>
                <a:cubicBezTo>
                  <a:pt x="154" y="132"/>
                  <a:pt x="156" y="118"/>
                  <a:pt x="157" y="103"/>
                </a:cubicBezTo>
                <a:moveTo>
                  <a:pt x="157" y="95"/>
                </a:moveTo>
                <a:cubicBezTo>
                  <a:pt x="156" y="80"/>
                  <a:pt x="154" y="65"/>
                  <a:pt x="150" y="53"/>
                </a:cubicBezTo>
                <a:cubicBezTo>
                  <a:pt x="156" y="51"/>
                  <a:pt x="162" y="48"/>
                  <a:pt x="168" y="45"/>
                </a:cubicBezTo>
                <a:cubicBezTo>
                  <a:pt x="179" y="59"/>
                  <a:pt x="186" y="76"/>
                  <a:pt x="187" y="95"/>
                </a:cubicBezTo>
                <a:lnTo>
                  <a:pt x="157" y="95"/>
                </a:lnTo>
                <a:close/>
                <a:moveTo>
                  <a:pt x="162" y="39"/>
                </a:moveTo>
                <a:cubicBezTo>
                  <a:pt x="158" y="41"/>
                  <a:pt x="153" y="43"/>
                  <a:pt x="147" y="45"/>
                </a:cubicBezTo>
                <a:cubicBezTo>
                  <a:pt x="143" y="34"/>
                  <a:pt x="137" y="25"/>
                  <a:pt x="131" y="18"/>
                </a:cubicBezTo>
                <a:cubicBezTo>
                  <a:pt x="143" y="22"/>
                  <a:pt x="154" y="29"/>
                  <a:pt x="162" y="39"/>
                </a:cubicBezTo>
                <a:moveTo>
                  <a:pt x="68" y="18"/>
                </a:moveTo>
                <a:cubicBezTo>
                  <a:pt x="62" y="25"/>
                  <a:pt x="56" y="34"/>
                  <a:pt x="52" y="45"/>
                </a:cubicBezTo>
                <a:cubicBezTo>
                  <a:pt x="46" y="43"/>
                  <a:pt x="41" y="41"/>
                  <a:pt x="37" y="39"/>
                </a:cubicBezTo>
                <a:cubicBezTo>
                  <a:pt x="46" y="29"/>
                  <a:pt x="56" y="22"/>
                  <a:pt x="68" y="18"/>
                </a:cubicBezTo>
                <a:moveTo>
                  <a:pt x="37" y="159"/>
                </a:moveTo>
                <a:cubicBezTo>
                  <a:pt x="41" y="157"/>
                  <a:pt x="46" y="154"/>
                  <a:pt x="52" y="152"/>
                </a:cubicBezTo>
                <a:cubicBezTo>
                  <a:pt x="56" y="163"/>
                  <a:pt x="62" y="173"/>
                  <a:pt x="68" y="180"/>
                </a:cubicBezTo>
                <a:cubicBezTo>
                  <a:pt x="56" y="175"/>
                  <a:pt x="46" y="168"/>
                  <a:pt x="37" y="159"/>
                </a:cubicBezTo>
                <a:moveTo>
                  <a:pt x="131" y="180"/>
                </a:moveTo>
                <a:cubicBezTo>
                  <a:pt x="137" y="173"/>
                  <a:pt x="143" y="163"/>
                  <a:pt x="147" y="152"/>
                </a:cubicBezTo>
                <a:cubicBezTo>
                  <a:pt x="153" y="154"/>
                  <a:pt x="158" y="157"/>
                  <a:pt x="162" y="159"/>
                </a:cubicBezTo>
                <a:cubicBezTo>
                  <a:pt x="154" y="168"/>
                  <a:pt x="143" y="175"/>
                  <a:pt x="131" y="18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15" y="4624070"/>
            <a:ext cx="1746250" cy="17462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89872" y="1406243"/>
            <a:ext cx="8893596" cy="601932"/>
            <a:chOff x="880322" y="1303020"/>
            <a:chExt cx="8893596" cy="601932"/>
          </a:xfrm>
        </p:grpSpPr>
        <p:sp>
          <p:nvSpPr>
            <p:cNvPr id="6" name="矩形: 圆角 2"/>
            <p:cNvSpPr/>
            <p:nvPr/>
          </p:nvSpPr>
          <p:spPr>
            <a:xfrm>
              <a:off x="880322" y="1369443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8" name="任意多边形: 形状 3"/>
            <p:cNvSpPr/>
            <p:nvPr/>
          </p:nvSpPr>
          <p:spPr bwMode="auto">
            <a:xfrm>
              <a:off x="992748" y="1474065"/>
              <a:ext cx="310518" cy="3119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0" name="文本框 9"/>
            <p:cNvSpPr txBox="1"/>
            <p:nvPr/>
          </p:nvSpPr>
          <p:spPr>
            <a:xfrm flipH="1">
              <a:off x="1528115" y="1303020"/>
              <a:ext cx="8245803" cy="535509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（二）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实验二：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探究声音检测装置工作原理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50720" y="2190115"/>
            <a:ext cx="256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1.</a:t>
            </a:r>
            <a:r>
              <a:rPr lang="zh-CN" altLang="en-US" sz="2400" b="1">
                <a:solidFill>
                  <a:schemeClr val="bg1"/>
                </a:solidFill>
              </a:rPr>
              <a:t>实验要求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7360" y="2720340"/>
            <a:ext cx="5913120" cy="2646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（1）组长：统筹安排实验流程。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（2）程序设计员：上传并修改程序。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（3）操作员：进行声音采集实验。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（4）观察记录员：记录不同分贝数值的显示情况。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（5）汇报员：汇报实验过程和结果。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5" name="同侧圆角矩形 4">
              <a:hlinkClick r:id="rId3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4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5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6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7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8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51535" y="1464945"/>
            <a:ext cx="534670" cy="534670"/>
            <a:chOff x="1386" y="2414"/>
            <a:chExt cx="842" cy="842"/>
          </a:xfrm>
        </p:grpSpPr>
        <p:sp>
          <p:nvSpPr>
            <p:cNvPr id="7" name="矩形: 圆角 2"/>
            <p:cNvSpPr/>
            <p:nvPr/>
          </p:nvSpPr>
          <p:spPr>
            <a:xfrm>
              <a:off x="1386" y="2414"/>
              <a:ext cx="843" cy="8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pic>
          <p:nvPicPr>
            <p:cNvPr id="6" name="图片 5" descr="合格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493" y="2521"/>
              <a:ext cx="628" cy="62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608455" y="1532890"/>
            <a:ext cx="256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.</a:t>
            </a:r>
            <a:r>
              <a:rPr lang="zh-CN" altLang="en-US" sz="2400" b="1">
                <a:solidFill>
                  <a:schemeClr val="bg1"/>
                </a:solidFill>
              </a:rPr>
              <a:t>实验操作过程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480" y="2148840"/>
            <a:ext cx="3395980" cy="608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269875" algn="just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）认识控制板组件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18260" y="2798445"/>
            <a:ext cx="6679565" cy="1832610"/>
            <a:chOff x="2076" y="4343"/>
            <a:chExt cx="10519" cy="2886"/>
          </a:xfrm>
        </p:grpSpPr>
        <p:sp>
          <p:nvSpPr>
            <p:cNvPr id="16" name="矩形: 圆角 11"/>
            <p:cNvSpPr/>
            <p:nvPr/>
          </p:nvSpPr>
          <p:spPr>
            <a:xfrm>
              <a:off x="2076" y="4343"/>
              <a:ext cx="10417" cy="2887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309" y="4519"/>
              <a:ext cx="9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输入环节声音采集的设备是：</a:t>
              </a:r>
              <a:r>
                <a:rPr lang="en-US" altLang="zh-CN" u="sng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                        </a:t>
              </a:r>
              <a:r>
                <a:rPr lang="zh-CN" altLang="en-US" u="sng">
                  <a:solidFill>
                    <a:schemeClr val="bg1"/>
                  </a:solidFill>
                </a:rPr>
                <a:t> </a:t>
              </a:r>
              <a:r>
                <a:rPr lang="en-US" altLang="zh-CN" u="sng">
                  <a:solidFill>
                    <a:schemeClr val="bg1"/>
                  </a:solidFill>
                </a:rPr>
                <a:t>    </a:t>
              </a:r>
              <a:endParaRPr lang="en-US" altLang="zh-CN" u="sng">
                <a:solidFill>
                  <a:schemeClr val="bg1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309" y="5419"/>
              <a:ext cx="94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计算环节控制计算的设备是：</a:t>
              </a:r>
              <a:r>
                <a:rPr lang="en-US" altLang="zh-CN" u="sng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                        </a:t>
              </a:r>
              <a:r>
                <a:rPr lang="zh-CN" altLang="en-US" u="sng">
                  <a:solidFill>
                    <a:schemeClr val="bg1"/>
                  </a:solidFill>
                </a:rPr>
                <a:t> </a:t>
              </a:r>
              <a:r>
                <a:rPr lang="en-US" altLang="zh-CN" u="sng">
                  <a:solidFill>
                    <a:schemeClr val="bg1"/>
                  </a:solidFill>
                </a:rPr>
                <a:t>    </a:t>
              </a:r>
              <a:endParaRPr lang="en-US" altLang="zh-CN" u="sng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309" y="6319"/>
              <a:ext cx="102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输出环节显示声音分贝数值的设备是：</a:t>
              </a:r>
              <a:r>
                <a:rPr lang="en-US" altLang="zh-CN" u="sng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                </a:t>
              </a:r>
              <a:r>
                <a:rPr lang="zh-CN" altLang="en-US" u="sng">
                  <a:solidFill>
                    <a:schemeClr val="bg1"/>
                  </a:solidFill>
                </a:rPr>
                <a:t> </a:t>
              </a:r>
              <a:r>
                <a:rPr lang="en-US" altLang="zh-CN" u="sng">
                  <a:solidFill>
                    <a:schemeClr val="bg1"/>
                  </a:solidFill>
                </a:rPr>
                <a:t>    </a:t>
              </a:r>
              <a:endParaRPr lang="en-US" altLang="zh-CN" u="sng">
                <a:solidFill>
                  <a:schemeClr val="bg1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200" y="1329055"/>
            <a:ext cx="2164080" cy="204406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318260" y="4953635"/>
            <a:ext cx="4895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）理解程序意义，上传程序到控制器</a:t>
            </a:r>
            <a:endParaRPr lang="zh-CN" altLang="en-US" b="1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2" name="同侧圆角矩形 1">
              <a:hlinkClick r:id="rId4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5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6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7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8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9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51535" y="1464945"/>
            <a:ext cx="534670" cy="534670"/>
            <a:chOff x="1386" y="2414"/>
            <a:chExt cx="842" cy="842"/>
          </a:xfrm>
        </p:grpSpPr>
        <p:sp>
          <p:nvSpPr>
            <p:cNvPr id="7" name="矩形: 圆角 2"/>
            <p:cNvSpPr/>
            <p:nvPr/>
          </p:nvSpPr>
          <p:spPr>
            <a:xfrm>
              <a:off x="1386" y="2414"/>
              <a:ext cx="843" cy="8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pic>
          <p:nvPicPr>
            <p:cNvPr id="6" name="图片 5" descr="合格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493" y="2521"/>
              <a:ext cx="628" cy="62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608455" y="1532890"/>
            <a:ext cx="256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.</a:t>
            </a:r>
            <a:r>
              <a:rPr lang="zh-CN" altLang="en-US" sz="2400" b="1">
                <a:solidFill>
                  <a:schemeClr val="bg1"/>
                </a:solidFill>
              </a:rPr>
              <a:t>实验操作过程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8075" y="3959860"/>
            <a:ext cx="62210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</a:rPr>
              <a:t>（4）各小组代表汇报观察到的实验现象。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7275" y="2499995"/>
            <a:ext cx="1051814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269875" algn="just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）使用音叉、音箱、人声音，发出高低音量的声音，观察声音检测装置显示屏上的分贝数值大小。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85" y="5257800"/>
            <a:ext cx="914400" cy="914400"/>
          </a:xfrm>
          <a:prstGeom prst="rect">
            <a:avLst/>
          </a:prstGeom>
        </p:spPr>
      </p:pic>
      <p:pic>
        <p:nvPicPr>
          <p:cNvPr id="5" name="图片 4" descr="男学生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275" y="5276215"/>
            <a:ext cx="858520" cy="85852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2" name="同侧圆角矩形 1">
              <a:hlinkClick r:id="rId7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8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9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0" action="ppaction://hlinksldjump"/>
            </p:cNvPr>
            <p:cNvSpPr/>
            <p:nvPr userDrawn="1"/>
          </p:nvSpPr>
          <p:spPr>
            <a:xfrm>
              <a:off x="1017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1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2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933327" y="1794116"/>
            <a:ext cx="5506106" cy="188751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五、</a:t>
            </a:r>
            <a:r>
              <a:rPr lang="zh-CN" dirty="0"/>
              <a:t>得出实验结论</a:t>
            </a:r>
            <a:endParaRPr lang="zh-CN" dirty="0"/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452120" y="5722620"/>
            <a:ext cx="926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0" y="1118870"/>
            <a:ext cx="1619250" cy="1619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5550" y="1205865"/>
            <a:ext cx="9219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</a:rPr>
              <a:t>1.</a:t>
            </a:r>
            <a:r>
              <a:rPr lang="zh-CN" altLang="en-US" sz="2400" b="1">
                <a:solidFill>
                  <a:schemeClr val="bg1"/>
                </a:solidFill>
              </a:rPr>
              <a:t>各小组分析用音叉、音箱、嘴巴在输入环节连续量的输入较低和较高的声音，观察到的分贝数值我们发现：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14780" y="3107690"/>
            <a:ext cx="10126980" cy="1049020"/>
            <a:chOff x="2228" y="4631"/>
            <a:chExt cx="15948" cy="1652"/>
          </a:xfrm>
        </p:grpSpPr>
        <p:sp>
          <p:nvSpPr>
            <p:cNvPr id="12" name="矩形: 圆角 11"/>
            <p:cNvSpPr/>
            <p:nvPr/>
          </p:nvSpPr>
          <p:spPr>
            <a:xfrm>
              <a:off x="2228" y="4631"/>
              <a:ext cx="15949" cy="1653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228" y="4631"/>
              <a:ext cx="15822" cy="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26670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1800">
                  <a:solidFill>
                    <a:schemeClr val="bg1"/>
                  </a:solidFill>
                </a:rPr>
                <a:t>（1）不同器材发出声音，噪声检测装置都可以采集。在噪声检测装置显示屏上显示的噪声分贝数值的大小，与</a:t>
              </a:r>
              <a:r>
                <a:rPr lang="zh-CN" altLang="en-US" sz="1800">
                  <a:solidFill>
                    <a:srgbClr val="FF0000"/>
                  </a:solidFill>
                </a:rPr>
                <a:t>声音的种类无关</a:t>
              </a:r>
              <a:r>
                <a:rPr lang="zh-CN" altLang="en-US" sz="1800">
                  <a:solidFill>
                    <a:schemeClr val="bg1"/>
                  </a:solidFill>
                </a:rPr>
                <a:t>。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14780" y="4526280"/>
            <a:ext cx="10127615" cy="1037590"/>
            <a:chOff x="2359" y="7014"/>
            <a:chExt cx="15605" cy="1634"/>
          </a:xfrm>
        </p:grpSpPr>
        <p:sp>
          <p:nvSpPr>
            <p:cNvPr id="14" name="矩形: 圆角 11"/>
            <p:cNvSpPr/>
            <p:nvPr/>
          </p:nvSpPr>
          <p:spPr>
            <a:xfrm>
              <a:off x="2359" y="7014"/>
              <a:ext cx="15605" cy="1634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475" y="7333"/>
              <a:ext cx="15049" cy="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algn="l" defTabSz="266700">
                <a:lnSpc>
                  <a:spcPct val="150000"/>
                </a:lnSpc>
                <a:spcBef>
                  <a:spcPct val="20000"/>
                </a:spcBef>
                <a:buClrTx/>
                <a:buSzTx/>
                <a:buNone/>
              </a:pPr>
              <a:r>
                <a:rPr lang="zh-CN" altLang="en-US" sz="1800">
                  <a:solidFill>
                    <a:schemeClr val="bg1"/>
                  </a:solidFill>
                </a:rPr>
                <a:t>（2）在噪声检测装置控制系统中输入环节检测到的</a:t>
              </a:r>
              <a:r>
                <a:rPr lang="zh-CN" altLang="en-US" sz="1800">
                  <a:solidFill>
                    <a:srgbClr val="FF0000"/>
                  </a:solidFill>
                </a:rPr>
                <a:t>声音越大</a:t>
              </a:r>
              <a:r>
                <a:rPr lang="zh-CN" altLang="en-US" sz="1800">
                  <a:solidFill>
                    <a:schemeClr val="bg1"/>
                  </a:solidFill>
                </a:rPr>
                <a:t>，显示屏上输出的</a:t>
              </a:r>
              <a:r>
                <a:rPr lang="zh-CN" altLang="en-US" sz="1800">
                  <a:solidFill>
                    <a:srgbClr val="FF0000"/>
                  </a:solidFill>
                </a:rPr>
                <a:t>分贝数值越大</a:t>
              </a:r>
              <a:r>
                <a:rPr lang="zh-CN" altLang="en-US" sz="1800">
                  <a:solidFill>
                    <a:schemeClr val="bg1"/>
                  </a:solidFill>
                </a:rPr>
                <a:t>。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5" name="同侧圆角矩形 4">
              <a:hlinkClick r:id="rId2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3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4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5" action="ppaction://hlinksldjump"/>
            </p:cNvPr>
            <p:cNvSpPr/>
            <p:nvPr userDrawn="1"/>
          </p:nvSpPr>
          <p:spPr>
            <a:xfrm>
              <a:off x="1017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6" action="ppaction://hlinksldjump"/>
            </p:cNvPr>
            <p:cNvSpPr/>
            <p:nvPr userDrawn="1"/>
          </p:nvSpPr>
          <p:spPr>
            <a:xfrm>
              <a:off x="1251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7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0345" y="1095058"/>
            <a:ext cx="2421255" cy="5118100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285115" y="2872423"/>
            <a:ext cx="2621915" cy="16198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9" h="2551">
                <a:moveTo>
                  <a:pt x="0" y="0"/>
                </a:moveTo>
                <a:lnTo>
                  <a:pt x="2854" y="0"/>
                </a:lnTo>
                <a:lnTo>
                  <a:pt x="2888" y="0"/>
                </a:lnTo>
                <a:lnTo>
                  <a:pt x="2888" y="0"/>
                </a:lnTo>
                <a:lnTo>
                  <a:pt x="2919" y="2"/>
                </a:lnTo>
                <a:cubicBezTo>
                  <a:pt x="3593" y="36"/>
                  <a:pt x="4129" y="593"/>
                  <a:pt x="4129" y="1276"/>
                </a:cubicBezTo>
                <a:cubicBezTo>
                  <a:pt x="4129" y="1958"/>
                  <a:pt x="3593" y="2515"/>
                  <a:pt x="2919" y="2549"/>
                </a:cubicBezTo>
                <a:lnTo>
                  <a:pt x="2888" y="2551"/>
                </a:lnTo>
                <a:lnTo>
                  <a:pt x="2888" y="2551"/>
                </a:lnTo>
                <a:lnTo>
                  <a:pt x="2854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活动流程</a:t>
            </a:r>
            <a:endParaRPr lang="zh-CN" altLang="en-US" sz="24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285115" y="2824798"/>
            <a:ext cx="2719070" cy="17157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9" h="2551">
                <a:moveTo>
                  <a:pt x="0" y="0"/>
                </a:moveTo>
                <a:lnTo>
                  <a:pt x="2854" y="0"/>
                </a:lnTo>
                <a:lnTo>
                  <a:pt x="2888" y="0"/>
                </a:lnTo>
                <a:lnTo>
                  <a:pt x="2888" y="0"/>
                </a:lnTo>
                <a:lnTo>
                  <a:pt x="2919" y="2"/>
                </a:lnTo>
                <a:cubicBezTo>
                  <a:pt x="3593" y="36"/>
                  <a:pt x="4129" y="593"/>
                  <a:pt x="4129" y="1276"/>
                </a:cubicBezTo>
                <a:cubicBezTo>
                  <a:pt x="4129" y="1958"/>
                  <a:pt x="3593" y="2515"/>
                  <a:pt x="2919" y="2549"/>
                </a:cubicBezTo>
                <a:lnTo>
                  <a:pt x="2888" y="2551"/>
                </a:lnTo>
                <a:lnTo>
                  <a:pt x="2888" y="2551"/>
                </a:lnTo>
                <a:lnTo>
                  <a:pt x="2854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accent1"/>
            </a:solidFill>
            <a:prstDash val="lgDash"/>
          </a:ln>
          <a:effectLst>
            <a:outerShdw blurRad="63500" sx="102000" sy="102000" algn="ctr" rotWithShape="0">
              <a:schemeClr val="lt1">
                <a:lumMod val="6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3569970" y="2860993"/>
            <a:ext cx="581025" cy="5810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6" name="圆角矩形 75">
            <a:hlinkClick r:id="rId6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4818380" y="288893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设计实验</a:t>
            </a:r>
            <a:endParaRPr lang="zh-CN" altLang="en-US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7060565" y="2937193"/>
            <a:ext cx="5093335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观察声音大小变化过程、实验操作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9"/>
            </p:custDataLst>
          </p:nvPr>
        </p:nvSpPr>
        <p:spPr>
          <a:xfrm>
            <a:off x="2510790" y="1018223"/>
            <a:ext cx="581025" cy="5810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4" name="圆角矩形 73">
            <a:hlinkClick r:id="" action="ppaction://hlinkshowjump?jump=nextslide"/>
          </p:cNvPr>
          <p:cNvSpPr/>
          <p:nvPr>
            <p:custDataLst>
              <p:tags r:id="rId10"/>
            </p:custDataLst>
          </p:nvPr>
        </p:nvSpPr>
        <p:spPr>
          <a:xfrm>
            <a:off x="3730625" y="106648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提出问题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5952490" y="1077913"/>
            <a:ext cx="5093335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为什么噪声检测装置上的分贝数值能够实时呈现？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12"/>
            </p:custDataLst>
          </p:nvPr>
        </p:nvSpPr>
        <p:spPr>
          <a:xfrm>
            <a:off x="3187700" y="1937703"/>
            <a:ext cx="581025" cy="581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5" name="圆角矩形 74">
            <a:hlinkClick r:id="rId13" action="ppaction://hlinksldjump"/>
          </p:cNvPr>
          <p:cNvSpPr/>
          <p:nvPr>
            <p:custDataLst>
              <p:tags r:id="rId14"/>
            </p:custDataLst>
          </p:nvPr>
        </p:nvSpPr>
        <p:spPr>
          <a:xfrm>
            <a:off x="4406900" y="195802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做出假设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6591300" y="2008823"/>
            <a:ext cx="5093335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哪些因素影响显示屏上的分贝数值？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16"/>
            </p:custDataLst>
          </p:nvPr>
        </p:nvSpPr>
        <p:spPr>
          <a:xfrm>
            <a:off x="2564130" y="5630863"/>
            <a:ext cx="581025" cy="581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6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9" name="圆角矩形 78">
            <a:hlinkClick r:id="rId17" action="ppaction://hlinksldjump"/>
          </p:cNvPr>
          <p:cNvSpPr/>
          <p:nvPr>
            <p:custDataLst>
              <p:tags r:id="rId18"/>
            </p:custDataLst>
          </p:nvPr>
        </p:nvSpPr>
        <p:spPr>
          <a:xfrm>
            <a:off x="3730625" y="5656898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交流讨论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9"/>
            </p:custDataLst>
          </p:nvPr>
        </p:nvSpPr>
        <p:spPr>
          <a:xfrm>
            <a:off x="5952490" y="5735003"/>
            <a:ext cx="5093335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生活中的连续量与开关量，并能辨别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20"/>
            </p:custDataLst>
          </p:nvPr>
        </p:nvSpPr>
        <p:spPr>
          <a:xfrm>
            <a:off x="3569970" y="3784283"/>
            <a:ext cx="581025" cy="581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7" name="圆角矩形 76">
            <a:hlinkClick r:id="rId21" action="ppaction://hlinksldjump"/>
          </p:cNvPr>
          <p:cNvSpPr/>
          <p:nvPr>
            <p:custDataLst>
              <p:tags r:id="rId22"/>
            </p:custDataLst>
          </p:nvPr>
        </p:nvSpPr>
        <p:spPr>
          <a:xfrm>
            <a:off x="4818380" y="381984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实验探究</a:t>
            </a:r>
            <a:endParaRPr lang="zh-CN" altLang="en-US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23"/>
            </p:custDataLst>
          </p:nvPr>
        </p:nvSpPr>
        <p:spPr>
          <a:xfrm>
            <a:off x="6854190" y="3867150"/>
            <a:ext cx="4650740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连续量的特点、连续量的输入影响连续量的输出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24"/>
            </p:custDataLst>
          </p:nvPr>
        </p:nvSpPr>
        <p:spPr>
          <a:xfrm>
            <a:off x="3286760" y="4707573"/>
            <a:ext cx="581025" cy="5810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8" name="圆角矩形 77">
            <a:hlinkClick r:id="rId25" action="ppaction://hlinksldjump"/>
          </p:cNvPr>
          <p:cNvSpPr/>
          <p:nvPr>
            <p:custDataLst>
              <p:tags r:id="rId26"/>
            </p:custDataLst>
          </p:nvPr>
        </p:nvSpPr>
        <p:spPr>
          <a:xfrm>
            <a:off x="4406900" y="475075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得出结论</a:t>
            </a:r>
            <a:endParaRPr lang="zh-CN" altLang="en-US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7"/>
            </p:custDataLst>
          </p:nvPr>
        </p:nvSpPr>
        <p:spPr>
          <a:xfrm>
            <a:off x="6591300" y="4795838"/>
            <a:ext cx="5093335" cy="42799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不同类型声音不影响装置检测、声音越大分贝数值越大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92555" y="1414780"/>
            <a:ext cx="9219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</a:rPr>
              <a:t>2.</a:t>
            </a:r>
            <a:r>
              <a:rPr lang="zh-CN" altLang="en-US" sz="2400" b="1">
                <a:solidFill>
                  <a:schemeClr val="bg1"/>
                </a:solidFill>
              </a:rPr>
              <a:t>连续量的输入影响连续量的输出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3652520" y="2743122"/>
            <a:ext cx="5158740" cy="1410413"/>
            <a:chOff x="4664" y="3658"/>
            <a:chExt cx="8124" cy="2221"/>
          </a:xfrm>
        </p:grpSpPr>
        <p:grpSp>
          <p:nvGrpSpPr>
            <p:cNvPr id="1073743875" name="组合 2"/>
            <p:cNvGrpSpPr/>
            <p:nvPr/>
          </p:nvGrpSpPr>
          <p:grpSpPr>
            <a:xfrm>
              <a:off x="4664" y="3658"/>
              <a:ext cx="8124" cy="1390"/>
              <a:chOff x="5982" y="14875"/>
              <a:chExt cx="4733" cy="1003"/>
            </a:xfrm>
          </p:grpSpPr>
          <p:pic>
            <p:nvPicPr>
              <p:cNvPr id="1073743876" name="图片 1073743875" descr="声音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5982" y="14875"/>
                <a:ext cx="618" cy="80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73743877" name="右箭头 5"/>
              <p:cNvSpPr/>
              <p:nvPr>
                <p:custDataLst>
                  <p:tags r:id="rId5"/>
                </p:custDataLst>
              </p:nvPr>
            </p:nvSpPr>
            <p:spPr>
              <a:xfrm>
                <a:off x="6833" y="15272"/>
                <a:ext cx="581" cy="219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rgbClr val="4F81BD"/>
              </a:solidFill>
              <a:ln w="25400" cap="flat" cmpd="sng">
                <a:solidFill>
                  <a:srgbClr val="29486D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1073743878" name="图片 38" descr="控制器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732" y="14875"/>
                <a:ext cx="984" cy="92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73743879" name="右箭头 7"/>
              <p:cNvSpPr/>
              <p:nvPr>
                <p:custDataLst>
                  <p:tags r:id="rId8"/>
                </p:custDataLst>
              </p:nvPr>
            </p:nvSpPr>
            <p:spPr>
              <a:xfrm>
                <a:off x="9034" y="15235"/>
                <a:ext cx="581" cy="219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rgbClr val="4F81BD"/>
              </a:solidFill>
              <a:ln w="25400" cap="flat" cmpd="sng">
                <a:solidFill>
                  <a:srgbClr val="29486D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1073743880" name="图片 1073743879" descr="显示屏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82" y="14886"/>
                <a:ext cx="833" cy="99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4929" y="5284"/>
              <a:ext cx="1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输入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8027" y="5284"/>
              <a:ext cx="1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计算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592" y="5299"/>
              <a:ext cx="1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输出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1392555" y="4864100"/>
            <a:ext cx="9219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</a:rPr>
              <a:t>3.</a:t>
            </a:r>
            <a:r>
              <a:rPr lang="zh-CN" altLang="en-US" sz="2400" b="1">
                <a:solidFill>
                  <a:schemeClr val="bg1"/>
                </a:solidFill>
              </a:rPr>
              <a:t>声音检测装置在生活中的应用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55930"/>
            <a:ext cx="8915400" cy="559435"/>
            <a:chOff x="3154" y="746"/>
            <a:chExt cx="14040" cy="881"/>
          </a:xfrm>
        </p:grpSpPr>
        <p:sp>
          <p:nvSpPr>
            <p:cNvPr id="2" name="同侧圆角矩形 1">
              <a:hlinkClick r:id="rId13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14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15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6" action="ppaction://hlinksldjump"/>
            </p:cNvPr>
            <p:cNvSpPr/>
            <p:nvPr userDrawn="1"/>
          </p:nvSpPr>
          <p:spPr>
            <a:xfrm>
              <a:off x="1017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7" action="ppaction://hlinksldjump"/>
            </p:cNvPr>
            <p:cNvSpPr/>
            <p:nvPr userDrawn="1"/>
          </p:nvSpPr>
          <p:spPr>
            <a:xfrm>
              <a:off x="12514" y="746"/>
              <a:ext cx="2340" cy="88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8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68937" y="2264016"/>
            <a:ext cx="5506106" cy="1887513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/>
              <a:t>六、交流讨论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TextBox 8"/>
          <p:cNvSpPr txBox="1"/>
          <p:nvPr/>
        </p:nvSpPr>
        <p:spPr>
          <a:xfrm>
            <a:off x="6379815" y="3706847"/>
            <a:ext cx="5544074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生活中的连续量与开关量</a:t>
            </a:r>
            <a:endParaRPr lang="zh-CN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441960" y="5702300"/>
            <a:ext cx="925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5550" y="1244600"/>
            <a:ext cx="6393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</a:rPr>
              <a:t>1.</a:t>
            </a:r>
            <a:r>
              <a:rPr lang="zh-CN" altLang="en-US" sz="2400" b="1">
                <a:solidFill>
                  <a:schemeClr val="bg1"/>
                </a:solidFill>
              </a:rPr>
              <a:t>你还知道生活中有哪些连续量的例子？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9544" t="34551" r="5031" b="43953"/>
          <a:stretch>
            <a:fillRect/>
          </a:stretch>
        </p:blipFill>
        <p:spPr>
          <a:xfrm>
            <a:off x="2071370" y="2173605"/>
            <a:ext cx="1895475" cy="186753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1330325" y="4598035"/>
            <a:ext cx="2554605" cy="487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手机屏幕亮度、音量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滑动调节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905" y="2215515"/>
            <a:ext cx="2773045" cy="20567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923280" y="4598035"/>
            <a:ext cx="3376295" cy="487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智慧农场的空气温湿度等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65455"/>
            <a:ext cx="8915400" cy="549910"/>
            <a:chOff x="3154" y="761"/>
            <a:chExt cx="14040" cy="866"/>
          </a:xfrm>
        </p:grpSpPr>
        <p:sp>
          <p:nvSpPr>
            <p:cNvPr id="5" name="同侧圆角矩形 4">
              <a:hlinkClick r:id="rId6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7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8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9" action="ppaction://hlinksldjump"/>
            </p:cNvPr>
            <p:cNvSpPr/>
            <p:nvPr userDrawn="1"/>
          </p:nvSpPr>
          <p:spPr>
            <a:xfrm>
              <a:off x="1017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0" action="ppaction://hlinksldjump"/>
            </p:cNvPr>
            <p:cNvSpPr/>
            <p:nvPr userDrawn="1"/>
          </p:nvSpPr>
          <p:spPr>
            <a:xfrm>
              <a:off x="1251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1" action="ppaction://hlinksldjump"/>
            </p:cNvPr>
            <p:cNvSpPr/>
            <p:nvPr userDrawn="1"/>
          </p:nvSpPr>
          <p:spPr>
            <a:xfrm>
              <a:off x="14854" y="761"/>
              <a:ext cx="2340" cy="866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5550" y="1244600"/>
            <a:ext cx="6393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</a:rPr>
              <a:t>2.</a:t>
            </a:r>
            <a:r>
              <a:rPr lang="zh-CN" altLang="en-US" sz="2400" b="1">
                <a:solidFill>
                  <a:schemeClr val="bg1"/>
                </a:solidFill>
              </a:rPr>
              <a:t>开关量的例子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6" name="图片 5" descr="灯泡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3780" y="2272665"/>
            <a:ext cx="914400" cy="914400"/>
          </a:xfrm>
          <a:prstGeom prst="rect">
            <a:avLst/>
          </a:prstGeom>
        </p:spPr>
      </p:pic>
      <p:pic>
        <p:nvPicPr>
          <p:cNvPr id="7" name="图片 6" descr="灯泡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5375" y="2385695"/>
            <a:ext cx="801370" cy="8013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91460" y="3489960"/>
            <a:ext cx="1409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灯的</a:t>
            </a:r>
            <a:r>
              <a:rPr lang="zh-CN" altLang="en-US">
                <a:solidFill>
                  <a:srgbClr val="FF0000"/>
                </a:solidFill>
              </a:rPr>
              <a:t>亮、灭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 descr="电风扇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6815" y="2272665"/>
            <a:ext cx="1048385" cy="1048385"/>
          </a:xfrm>
          <a:prstGeom prst="rect">
            <a:avLst/>
          </a:prstGeom>
        </p:spPr>
      </p:pic>
      <p:pic>
        <p:nvPicPr>
          <p:cNvPr id="10" name="图片 9" descr="电视机及遥控器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8590" y="2144395"/>
            <a:ext cx="1139825" cy="12172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23685" y="3571875"/>
            <a:ext cx="1874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电器的</a:t>
            </a:r>
            <a:r>
              <a:rPr lang="zh-CN" altLang="en-US">
                <a:solidFill>
                  <a:srgbClr val="FF0000"/>
                </a:solidFill>
              </a:rPr>
              <a:t>开、关</a:t>
            </a:r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09650" y="4076065"/>
            <a:ext cx="9904730" cy="1714500"/>
            <a:chOff x="1590" y="6419"/>
            <a:chExt cx="15598" cy="2700"/>
          </a:xfrm>
        </p:grpSpPr>
        <p:sp>
          <p:nvSpPr>
            <p:cNvPr id="13" name="矩形: 圆角 11"/>
            <p:cNvSpPr/>
            <p:nvPr/>
          </p:nvSpPr>
          <p:spPr>
            <a:xfrm>
              <a:off x="1590" y="6419"/>
              <a:ext cx="15598" cy="2700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30" y="6766"/>
              <a:ext cx="15258" cy="2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26670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在控制系统中，开关量只有像这样的</a:t>
              </a:r>
              <a:r>
                <a:rPr lang="zh-CN" altLang="en-US" sz="24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两种状态</a:t>
              </a:r>
              <a:r>
                <a: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。</a:t>
              </a:r>
              <a:endPara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在计算机内部通电有信号用数字“</a:t>
              </a: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1</a:t>
              </a:r>
              <a:r>
                <a: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r>
                <a: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；断电无信号用数字“</a:t>
              </a: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0</a:t>
              </a:r>
              <a:r>
                <a: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r>
                <a: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表示。</a:t>
              </a:r>
              <a:endPara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002790" y="465455"/>
            <a:ext cx="8915400" cy="549910"/>
            <a:chOff x="3154" y="761"/>
            <a:chExt cx="14040" cy="866"/>
          </a:xfrm>
        </p:grpSpPr>
        <p:sp>
          <p:nvSpPr>
            <p:cNvPr id="5" name="同侧圆角矩形 4">
              <a:hlinkClick r:id="rId9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10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11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2" action="ppaction://hlinksldjump"/>
            </p:cNvPr>
            <p:cNvSpPr/>
            <p:nvPr userDrawn="1"/>
          </p:nvSpPr>
          <p:spPr>
            <a:xfrm>
              <a:off x="1017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3" action="ppaction://hlinksldjump"/>
            </p:cNvPr>
            <p:cNvSpPr/>
            <p:nvPr userDrawn="1"/>
          </p:nvSpPr>
          <p:spPr>
            <a:xfrm>
              <a:off x="1251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4" action="ppaction://hlinksldjump"/>
            </p:cNvPr>
            <p:cNvSpPr/>
            <p:nvPr userDrawn="1"/>
          </p:nvSpPr>
          <p:spPr>
            <a:xfrm>
              <a:off x="14854" y="761"/>
              <a:ext cx="2340" cy="866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267736" y="2514200"/>
            <a:ext cx="9546038" cy="3321652"/>
          </a:xfrm>
          <a:prstGeom prst="roundRect">
            <a:avLst>
              <a:gd name="adj" fmla="val 13637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文本框 6"/>
          <p:cNvSpPr txBox="1"/>
          <p:nvPr/>
        </p:nvSpPr>
        <p:spPr>
          <a:xfrm>
            <a:off x="1267460" y="1562735"/>
            <a:ext cx="7859395" cy="4616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．</a:t>
            </a:r>
            <a:r>
              <a:rPr lang="zh-CN" altLang="en-US" sz="2665" dirty="0">
                <a:solidFill>
                  <a:schemeClr val="bg1"/>
                </a:solidFill>
              </a:rPr>
              <a:t>在一定条件下开关量与连续量可以相互转化</a:t>
            </a:r>
            <a:endParaRPr lang="zh-CN" altLang="zh-CN" sz="2665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1941" y="2811234"/>
            <a:ext cx="8187893" cy="28848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altLang="zh-CN" dirty="0"/>
              <a:t>温度控制：在一个温控系统中，我们可以设定一个阈值，比如30度。当环境温度超过30度时，空调就会打开（开关量为1），当温度低于30度时，空调就会关闭（开关量为0）。</a:t>
            </a:r>
            <a:endParaRPr altLang="zh-CN" dirty="0"/>
          </a:p>
        </p:txBody>
      </p:sp>
      <p:grpSp>
        <p:nvGrpSpPr>
          <p:cNvPr id="13" name="组合 12"/>
          <p:cNvGrpSpPr/>
          <p:nvPr/>
        </p:nvGrpSpPr>
        <p:grpSpPr>
          <a:xfrm>
            <a:off x="6838842" y="3818158"/>
            <a:ext cx="3974932" cy="2017694"/>
            <a:chOff x="673101" y="4091203"/>
            <a:chExt cx="3974932" cy="2017694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673101" y="4603814"/>
              <a:ext cx="3938407" cy="1505083"/>
            </a:xfrm>
            <a:custGeom>
              <a:avLst/>
              <a:gdLst>
                <a:gd name="T0" fmla="*/ 1504 w 1504"/>
                <a:gd name="T1" fmla="*/ 110 h 576"/>
                <a:gd name="T2" fmla="*/ 1350 w 1504"/>
                <a:gd name="T3" fmla="*/ 84 h 576"/>
                <a:gd name="T4" fmla="*/ 1253 w 1504"/>
                <a:gd name="T5" fmla="*/ 362 h 576"/>
                <a:gd name="T6" fmla="*/ 1118 w 1504"/>
                <a:gd name="T7" fmla="*/ 388 h 576"/>
                <a:gd name="T8" fmla="*/ 1051 w 1504"/>
                <a:gd name="T9" fmla="*/ 309 h 576"/>
                <a:gd name="T10" fmla="*/ 927 w 1504"/>
                <a:gd name="T11" fmla="*/ 314 h 576"/>
                <a:gd name="T12" fmla="*/ 830 w 1504"/>
                <a:gd name="T13" fmla="*/ 446 h 576"/>
                <a:gd name="T14" fmla="*/ 780 w 1504"/>
                <a:gd name="T15" fmla="*/ 477 h 576"/>
                <a:gd name="T16" fmla="*/ 646 w 1504"/>
                <a:gd name="T17" fmla="*/ 443 h 576"/>
                <a:gd name="T18" fmla="*/ 529 w 1504"/>
                <a:gd name="T19" fmla="*/ 460 h 576"/>
                <a:gd name="T20" fmla="*/ 456 w 1504"/>
                <a:gd name="T21" fmla="*/ 504 h 576"/>
                <a:gd name="T22" fmla="*/ 353 w 1504"/>
                <a:gd name="T23" fmla="*/ 524 h 576"/>
                <a:gd name="T24" fmla="*/ 128 w 1504"/>
                <a:gd name="T25" fmla="*/ 508 h 576"/>
                <a:gd name="T26" fmla="*/ 0 w 1504"/>
                <a:gd name="T27" fmla="*/ 576 h 576"/>
                <a:gd name="T28" fmla="*/ 780 w 1504"/>
                <a:gd name="T29" fmla="*/ 576 h 576"/>
                <a:gd name="T30" fmla="*/ 1504 w 1504"/>
                <a:gd name="T31" fmla="*/ 576 h 576"/>
                <a:gd name="T32" fmla="*/ 1504 w 1504"/>
                <a:gd name="T33" fmla="*/ 11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4" h="576">
                  <a:moveTo>
                    <a:pt x="1504" y="110"/>
                  </a:moveTo>
                  <a:cubicBezTo>
                    <a:pt x="1504" y="21"/>
                    <a:pt x="1379" y="0"/>
                    <a:pt x="1350" y="84"/>
                  </a:cubicBezTo>
                  <a:cubicBezTo>
                    <a:pt x="1253" y="362"/>
                    <a:pt x="1253" y="362"/>
                    <a:pt x="1253" y="362"/>
                  </a:cubicBezTo>
                  <a:cubicBezTo>
                    <a:pt x="1233" y="420"/>
                    <a:pt x="1158" y="434"/>
                    <a:pt x="1118" y="388"/>
                  </a:cubicBezTo>
                  <a:cubicBezTo>
                    <a:pt x="1051" y="309"/>
                    <a:pt x="1051" y="309"/>
                    <a:pt x="1051" y="309"/>
                  </a:cubicBezTo>
                  <a:cubicBezTo>
                    <a:pt x="1018" y="271"/>
                    <a:pt x="957" y="273"/>
                    <a:pt x="927" y="314"/>
                  </a:cubicBezTo>
                  <a:cubicBezTo>
                    <a:pt x="830" y="446"/>
                    <a:pt x="830" y="446"/>
                    <a:pt x="830" y="446"/>
                  </a:cubicBezTo>
                  <a:cubicBezTo>
                    <a:pt x="818" y="463"/>
                    <a:pt x="800" y="473"/>
                    <a:pt x="780" y="477"/>
                  </a:cubicBezTo>
                  <a:cubicBezTo>
                    <a:pt x="646" y="443"/>
                    <a:pt x="646" y="443"/>
                    <a:pt x="646" y="443"/>
                  </a:cubicBezTo>
                  <a:cubicBezTo>
                    <a:pt x="606" y="434"/>
                    <a:pt x="564" y="440"/>
                    <a:pt x="529" y="460"/>
                  </a:cubicBezTo>
                  <a:cubicBezTo>
                    <a:pt x="456" y="504"/>
                    <a:pt x="456" y="504"/>
                    <a:pt x="456" y="504"/>
                  </a:cubicBezTo>
                  <a:cubicBezTo>
                    <a:pt x="425" y="522"/>
                    <a:pt x="389" y="529"/>
                    <a:pt x="353" y="524"/>
                  </a:cubicBezTo>
                  <a:cubicBezTo>
                    <a:pt x="353" y="524"/>
                    <a:pt x="192" y="464"/>
                    <a:pt x="128" y="508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780" y="576"/>
                    <a:pt x="780" y="576"/>
                    <a:pt x="780" y="576"/>
                  </a:cubicBezTo>
                  <a:cubicBezTo>
                    <a:pt x="1504" y="576"/>
                    <a:pt x="1504" y="576"/>
                    <a:pt x="1504" y="576"/>
                  </a:cubicBezTo>
                  <a:lnTo>
                    <a:pt x="1504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2233602" y="4091203"/>
              <a:ext cx="2414431" cy="2017693"/>
            </a:xfrm>
            <a:custGeom>
              <a:avLst/>
              <a:gdLst>
                <a:gd name="T0" fmla="*/ 0 w 922"/>
                <a:gd name="T1" fmla="*/ 772 h 772"/>
                <a:gd name="T2" fmla="*/ 73 w 922"/>
                <a:gd name="T3" fmla="*/ 727 h 772"/>
                <a:gd name="T4" fmla="*/ 113 w 922"/>
                <a:gd name="T5" fmla="*/ 722 h 772"/>
                <a:gd name="T6" fmla="*/ 168 w 922"/>
                <a:gd name="T7" fmla="*/ 736 h 772"/>
                <a:gd name="T8" fmla="*/ 221 w 922"/>
                <a:gd name="T9" fmla="*/ 718 h 772"/>
                <a:gd name="T10" fmla="*/ 291 w 922"/>
                <a:gd name="T11" fmla="*/ 634 h 772"/>
                <a:gd name="T12" fmla="*/ 375 w 922"/>
                <a:gd name="T13" fmla="*/ 638 h 772"/>
                <a:gd name="T14" fmla="*/ 409 w 922"/>
                <a:gd name="T15" fmla="*/ 687 h 772"/>
                <a:gd name="T16" fmla="*/ 489 w 922"/>
                <a:gd name="T17" fmla="*/ 695 h 772"/>
                <a:gd name="T18" fmla="*/ 525 w 922"/>
                <a:gd name="T19" fmla="*/ 659 h 772"/>
                <a:gd name="T20" fmla="*/ 586 w 922"/>
                <a:gd name="T21" fmla="*/ 649 h 772"/>
                <a:gd name="T22" fmla="*/ 618 w 922"/>
                <a:gd name="T23" fmla="*/ 665 h 772"/>
                <a:gd name="T24" fmla="*/ 691 w 922"/>
                <a:gd name="T25" fmla="*/ 634 h 772"/>
                <a:gd name="T26" fmla="*/ 890 w 922"/>
                <a:gd name="T27" fmla="*/ 18 h 772"/>
                <a:gd name="T28" fmla="*/ 922 w 922"/>
                <a:gd name="T29" fmla="*/ 23 h 772"/>
                <a:gd name="T30" fmla="*/ 908 w 922"/>
                <a:gd name="T31" fmla="*/ 772 h 772"/>
                <a:gd name="T32" fmla="*/ 0 w 922"/>
                <a:gd name="T33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2" h="772">
                  <a:moveTo>
                    <a:pt x="0" y="772"/>
                  </a:moveTo>
                  <a:cubicBezTo>
                    <a:pt x="73" y="727"/>
                    <a:pt x="73" y="727"/>
                    <a:pt x="73" y="727"/>
                  </a:cubicBezTo>
                  <a:cubicBezTo>
                    <a:pt x="85" y="720"/>
                    <a:pt x="100" y="718"/>
                    <a:pt x="113" y="722"/>
                  </a:cubicBezTo>
                  <a:cubicBezTo>
                    <a:pt x="168" y="736"/>
                    <a:pt x="168" y="736"/>
                    <a:pt x="168" y="736"/>
                  </a:cubicBezTo>
                  <a:cubicBezTo>
                    <a:pt x="187" y="741"/>
                    <a:pt x="208" y="734"/>
                    <a:pt x="221" y="718"/>
                  </a:cubicBezTo>
                  <a:cubicBezTo>
                    <a:pt x="291" y="634"/>
                    <a:pt x="291" y="634"/>
                    <a:pt x="291" y="634"/>
                  </a:cubicBezTo>
                  <a:cubicBezTo>
                    <a:pt x="314" y="607"/>
                    <a:pt x="356" y="609"/>
                    <a:pt x="375" y="638"/>
                  </a:cubicBezTo>
                  <a:cubicBezTo>
                    <a:pt x="409" y="687"/>
                    <a:pt x="409" y="687"/>
                    <a:pt x="409" y="687"/>
                  </a:cubicBezTo>
                  <a:cubicBezTo>
                    <a:pt x="427" y="715"/>
                    <a:pt x="466" y="718"/>
                    <a:pt x="489" y="695"/>
                  </a:cubicBezTo>
                  <a:cubicBezTo>
                    <a:pt x="525" y="659"/>
                    <a:pt x="525" y="659"/>
                    <a:pt x="525" y="659"/>
                  </a:cubicBezTo>
                  <a:cubicBezTo>
                    <a:pt x="541" y="643"/>
                    <a:pt x="566" y="639"/>
                    <a:pt x="586" y="649"/>
                  </a:cubicBezTo>
                  <a:cubicBezTo>
                    <a:pt x="618" y="665"/>
                    <a:pt x="618" y="665"/>
                    <a:pt x="618" y="665"/>
                  </a:cubicBezTo>
                  <a:cubicBezTo>
                    <a:pt x="646" y="679"/>
                    <a:pt x="681" y="665"/>
                    <a:pt x="691" y="634"/>
                  </a:cubicBezTo>
                  <a:cubicBezTo>
                    <a:pt x="890" y="18"/>
                    <a:pt x="890" y="18"/>
                    <a:pt x="890" y="18"/>
                  </a:cubicBezTo>
                  <a:cubicBezTo>
                    <a:pt x="896" y="0"/>
                    <a:pt x="922" y="4"/>
                    <a:pt x="922" y="23"/>
                  </a:cubicBezTo>
                  <a:cubicBezTo>
                    <a:pt x="908" y="772"/>
                    <a:pt x="908" y="772"/>
                    <a:pt x="908" y="772"/>
                  </a:cubicBezTo>
                  <a:lnTo>
                    <a:pt x="0" y="7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002790" y="465455"/>
            <a:ext cx="8915400" cy="549910"/>
            <a:chOff x="3154" y="761"/>
            <a:chExt cx="14040" cy="866"/>
          </a:xfrm>
        </p:grpSpPr>
        <p:sp>
          <p:nvSpPr>
            <p:cNvPr id="2" name="同侧圆角矩形 1">
              <a:hlinkClick r:id="rId1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2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3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4" action="ppaction://hlinksldjump"/>
            </p:cNvPr>
            <p:cNvSpPr/>
            <p:nvPr userDrawn="1"/>
          </p:nvSpPr>
          <p:spPr>
            <a:xfrm>
              <a:off x="1017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5" action="ppaction://hlinksldjump"/>
            </p:cNvPr>
            <p:cNvSpPr/>
            <p:nvPr userDrawn="1"/>
          </p:nvSpPr>
          <p:spPr>
            <a:xfrm>
              <a:off x="12514" y="908"/>
              <a:ext cx="2340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6" action="ppaction://hlinksldjump"/>
            </p:cNvPr>
            <p:cNvSpPr/>
            <p:nvPr userDrawn="1"/>
          </p:nvSpPr>
          <p:spPr>
            <a:xfrm>
              <a:off x="14854" y="761"/>
              <a:ext cx="2340" cy="866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用所学知识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探究未知世界吧！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 噪声检测有方法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智能小区我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揭秘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83530" y="1513840"/>
            <a:ext cx="5892165" cy="2244725"/>
          </a:xfr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dirty="0">
                <a:solidFill>
                  <a:srgbClr val="4B93E8"/>
                </a:solidFill>
                <a:sym typeface="+mn-ea"/>
              </a:rPr>
              <a:t>一、提出问题</a:t>
            </a:r>
            <a:br>
              <a:rPr kumimoji="1" lang="zh-CN" altLang="en-US" dirty="0">
                <a:solidFill>
                  <a:srgbClr val="4B93E8"/>
                </a:solidFill>
                <a:sym typeface="+mn-ea"/>
              </a:rPr>
            </a:br>
            <a:endParaRPr kumimoji="1" lang="zh-CN" altLang="en-US" dirty="0">
              <a:solidFill>
                <a:srgbClr val="4B93E8"/>
              </a:solidFill>
              <a:sym typeface="+mn-ea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5628610" y="3428717"/>
            <a:ext cx="5544074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为什么噪声检测装置显示屏上分贝数值动态呈现？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hlinkClick r:id="rId1" action="ppaction://hlinksldjump"/>
          </p:cNvPr>
          <p:cNvSpPr txBox="1"/>
          <p:nvPr/>
        </p:nvSpPr>
        <p:spPr>
          <a:xfrm>
            <a:off x="431800" y="5712460"/>
            <a:ext cx="967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>
            <p:custDataLst>
              <p:tags r:id="rId1"/>
            </p:custDataLst>
          </p:nvPr>
        </p:nvSpPr>
        <p:spPr bwMode="auto">
          <a:xfrm>
            <a:off x="331470" y="1173480"/>
            <a:ext cx="154940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观看视频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532745" y="4815205"/>
            <a:ext cx="1210945" cy="1196340"/>
            <a:chOff x="3785179" y="1458020"/>
            <a:chExt cx="4621643" cy="3941960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3785179" y="1458020"/>
              <a:ext cx="4621643" cy="3941960"/>
            </a:xfrm>
            <a:custGeom>
              <a:avLst/>
              <a:gdLst>
                <a:gd name="T0" fmla="*/ 2219 w 2222"/>
                <a:gd name="T1" fmla="*/ 1384 h 1898"/>
                <a:gd name="T2" fmla="*/ 1826 w 2222"/>
                <a:gd name="T3" fmla="*/ 1857 h 1898"/>
                <a:gd name="T4" fmla="*/ 1513 w 2222"/>
                <a:gd name="T5" fmla="*/ 1853 h 1898"/>
                <a:gd name="T6" fmla="*/ 832 w 2222"/>
                <a:gd name="T7" fmla="*/ 1897 h 1898"/>
                <a:gd name="T8" fmla="*/ 694 w 2222"/>
                <a:gd name="T9" fmla="*/ 1893 h 1898"/>
                <a:gd name="T10" fmla="*/ 258 w 2222"/>
                <a:gd name="T11" fmla="*/ 1775 h 1898"/>
                <a:gd name="T12" fmla="*/ 100 w 2222"/>
                <a:gd name="T13" fmla="*/ 1664 h 1898"/>
                <a:gd name="T14" fmla="*/ 22 w 2222"/>
                <a:gd name="T15" fmla="*/ 1270 h 1898"/>
                <a:gd name="T16" fmla="*/ 91 w 2222"/>
                <a:gd name="T17" fmla="*/ 861 h 1898"/>
                <a:gd name="T18" fmla="*/ 68 w 2222"/>
                <a:gd name="T19" fmla="*/ 572 h 1898"/>
                <a:gd name="T20" fmla="*/ 131 w 2222"/>
                <a:gd name="T21" fmla="*/ 295 h 1898"/>
                <a:gd name="T22" fmla="*/ 378 w 2222"/>
                <a:gd name="T23" fmla="*/ 155 h 1898"/>
                <a:gd name="T24" fmla="*/ 666 w 2222"/>
                <a:gd name="T25" fmla="*/ 133 h 1898"/>
                <a:gd name="T26" fmla="*/ 1260 w 2222"/>
                <a:gd name="T27" fmla="*/ 48 h 1898"/>
                <a:gd name="T28" fmla="*/ 2065 w 2222"/>
                <a:gd name="T29" fmla="*/ 387 h 1898"/>
                <a:gd name="T30" fmla="*/ 2067 w 2222"/>
                <a:gd name="T31" fmla="*/ 483 h 1898"/>
                <a:gd name="T32" fmla="*/ 2061 w 2222"/>
                <a:gd name="T33" fmla="*/ 804 h 1898"/>
                <a:gd name="T34" fmla="*/ 2219 w 2222"/>
                <a:gd name="T35" fmla="*/ 1384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2" h="1898">
                  <a:moveTo>
                    <a:pt x="2219" y="1384"/>
                  </a:moveTo>
                  <a:cubicBezTo>
                    <a:pt x="2222" y="1607"/>
                    <a:pt x="2046" y="1819"/>
                    <a:pt x="1826" y="1857"/>
                  </a:cubicBezTo>
                  <a:cubicBezTo>
                    <a:pt x="1723" y="1874"/>
                    <a:pt x="1618" y="1857"/>
                    <a:pt x="1513" y="1853"/>
                  </a:cubicBezTo>
                  <a:cubicBezTo>
                    <a:pt x="1286" y="1843"/>
                    <a:pt x="1059" y="1892"/>
                    <a:pt x="832" y="1897"/>
                  </a:cubicBezTo>
                  <a:cubicBezTo>
                    <a:pt x="786" y="1898"/>
                    <a:pt x="740" y="1897"/>
                    <a:pt x="694" y="1893"/>
                  </a:cubicBezTo>
                  <a:cubicBezTo>
                    <a:pt x="542" y="1882"/>
                    <a:pt x="394" y="1842"/>
                    <a:pt x="258" y="1775"/>
                  </a:cubicBezTo>
                  <a:cubicBezTo>
                    <a:pt x="199" y="1747"/>
                    <a:pt x="143" y="1713"/>
                    <a:pt x="100" y="1664"/>
                  </a:cubicBezTo>
                  <a:cubicBezTo>
                    <a:pt x="9" y="1560"/>
                    <a:pt x="0" y="1406"/>
                    <a:pt x="22" y="1270"/>
                  </a:cubicBezTo>
                  <a:cubicBezTo>
                    <a:pt x="43" y="1133"/>
                    <a:pt x="89" y="999"/>
                    <a:pt x="91" y="861"/>
                  </a:cubicBezTo>
                  <a:cubicBezTo>
                    <a:pt x="93" y="764"/>
                    <a:pt x="73" y="668"/>
                    <a:pt x="68" y="572"/>
                  </a:cubicBezTo>
                  <a:cubicBezTo>
                    <a:pt x="63" y="475"/>
                    <a:pt x="75" y="373"/>
                    <a:pt x="131" y="295"/>
                  </a:cubicBezTo>
                  <a:cubicBezTo>
                    <a:pt x="188" y="217"/>
                    <a:pt x="283" y="174"/>
                    <a:pt x="378" y="155"/>
                  </a:cubicBezTo>
                  <a:cubicBezTo>
                    <a:pt x="472" y="136"/>
                    <a:pt x="570" y="139"/>
                    <a:pt x="666" y="133"/>
                  </a:cubicBezTo>
                  <a:cubicBezTo>
                    <a:pt x="866" y="121"/>
                    <a:pt x="1061" y="72"/>
                    <a:pt x="1260" y="48"/>
                  </a:cubicBezTo>
                  <a:cubicBezTo>
                    <a:pt x="1556" y="11"/>
                    <a:pt x="2032" y="0"/>
                    <a:pt x="2065" y="387"/>
                  </a:cubicBezTo>
                  <a:cubicBezTo>
                    <a:pt x="2067" y="419"/>
                    <a:pt x="2068" y="451"/>
                    <a:pt x="2067" y="483"/>
                  </a:cubicBezTo>
                  <a:cubicBezTo>
                    <a:pt x="2064" y="590"/>
                    <a:pt x="2047" y="698"/>
                    <a:pt x="2061" y="804"/>
                  </a:cubicBezTo>
                  <a:cubicBezTo>
                    <a:pt x="2086" y="1004"/>
                    <a:pt x="2215" y="1183"/>
                    <a:pt x="2219" y="1384"/>
                  </a:cubicBezTo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5095495" y="1989554"/>
              <a:ext cx="3311326" cy="3408424"/>
            </a:xfrm>
            <a:custGeom>
              <a:avLst/>
              <a:gdLst>
                <a:gd name="T0" fmla="*/ 1589 w 1592"/>
                <a:gd name="T1" fmla="*/ 1128 h 1641"/>
                <a:gd name="T2" fmla="*/ 1196 w 1592"/>
                <a:gd name="T3" fmla="*/ 1601 h 1641"/>
                <a:gd name="T4" fmla="*/ 883 w 1592"/>
                <a:gd name="T5" fmla="*/ 1597 h 1641"/>
                <a:gd name="T6" fmla="*/ 202 w 1592"/>
                <a:gd name="T7" fmla="*/ 1641 h 1641"/>
                <a:gd name="T8" fmla="*/ 38 w 1592"/>
                <a:gd name="T9" fmla="*/ 1480 h 1641"/>
                <a:gd name="T10" fmla="*/ 2 w 1592"/>
                <a:gd name="T11" fmla="*/ 1420 h 1641"/>
                <a:gd name="T12" fmla="*/ 11 w 1592"/>
                <a:gd name="T13" fmla="*/ 1368 h 1641"/>
                <a:gd name="T14" fmla="*/ 414 w 1592"/>
                <a:gd name="T15" fmla="*/ 565 h 1641"/>
                <a:gd name="T16" fmla="*/ 669 w 1592"/>
                <a:gd name="T17" fmla="*/ 230 h 1641"/>
                <a:gd name="T18" fmla="*/ 914 w 1592"/>
                <a:gd name="T19" fmla="*/ 5 h 1641"/>
                <a:gd name="T20" fmla="*/ 1178 w 1592"/>
                <a:gd name="T21" fmla="*/ 114 h 1641"/>
                <a:gd name="T22" fmla="*/ 1437 w 1592"/>
                <a:gd name="T23" fmla="*/ 227 h 1641"/>
                <a:gd name="T24" fmla="*/ 1431 w 1592"/>
                <a:gd name="T25" fmla="*/ 548 h 1641"/>
                <a:gd name="T26" fmla="*/ 1589 w 1592"/>
                <a:gd name="T27" fmla="*/ 1128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2" h="1641">
                  <a:moveTo>
                    <a:pt x="1589" y="1128"/>
                  </a:moveTo>
                  <a:cubicBezTo>
                    <a:pt x="1592" y="1351"/>
                    <a:pt x="1416" y="1563"/>
                    <a:pt x="1196" y="1601"/>
                  </a:cubicBezTo>
                  <a:cubicBezTo>
                    <a:pt x="1093" y="1618"/>
                    <a:pt x="988" y="1601"/>
                    <a:pt x="883" y="1597"/>
                  </a:cubicBezTo>
                  <a:cubicBezTo>
                    <a:pt x="656" y="1587"/>
                    <a:pt x="429" y="1636"/>
                    <a:pt x="202" y="1641"/>
                  </a:cubicBezTo>
                  <a:cubicBezTo>
                    <a:pt x="146" y="1588"/>
                    <a:pt x="91" y="1536"/>
                    <a:pt x="38" y="1480"/>
                  </a:cubicBezTo>
                  <a:cubicBezTo>
                    <a:pt x="22" y="1463"/>
                    <a:pt x="6" y="1444"/>
                    <a:pt x="2" y="1420"/>
                  </a:cubicBezTo>
                  <a:cubicBezTo>
                    <a:pt x="0" y="1403"/>
                    <a:pt x="6" y="1385"/>
                    <a:pt x="11" y="1368"/>
                  </a:cubicBezTo>
                  <a:cubicBezTo>
                    <a:pt x="109" y="1084"/>
                    <a:pt x="244" y="814"/>
                    <a:pt x="414" y="565"/>
                  </a:cubicBezTo>
                  <a:cubicBezTo>
                    <a:pt x="493" y="449"/>
                    <a:pt x="580" y="339"/>
                    <a:pt x="669" y="230"/>
                  </a:cubicBezTo>
                  <a:cubicBezTo>
                    <a:pt x="729" y="156"/>
                    <a:pt x="807" y="13"/>
                    <a:pt x="914" y="5"/>
                  </a:cubicBezTo>
                  <a:cubicBezTo>
                    <a:pt x="1001" y="0"/>
                    <a:pt x="1102" y="80"/>
                    <a:pt x="1178" y="114"/>
                  </a:cubicBezTo>
                  <a:cubicBezTo>
                    <a:pt x="1264" y="153"/>
                    <a:pt x="1350" y="190"/>
                    <a:pt x="1437" y="227"/>
                  </a:cubicBezTo>
                  <a:cubicBezTo>
                    <a:pt x="1434" y="334"/>
                    <a:pt x="1417" y="442"/>
                    <a:pt x="1431" y="548"/>
                  </a:cubicBezTo>
                  <a:cubicBezTo>
                    <a:pt x="1456" y="748"/>
                    <a:pt x="1585" y="927"/>
                    <a:pt x="1589" y="11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6008412" y="1667230"/>
              <a:ext cx="320322" cy="417420"/>
            </a:xfrm>
            <a:custGeom>
              <a:avLst/>
              <a:gdLst>
                <a:gd name="T0" fmla="*/ 150 w 154"/>
                <a:gd name="T1" fmla="*/ 201 h 201"/>
                <a:gd name="T2" fmla="*/ 100 w 154"/>
                <a:gd name="T3" fmla="*/ 185 h 201"/>
                <a:gd name="T4" fmla="*/ 114 w 154"/>
                <a:gd name="T5" fmla="*/ 68 h 201"/>
                <a:gd name="T6" fmla="*/ 118 w 154"/>
                <a:gd name="T7" fmla="*/ 68 h 201"/>
                <a:gd name="T8" fmla="*/ 133 w 154"/>
                <a:gd name="T9" fmla="*/ 34 h 201"/>
                <a:gd name="T10" fmla="*/ 96 w 154"/>
                <a:gd name="T11" fmla="*/ 15 h 201"/>
                <a:gd name="T12" fmla="*/ 55 w 154"/>
                <a:gd name="T13" fmla="*/ 22 h 201"/>
                <a:gd name="T14" fmla="*/ 62 w 154"/>
                <a:gd name="T15" fmla="*/ 57 h 201"/>
                <a:gd name="T16" fmla="*/ 63 w 154"/>
                <a:gd name="T17" fmla="*/ 58 h 201"/>
                <a:gd name="T18" fmla="*/ 55 w 154"/>
                <a:gd name="T19" fmla="*/ 172 h 201"/>
                <a:gd name="T20" fmla="*/ 0 w 154"/>
                <a:gd name="T21" fmla="*/ 157 h 201"/>
                <a:gd name="T22" fmla="*/ 3 w 154"/>
                <a:gd name="T23" fmla="*/ 145 h 201"/>
                <a:gd name="T24" fmla="*/ 43 w 154"/>
                <a:gd name="T25" fmla="*/ 157 h 201"/>
                <a:gd name="T26" fmla="*/ 49 w 154"/>
                <a:gd name="T27" fmla="*/ 61 h 201"/>
                <a:gd name="T28" fmla="*/ 44 w 154"/>
                <a:gd name="T29" fmla="*/ 16 h 201"/>
                <a:gd name="T30" fmla="*/ 97 w 154"/>
                <a:gd name="T31" fmla="*/ 4 h 201"/>
                <a:gd name="T32" fmla="*/ 147 w 154"/>
                <a:gd name="T33" fmla="*/ 40 h 201"/>
                <a:gd name="T34" fmla="*/ 126 w 154"/>
                <a:gd name="T35" fmla="*/ 77 h 201"/>
                <a:gd name="T36" fmla="*/ 114 w 154"/>
                <a:gd name="T37" fmla="*/ 177 h 201"/>
                <a:gd name="T38" fmla="*/ 154 w 154"/>
                <a:gd name="T39" fmla="*/ 190 h 201"/>
                <a:gd name="T40" fmla="*/ 150 w 154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4" h="201">
                  <a:moveTo>
                    <a:pt x="150" y="201"/>
                  </a:moveTo>
                  <a:cubicBezTo>
                    <a:pt x="100" y="185"/>
                    <a:pt x="100" y="185"/>
                    <a:pt x="100" y="185"/>
                  </a:cubicBezTo>
                  <a:cubicBezTo>
                    <a:pt x="114" y="68"/>
                    <a:pt x="114" y="68"/>
                    <a:pt x="114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23" y="64"/>
                    <a:pt x="137" y="46"/>
                    <a:pt x="133" y="34"/>
                  </a:cubicBezTo>
                  <a:cubicBezTo>
                    <a:pt x="130" y="22"/>
                    <a:pt x="111" y="17"/>
                    <a:pt x="96" y="15"/>
                  </a:cubicBezTo>
                  <a:cubicBezTo>
                    <a:pt x="74" y="12"/>
                    <a:pt x="60" y="15"/>
                    <a:pt x="55" y="22"/>
                  </a:cubicBezTo>
                  <a:cubicBezTo>
                    <a:pt x="48" y="32"/>
                    <a:pt x="57" y="50"/>
                    <a:pt x="62" y="57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5" y="172"/>
                    <a:pt x="55" y="172"/>
                    <a:pt x="55" y="172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43" y="157"/>
                    <a:pt x="43" y="157"/>
                    <a:pt x="43" y="15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5" y="54"/>
                    <a:pt x="33" y="31"/>
                    <a:pt x="44" y="16"/>
                  </a:cubicBezTo>
                  <a:cubicBezTo>
                    <a:pt x="52" y="4"/>
                    <a:pt x="70" y="0"/>
                    <a:pt x="97" y="4"/>
                  </a:cubicBezTo>
                  <a:cubicBezTo>
                    <a:pt x="139" y="9"/>
                    <a:pt x="147" y="26"/>
                    <a:pt x="147" y="40"/>
                  </a:cubicBezTo>
                  <a:cubicBezTo>
                    <a:pt x="146" y="54"/>
                    <a:pt x="135" y="71"/>
                    <a:pt x="126" y="77"/>
                  </a:cubicBezTo>
                  <a:cubicBezTo>
                    <a:pt x="114" y="177"/>
                    <a:pt x="114" y="177"/>
                    <a:pt x="114" y="177"/>
                  </a:cubicBezTo>
                  <a:cubicBezTo>
                    <a:pt x="154" y="190"/>
                    <a:pt x="154" y="190"/>
                    <a:pt x="154" y="190"/>
                  </a:cubicBezTo>
                  <a:lnTo>
                    <a:pt x="150" y="201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79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4950349" y="1958523"/>
              <a:ext cx="2219230" cy="3026040"/>
            </a:xfrm>
            <a:custGeom>
              <a:avLst/>
              <a:gdLst>
                <a:gd name="T0" fmla="*/ 2217 w 2217"/>
                <a:gd name="T1" fmla="*/ 3023 h 3023"/>
                <a:gd name="T2" fmla="*/ 131 w 2217"/>
                <a:gd name="T3" fmla="*/ 3023 h 3023"/>
                <a:gd name="T4" fmla="*/ 0 w 2217"/>
                <a:gd name="T5" fmla="*/ 2917 h 3023"/>
                <a:gd name="T6" fmla="*/ 131 w 2217"/>
                <a:gd name="T7" fmla="*/ 106 h 3023"/>
                <a:gd name="T8" fmla="*/ 2088 w 2217"/>
                <a:gd name="T9" fmla="*/ 0 h 3023"/>
                <a:gd name="T10" fmla="*/ 2217 w 2217"/>
                <a:gd name="T11" fmla="*/ 106 h 3023"/>
                <a:gd name="T12" fmla="*/ 2217 w 2217"/>
                <a:gd name="T13" fmla="*/ 3023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7" h="3023">
                  <a:moveTo>
                    <a:pt x="2217" y="3023"/>
                  </a:moveTo>
                  <a:lnTo>
                    <a:pt x="131" y="3023"/>
                  </a:lnTo>
                  <a:lnTo>
                    <a:pt x="0" y="2917"/>
                  </a:lnTo>
                  <a:lnTo>
                    <a:pt x="131" y="106"/>
                  </a:lnTo>
                  <a:lnTo>
                    <a:pt x="2088" y="0"/>
                  </a:lnTo>
                  <a:lnTo>
                    <a:pt x="2217" y="106"/>
                  </a:lnTo>
                  <a:lnTo>
                    <a:pt x="2217" y="3023"/>
                  </a:ln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4950349" y="1958523"/>
              <a:ext cx="2219230" cy="3026040"/>
            </a:xfrm>
            <a:custGeom>
              <a:avLst/>
              <a:gdLst>
                <a:gd name="T0" fmla="*/ 2217 w 2217"/>
                <a:gd name="T1" fmla="*/ 3023 h 3023"/>
                <a:gd name="T2" fmla="*/ 131 w 2217"/>
                <a:gd name="T3" fmla="*/ 3023 h 3023"/>
                <a:gd name="T4" fmla="*/ 0 w 2217"/>
                <a:gd name="T5" fmla="*/ 2917 h 3023"/>
                <a:gd name="T6" fmla="*/ 131 w 2217"/>
                <a:gd name="T7" fmla="*/ 106 h 3023"/>
                <a:gd name="T8" fmla="*/ 2088 w 2217"/>
                <a:gd name="T9" fmla="*/ 0 h 3023"/>
                <a:gd name="T10" fmla="*/ 2217 w 2217"/>
                <a:gd name="T11" fmla="*/ 106 h 3023"/>
                <a:gd name="T12" fmla="*/ 2217 w 2217"/>
                <a:gd name="T13" fmla="*/ 3023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7" h="3023">
                  <a:moveTo>
                    <a:pt x="2217" y="3023"/>
                  </a:moveTo>
                  <a:lnTo>
                    <a:pt x="131" y="3023"/>
                  </a:lnTo>
                  <a:lnTo>
                    <a:pt x="0" y="2917"/>
                  </a:lnTo>
                  <a:lnTo>
                    <a:pt x="131" y="106"/>
                  </a:lnTo>
                  <a:lnTo>
                    <a:pt x="2088" y="0"/>
                  </a:lnTo>
                  <a:lnTo>
                    <a:pt x="2217" y="106"/>
                  </a:lnTo>
                  <a:lnTo>
                    <a:pt x="2217" y="30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4950349" y="1958523"/>
              <a:ext cx="2219230" cy="3026040"/>
            </a:xfrm>
            <a:custGeom>
              <a:avLst/>
              <a:gdLst>
                <a:gd name="T0" fmla="*/ 2217 w 2217"/>
                <a:gd name="T1" fmla="*/ 3023 h 3023"/>
                <a:gd name="T2" fmla="*/ 131 w 2217"/>
                <a:gd name="T3" fmla="*/ 3023 h 3023"/>
                <a:gd name="T4" fmla="*/ 0 w 2217"/>
                <a:gd name="T5" fmla="*/ 2917 h 3023"/>
                <a:gd name="T6" fmla="*/ 131 w 2217"/>
                <a:gd name="T7" fmla="*/ 106 h 3023"/>
                <a:gd name="T8" fmla="*/ 2088 w 2217"/>
                <a:gd name="T9" fmla="*/ 0 h 3023"/>
                <a:gd name="T10" fmla="*/ 2217 w 2217"/>
                <a:gd name="T11" fmla="*/ 106 h 3023"/>
                <a:gd name="T12" fmla="*/ 2217 w 2217"/>
                <a:gd name="T13" fmla="*/ 3023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7" h="3023">
                  <a:moveTo>
                    <a:pt x="2217" y="3023"/>
                  </a:moveTo>
                  <a:lnTo>
                    <a:pt x="131" y="3023"/>
                  </a:lnTo>
                  <a:lnTo>
                    <a:pt x="0" y="2917"/>
                  </a:lnTo>
                  <a:lnTo>
                    <a:pt x="131" y="106"/>
                  </a:lnTo>
                  <a:lnTo>
                    <a:pt x="2088" y="0"/>
                  </a:lnTo>
                  <a:lnTo>
                    <a:pt x="2217" y="106"/>
                  </a:lnTo>
                  <a:lnTo>
                    <a:pt x="2217" y="3023"/>
                  </a:ln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4950349" y="1958523"/>
              <a:ext cx="2219230" cy="3026040"/>
            </a:xfrm>
            <a:custGeom>
              <a:avLst/>
              <a:gdLst>
                <a:gd name="T0" fmla="*/ 2217 w 2217"/>
                <a:gd name="T1" fmla="*/ 3023 h 3023"/>
                <a:gd name="T2" fmla="*/ 131 w 2217"/>
                <a:gd name="T3" fmla="*/ 3023 h 3023"/>
                <a:gd name="T4" fmla="*/ 0 w 2217"/>
                <a:gd name="T5" fmla="*/ 2917 h 3023"/>
                <a:gd name="T6" fmla="*/ 131 w 2217"/>
                <a:gd name="T7" fmla="*/ 106 h 3023"/>
                <a:gd name="T8" fmla="*/ 2088 w 2217"/>
                <a:gd name="T9" fmla="*/ 0 h 3023"/>
                <a:gd name="T10" fmla="*/ 2217 w 2217"/>
                <a:gd name="T11" fmla="*/ 106 h 3023"/>
                <a:gd name="T12" fmla="*/ 2217 w 2217"/>
                <a:gd name="T13" fmla="*/ 3023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7" h="3023">
                  <a:moveTo>
                    <a:pt x="2217" y="3023"/>
                  </a:moveTo>
                  <a:lnTo>
                    <a:pt x="131" y="3023"/>
                  </a:lnTo>
                  <a:lnTo>
                    <a:pt x="0" y="2917"/>
                  </a:lnTo>
                  <a:lnTo>
                    <a:pt x="131" y="106"/>
                  </a:lnTo>
                  <a:lnTo>
                    <a:pt x="2088" y="0"/>
                  </a:lnTo>
                  <a:lnTo>
                    <a:pt x="2217" y="106"/>
                  </a:lnTo>
                  <a:lnTo>
                    <a:pt x="2217" y="3023"/>
                  </a:lnTo>
                </a:path>
              </a:pathLst>
            </a:custGeom>
            <a:gradFill>
              <a:gsLst>
                <a:gs pos="7000">
                  <a:schemeClr val="tx1">
                    <a:alpha val="93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4950349" y="1948513"/>
              <a:ext cx="2159169" cy="2990004"/>
            </a:xfrm>
            <a:custGeom>
              <a:avLst/>
              <a:gdLst>
                <a:gd name="T0" fmla="*/ 2148 w 2157"/>
                <a:gd name="T1" fmla="*/ 2983 h 2987"/>
                <a:gd name="T2" fmla="*/ 97 w 2157"/>
                <a:gd name="T3" fmla="*/ 2987 h 2987"/>
                <a:gd name="T4" fmla="*/ 0 w 2157"/>
                <a:gd name="T5" fmla="*/ 2927 h 2987"/>
                <a:gd name="T6" fmla="*/ 68 w 2157"/>
                <a:gd name="T7" fmla="*/ 105 h 2987"/>
                <a:gd name="T8" fmla="*/ 2026 w 2157"/>
                <a:gd name="T9" fmla="*/ 0 h 2987"/>
                <a:gd name="T10" fmla="*/ 2157 w 2157"/>
                <a:gd name="T11" fmla="*/ 105 h 2987"/>
                <a:gd name="T12" fmla="*/ 2148 w 2157"/>
                <a:gd name="T13" fmla="*/ 2983 h 2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7" h="2987">
                  <a:moveTo>
                    <a:pt x="2148" y="2983"/>
                  </a:moveTo>
                  <a:lnTo>
                    <a:pt x="97" y="2987"/>
                  </a:lnTo>
                  <a:lnTo>
                    <a:pt x="0" y="2927"/>
                  </a:lnTo>
                  <a:lnTo>
                    <a:pt x="68" y="105"/>
                  </a:lnTo>
                  <a:lnTo>
                    <a:pt x="2026" y="0"/>
                  </a:lnTo>
                  <a:lnTo>
                    <a:pt x="2157" y="105"/>
                  </a:lnTo>
                  <a:lnTo>
                    <a:pt x="2148" y="2983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93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4950349" y="1948513"/>
              <a:ext cx="2159169" cy="2990004"/>
            </a:xfrm>
            <a:custGeom>
              <a:avLst/>
              <a:gdLst>
                <a:gd name="T0" fmla="*/ 2148 w 2157"/>
                <a:gd name="T1" fmla="*/ 2983 h 2987"/>
                <a:gd name="T2" fmla="*/ 97 w 2157"/>
                <a:gd name="T3" fmla="*/ 2987 h 2987"/>
                <a:gd name="T4" fmla="*/ 0 w 2157"/>
                <a:gd name="T5" fmla="*/ 2927 h 2987"/>
                <a:gd name="T6" fmla="*/ 68 w 2157"/>
                <a:gd name="T7" fmla="*/ 105 h 2987"/>
                <a:gd name="T8" fmla="*/ 2026 w 2157"/>
                <a:gd name="T9" fmla="*/ 0 h 2987"/>
                <a:gd name="T10" fmla="*/ 2157 w 2157"/>
                <a:gd name="T11" fmla="*/ 105 h 2987"/>
                <a:gd name="T12" fmla="*/ 2148 w 2157"/>
                <a:gd name="T13" fmla="*/ 2983 h 2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7" h="2987">
                  <a:moveTo>
                    <a:pt x="2148" y="2983"/>
                  </a:moveTo>
                  <a:lnTo>
                    <a:pt x="97" y="2987"/>
                  </a:lnTo>
                  <a:lnTo>
                    <a:pt x="0" y="2927"/>
                  </a:lnTo>
                  <a:lnTo>
                    <a:pt x="68" y="105"/>
                  </a:lnTo>
                  <a:lnTo>
                    <a:pt x="2026" y="0"/>
                  </a:lnTo>
                  <a:lnTo>
                    <a:pt x="2157" y="105"/>
                  </a:lnTo>
                  <a:lnTo>
                    <a:pt x="2148" y="29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4950349" y="1958523"/>
              <a:ext cx="2090100" cy="29199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4950349" y="1958523"/>
              <a:ext cx="2090100" cy="2919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5607009" y="1929494"/>
              <a:ext cx="771776" cy="272274"/>
            </a:xfrm>
            <a:custGeom>
              <a:avLst/>
              <a:gdLst>
                <a:gd name="T0" fmla="*/ 1 w 371"/>
                <a:gd name="T1" fmla="*/ 112 h 131"/>
                <a:gd name="T2" fmla="*/ 3 w 371"/>
                <a:gd name="T3" fmla="*/ 122 h 131"/>
                <a:gd name="T4" fmla="*/ 8 w 371"/>
                <a:gd name="T5" fmla="*/ 123 h 131"/>
                <a:gd name="T6" fmla="*/ 285 w 371"/>
                <a:gd name="T7" fmla="*/ 108 h 131"/>
                <a:gd name="T8" fmla="*/ 319 w 371"/>
                <a:gd name="T9" fmla="*/ 83 h 131"/>
                <a:gd name="T10" fmla="*/ 318 w 371"/>
                <a:gd name="T11" fmla="*/ 44 h 131"/>
                <a:gd name="T12" fmla="*/ 331 w 371"/>
                <a:gd name="T13" fmla="*/ 40 h 131"/>
                <a:gd name="T14" fmla="*/ 371 w 371"/>
                <a:gd name="T15" fmla="*/ 13 h 131"/>
                <a:gd name="T16" fmla="*/ 109 w 371"/>
                <a:gd name="T17" fmla="*/ 11 h 131"/>
                <a:gd name="T18" fmla="*/ 18 w 371"/>
                <a:gd name="T19" fmla="*/ 23 h 131"/>
                <a:gd name="T20" fmla="*/ 1 w 371"/>
                <a:gd name="T21" fmla="*/ 11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131">
                  <a:moveTo>
                    <a:pt x="1" y="112"/>
                  </a:moveTo>
                  <a:cubicBezTo>
                    <a:pt x="0" y="115"/>
                    <a:pt x="0" y="120"/>
                    <a:pt x="3" y="122"/>
                  </a:cubicBezTo>
                  <a:cubicBezTo>
                    <a:pt x="5" y="123"/>
                    <a:pt x="6" y="123"/>
                    <a:pt x="8" y="123"/>
                  </a:cubicBezTo>
                  <a:cubicBezTo>
                    <a:pt x="101" y="131"/>
                    <a:pt x="194" y="126"/>
                    <a:pt x="285" y="108"/>
                  </a:cubicBezTo>
                  <a:cubicBezTo>
                    <a:pt x="300" y="105"/>
                    <a:pt x="318" y="98"/>
                    <a:pt x="319" y="83"/>
                  </a:cubicBezTo>
                  <a:cubicBezTo>
                    <a:pt x="320" y="69"/>
                    <a:pt x="307" y="52"/>
                    <a:pt x="318" y="44"/>
                  </a:cubicBezTo>
                  <a:cubicBezTo>
                    <a:pt x="322" y="42"/>
                    <a:pt x="326" y="40"/>
                    <a:pt x="331" y="40"/>
                  </a:cubicBezTo>
                  <a:cubicBezTo>
                    <a:pt x="348" y="38"/>
                    <a:pt x="362" y="28"/>
                    <a:pt x="371" y="13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83" y="11"/>
                    <a:pt x="37" y="0"/>
                    <a:pt x="18" y="23"/>
                  </a:cubicBezTo>
                  <a:cubicBezTo>
                    <a:pt x="4" y="41"/>
                    <a:pt x="1" y="91"/>
                    <a:pt x="1" y="112"/>
                  </a:cubicBezTo>
                  <a:close/>
                </a:path>
              </a:pathLst>
            </a:custGeom>
            <a:gradFill>
              <a:gsLst>
                <a:gs pos="7000">
                  <a:schemeClr val="tx1">
                    <a:alpha val="3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5611013" y="1732296"/>
              <a:ext cx="603607" cy="355357"/>
            </a:xfrm>
            <a:custGeom>
              <a:avLst/>
              <a:gdLst>
                <a:gd name="T0" fmla="*/ 603 w 603"/>
                <a:gd name="T1" fmla="*/ 355 h 355"/>
                <a:gd name="T2" fmla="*/ 38 w 603"/>
                <a:gd name="T3" fmla="*/ 355 h 355"/>
                <a:gd name="T4" fmla="*/ 0 w 603"/>
                <a:gd name="T5" fmla="*/ 4 h 355"/>
                <a:gd name="T6" fmla="*/ 568 w 603"/>
                <a:gd name="T7" fmla="*/ 0 h 355"/>
                <a:gd name="T8" fmla="*/ 603 w 60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355">
                  <a:moveTo>
                    <a:pt x="603" y="355"/>
                  </a:moveTo>
                  <a:lnTo>
                    <a:pt x="38" y="355"/>
                  </a:lnTo>
                  <a:lnTo>
                    <a:pt x="0" y="4"/>
                  </a:lnTo>
                  <a:lnTo>
                    <a:pt x="568" y="0"/>
                  </a:lnTo>
                  <a:lnTo>
                    <a:pt x="603" y="355"/>
                  </a:ln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6179584" y="1732296"/>
              <a:ext cx="210211" cy="226227"/>
            </a:xfrm>
            <a:custGeom>
              <a:avLst/>
              <a:gdLst>
                <a:gd name="T0" fmla="*/ 0 w 210"/>
                <a:gd name="T1" fmla="*/ 0 h 226"/>
                <a:gd name="T2" fmla="*/ 210 w 210"/>
                <a:gd name="T3" fmla="*/ 103 h 226"/>
                <a:gd name="T4" fmla="*/ 181 w 210"/>
                <a:gd name="T5" fmla="*/ 226 h 226"/>
                <a:gd name="T6" fmla="*/ 25 w 210"/>
                <a:gd name="T7" fmla="*/ 226 h 226"/>
                <a:gd name="T8" fmla="*/ 0 w 210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26">
                  <a:moveTo>
                    <a:pt x="0" y="0"/>
                  </a:moveTo>
                  <a:lnTo>
                    <a:pt x="210" y="103"/>
                  </a:lnTo>
                  <a:lnTo>
                    <a:pt x="181" y="226"/>
                  </a:lnTo>
                  <a:lnTo>
                    <a:pt x="25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6179584" y="1732296"/>
              <a:ext cx="210211" cy="226227"/>
            </a:xfrm>
            <a:custGeom>
              <a:avLst/>
              <a:gdLst>
                <a:gd name="T0" fmla="*/ 0 w 210"/>
                <a:gd name="T1" fmla="*/ 0 h 226"/>
                <a:gd name="T2" fmla="*/ 210 w 210"/>
                <a:gd name="T3" fmla="*/ 103 h 226"/>
                <a:gd name="T4" fmla="*/ 181 w 210"/>
                <a:gd name="T5" fmla="*/ 226 h 226"/>
                <a:gd name="T6" fmla="*/ 25 w 210"/>
                <a:gd name="T7" fmla="*/ 226 h 226"/>
                <a:gd name="T8" fmla="*/ 0 w 210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26">
                  <a:moveTo>
                    <a:pt x="0" y="0"/>
                  </a:moveTo>
                  <a:lnTo>
                    <a:pt x="210" y="103"/>
                  </a:lnTo>
                  <a:lnTo>
                    <a:pt x="181" y="226"/>
                  </a:lnTo>
                  <a:lnTo>
                    <a:pt x="25" y="2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6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5726128" y="1657220"/>
              <a:ext cx="328330" cy="423426"/>
            </a:xfrm>
            <a:custGeom>
              <a:avLst/>
              <a:gdLst>
                <a:gd name="T0" fmla="*/ 157 w 158"/>
                <a:gd name="T1" fmla="*/ 204 h 204"/>
                <a:gd name="T2" fmla="*/ 105 w 158"/>
                <a:gd name="T3" fmla="*/ 202 h 204"/>
                <a:gd name="T4" fmla="*/ 87 w 158"/>
                <a:gd name="T5" fmla="*/ 71 h 204"/>
                <a:gd name="T6" fmla="*/ 91 w 158"/>
                <a:gd name="T7" fmla="*/ 70 h 204"/>
                <a:gd name="T8" fmla="*/ 97 w 158"/>
                <a:gd name="T9" fmla="*/ 29 h 204"/>
                <a:gd name="T10" fmla="*/ 56 w 158"/>
                <a:gd name="T11" fmla="*/ 20 h 204"/>
                <a:gd name="T12" fmla="*/ 18 w 158"/>
                <a:gd name="T13" fmla="*/ 40 h 204"/>
                <a:gd name="T14" fmla="*/ 34 w 158"/>
                <a:gd name="T15" fmla="*/ 75 h 204"/>
                <a:gd name="T16" fmla="*/ 35 w 158"/>
                <a:gd name="T17" fmla="*/ 77 h 204"/>
                <a:gd name="T18" fmla="*/ 58 w 158"/>
                <a:gd name="T19" fmla="*/ 201 h 204"/>
                <a:gd name="T20" fmla="*/ 1 w 158"/>
                <a:gd name="T21" fmla="*/ 201 h 204"/>
                <a:gd name="T22" fmla="*/ 1 w 158"/>
                <a:gd name="T23" fmla="*/ 188 h 204"/>
                <a:gd name="T24" fmla="*/ 42 w 158"/>
                <a:gd name="T25" fmla="*/ 188 h 204"/>
                <a:gd name="T26" fmla="*/ 23 w 158"/>
                <a:gd name="T27" fmla="*/ 83 h 204"/>
                <a:gd name="T28" fmla="*/ 6 w 158"/>
                <a:gd name="T29" fmla="*/ 36 h 204"/>
                <a:gd name="T30" fmla="*/ 54 w 158"/>
                <a:gd name="T31" fmla="*/ 7 h 204"/>
                <a:gd name="T32" fmla="*/ 112 w 158"/>
                <a:gd name="T33" fmla="*/ 32 h 204"/>
                <a:gd name="T34" fmla="*/ 101 w 158"/>
                <a:gd name="T35" fmla="*/ 78 h 204"/>
                <a:gd name="T36" fmla="*/ 117 w 158"/>
                <a:gd name="T37" fmla="*/ 189 h 204"/>
                <a:gd name="T38" fmla="*/ 158 w 158"/>
                <a:gd name="T39" fmla="*/ 191 h 204"/>
                <a:gd name="T40" fmla="*/ 157 w 158"/>
                <a:gd name="T4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204">
                  <a:moveTo>
                    <a:pt x="157" y="204"/>
                  </a:moveTo>
                  <a:cubicBezTo>
                    <a:pt x="105" y="202"/>
                    <a:pt x="105" y="202"/>
                    <a:pt x="105" y="202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91" y="70"/>
                    <a:pt x="91" y="70"/>
                    <a:pt x="91" y="70"/>
                  </a:cubicBezTo>
                  <a:cubicBezTo>
                    <a:pt x="95" y="64"/>
                    <a:pt x="104" y="42"/>
                    <a:pt x="97" y="29"/>
                  </a:cubicBezTo>
                  <a:cubicBezTo>
                    <a:pt x="90" y="17"/>
                    <a:pt x="71" y="18"/>
                    <a:pt x="56" y="20"/>
                  </a:cubicBezTo>
                  <a:cubicBezTo>
                    <a:pt x="34" y="24"/>
                    <a:pt x="21" y="30"/>
                    <a:pt x="18" y="40"/>
                  </a:cubicBezTo>
                  <a:cubicBezTo>
                    <a:pt x="14" y="52"/>
                    <a:pt x="28" y="70"/>
                    <a:pt x="34" y="75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58" y="201"/>
                    <a:pt x="58" y="201"/>
                    <a:pt x="58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" y="188"/>
                    <a:pt x="1" y="188"/>
                    <a:pt x="1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8" y="77"/>
                    <a:pt x="0" y="56"/>
                    <a:pt x="6" y="36"/>
                  </a:cubicBezTo>
                  <a:cubicBezTo>
                    <a:pt x="11" y="21"/>
                    <a:pt x="27" y="12"/>
                    <a:pt x="54" y="7"/>
                  </a:cubicBezTo>
                  <a:cubicBezTo>
                    <a:pt x="96" y="0"/>
                    <a:pt x="109" y="17"/>
                    <a:pt x="112" y="32"/>
                  </a:cubicBezTo>
                  <a:cubicBezTo>
                    <a:pt x="115" y="47"/>
                    <a:pt x="108" y="69"/>
                    <a:pt x="101" y="78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58" y="191"/>
                    <a:pt x="158" y="191"/>
                    <a:pt x="158" y="191"/>
                  </a:cubicBezTo>
                  <a:lnTo>
                    <a:pt x="157" y="204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6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5266667" y="2402969"/>
              <a:ext cx="642646" cy="809814"/>
            </a:xfrm>
            <a:prstGeom prst="rect">
              <a:avLst/>
            </a:pr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5266667" y="2402969"/>
              <a:ext cx="642646" cy="809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6106511" y="2515082"/>
              <a:ext cx="684688" cy="66066"/>
            </a:xfrm>
            <a:custGeom>
              <a:avLst/>
              <a:gdLst>
                <a:gd name="T0" fmla="*/ 16 w 329"/>
                <a:gd name="T1" fmla="*/ 0 h 32"/>
                <a:gd name="T2" fmla="*/ 313 w 329"/>
                <a:gd name="T3" fmla="*/ 0 h 32"/>
                <a:gd name="T4" fmla="*/ 329 w 329"/>
                <a:gd name="T5" fmla="*/ 16 h 32"/>
                <a:gd name="T6" fmla="*/ 313 w 329"/>
                <a:gd name="T7" fmla="*/ 32 h 32"/>
                <a:gd name="T8" fmla="*/ 16 w 329"/>
                <a:gd name="T9" fmla="*/ 32 h 32"/>
                <a:gd name="T10" fmla="*/ 0 w 329"/>
                <a:gd name="T11" fmla="*/ 16 h 32"/>
                <a:gd name="T12" fmla="*/ 16 w 32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32">
                  <a:moveTo>
                    <a:pt x="16" y="0"/>
                  </a:moveTo>
                  <a:cubicBezTo>
                    <a:pt x="313" y="0"/>
                    <a:pt x="313" y="0"/>
                    <a:pt x="313" y="0"/>
                  </a:cubicBezTo>
                  <a:cubicBezTo>
                    <a:pt x="322" y="0"/>
                    <a:pt x="329" y="7"/>
                    <a:pt x="329" y="16"/>
                  </a:cubicBezTo>
                  <a:cubicBezTo>
                    <a:pt x="329" y="25"/>
                    <a:pt x="322" y="32"/>
                    <a:pt x="31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6106511" y="2660228"/>
              <a:ext cx="684688" cy="67068"/>
            </a:xfrm>
            <a:custGeom>
              <a:avLst/>
              <a:gdLst>
                <a:gd name="T0" fmla="*/ 16 w 329"/>
                <a:gd name="T1" fmla="*/ 0 h 32"/>
                <a:gd name="T2" fmla="*/ 313 w 329"/>
                <a:gd name="T3" fmla="*/ 0 h 32"/>
                <a:gd name="T4" fmla="*/ 329 w 329"/>
                <a:gd name="T5" fmla="*/ 16 h 32"/>
                <a:gd name="T6" fmla="*/ 313 w 329"/>
                <a:gd name="T7" fmla="*/ 32 h 32"/>
                <a:gd name="T8" fmla="*/ 16 w 329"/>
                <a:gd name="T9" fmla="*/ 32 h 32"/>
                <a:gd name="T10" fmla="*/ 0 w 329"/>
                <a:gd name="T11" fmla="*/ 16 h 32"/>
                <a:gd name="T12" fmla="*/ 16 w 32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32">
                  <a:moveTo>
                    <a:pt x="16" y="0"/>
                  </a:moveTo>
                  <a:cubicBezTo>
                    <a:pt x="313" y="0"/>
                    <a:pt x="313" y="0"/>
                    <a:pt x="313" y="0"/>
                  </a:cubicBezTo>
                  <a:cubicBezTo>
                    <a:pt x="322" y="0"/>
                    <a:pt x="329" y="7"/>
                    <a:pt x="329" y="16"/>
                  </a:cubicBezTo>
                  <a:cubicBezTo>
                    <a:pt x="329" y="24"/>
                    <a:pt x="322" y="32"/>
                    <a:pt x="31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0" y="24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6106511" y="2870439"/>
              <a:ext cx="684688" cy="66066"/>
            </a:xfrm>
            <a:custGeom>
              <a:avLst/>
              <a:gdLst>
                <a:gd name="T0" fmla="*/ 16 w 329"/>
                <a:gd name="T1" fmla="*/ 0 h 32"/>
                <a:gd name="T2" fmla="*/ 313 w 329"/>
                <a:gd name="T3" fmla="*/ 0 h 32"/>
                <a:gd name="T4" fmla="*/ 329 w 329"/>
                <a:gd name="T5" fmla="*/ 16 h 32"/>
                <a:gd name="T6" fmla="*/ 313 w 329"/>
                <a:gd name="T7" fmla="*/ 32 h 32"/>
                <a:gd name="T8" fmla="*/ 16 w 329"/>
                <a:gd name="T9" fmla="*/ 32 h 32"/>
                <a:gd name="T10" fmla="*/ 0 w 329"/>
                <a:gd name="T11" fmla="*/ 16 h 32"/>
                <a:gd name="T12" fmla="*/ 16 w 32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32">
                  <a:moveTo>
                    <a:pt x="16" y="0"/>
                  </a:moveTo>
                  <a:cubicBezTo>
                    <a:pt x="313" y="0"/>
                    <a:pt x="313" y="0"/>
                    <a:pt x="313" y="0"/>
                  </a:cubicBezTo>
                  <a:cubicBezTo>
                    <a:pt x="322" y="0"/>
                    <a:pt x="329" y="8"/>
                    <a:pt x="329" y="16"/>
                  </a:cubicBezTo>
                  <a:cubicBezTo>
                    <a:pt x="329" y="25"/>
                    <a:pt x="322" y="32"/>
                    <a:pt x="31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6106511" y="3015585"/>
              <a:ext cx="684688" cy="66066"/>
            </a:xfrm>
            <a:custGeom>
              <a:avLst/>
              <a:gdLst>
                <a:gd name="T0" fmla="*/ 16 w 329"/>
                <a:gd name="T1" fmla="*/ 0 h 32"/>
                <a:gd name="T2" fmla="*/ 313 w 329"/>
                <a:gd name="T3" fmla="*/ 0 h 32"/>
                <a:gd name="T4" fmla="*/ 329 w 329"/>
                <a:gd name="T5" fmla="*/ 16 h 32"/>
                <a:gd name="T6" fmla="*/ 313 w 329"/>
                <a:gd name="T7" fmla="*/ 32 h 32"/>
                <a:gd name="T8" fmla="*/ 16 w 329"/>
                <a:gd name="T9" fmla="*/ 32 h 32"/>
                <a:gd name="T10" fmla="*/ 0 w 329"/>
                <a:gd name="T11" fmla="*/ 16 h 32"/>
                <a:gd name="T12" fmla="*/ 16 w 32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32">
                  <a:moveTo>
                    <a:pt x="16" y="0"/>
                  </a:moveTo>
                  <a:cubicBezTo>
                    <a:pt x="313" y="0"/>
                    <a:pt x="313" y="0"/>
                    <a:pt x="313" y="0"/>
                  </a:cubicBezTo>
                  <a:cubicBezTo>
                    <a:pt x="322" y="0"/>
                    <a:pt x="329" y="7"/>
                    <a:pt x="329" y="16"/>
                  </a:cubicBezTo>
                  <a:cubicBezTo>
                    <a:pt x="329" y="25"/>
                    <a:pt x="322" y="32"/>
                    <a:pt x="31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717120" y="3688260"/>
              <a:ext cx="682686" cy="65066"/>
            </a:xfrm>
            <a:custGeom>
              <a:avLst/>
              <a:gdLst>
                <a:gd name="T0" fmla="*/ 16 w 328"/>
                <a:gd name="T1" fmla="*/ 0 h 31"/>
                <a:gd name="T2" fmla="*/ 312 w 328"/>
                <a:gd name="T3" fmla="*/ 0 h 31"/>
                <a:gd name="T4" fmla="*/ 328 w 328"/>
                <a:gd name="T5" fmla="*/ 15 h 31"/>
                <a:gd name="T6" fmla="*/ 312 w 328"/>
                <a:gd name="T7" fmla="*/ 31 h 31"/>
                <a:gd name="T8" fmla="*/ 16 w 328"/>
                <a:gd name="T9" fmla="*/ 31 h 31"/>
                <a:gd name="T10" fmla="*/ 0 w 328"/>
                <a:gd name="T11" fmla="*/ 15 h 31"/>
                <a:gd name="T12" fmla="*/ 16 w 328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31">
                  <a:moveTo>
                    <a:pt x="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21" y="0"/>
                    <a:pt x="328" y="7"/>
                    <a:pt x="328" y="15"/>
                  </a:cubicBezTo>
                  <a:cubicBezTo>
                    <a:pt x="328" y="24"/>
                    <a:pt x="321" y="31"/>
                    <a:pt x="312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5717120" y="3832405"/>
              <a:ext cx="682686" cy="66066"/>
            </a:xfrm>
            <a:custGeom>
              <a:avLst/>
              <a:gdLst>
                <a:gd name="T0" fmla="*/ 16 w 328"/>
                <a:gd name="T1" fmla="*/ 0 h 32"/>
                <a:gd name="T2" fmla="*/ 312 w 328"/>
                <a:gd name="T3" fmla="*/ 0 h 32"/>
                <a:gd name="T4" fmla="*/ 328 w 328"/>
                <a:gd name="T5" fmla="*/ 16 h 32"/>
                <a:gd name="T6" fmla="*/ 312 w 328"/>
                <a:gd name="T7" fmla="*/ 32 h 32"/>
                <a:gd name="T8" fmla="*/ 16 w 328"/>
                <a:gd name="T9" fmla="*/ 32 h 32"/>
                <a:gd name="T10" fmla="*/ 0 w 328"/>
                <a:gd name="T11" fmla="*/ 16 h 32"/>
                <a:gd name="T12" fmla="*/ 16 w 32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32">
                  <a:moveTo>
                    <a:pt x="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21" y="0"/>
                    <a:pt x="328" y="7"/>
                    <a:pt x="328" y="16"/>
                  </a:cubicBezTo>
                  <a:cubicBezTo>
                    <a:pt x="328" y="25"/>
                    <a:pt x="321" y="32"/>
                    <a:pt x="31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5717120" y="4176751"/>
              <a:ext cx="682686" cy="66066"/>
            </a:xfrm>
            <a:custGeom>
              <a:avLst/>
              <a:gdLst>
                <a:gd name="T0" fmla="*/ 16 w 328"/>
                <a:gd name="T1" fmla="*/ 0 h 32"/>
                <a:gd name="T2" fmla="*/ 312 w 328"/>
                <a:gd name="T3" fmla="*/ 0 h 32"/>
                <a:gd name="T4" fmla="*/ 328 w 328"/>
                <a:gd name="T5" fmla="*/ 16 h 32"/>
                <a:gd name="T6" fmla="*/ 312 w 328"/>
                <a:gd name="T7" fmla="*/ 32 h 32"/>
                <a:gd name="T8" fmla="*/ 16 w 328"/>
                <a:gd name="T9" fmla="*/ 32 h 32"/>
                <a:gd name="T10" fmla="*/ 0 w 328"/>
                <a:gd name="T11" fmla="*/ 16 h 32"/>
                <a:gd name="T12" fmla="*/ 16 w 32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32">
                  <a:moveTo>
                    <a:pt x="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21" y="0"/>
                    <a:pt x="328" y="7"/>
                    <a:pt x="328" y="16"/>
                  </a:cubicBezTo>
                  <a:cubicBezTo>
                    <a:pt x="328" y="24"/>
                    <a:pt x="321" y="32"/>
                    <a:pt x="31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5717120" y="4319895"/>
              <a:ext cx="682686" cy="67068"/>
            </a:xfrm>
            <a:custGeom>
              <a:avLst/>
              <a:gdLst>
                <a:gd name="T0" fmla="*/ 16 w 328"/>
                <a:gd name="T1" fmla="*/ 0 h 32"/>
                <a:gd name="T2" fmla="*/ 312 w 328"/>
                <a:gd name="T3" fmla="*/ 0 h 32"/>
                <a:gd name="T4" fmla="*/ 328 w 328"/>
                <a:gd name="T5" fmla="*/ 16 h 32"/>
                <a:gd name="T6" fmla="*/ 312 w 328"/>
                <a:gd name="T7" fmla="*/ 32 h 32"/>
                <a:gd name="T8" fmla="*/ 16 w 328"/>
                <a:gd name="T9" fmla="*/ 32 h 32"/>
                <a:gd name="T10" fmla="*/ 0 w 328"/>
                <a:gd name="T11" fmla="*/ 16 h 32"/>
                <a:gd name="T12" fmla="*/ 16 w 32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32">
                  <a:moveTo>
                    <a:pt x="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21" y="0"/>
                    <a:pt x="328" y="8"/>
                    <a:pt x="328" y="16"/>
                  </a:cubicBezTo>
                  <a:cubicBezTo>
                    <a:pt x="328" y="25"/>
                    <a:pt x="321" y="32"/>
                    <a:pt x="31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5251652" y="3320892"/>
              <a:ext cx="1539547" cy="66066"/>
            </a:xfrm>
            <a:custGeom>
              <a:avLst/>
              <a:gdLst>
                <a:gd name="T0" fmla="*/ 16 w 740"/>
                <a:gd name="T1" fmla="*/ 0 h 32"/>
                <a:gd name="T2" fmla="*/ 724 w 740"/>
                <a:gd name="T3" fmla="*/ 0 h 32"/>
                <a:gd name="T4" fmla="*/ 740 w 740"/>
                <a:gd name="T5" fmla="*/ 16 h 32"/>
                <a:gd name="T6" fmla="*/ 724 w 740"/>
                <a:gd name="T7" fmla="*/ 32 h 32"/>
                <a:gd name="T8" fmla="*/ 16 w 740"/>
                <a:gd name="T9" fmla="*/ 32 h 32"/>
                <a:gd name="T10" fmla="*/ 0 w 740"/>
                <a:gd name="T11" fmla="*/ 16 h 32"/>
                <a:gd name="T12" fmla="*/ 16 w 740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32">
                  <a:moveTo>
                    <a:pt x="16" y="0"/>
                  </a:moveTo>
                  <a:cubicBezTo>
                    <a:pt x="724" y="0"/>
                    <a:pt x="724" y="0"/>
                    <a:pt x="724" y="0"/>
                  </a:cubicBezTo>
                  <a:cubicBezTo>
                    <a:pt x="733" y="0"/>
                    <a:pt x="740" y="7"/>
                    <a:pt x="740" y="16"/>
                  </a:cubicBezTo>
                  <a:cubicBezTo>
                    <a:pt x="740" y="25"/>
                    <a:pt x="733" y="32"/>
                    <a:pt x="724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5251652" y="3466037"/>
              <a:ext cx="1539547" cy="67068"/>
            </a:xfrm>
            <a:custGeom>
              <a:avLst/>
              <a:gdLst>
                <a:gd name="T0" fmla="*/ 16 w 740"/>
                <a:gd name="T1" fmla="*/ 0 h 32"/>
                <a:gd name="T2" fmla="*/ 724 w 740"/>
                <a:gd name="T3" fmla="*/ 0 h 32"/>
                <a:gd name="T4" fmla="*/ 740 w 740"/>
                <a:gd name="T5" fmla="*/ 16 h 32"/>
                <a:gd name="T6" fmla="*/ 724 w 740"/>
                <a:gd name="T7" fmla="*/ 32 h 32"/>
                <a:gd name="T8" fmla="*/ 16 w 740"/>
                <a:gd name="T9" fmla="*/ 32 h 32"/>
                <a:gd name="T10" fmla="*/ 0 w 740"/>
                <a:gd name="T11" fmla="*/ 16 h 32"/>
                <a:gd name="T12" fmla="*/ 16 w 740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32">
                  <a:moveTo>
                    <a:pt x="16" y="0"/>
                  </a:moveTo>
                  <a:cubicBezTo>
                    <a:pt x="724" y="0"/>
                    <a:pt x="724" y="0"/>
                    <a:pt x="724" y="0"/>
                  </a:cubicBezTo>
                  <a:cubicBezTo>
                    <a:pt x="733" y="0"/>
                    <a:pt x="740" y="7"/>
                    <a:pt x="740" y="16"/>
                  </a:cubicBezTo>
                  <a:cubicBezTo>
                    <a:pt x="740" y="25"/>
                    <a:pt x="733" y="32"/>
                    <a:pt x="724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5328730" y="3647220"/>
              <a:ext cx="266267" cy="236237"/>
            </a:xfrm>
            <a:prstGeom prst="rect">
              <a:avLst/>
            </a:pr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328730" y="4166741"/>
              <a:ext cx="266267" cy="236237"/>
            </a:xfrm>
            <a:prstGeom prst="rect">
              <a:avLst/>
            </a:prstGeom>
            <a:solidFill>
              <a:srgbClr val="68B3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" name="任意多边形: 形状 38"/>
            <p:cNvSpPr>
              <a:spLocks noChangeAspect="1"/>
            </p:cNvSpPr>
            <p:nvPr/>
          </p:nvSpPr>
          <p:spPr bwMode="auto">
            <a:xfrm>
              <a:off x="5302584" y="2515082"/>
              <a:ext cx="559425" cy="609685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" name="噪声检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830" y="1208405"/>
            <a:ext cx="7741920" cy="4511040"/>
          </a:xfrm>
          <a:prstGeom prst="rect">
            <a:avLst/>
          </a:prstGeom>
        </p:spPr>
      </p:pic>
      <p:grpSp>
        <p:nvGrpSpPr>
          <p:cNvPr id="51" name="组合 50"/>
          <p:cNvGrpSpPr/>
          <p:nvPr>
            <p:custDataLst>
              <p:tags r:id="rId5"/>
            </p:custDataLst>
          </p:nvPr>
        </p:nvGrpSpPr>
        <p:grpSpPr>
          <a:xfrm>
            <a:off x="2002790" y="437515"/>
            <a:ext cx="8915400" cy="577850"/>
            <a:chOff x="3154" y="717"/>
            <a:chExt cx="14040" cy="910"/>
          </a:xfrm>
        </p:grpSpPr>
        <p:sp>
          <p:nvSpPr>
            <p:cNvPr id="2" name="同侧圆角矩形 1">
              <a:hlinkClick r:id="rId6" action="ppaction://hlinksldjump"/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3154" y="717"/>
              <a:ext cx="2340" cy="9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8" action="ppaction://hlinksldjump"/>
            </p:cNvPr>
            <p:cNvSpPr/>
            <p:nvPr userDrawn="1">
              <p:custDataLst>
                <p:tags r:id="rId9"/>
              </p:custDataLst>
            </p:nvPr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10" action="ppaction://hlinksldjump"/>
            </p:cNvPr>
            <p:cNvSpPr/>
            <p:nvPr userDrawn="1">
              <p:custDataLst>
                <p:tags r:id="rId11"/>
              </p:custDataLst>
            </p:nvPr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2" action="ppaction://hlinksldjump"/>
            </p:cNvPr>
            <p:cNvSpPr/>
            <p:nvPr userDrawn="1"/>
          </p:nvSpPr>
          <p:spPr>
            <a:xfrm>
              <a:off x="1017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3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4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1135" y="4749165"/>
            <a:ext cx="7221855" cy="774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endParaRPr lang="zh-CN" altLang="en-US" sz="2400">
              <a:solidFill>
                <a:srgbClr val="4B93E8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9175" y="1306195"/>
            <a:ext cx="9769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1.为什么在声音检测仪显示屏能够看到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实时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的声音分贝数值？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9" name="图片 8" descr="噪声"/>
          <p:cNvPicPr>
            <a:picLocks noChangeAspect="1"/>
          </p:cNvPicPr>
          <p:nvPr/>
        </p:nvPicPr>
        <p:blipFill>
          <a:blip r:embed="rId1"/>
          <a:srcRect l="17194" t="33889" r="15170" b="50000"/>
          <a:stretch>
            <a:fillRect/>
          </a:stretch>
        </p:blipFill>
        <p:spPr>
          <a:xfrm>
            <a:off x="9388475" y="2372360"/>
            <a:ext cx="2364105" cy="14179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9660" y="2907030"/>
            <a:ext cx="7694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2.检测声音输出分贝数值的过程是怎样的呢？</a:t>
            </a:r>
            <a:endParaRPr lang="zh-CN" altLang="en-US" sz="2800">
              <a:solidFill>
                <a:srgbClr val="4B93E8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6495" y="4138295"/>
            <a:ext cx="9859645" cy="1335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3.显示屏上的声音分贝数值是动态变化的，呈现的声音分贝数值大小受哪些因素影响？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  <a:p>
            <a:pPr algn="l">
              <a:buClrTx/>
              <a:buSzTx/>
              <a:buNone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37515"/>
            <a:ext cx="8915400" cy="577850"/>
            <a:chOff x="3154" y="717"/>
            <a:chExt cx="14040" cy="910"/>
          </a:xfrm>
        </p:grpSpPr>
        <p:sp>
          <p:nvSpPr>
            <p:cNvPr id="2" name="同侧圆角矩形 1">
              <a:hlinkClick r:id="rId2" action="ppaction://hlinksldjump"/>
            </p:cNvPr>
            <p:cNvSpPr/>
            <p:nvPr userDrawn="1"/>
          </p:nvSpPr>
          <p:spPr>
            <a:xfrm>
              <a:off x="3154" y="717"/>
              <a:ext cx="2340" cy="9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3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4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5" action="ppaction://hlinksldjump"/>
            </p:cNvPr>
            <p:cNvSpPr/>
            <p:nvPr userDrawn="1"/>
          </p:nvSpPr>
          <p:spPr>
            <a:xfrm>
              <a:off x="1017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6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7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83530" y="1513840"/>
            <a:ext cx="5892165" cy="2244725"/>
          </a:xfr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dirty="0">
                <a:solidFill>
                  <a:srgbClr val="4B93E8"/>
                </a:solidFill>
                <a:sym typeface="+mn-ea"/>
              </a:rPr>
              <a:t>二、</a:t>
            </a:r>
            <a:r>
              <a:rPr lang="zh-CN" altLang="en-US" dirty="0">
                <a:sym typeface="+mn-ea"/>
              </a:rPr>
              <a:t>做出假设</a:t>
            </a:r>
            <a:br>
              <a:rPr kumimoji="1" lang="zh-CN" altLang="en-US" dirty="0">
                <a:solidFill>
                  <a:srgbClr val="4B93E8"/>
                </a:solidFill>
                <a:sym typeface="+mn-ea"/>
              </a:rPr>
            </a:br>
            <a:endParaRPr kumimoji="1" lang="zh-CN" altLang="en-US" dirty="0">
              <a:solidFill>
                <a:srgbClr val="4B93E8"/>
              </a:solidFill>
              <a:sym typeface="+mn-ea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5628640" y="3429000"/>
            <a:ext cx="5544185" cy="1200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哪些因素影响声音检测装置显示屏上分贝数值大小？</a:t>
            </a:r>
            <a:endParaRPr lang="en-US" altLang="zh-CN" sz="2400" dirty="0"/>
          </a:p>
          <a:p>
            <a:pPr>
              <a:lnSpc>
                <a:spcPct val="130000"/>
              </a:lnSpc>
            </a:pP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421640" y="5722620"/>
            <a:ext cx="946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05280" y="1254760"/>
            <a:ext cx="9342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1.不同类型的声音，如人声、音乐、音叉敲击等影响显示屏上分贝数值大小。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7810" y="3752215"/>
            <a:ext cx="9420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+mj-cs"/>
              </a:rPr>
              <a:t>2.输入环节的声音大小影响输出环节屏幕上的分贝数值大小。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grpSp>
        <p:nvGrpSpPr>
          <p:cNvPr id="1073743875" name="组合 2"/>
          <p:cNvGrpSpPr/>
          <p:nvPr/>
        </p:nvGrpSpPr>
        <p:grpSpPr>
          <a:xfrm>
            <a:off x="3671570" y="4801235"/>
            <a:ext cx="4897755" cy="902970"/>
            <a:chOff x="5982" y="14852"/>
            <a:chExt cx="4733" cy="1026"/>
          </a:xfrm>
        </p:grpSpPr>
        <p:pic>
          <p:nvPicPr>
            <p:cNvPr id="1073743876" name="图片 1073743875" descr="声音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82" y="14875"/>
              <a:ext cx="618" cy="8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877" name="右箭头 5"/>
            <p:cNvSpPr/>
            <p:nvPr/>
          </p:nvSpPr>
          <p:spPr>
            <a:xfrm>
              <a:off x="6833" y="15272"/>
              <a:ext cx="581" cy="219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4F81BD"/>
            </a:solidFill>
            <a:ln w="25400" cap="flat" cmpd="sng">
              <a:solidFill>
                <a:srgbClr val="29486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878" name="图片 38" descr="控制器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7" y="14852"/>
              <a:ext cx="984" cy="9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3879" name="右箭头 7"/>
            <p:cNvSpPr/>
            <p:nvPr/>
          </p:nvSpPr>
          <p:spPr>
            <a:xfrm>
              <a:off x="9034" y="15235"/>
              <a:ext cx="581" cy="219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4F81BD"/>
            </a:solidFill>
            <a:ln w="25400" cap="flat" cmpd="sng">
              <a:solidFill>
                <a:srgbClr val="29486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073743880" name="图片 1073743879" descr="显示屏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4" y="14886"/>
              <a:ext cx="661" cy="99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 descr="声音声控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1570" y="2276475"/>
            <a:ext cx="914400" cy="914400"/>
          </a:xfrm>
          <a:prstGeom prst="rect">
            <a:avLst/>
          </a:prstGeom>
        </p:spPr>
      </p:pic>
      <p:pic>
        <p:nvPicPr>
          <p:cNvPr id="3" name="图片 2" descr="音乐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276475"/>
            <a:ext cx="914400" cy="914400"/>
          </a:xfrm>
          <a:prstGeom prst="rect">
            <a:avLst/>
          </a:prstGeom>
        </p:spPr>
      </p:pic>
      <p:pic>
        <p:nvPicPr>
          <p:cNvPr id="4" name="图片 3" descr="音叉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2525" y="2399665"/>
            <a:ext cx="914400" cy="91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0875" y="2047875"/>
            <a:ext cx="1807210" cy="1381125"/>
          </a:xfrm>
          <a:prstGeom prst="round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002790" y="484505"/>
            <a:ext cx="8915400" cy="557530"/>
            <a:chOff x="3154" y="749"/>
            <a:chExt cx="14040" cy="878"/>
          </a:xfrm>
        </p:grpSpPr>
        <p:sp>
          <p:nvSpPr>
            <p:cNvPr id="8" name="同侧圆角矩形 7">
              <a:hlinkClick r:id="rId11" action="ppaction://hlinksldjump"/>
            </p:cNvPr>
            <p:cNvSpPr/>
            <p:nvPr userDrawn="1"/>
          </p:nvSpPr>
          <p:spPr>
            <a:xfrm>
              <a:off x="3154" y="909"/>
              <a:ext cx="2340" cy="718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12" action="ppaction://hlinksldjump"/>
            </p:cNvPr>
            <p:cNvSpPr/>
            <p:nvPr userDrawn="1"/>
          </p:nvSpPr>
          <p:spPr>
            <a:xfrm>
              <a:off x="5494" y="749"/>
              <a:ext cx="2340" cy="878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13" action="ppaction://hlinksldjump"/>
            </p:cNvPr>
            <p:cNvSpPr/>
            <p:nvPr userDrawn="1"/>
          </p:nvSpPr>
          <p:spPr>
            <a:xfrm>
              <a:off x="783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14" action="ppaction://hlinksldjump"/>
            </p:cNvPr>
            <p:cNvSpPr/>
            <p:nvPr userDrawn="1"/>
          </p:nvSpPr>
          <p:spPr>
            <a:xfrm>
              <a:off x="1017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15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16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3743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743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349115" y="2671445"/>
            <a:ext cx="7209790" cy="1270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br>
              <a:rPr lang="zh-CN" altLang="en-US" dirty="0"/>
            </a:br>
            <a:br>
              <a:rPr lang="zh-CN" altLang="en-US" dirty="0"/>
            </a:br>
            <a:endParaRPr lang="en-US" dirty="0"/>
          </a:p>
        </p:txBody>
      </p:sp>
      <p:sp>
        <p:nvSpPr>
          <p:cNvPr id="3" name="TextBox 8"/>
          <p:cNvSpPr txBox="1"/>
          <p:nvPr/>
        </p:nvSpPr>
        <p:spPr>
          <a:xfrm>
            <a:off x="5628610" y="3273777"/>
            <a:ext cx="5544074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探究连续量的特点实验准备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声音检测装置的工作过程实验准备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5130" y="2322195"/>
            <a:ext cx="3630930" cy="646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zh-CN" altLang="en-US" sz="4000" b="1" dirty="0">
                <a:solidFill>
                  <a:srgbClr val="4B93E8"/>
                </a:solidFill>
                <a:latin typeface="+mj-lt"/>
                <a:ea typeface="+mj-ea"/>
                <a:cs typeface="+mj-cs"/>
                <a:sym typeface="+mn-ea"/>
              </a:rPr>
              <a:t>三、设计实验</a:t>
            </a:r>
            <a:endParaRPr kumimoji="1" lang="zh-CN" altLang="en-US" sz="4000" b="1" dirty="0">
              <a:solidFill>
                <a:srgbClr val="4B93E8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4" name="文本框 3">
            <a:hlinkClick r:id="rId1" action="ppaction://hlinksldjump"/>
          </p:cNvPr>
          <p:cNvSpPr txBox="1"/>
          <p:nvPr/>
        </p:nvSpPr>
        <p:spPr>
          <a:xfrm>
            <a:off x="441960" y="570230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80322" y="1466568"/>
            <a:ext cx="8893596" cy="601932"/>
            <a:chOff x="880322" y="1303020"/>
            <a:chExt cx="8893596" cy="601932"/>
          </a:xfrm>
        </p:grpSpPr>
        <p:sp>
          <p:nvSpPr>
            <p:cNvPr id="3" name="矩形: 圆角 2"/>
            <p:cNvSpPr/>
            <p:nvPr/>
          </p:nvSpPr>
          <p:spPr>
            <a:xfrm>
              <a:off x="880322" y="1369443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4" name="任意多边形: 形状 3"/>
            <p:cNvSpPr/>
            <p:nvPr/>
          </p:nvSpPr>
          <p:spPr bwMode="auto">
            <a:xfrm>
              <a:off x="992748" y="1474065"/>
              <a:ext cx="310518" cy="3119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6" name="文本框 5"/>
            <p:cNvSpPr txBox="1"/>
            <p:nvPr/>
          </p:nvSpPr>
          <p:spPr>
            <a:xfrm flipH="1">
              <a:off x="1528115" y="1303020"/>
              <a:ext cx="8245803" cy="535509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2400" b="1" dirty="0">
                  <a:solidFill>
                    <a:schemeClr val="bg1"/>
                  </a:solidFill>
                </a:rPr>
                <a:t>1.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实验一：</a:t>
              </a:r>
              <a:r>
                <a:rPr lang="zh-CN" altLang="en-US" sz="2400" b="1" dirty="0">
                  <a:solidFill>
                    <a:schemeClr val="accent1"/>
                  </a:solidFill>
                  <a:latin typeface="+mn-ea"/>
                </a:rPr>
                <a:t>探究连续量的特点</a:t>
              </a:r>
              <a:endParaRPr 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0322" y="2245682"/>
            <a:ext cx="4566790" cy="731189"/>
            <a:chOff x="880322" y="1975988"/>
            <a:chExt cx="4566790" cy="731189"/>
          </a:xfrm>
        </p:grpSpPr>
        <p:sp>
          <p:nvSpPr>
            <p:cNvPr id="8" name="矩形: 圆角 7"/>
            <p:cNvSpPr/>
            <p:nvPr/>
          </p:nvSpPr>
          <p:spPr>
            <a:xfrm>
              <a:off x="880322" y="2171668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1013690" y="2303019"/>
              <a:ext cx="268632" cy="268704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1549059" y="1975988"/>
              <a:ext cx="3898053" cy="654062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sz="2400" b="1" dirty="0">
                  <a:solidFill>
                    <a:schemeClr val="bg1"/>
                  </a:solidFill>
                </a:rPr>
                <a:t>实验器材准备</a:t>
              </a:r>
              <a:r>
                <a:rPr lang="en-US" altLang="zh-CN" sz="2400" b="1" dirty="0">
                  <a:solidFill>
                    <a:schemeClr val="bg1"/>
                  </a:solidFill>
                </a:rPr>
                <a:t>:</a:t>
              </a:r>
              <a:endParaRPr lang="en-US" altLang="zh-CN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589530" y="3143250"/>
            <a:ext cx="664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（1）音叉、小音箱、装有相同水量的盆1-3个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89530" y="3870325"/>
            <a:ext cx="664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（2）学习单下发到各小组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02790" y="466090"/>
            <a:ext cx="8915400" cy="549275"/>
            <a:chOff x="3154" y="762"/>
            <a:chExt cx="14040" cy="865"/>
          </a:xfrm>
        </p:grpSpPr>
        <p:sp>
          <p:nvSpPr>
            <p:cNvPr id="5" name="同侧圆角矩形 4">
              <a:hlinkClick r:id="rId1" action="ppaction://hlinksldjump"/>
            </p:cNvPr>
            <p:cNvSpPr/>
            <p:nvPr userDrawn="1"/>
          </p:nvSpPr>
          <p:spPr>
            <a:xfrm>
              <a:off x="31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5" name="同侧圆角矩形 44">
              <a:hlinkClick r:id="rId2" action="ppaction://hlinksldjump"/>
            </p:cNvPr>
            <p:cNvSpPr/>
            <p:nvPr userDrawn="1"/>
          </p:nvSpPr>
          <p:spPr>
            <a:xfrm>
              <a:off x="549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做出假设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7" name="同侧圆角矩形 46">
              <a:hlinkClick r:id="rId3" action="ppaction://hlinksldjump"/>
            </p:cNvPr>
            <p:cNvSpPr/>
            <p:nvPr userDrawn="1"/>
          </p:nvSpPr>
          <p:spPr>
            <a:xfrm>
              <a:off x="7834" y="762"/>
              <a:ext cx="2340" cy="86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设计实验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8" name="同侧圆角矩形 47">
              <a:hlinkClick r:id="rId4" action="ppaction://hlinksldjump"/>
            </p:cNvPr>
            <p:cNvSpPr/>
            <p:nvPr userDrawn="1"/>
          </p:nvSpPr>
          <p:spPr>
            <a:xfrm>
              <a:off x="1017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实验探究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9" name="同侧圆角矩形 48">
              <a:hlinkClick r:id="rId5" action="ppaction://hlinksldjump"/>
            </p:cNvPr>
            <p:cNvSpPr/>
            <p:nvPr userDrawn="1"/>
          </p:nvSpPr>
          <p:spPr>
            <a:xfrm>
              <a:off x="1251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得出结论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50" name="同侧圆角矩形 49">
              <a:hlinkClick r:id="rId6" action="ppaction://hlinksldjump"/>
            </p:cNvPr>
            <p:cNvSpPr/>
            <p:nvPr userDrawn="1"/>
          </p:nvSpPr>
          <p:spPr>
            <a:xfrm>
              <a:off x="14854" y="907"/>
              <a:ext cx="2340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交流讨论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486_6*n_h_i*1_2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86_6*n_h_h_i*1_2_2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2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86_6*n_h_h_a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86_6*n_h_h_f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31486_6*n_h_h_i*1_2_6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6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6_1"/>
  <p:tag name="KSO_WM_UNIT_ID" val="diagram20231486_6*n_h_h_a*1_2_6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31486_6*n_h_h_f*1_2_6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1486_6*n_h_h_i*1_2_4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4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4_1"/>
  <p:tag name="KSO_WM_UNIT_ID" val="diagram20231486_6*n_h_h_a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1486_6*n_h_h_f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31486_6*n_h_h_i*1_2_5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5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86_6*n_h_a*1_1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6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5,6,5,6,5,6]}"/>
</p:tagLst>
</file>

<file path=ppt/tags/tag20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5_1"/>
  <p:tag name="KSO_WM_UNIT_ID" val="diagram20231486_6*n_h_h_a*1_2_5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31486_6*n_h_h_f*1_2_5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DIAGRAM_VIRTUALLY_FRAME" val="{&quot;height&quot;:86.55,&quot;left&quot;:26.1,&quot;top&quot;:34.45,&quot;width&quot;:833.6}"/>
</p:tagLst>
</file>

<file path=ppt/tags/tag23.xml><?xml version="1.0" encoding="utf-8"?>
<p:tagLst xmlns:p="http://schemas.openxmlformats.org/presentationml/2006/main">
  <p:tag name="KSO_WM_DIAGRAM_VIRTUALLY_FRAME" val="{&quot;height&quot;:86.55,&quot;left&quot;:26.1,&quot;top&quot;:34.45,&quot;width&quot;:833.6}"/>
</p:tagLst>
</file>

<file path=ppt/tags/tag24.xml><?xml version="1.0" encoding="utf-8"?>
<p:tagLst xmlns:p="http://schemas.openxmlformats.org/presentationml/2006/main">
  <p:tag name="KSO_WM_DIAGRAM_VIRTUALLY_FRAME" val="{&quot;height&quot;:86.55,&quot;left&quot;:26.1,&quot;top&quot;:34.45,&quot;width&quot;:833.6}"/>
</p:tagLst>
</file>

<file path=ppt/tags/tag25.xml><?xml version="1.0" encoding="utf-8"?>
<p:tagLst xmlns:p="http://schemas.openxmlformats.org/presentationml/2006/main">
  <p:tag name="KSO_WM_DIAGRAM_VIRTUALLY_FRAME" val="{&quot;height&quot;:86.55,&quot;left&quot;:26.1,&quot;top&quot;:34.45,&quot;width&quot;:833.6}"/>
</p:tagLst>
</file>

<file path=ppt/tags/tag26.xml><?xml version="1.0" encoding="utf-8"?>
<p:tagLst xmlns:p="http://schemas.openxmlformats.org/presentationml/2006/main">
  <p:tag name="KSO_WM_DIAGRAM_VIRTUALLY_FRAME" val="{&quot;height&quot;:86.55,&quot;left&quot;:26.1,&quot;top&quot;:34.45,&quot;width&quot;:833.6}"/>
</p:tagLst>
</file>

<file path=ppt/tags/tag27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28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29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3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SHADOW_SCHEMECOLOR_INDEX_BRIGHTNESS" val="-0.35"/>
  <p:tag name="KSO_WM_UNIT_SHADOW_SCHEMECOLOR_INDEX" val="14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86_6*n_h_i*1_1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brightness&quot;:-0.349999994039535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30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31.xml><?xml version="1.0" encoding="utf-8"?>
<p:tagLst xmlns:p="http://schemas.openxmlformats.org/presentationml/2006/main">
  <p:tag name="KSO_WM_DIAGRAM_VIRTUALLY_FRAME" val="{&quot;height&quot;:254.56236220472437,&quot;left&quot;:67.96582677165354,&quot;top&quot;:179.5,&quot;width&quot;:721.2841732283465}"/>
</p:tagLst>
</file>

<file path=ppt/tags/tag32.xml><?xml version="1.0" encoding="utf-8"?>
<p:tagLst xmlns:p="http://schemas.openxmlformats.org/presentationml/2006/main">
  <p:tag name="KSO_WM_DIAGRAM_VIRTUALLY_FRAME" val="{&quot;height&quot;:254.56236220472437,&quot;left&quot;:67.96582677165354,&quot;top&quot;:179.5,&quot;width&quot;:721.2841732283465}"/>
</p:tagLst>
</file>

<file path=ppt/tags/tag33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34.xml><?xml version="1.0" encoding="utf-8"?>
<p:tagLst xmlns:p="http://schemas.openxmlformats.org/presentationml/2006/main">
  <p:tag name="KSO_WM_DIAGRAM_VIRTUALLY_FRAME" val="{&quot;height&quot;:254.56236220472437,&quot;left&quot;:67.96582677165354,&quot;top&quot;:179.5,&quot;width&quot;:721.2841732283465}"/>
</p:tagLst>
</file>

<file path=ppt/tags/tag35.xml><?xml version="1.0" encoding="utf-8"?>
<p:tagLst xmlns:p="http://schemas.openxmlformats.org/presentationml/2006/main">
  <p:tag name="KSO_WM_DIAGRAM_VIRTUALLY_FRAME" val="{&quot;height&quot;:254.56236220472437,&quot;left&quot;:67.96582677165354,&quot;top&quot;:179.5,&quot;width&quot;:721.2841732283465}"/>
</p:tagLst>
</file>

<file path=ppt/tags/tag36.xml><?xml version="1.0" encoding="utf-8"?>
<p:tagLst xmlns:p="http://schemas.openxmlformats.org/presentationml/2006/main">
  <p:tag name="KSO_WM_DIAGRAM_VIRTUALLY_FRAME" val="{&quot;height&quot;:254.56236220472437,&quot;left&quot;:67.96582677165354,&quot;top&quot;:179.5,&quot;width&quot;:721.2841732283465}"/>
</p:tagLst>
</file>

<file path=ppt/tags/tag37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38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39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86_6*n_h_h_i*1_2_3_2"/>
  <p:tag name="KSO_WM_TEMPLATE_CATEGORY" val="diagram"/>
  <p:tag name="KSO_WM_TEMPLATE_INDEX" val="20231486"/>
  <p:tag name="KSO_WM_UNIT_LAYERLEVEL" val="1_1_1_1"/>
  <p:tag name="KSO_WM_TAG_VERSION" val="3.0"/>
  <p:tag name="KSO_WM_UNIT_LINE_FORE_SCHEMECOLOR_INDEX_BRIGHTNESS" val="0.8"/>
  <p:tag name="KSO_WM_UNIT_LINE_FILL_TYPE" val="2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solidLine&quot;:{&quot;brightness&quot;:0.800000011920929,&quot;colorType&quot;:1,&quot;foreColorIndex&quot;:6,&quot;transparency&quot;:0},&quot;type&quot;:1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LINE_FORE_SCHEMECOLOR_INDEX" val="6"/>
  <p:tag name="KSO_WM_UNIT_TEXT_FILL_FORE_SCHEMECOLOR_INDEX" val="1"/>
  <p:tag name="KSO_WM_UNIT_TEXT_FILL_TYPE" val="1"/>
  <p:tag name="KSO_WM_UNIT_PRESET_TEXT" val="3"/>
  <p:tag name="KSO_WM_DIAGRAM_USE_COLOR_VALUE" val="{&quot;color_scheme&quot;:1,&quot;color_type&quot;:1,&quot;theme_color_indexes&quot;:[5,6,5,6,5,6]}"/>
</p:tagLst>
</file>

<file path=ppt/tags/tag40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1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2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3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4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5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6.xml><?xml version="1.0" encoding="utf-8"?>
<p:tagLst xmlns:p="http://schemas.openxmlformats.org/presentationml/2006/main">
  <p:tag name="KSO_WM_DIAGRAM_VIRTUALLY_FRAME" val="{&quot;height&quot;:315.8,&quot;left&quot;:109.65,&quot;top&quot;:105.65,&quot;width&quot;:755.65}"/>
</p:tagLst>
</file>

<file path=ppt/tags/tag47.xml><?xml version="1.0" encoding="utf-8"?>
<p:tagLst xmlns:p="http://schemas.openxmlformats.org/presentationml/2006/main">
  <p:tag name="KSO_WM_DIAGRAM_VIRTUALLY_FRAME" val="{&quot;height&quot;:372.1,&quot;left&quot;:119.3,&quot;top&quot;:20.3,&quot;width&quot;:754.5}"/>
</p:tagLst>
</file>

<file path=ppt/tags/tag48.xml><?xml version="1.0" encoding="utf-8"?>
<p:tagLst xmlns:p="http://schemas.openxmlformats.org/presentationml/2006/main">
  <p:tag name="KSO_WM_DIAGRAM_VIRTUALLY_FRAME" val="{&quot;height&quot;:372.1,&quot;left&quot;:119.3,&quot;top&quot;:20.3,&quot;width&quot;:754.5}"/>
</p:tagLst>
</file>

<file path=ppt/tags/tag49.xml><?xml version="1.0" encoding="utf-8"?>
<p:tagLst xmlns:p="http://schemas.openxmlformats.org/presentationml/2006/main">
  <p:tag name="KSO_WM_DIAGRAM_VIRTUALLY_FRAME" val="{&quot;height&quot;:372.1,&quot;left&quot;:119.3,&quot;top&quot;:20.3,&quot;width&quot;:754.5}"/>
</p:tagLst>
</file>

<file path=ppt/tags/tag5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86_6*n_h_h_a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50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NzFjMWU0YjhlYzZkZDY0MGNkNDM1N2VkMDA0N2M2MjgifQ=="/>
  <p:tag name="commondata" val="eyJoZGlkIjoiNjQ5MmIxN2UwOWQ1MmExODY2MmNkNTI5YjRjZTNkMzkifQ=="/>
</p:tagLst>
</file>

<file path=ppt/tags/tag6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86_6*n_h_h_f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86_6*n_h_h_i*1_2_1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86_6*n_h_h_a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86_6*n_h_h_f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10.5,&quot;left&quot;:21.104180908203126,&quot;top&quot;:80.1750393700787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2156</Words>
  <Application>WPS 演示</Application>
  <PresentationFormat>宽屏</PresentationFormat>
  <Paragraphs>405</Paragraphs>
  <Slides>25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汉仪劲楷简</vt:lpstr>
      <vt:lpstr>楷体_GB2312</vt:lpstr>
      <vt:lpstr>Arial</vt:lpstr>
      <vt:lpstr>微软雅黑</vt:lpstr>
      <vt:lpstr>方正姚体</vt:lpstr>
      <vt:lpstr>阿里巴巴普惠体 M</vt:lpstr>
      <vt:lpstr>汉仪综艺体简</vt:lpstr>
      <vt:lpstr>楷体</vt:lpstr>
      <vt:lpstr>Arial Unicode MS</vt:lpstr>
      <vt:lpstr>等线</vt:lpstr>
      <vt:lpstr>Times New Roman</vt:lpstr>
      <vt:lpstr>字魂36号-正文宋楷</vt:lpstr>
      <vt:lpstr>思源黑体</vt:lpstr>
      <vt:lpstr>黑体</vt:lpstr>
      <vt:lpstr>Designed by OfficePLUS</vt:lpstr>
      <vt:lpstr>1_Designed by OfficePLUS</vt:lpstr>
      <vt:lpstr>噪声检测有方法</vt:lpstr>
      <vt:lpstr>PowerPoint 演示文稿</vt:lpstr>
      <vt:lpstr>一、提出问题 </vt:lpstr>
      <vt:lpstr>PowerPoint 演示文稿</vt:lpstr>
      <vt:lpstr>PowerPoint 演示文稿</vt:lpstr>
      <vt:lpstr>二、做出假设 </vt:lpstr>
      <vt:lpstr>PowerPoint 演示文稿</vt:lpstr>
      <vt:lpstr>  </vt:lpstr>
      <vt:lpstr>PowerPoint 演示文稿</vt:lpstr>
      <vt:lpstr>PowerPoint 演示文稿</vt:lpstr>
      <vt:lpstr>四、实验探究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五、得出实验结论</vt:lpstr>
      <vt:lpstr>PowerPoint 演示文稿</vt:lpstr>
      <vt:lpstr>PowerPoint 演示文稿</vt:lpstr>
      <vt:lpstr>六、交流讨论 </vt:lpstr>
      <vt:lpstr>PowerPoint 演示文稿</vt:lpstr>
      <vt:lpstr>PowerPoint 演示文稿</vt:lpstr>
      <vt:lpstr>PowerPoint 演示文稿</vt:lpstr>
      <vt:lpstr>用所学知识 探究未知世界吧！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三月方飞</cp:lastModifiedBy>
  <cp:revision>72</cp:revision>
  <cp:lastPrinted>2024-05-12T16:00:00Z</cp:lastPrinted>
  <dcterms:created xsi:type="dcterms:W3CDTF">2024-05-12T16:00:00Z</dcterms:created>
  <dcterms:modified xsi:type="dcterms:W3CDTF">2024-08-21T14:11:03Z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A0BA5551162B4B109FC2075FCD8840EE_13</vt:lpwstr>
  </property>
  <property fmtid="{D5CDD505-2E9C-101B-9397-08002B2CF9AE}" pid="3" name="KSOProductBuildVer">
    <vt:lpwstr>2052-12.1.0.17857</vt:lpwstr>
  </property>
</Properties>
</file>