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doc" ContentType="application/msword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5.svg" ContentType="image/svg+xml"/>
  <Override PartName="/ppt/media/image20.svg" ContentType="image/svg+xml"/>
  <Override PartName="/ppt/media/image2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"/>
  </p:notesMasterIdLst>
  <p:handoutMasterIdLst>
    <p:handoutMasterId r:id="rId25"/>
  </p:handoutMasterIdLst>
  <p:sldIdLst>
    <p:sldId id="293" r:id="rId3"/>
    <p:sldId id="257" r:id="rId5"/>
    <p:sldId id="346" r:id="rId6"/>
    <p:sldId id="338" r:id="rId7"/>
    <p:sldId id="339" r:id="rId8"/>
    <p:sldId id="345" r:id="rId9"/>
    <p:sldId id="347" r:id="rId10"/>
    <p:sldId id="340" r:id="rId11"/>
    <p:sldId id="348" r:id="rId12"/>
    <p:sldId id="349" r:id="rId13"/>
    <p:sldId id="351" r:id="rId14"/>
    <p:sldId id="352" r:id="rId15"/>
    <p:sldId id="353" r:id="rId16"/>
    <p:sldId id="354" r:id="rId17"/>
    <p:sldId id="355" r:id="rId18"/>
    <p:sldId id="356" r:id="rId19"/>
    <p:sldId id="341" r:id="rId20"/>
    <p:sldId id="357" r:id="rId21"/>
    <p:sldId id="359" r:id="rId22"/>
    <p:sldId id="361" r:id="rId23"/>
    <p:sldId id="342" r:id="rId24"/>
  </p:sldIdLst>
  <p:sldSz cx="12192000" cy="6858000"/>
  <p:notesSz cx="6858000" cy="9144000"/>
  <p:embeddedFontLst>
    <p:embeddedFont>
      <p:font typeface="微软雅黑" panose="020B0503020204020204" pitchFamily="34" charset="-122"/>
      <p:regular r:id="rId29"/>
    </p:embeddedFont>
    <p:embeddedFont>
      <p:font typeface="隶书" panose="02010509060101010101" pitchFamily="49" charset="-122"/>
      <p:regular r:id="rId30"/>
    </p:embeddedFont>
    <p:embeddedFont>
      <p:font typeface="汉仪综艺体简" panose="02010600000101010101" charset="-122"/>
      <p:regular r:id="rId31"/>
    </p:embeddedFont>
    <p:embeddedFont>
      <p:font typeface="黑体" panose="02010609060101010101" charset="-122"/>
      <p:regular r:id="rId32"/>
    </p:embeddedFont>
    <p:embeddedFont>
      <p:font typeface="Calibri" panose="020F0502020204030204"/>
      <p:regular r:id="rId33"/>
      <p:bold r:id="rId34"/>
      <p:italic r:id="rId35"/>
      <p:boldItalic r:id="rId36"/>
    </p:embeddedFont>
    <p:embeddedFont>
      <p:font typeface="楷体" panose="02010609060101010101" charset="-122"/>
      <p:regular r:id="rId37"/>
    </p:embeddedFont>
    <p:embeddedFont>
      <p:font typeface="等线" panose="02010600030101010101" charset="-122"/>
      <p:regular r:id="rId38"/>
    </p:embeddedFont>
    <p:embeddedFont>
      <p:font typeface="等线 Light" panose="02010600030101010101" charset="-122"/>
      <p:regular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8" userDrawn="1">
          <p15:clr>
            <a:srgbClr val="A4A3A4"/>
          </p15:clr>
        </p15:guide>
        <p15:guide id="2" pos="38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3C0B"/>
    <a:srgbClr val="ACA1A5"/>
    <a:srgbClr val="3797C7"/>
    <a:srgbClr val="AEDADF"/>
    <a:srgbClr val="A9D8DE"/>
    <a:srgbClr val="46537A"/>
    <a:srgbClr val="F8F6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5" autoAdjust="0"/>
    <p:restoredTop sz="99033" autoAdjust="0"/>
  </p:normalViewPr>
  <p:slideViewPr>
    <p:cSldViewPr snapToGrid="0" snapToObjects="1" showGuides="1">
      <p:cViewPr>
        <p:scale>
          <a:sx n="75" d="100"/>
          <a:sy n="75" d="100"/>
        </p:scale>
        <p:origin x="1560" y="852"/>
      </p:cViewPr>
      <p:guideLst>
        <p:guide orient="horz" pos="2318"/>
        <p:guide pos="3883"/>
      </p:guideLst>
    </p:cSldViewPr>
  </p:slideViewPr>
  <p:outlineViewPr>
    <p:cViewPr>
      <p:scale>
        <a:sx n="33" d="100"/>
        <a:sy n="33" d="100"/>
      </p:scale>
      <p:origin x="0" y="-20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gs" Target="tags/tag67.xml"/><Relationship Id="rId4" Type="http://schemas.openxmlformats.org/officeDocument/2006/relationships/notesMaster" Target="notesMasters/notesMaster1.xml"/><Relationship Id="rId39" Type="http://schemas.openxmlformats.org/officeDocument/2006/relationships/font" Target="fonts/font11.fntdata"/><Relationship Id="rId38" Type="http://schemas.openxmlformats.org/officeDocument/2006/relationships/font" Target="fonts/font10.fntdata"/><Relationship Id="rId37" Type="http://schemas.openxmlformats.org/officeDocument/2006/relationships/font" Target="fonts/font9.fntdata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E5F77-AEF1-47C1-94DA-22B3A5FC46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CE7125-190D-4811-BF6A-DE1E5B5A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E7125-190D-4811-BF6A-DE1E5B5A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E7125-190D-4811-BF6A-DE1E5B5A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  <a:p>
            <a:r>
              <a:rPr lang="en-US" altLang="zh-CN"/>
              <a:t>2.</a:t>
            </a:r>
            <a:r>
              <a:rPr lang="zh-CN" altLang="en-US">
                <a:sym typeface="+mn-ea"/>
              </a:rPr>
              <a:t>延伸拓展例子不够聚焦本节内容，好像在第一单元第二单元都可以用。</a:t>
            </a:r>
            <a:endParaRPr lang="en-US" altLang="zh-CN"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E7125-190D-4811-BF6A-DE1E5B5A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383102" y="3271044"/>
            <a:ext cx="6096000" cy="2660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感谢您下载平台上提供的</a:t>
            </a:r>
            <a:r>
              <a:rPr lang="en-US" altLang="zh-CN" sz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endParaRPr lang="en-US" altLang="zh-CN" sz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www.tukuppt.com</a:t>
            </a:r>
            <a:endParaRPr lang="en-US" altLang="zh-CN" sz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 67"/>
          <p:cNvGrpSpPr/>
          <p:nvPr userDrawn="1"/>
        </p:nvGrpSpPr>
        <p:grpSpPr>
          <a:xfrm>
            <a:off x="228829" y="244223"/>
            <a:ext cx="714896" cy="842464"/>
            <a:chOff x="6528664" y="1618363"/>
            <a:chExt cx="714896" cy="842464"/>
          </a:xfrm>
        </p:grpSpPr>
        <p:sp>
          <p:nvSpPr>
            <p:cNvPr id="27" name="chenying0907 232"/>
            <p:cNvSpPr/>
            <p:nvPr/>
          </p:nvSpPr>
          <p:spPr>
            <a:xfrm>
              <a:off x="6528664" y="1618363"/>
              <a:ext cx="714896" cy="84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19"/>
                  </a:moveTo>
                  <a:cubicBezTo>
                    <a:pt x="5348" y="11844"/>
                    <a:pt x="8764" y="3907"/>
                    <a:pt x="11380" y="0"/>
                  </a:cubicBezTo>
                  <a:cubicBezTo>
                    <a:pt x="11376" y="5932"/>
                    <a:pt x="16649" y="9489"/>
                    <a:pt x="21600" y="13177"/>
                  </a:cubicBezTo>
                  <a:cubicBezTo>
                    <a:pt x="16544" y="13853"/>
                    <a:pt x="13668" y="17355"/>
                    <a:pt x="11962" y="21600"/>
                  </a:cubicBezTo>
                  <a:cubicBezTo>
                    <a:pt x="10717" y="16355"/>
                    <a:pt x="5962" y="13260"/>
                    <a:pt x="0" y="12019"/>
                  </a:cubicBezTo>
                </a:path>
              </a:pathLst>
            </a:custGeom>
            <a:solidFill>
              <a:schemeClr val="accent4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722231" y="1808762"/>
              <a:ext cx="415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>
                  <a:latin typeface="DFPShaoNvW5-GB" charset="-122"/>
                  <a:ea typeface="DFPShaoNvW5-GB" charset="-122"/>
                  <a:cs typeface="DFPShaoNvW5-GB" charset="-122"/>
                </a:rPr>
                <a:t>1</a:t>
              </a:r>
              <a:endParaRPr kumimoji="1" lang="zh-CN" altLang="en-US" sz="2400">
                <a:latin typeface="DFPShaoNvW5-GB" charset="-122"/>
                <a:ea typeface="DFPShaoNvW5-GB" charset="-122"/>
                <a:cs typeface="DFPShaoNvW5-GB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 67"/>
          <p:cNvGrpSpPr/>
          <p:nvPr userDrawn="1"/>
        </p:nvGrpSpPr>
        <p:grpSpPr>
          <a:xfrm>
            <a:off x="228829" y="244223"/>
            <a:ext cx="714896" cy="842464"/>
            <a:chOff x="6528664" y="1618363"/>
            <a:chExt cx="714896" cy="842464"/>
          </a:xfrm>
        </p:grpSpPr>
        <p:sp>
          <p:nvSpPr>
            <p:cNvPr id="27" name="chenying0907 232"/>
            <p:cNvSpPr/>
            <p:nvPr/>
          </p:nvSpPr>
          <p:spPr>
            <a:xfrm>
              <a:off x="6528664" y="1618363"/>
              <a:ext cx="714896" cy="84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19"/>
                  </a:moveTo>
                  <a:cubicBezTo>
                    <a:pt x="5348" y="11844"/>
                    <a:pt x="8764" y="3907"/>
                    <a:pt x="11380" y="0"/>
                  </a:cubicBezTo>
                  <a:cubicBezTo>
                    <a:pt x="11376" y="5932"/>
                    <a:pt x="16649" y="9489"/>
                    <a:pt x="21600" y="13177"/>
                  </a:cubicBezTo>
                  <a:cubicBezTo>
                    <a:pt x="16544" y="13853"/>
                    <a:pt x="13668" y="17355"/>
                    <a:pt x="11962" y="21600"/>
                  </a:cubicBezTo>
                  <a:cubicBezTo>
                    <a:pt x="10717" y="16355"/>
                    <a:pt x="5962" y="13260"/>
                    <a:pt x="0" y="12019"/>
                  </a:cubicBezTo>
                </a:path>
              </a:pathLst>
            </a:custGeom>
            <a:solidFill>
              <a:schemeClr val="accent4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722231" y="1808762"/>
              <a:ext cx="3352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sz="2400">
                  <a:latin typeface="DFPShaoNvW5-GB" charset="-122"/>
                  <a:ea typeface="DFPShaoNvW5-GB" charset="-122"/>
                  <a:cs typeface="DFPShaoNvW5-GB" charset="-122"/>
                </a:rPr>
                <a:t>2</a:t>
              </a:r>
              <a:endParaRPr kumimoji="1" lang="en-US" sz="2400">
                <a:latin typeface="DFPShaoNvW5-GB" charset="-122"/>
                <a:ea typeface="DFPShaoNvW5-GB" charset="-122"/>
                <a:cs typeface="DFPShaoNvW5-GB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 67"/>
          <p:cNvGrpSpPr/>
          <p:nvPr userDrawn="1"/>
        </p:nvGrpSpPr>
        <p:grpSpPr>
          <a:xfrm>
            <a:off x="228829" y="244223"/>
            <a:ext cx="714896" cy="842464"/>
            <a:chOff x="6528664" y="1618363"/>
            <a:chExt cx="714896" cy="842464"/>
          </a:xfrm>
        </p:grpSpPr>
        <p:sp>
          <p:nvSpPr>
            <p:cNvPr id="27" name="chenying0907 232"/>
            <p:cNvSpPr/>
            <p:nvPr/>
          </p:nvSpPr>
          <p:spPr>
            <a:xfrm>
              <a:off x="6528664" y="1618363"/>
              <a:ext cx="714896" cy="84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19"/>
                  </a:moveTo>
                  <a:cubicBezTo>
                    <a:pt x="5348" y="11844"/>
                    <a:pt x="8764" y="3907"/>
                    <a:pt x="11380" y="0"/>
                  </a:cubicBezTo>
                  <a:cubicBezTo>
                    <a:pt x="11376" y="5932"/>
                    <a:pt x="16649" y="9489"/>
                    <a:pt x="21600" y="13177"/>
                  </a:cubicBezTo>
                  <a:cubicBezTo>
                    <a:pt x="16544" y="13853"/>
                    <a:pt x="13668" y="17355"/>
                    <a:pt x="11962" y="21600"/>
                  </a:cubicBezTo>
                  <a:cubicBezTo>
                    <a:pt x="10717" y="16355"/>
                    <a:pt x="5962" y="13260"/>
                    <a:pt x="0" y="12019"/>
                  </a:cubicBezTo>
                </a:path>
              </a:pathLst>
            </a:custGeom>
            <a:solidFill>
              <a:schemeClr val="accent4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722231" y="1808762"/>
              <a:ext cx="3352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>
                  <a:latin typeface="DFPShaoNvW5-GB" charset="-122"/>
                  <a:ea typeface="DFPShaoNvW5-GB" charset="-122"/>
                  <a:cs typeface="DFPShaoNvW5-GB" charset="-122"/>
                </a:rPr>
                <a:t>3</a:t>
              </a:r>
              <a:endParaRPr kumimoji="1" lang="en-US" altLang="zh-CN" sz="2400">
                <a:latin typeface="DFPShaoNvW5-GB" charset="-122"/>
                <a:ea typeface="DFPShaoNvW5-GB" charset="-122"/>
                <a:cs typeface="DFPShaoNvW5-GB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 67"/>
          <p:cNvGrpSpPr/>
          <p:nvPr userDrawn="1"/>
        </p:nvGrpSpPr>
        <p:grpSpPr>
          <a:xfrm>
            <a:off x="228829" y="244223"/>
            <a:ext cx="714896" cy="842464"/>
            <a:chOff x="6528664" y="1618363"/>
            <a:chExt cx="714896" cy="842464"/>
          </a:xfrm>
        </p:grpSpPr>
        <p:sp>
          <p:nvSpPr>
            <p:cNvPr id="27" name="chenying0907 232"/>
            <p:cNvSpPr/>
            <p:nvPr/>
          </p:nvSpPr>
          <p:spPr>
            <a:xfrm>
              <a:off x="6528664" y="1618363"/>
              <a:ext cx="714896" cy="84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19"/>
                  </a:moveTo>
                  <a:cubicBezTo>
                    <a:pt x="5348" y="11844"/>
                    <a:pt x="8764" y="3907"/>
                    <a:pt x="11380" y="0"/>
                  </a:cubicBezTo>
                  <a:cubicBezTo>
                    <a:pt x="11376" y="5932"/>
                    <a:pt x="16649" y="9489"/>
                    <a:pt x="21600" y="13177"/>
                  </a:cubicBezTo>
                  <a:cubicBezTo>
                    <a:pt x="16544" y="13853"/>
                    <a:pt x="13668" y="17355"/>
                    <a:pt x="11962" y="21600"/>
                  </a:cubicBezTo>
                  <a:cubicBezTo>
                    <a:pt x="10717" y="16355"/>
                    <a:pt x="5962" y="13260"/>
                    <a:pt x="0" y="12019"/>
                  </a:cubicBezTo>
                </a:path>
              </a:pathLst>
            </a:custGeom>
            <a:solidFill>
              <a:schemeClr val="accent4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722231" y="1808762"/>
              <a:ext cx="3352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>
                  <a:latin typeface="DFPShaoNvW5-GB" charset="-122"/>
                  <a:ea typeface="DFPShaoNvW5-GB" charset="-122"/>
                  <a:cs typeface="DFPShaoNvW5-GB" charset="-122"/>
                </a:rPr>
                <a:t>4</a:t>
              </a:r>
              <a:endParaRPr kumimoji="1" lang="en-US" altLang="zh-CN" sz="2400">
                <a:latin typeface="DFPShaoNvW5-GB" charset="-122"/>
                <a:ea typeface="DFPShaoNvW5-GB" charset="-122"/>
                <a:cs typeface="DFPShaoNvW5-GB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C381D-0776-433F-BE17-A20DF20CCA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812A-7865-4D92-AB8B-1CC0A75103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2207" y="5066540"/>
            <a:ext cx="8842789" cy="1075841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505460" y="986790"/>
            <a:ext cx="11405870" cy="0"/>
          </a:xfrm>
          <a:prstGeom prst="line">
            <a:avLst/>
          </a:prstGeom>
          <a:ln w="12700" cmpd="sng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C381D-0776-433F-BE17-A20DF20CCA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812A-7865-4D92-AB8B-1CC0A75103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11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5" b="94"/>
          <a:stretch>
            <a:fillRect/>
          </a:stretch>
        </p:blipFill>
        <p:spPr>
          <a:xfrm>
            <a:off x="0" y="1"/>
            <a:ext cx="12192000" cy="6992471"/>
          </a:xfrm>
          <a:custGeom>
            <a:avLst/>
            <a:gdLst>
              <a:gd name="connsiteX0" fmla="*/ 0 w 12192000"/>
              <a:gd name="connsiteY0" fmla="*/ 0 h 6992471"/>
              <a:gd name="connsiteX1" fmla="*/ 12192000 w 12192000"/>
              <a:gd name="connsiteY1" fmla="*/ 0 h 6992471"/>
              <a:gd name="connsiteX2" fmla="*/ 12192000 w 12192000"/>
              <a:gd name="connsiteY2" fmla="*/ 6992471 h 6992471"/>
              <a:gd name="connsiteX3" fmla="*/ 0 w 12192000"/>
              <a:gd name="connsiteY3" fmla="*/ 6992471 h 699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992471">
                <a:moveTo>
                  <a:pt x="0" y="0"/>
                </a:moveTo>
                <a:lnTo>
                  <a:pt x="12192000" y="0"/>
                </a:lnTo>
                <a:lnTo>
                  <a:pt x="12192000" y="6992471"/>
                </a:lnTo>
                <a:lnTo>
                  <a:pt x="0" y="6992471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" Target="slide17.xml"/><Relationship Id="rId8" Type="http://schemas.openxmlformats.org/officeDocument/2006/relationships/slide" Target="slide8.xml"/><Relationship Id="rId7" Type="http://schemas.openxmlformats.org/officeDocument/2006/relationships/slide" Target="slide5.xml"/><Relationship Id="rId6" Type="http://schemas.openxmlformats.org/officeDocument/2006/relationships/slide" Target="slide3.xml"/><Relationship Id="rId5" Type="http://schemas.openxmlformats.org/officeDocument/2006/relationships/slide" Target="slide10.xml"/><Relationship Id="rId4" Type="http://schemas.openxmlformats.org/officeDocument/2006/relationships/image" Target="../media/image6.png"/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3" Type="http://schemas.openxmlformats.org/officeDocument/2006/relationships/notesSlide" Target="../notesSlides/notesSlide10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45.xml"/><Relationship Id="rId10" Type="http://schemas.openxmlformats.org/officeDocument/2006/relationships/slide" Target="slide19.xml"/><Relationship Id="rId1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" Target="slide10.xml"/><Relationship Id="rId8" Type="http://schemas.openxmlformats.org/officeDocument/2006/relationships/image" Target="../media/image6.png"/><Relationship Id="rId7" Type="http://schemas.openxmlformats.org/officeDocument/2006/relationships/image" Target="../media/image13.pn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7" Type="http://schemas.openxmlformats.org/officeDocument/2006/relationships/notesSlide" Target="../notesSlides/notesSlide11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49.xml"/><Relationship Id="rId14" Type="http://schemas.openxmlformats.org/officeDocument/2006/relationships/slide" Target="slide19.xml"/><Relationship Id="rId13" Type="http://schemas.openxmlformats.org/officeDocument/2006/relationships/slide" Target="slide17.xml"/><Relationship Id="rId12" Type="http://schemas.openxmlformats.org/officeDocument/2006/relationships/slide" Target="slide8.xml"/><Relationship Id="rId11" Type="http://schemas.openxmlformats.org/officeDocument/2006/relationships/slide" Target="slide5.xml"/><Relationship Id="rId10" Type="http://schemas.openxmlformats.org/officeDocument/2006/relationships/slide" Target="slide3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" Target="slide10.xml"/><Relationship Id="rId8" Type="http://schemas.openxmlformats.org/officeDocument/2006/relationships/image" Target="../media/image6.png"/><Relationship Id="rId7" Type="http://schemas.openxmlformats.org/officeDocument/2006/relationships/image" Target="../media/image13.png"/><Relationship Id="rId6" Type="http://schemas.openxmlformats.org/officeDocument/2006/relationships/image" Target="../media/image21.jpeg"/><Relationship Id="rId5" Type="http://schemas.openxmlformats.org/officeDocument/2006/relationships/image" Target="../media/image20.svg"/><Relationship Id="rId4" Type="http://schemas.openxmlformats.org/officeDocument/2006/relationships/image" Target="../media/image19.jpeg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7" Type="http://schemas.openxmlformats.org/officeDocument/2006/relationships/notesSlide" Target="../notesSlides/notesSlide12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52.xml"/><Relationship Id="rId14" Type="http://schemas.openxmlformats.org/officeDocument/2006/relationships/slide" Target="slide19.xml"/><Relationship Id="rId13" Type="http://schemas.openxmlformats.org/officeDocument/2006/relationships/slide" Target="slide17.xml"/><Relationship Id="rId12" Type="http://schemas.openxmlformats.org/officeDocument/2006/relationships/slide" Target="slide8.xml"/><Relationship Id="rId11" Type="http://schemas.openxmlformats.org/officeDocument/2006/relationships/slide" Target="slide5.xml"/><Relationship Id="rId10" Type="http://schemas.openxmlformats.org/officeDocument/2006/relationships/slide" Target="slide3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" Target="slide5.xml"/><Relationship Id="rId8" Type="http://schemas.openxmlformats.org/officeDocument/2006/relationships/slide" Target="slide3.xml"/><Relationship Id="rId7" Type="http://schemas.openxmlformats.org/officeDocument/2006/relationships/slide" Target="slide10.xml"/><Relationship Id="rId6" Type="http://schemas.openxmlformats.org/officeDocument/2006/relationships/image" Target="../media/image6.png"/><Relationship Id="rId5" Type="http://schemas.openxmlformats.org/officeDocument/2006/relationships/image" Target="../media/image22.jpeg"/><Relationship Id="rId4" Type="http://schemas.openxmlformats.org/officeDocument/2006/relationships/image" Target="../media/image12.png"/><Relationship Id="rId3" Type="http://schemas.openxmlformats.org/officeDocument/2006/relationships/tags" Target="../tags/tag53.xml"/><Relationship Id="rId2" Type="http://schemas.openxmlformats.org/officeDocument/2006/relationships/image" Target="../media/image13.png"/><Relationship Id="rId15" Type="http://schemas.openxmlformats.org/officeDocument/2006/relationships/notesSlide" Target="../notesSlides/notesSlide13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54.xml"/><Relationship Id="rId12" Type="http://schemas.openxmlformats.org/officeDocument/2006/relationships/slide" Target="slide19.xml"/><Relationship Id="rId11" Type="http://schemas.openxmlformats.org/officeDocument/2006/relationships/slide" Target="slide17.xml"/><Relationship Id="rId10" Type="http://schemas.openxmlformats.org/officeDocument/2006/relationships/slide" Target="slide8.xml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" Target="slide10.xml"/><Relationship Id="rId8" Type="http://schemas.openxmlformats.org/officeDocument/2006/relationships/image" Target="../media/image6.png"/><Relationship Id="rId7" Type="http://schemas.openxmlformats.org/officeDocument/2006/relationships/image" Target="../media/image27.jpeg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svg"/><Relationship Id="rId3" Type="http://schemas.openxmlformats.org/officeDocument/2006/relationships/image" Target="../media/image23.jpeg"/><Relationship Id="rId2" Type="http://schemas.openxmlformats.org/officeDocument/2006/relationships/image" Target="../media/image13.png"/><Relationship Id="rId17" Type="http://schemas.openxmlformats.org/officeDocument/2006/relationships/notesSlide" Target="../notesSlides/notesSlide14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55.xml"/><Relationship Id="rId14" Type="http://schemas.openxmlformats.org/officeDocument/2006/relationships/slide" Target="slide19.xml"/><Relationship Id="rId13" Type="http://schemas.openxmlformats.org/officeDocument/2006/relationships/slide" Target="slide17.xml"/><Relationship Id="rId12" Type="http://schemas.openxmlformats.org/officeDocument/2006/relationships/slide" Target="slide8.xml"/><Relationship Id="rId11" Type="http://schemas.openxmlformats.org/officeDocument/2006/relationships/slide" Target="slide5.xml"/><Relationship Id="rId10" Type="http://schemas.openxmlformats.org/officeDocument/2006/relationships/slide" Target="slide3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" Target="slide17.xml"/><Relationship Id="rId8" Type="http://schemas.openxmlformats.org/officeDocument/2006/relationships/slide" Target="slide8.xml"/><Relationship Id="rId7" Type="http://schemas.openxmlformats.org/officeDocument/2006/relationships/slide" Target="slide5.xml"/><Relationship Id="rId6" Type="http://schemas.openxmlformats.org/officeDocument/2006/relationships/slide" Target="slide3.xml"/><Relationship Id="rId5" Type="http://schemas.openxmlformats.org/officeDocument/2006/relationships/slide" Target="slide10.xml"/><Relationship Id="rId4" Type="http://schemas.openxmlformats.org/officeDocument/2006/relationships/image" Target="../media/image6.png"/><Relationship Id="rId3" Type="http://schemas.openxmlformats.org/officeDocument/2006/relationships/tags" Target="../tags/tag56.xml"/><Relationship Id="rId2" Type="http://schemas.openxmlformats.org/officeDocument/2006/relationships/image" Target="../media/image13.png"/><Relationship Id="rId13" Type="http://schemas.openxmlformats.org/officeDocument/2006/relationships/notesSlide" Target="../notesSlides/notesSlide15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57.xml"/><Relationship Id="rId10" Type="http://schemas.openxmlformats.org/officeDocument/2006/relationships/slide" Target="slide19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" Target="slide5.xml"/><Relationship Id="rId8" Type="http://schemas.openxmlformats.org/officeDocument/2006/relationships/slide" Target="slide3.xml"/><Relationship Id="rId7" Type="http://schemas.openxmlformats.org/officeDocument/2006/relationships/slide" Target="slide10.xml"/><Relationship Id="rId6" Type="http://schemas.openxmlformats.org/officeDocument/2006/relationships/image" Target="../media/image6.png"/><Relationship Id="rId5" Type="http://schemas.openxmlformats.org/officeDocument/2006/relationships/image" Target="../media/image20.svg"/><Relationship Id="rId4" Type="http://schemas.openxmlformats.org/officeDocument/2006/relationships/image" Target="../media/image19.jpeg"/><Relationship Id="rId3" Type="http://schemas.openxmlformats.org/officeDocument/2006/relationships/image" Target="../media/image28.jpeg"/><Relationship Id="rId2" Type="http://schemas.openxmlformats.org/officeDocument/2006/relationships/image" Target="../media/image13.png"/><Relationship Id="rId15" Type="http://schemas.openxmlformats.org/officeDocument/2006/relationships/notesSlide" Target="../notesSlides/notesSlide16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58.xml"/><Relationship Id="rId12" Type="http://schemas.openxmlformats.org/officeDocument/2006/relationships/slide" Target="slide19.xml"/><Relationship Id="rId11" Type="http://schemas.openxmlformats.org/officeDocument/2006/relationships/slide" Target="slide17.xml"/><Relationship Id="rId10" Type="http://schemas.openxmlformats.org/officeDocument/2006/relationships/slide" Target="slide8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" Target="slide10.xml"/><Relationship Id="rId8" Type="http://schemas.openxmlformats.org/officeDocument/2006/relationships/slide" Target="slide8.xml"/><Relationship Id="rId7" Type="http://schemas.openxmlformats.org/officeDocument/2006/relationships/slide" Target="slide5.xml"/><Relationship Id="rId6" Type="http://schemas.openxmlformats.org/officeDocument/2006/relationships/slide" Target="slide3.xml"/><Relationship Id="rId5" Type="http://schemas.openxmlformats.org/officeDocument/2006/relationships/slide" Target="slide17.xml"/><Relationship Id="rId4" Type="http://schemas.openxmlformats.org/officeDocument/2006/relationships/image" Target="../media/image6.png"/><Relationship Id="rId3" Type="http://schemas.openxmlformats.org/officeDocument/2006/relationships/image" Target="../media/image7.png"/><Relationship Id="rId2" Type="http://schemas.openxmlformats.org/officeDocument/2006/relationships/image" Target="../media/image29.jpeg"/><Relationship Id="rId13" Type="http://schemas.openxmlformats.org/officeDocument/2006/relationships/notesSlide" Target="../notesSlides/notesSlide17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59.xml"/><Relationship Id="rId10" Type="http://schemas.openxmlformats.org/officeDocument/2006/relationships/slide" Target="slide19.xml"/><Relationship Id="rId1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" Target="slide10.xml"/><Relationship Id="rId8" Type="http://schemas.openxmlformats.org/officeDocument/2006/relationships/slide" Target="slide8.xml"/><Relationship Id="rId7" Type="http://schemas.openxmlformats.org/officeDocument/2006/relationships/slide" Target="slide5.xml"/><Relationship Id="rId6" Type="http://schemas.openxmlformats.org/officeDocument/2006/relationships/slide" Target="slide3.xml"/><Relationship Id="rId5" Type="http://schemas.openxmlformats.org/officeDocument/2006/relationships/slide" Target="slide17.xml"/><Relationship Id="rId4" Type="http://schemas.openxmlformats.org/officeDocument/2006/relationships/image" Target="../media/image6.png"/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3" Type="http://schemas.openxmlformats.org/officeDocument/2006/relationships/notesSlide" Target="../notesSlides/notesSlide18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60.xml"/><Relationship Id="rId10" Type="http://schemas.openxmlformats.org/officeDocument/2006/relationships/slide" Target="slide19.xml"/><Relationship Id="rId1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" Target="slide8.xml"/><Relationship Id="rId8" Type="http://schemas.openxmlformats.org/officeDocument/2006/relationships/slide" Target="slide5.xml"/><Relationship Id="rId7" Type="http://schemas.openxmlformats.org/officeDocument/2006/relationships/slide" Target="slide3.xml"/><Relationship Id="rId6" Type="http://schemas.openxmlformats.org/officeDocument/2006/relationships/slide" Target="slide17.xml"/><Relationship Id="rId5" Type="http://schemas.openxmlformats.org/officeDocument/2006/relationships/slide" Target="slide19.xml"/><Relationship Id="rId4" Type="http://schemas.openxmlformats.org/officeDocument/2006/relationships/image" Target="../media/image6.png"/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3" Type="http://schemas.openxmlformats.org/officeDocument/2006/relationships/notesSlide" Target="../notesSlides/notesSlide19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61.xml"/><Relationship Id="rId10" Type="http://schemas.openxmlformats.org/officeDocument/2006/relationships/slide" Target="slide10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0" Type="http://schemas.openxmlformats.org/officeDocument/2006/relationships/notesSlide" Target="../notesSlides/notesSlide2.xml"/><Relationship Id="rId4" Type="http://schemas.openxmlformats.org/officeDocument/2006/relationships/slide" Target="slide3.xml"/><Relationship Id="rId39" Type="http://schemas.openxmlformats.org/officeDocument/2006/relationships/slideLayout" Target="../slideLayouts/slideLayout6.xml"/><Relationship Id="rId38" Type="http://schemas.openxmlformats.org/officeDocument/2006/relationships/tags" Target="../tags/tag36.xml"/><Relationship Id="rId37" Type="http://schemas.openxmlformats.org/officeDocument/2006/relationships/tags" Target="../tags/tag35.xml"/><Relationship Id="rId36" Type="http://schemas.openxmlformats.org/officeDocument/2006/relationships/tags" Target="../tags/tag34.xml"/><Relationship Id="rId35" Type="http://schemas.openxmlformats.org/officeDocument/2006/relationships/tags" Target="../tags/tag33.xml"/><Relationship Id="rId34" Type="http://schemas.openxmlformats.org/officeDocument/2006/relationships/slide" Target="slide19.xml"/><Relationship Id="rId33" Type="http://schemas.openxmlformats.org/officeDocument/2006/relationships/tags" Target="../tags/tag32.xml"/><Relationship Id="rId32" Type="http://schemas.openxmlformats.org/officeDocument/2006/relationships/tags" Target="../tags/tag31.xml"/><Relationship Id="rId31" Type="http://schemas.openxmlformats.org/officeDocument/2006/relationships/tags" Target="../tags/tag30.xml"/><Relationship Id="rId30" Type="http://schemas.openxmlformats.org/officeDocument/2006/relationships/tags" Target="../tags/tag29.xml"/><Relationship Id="rId3" Type="http://schemas.openxmlformats.org/officeDocument/2006/relationships/tags" Target="../tags/tag7.xml"/><Relationship Id="rId29" Type="http://schemas.openxmlformats.org/officeDocument/2006/relationships/tags" Target="../tags/tag28.xml"/><Relationship Id="rId28" Type="http://schemas.openxmlformats.org/officeDocument/2006/relationships/slide" Target="slide17.xml"/><Relationship Id="rId27" Type="http://schemas.openxmlformats.org/officeDocument/2006/relationships/tags" Target="../tags/tag27.xml"/><Relationship Id="rId26" Type="http://schemas.openxmlformats.org/officeDocument/2006/relationships/tags" Target="../tags/tag26.xml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slide" Target="slide10.xml"/><Relationship Id="rId21" Type="http://schemas.openxmlformats.org/officeDocument/2006/relationships/tags" Target="../tags/tag22.xml"/><Relationship Id="rId20" Type="http://schemas.openxmlformats.org/officeDocument/2006/relationships/tags" Target="../tags/tag21.xml"/><Relationship Id="rId2" Type="http://schemas.openxmlformats.org/officeDocument/2006/relationships/tags" Target="../tags/tag6.xml"/><Relationship Id="rId19" Type="http://schemas.openxmlformats.org/officeDocument/2006/relationships/tags" Target="../tags/tag20.xml"/><Relationship Id="rId18" Type="http://schemas.openxmlformats.org/officeDocument/2006/relationships/tags" Target="../tags/tag19.xml"/><Relationship Id="rId17" Type="http://schemas.openxmlformats.org/officeDocument/2006/relationships/tags" Target="../tags/tag18.xml"/><Relationship Id="rId16" Type="http://schemas.openxmlformats.org/officeDocument/2006/relationships/slide" Target="slide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slide" Target="slide5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" Target="slide8.xml"/><Relationship Id="rId8" Type="http://schemas.openxmlformats.org/officeDocument/2006/relationships/slide" Target="slide5.xml"/><Relationship Id="rId7" Type="http://schemas.openxmlformats.org/officeDocument/2006/relationships/slide" Target="slide3.xml"/><Relationship Id="rId6" Type="http://schemas.openxmlformats.org/officeDocument/2006/relationships/slide" Target="slide17.xml"/><Relationship Id="rId5" Type="http://schemas.openxmlformats.org/officeDocument/2006/relationships/slide" Target="slide19.xml"/><Relationship Id="rId4" Type="http://schemas.openxmlformats.org/officeDocument/2006/relationships/image" Target="../media/image6.png"/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3" Type="http://schemas.openxmlformats.org/officeDocument/2006/relationships/notesSlide" Target="../notesSlides/notesSlide20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62.xml"/><Relationship Id="rId10" Type="http://schemas.openxmlformats.org/officeDocument/2006/relationships/slide" Target="slide10.xml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" Target="slide17.xml"/><Relationship Id="rId8" Type="http://schemas.openxmlformats.org/officeDocument/2006/relationships/slide" Target="slide10.xml"/><Relationship Id="rId7" Type="http://schemas.openxmlformats.org/officeDocument/2006/relationships/slide" Target="slide8.xml"/><Relationship Id="rId6" Type="http://schemas.openxmlformats.org/officeDocument/2006/relationships/slide" Target="slide5.xml"/><Relationship Id="rId5" Type="http://schemas.openxmlformats.org/officeDocument/2006/relationships/image" Target="../media/image7.png"/><Relationship Id="rId4" Type="http://schemas.openxmlformats.org/officeDocument/2006/relationships/slide" Target="slide3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37.xml"/><Relationship Id="rId10" Type="http://schemas.openxmlformats.org/officeDocument/2006/relationships/slide" Target="slide19.xml"/><Relationship Id="rId1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" Target="slide5.xml"/><Relationship Id="rId8" Type="http://schemas.openxmlformats.org/officeDocument/2006/relationships/slide" Target="slide3.xml"/><Relationship Id="rId7" Type="http://schemas.openxmlformats.org/officeDocument/2006/relationships/image" Target="../media/image6.png"/><Relationship Id="rId6" Type="http://schemas.openxmlformats.org/officeDocument/2006/relationships/image" Target="../media/image8.png"/><Relationship Id="rId5" Type="http://schemas.openxmlformats.org/officeDocument/2006/relationships/tags" Target="../tags/tag38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7.png"/><Relationship Id="rId16" Type="http://schemas.openxmlformats.org/officeDocument/2006/relationships/notesSlide" Target="../notesSlides/notesSlide4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39.xml"/><Relationship Id="rId13" Type="http://schemas.openxmlformats.org/officeDocument/2006/relationships/slide" Target="slide19.xml"/><Relationship Id="rId12" Type="http://schemas.openxmlformats.org/officeDocument/2006/relationships/slide" Target="slide17.xml"/><Relationship Id="rId11" Type="http://schemas.openxmlformats.org/officeDocument/2006/relationships/slide" Target="slide10.xml"/><Relationship Id="rId10" Type="http://schemas.openxmlformats.org/officeDocument/2006/relationships/slide" Target="slide8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" Target="slide17.xml"/><Relationship Id="rId8" Type="http://schemas.openxmlformats.org/officeDocument/2006/relationships/slide" Target="slide10.xml"/><Relationship Id="rId7" Type="http://schemas.openxmlformats.org/officeDocument/2006/relationships/slide" Target="slide8.xml"/><Relationship Id="rId6" Type="http://schemas.openxmlformats.org/officeDocument/2006/relationships/slide" Target="slide3.xml"/><Relationship Id="rId5" Type="http://schemas.openxmlformats.org/officeDocument/2006/relationships/slide" Target="slide5.xml"/><Relationship Id="rId4" Type="http://schemas.openxmlformats.org/officeDocument/2006/relationships/image" Target="../media/image6.png"/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40.xml"/><Relationship Id="rId10" Type="http://schemas.openxmlformats.org/officeDocument/2006/relationships/slide" Target="slide19.xml"/><Relationship Id="rId1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" Target="slide10.xml"/><Relationship Id="rId8" Type="http://schemas.openxmlformats.org/officeDocument/2006/relationships/slide" Target="slide8.xml"/><Relationship Id="rId7" Type="http://schemas.openxmlformats.org/officeDocument/2006/relationships/slide" Target="slide3.xml"/><Relationship Id="rId6" Type="http://schemas.openxmlformats.org/officeDocument/2006/relationships/slide" Target="slide5.xml"/><Relationship Id="rId5" Type="http://schemas.openxmlformats.org/officeDocument/2006/relationships/image" Target="../media/image6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41.xml"/><Relationship Id="rId11" Type="http://schemas.openxmlformats.org/officeDocument/2006/relationships/slide" Target="slide19.xml"/><Relationship Id="rId10" Type="http://schemas.openxmlformats.org/officeDocument/2006/relationships/slide" Target="slide17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" Target="slide17.xml"/><Relationship Id="rId8" Type="http://schemas.openxmlformats.org/officeDocument/2006/relationships/slide" Target="slide10.xml"/><Relationship Id="rId7" Type="http://schemas.openxmlformats.org/officeDocument/2006/relationships/slide" Target="slide8.xml"/><Relationship Id="rId6" Type="http://schemas.openxmlformats.org/officeDocument/2006/relationships/slide" Target="slide3.xml"/><Relationship Id="rId5" Type="http://schemas.openxmlformats.org/officeDocument/2006/relationships/slide" Target="slide5.xml"/><Relationship Id="rId4" Type="http://schemas.openxmlformats.org/officeDocument/2006/relationships/image" Target="../media/image6.png"/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42.xml"/><Relationship Id="rId10" Type="http://schemas.openxmlformats.org/officeDocument/2006/relationships/slide" Target="slide19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" Target="slide17.xml"/><Relationship Id="rId8" Type="http://schemas.openxmlformats.org/officeDocument/2006/relationships/slide" Target="slide10.xml"/><Relationship Id="rId7" Type="http://schemas.openxmlformats.org/officeDocument/2006/relationships/slide" Target="slide5.xml"/><Relationship Id="rId6" Type="http://schemas.openxmlformats.org/officeDocument/2006/relationships/slide" Target="slide3.xml"/><Relationship Id="rId5" Type="http://schemas.openxmlformats.org/officeDocument/2006/relationships/slide" Target="slide8.xml"/><Relationship Id="rId4" Type="http://schemas.openxmlformats.org/officeDocument/2006/relationships/image" Target="../media/image6.png"/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3" Type="http://schemas.openxmlformats.org/officeDocument/2006/relationships/notesSlide" Target="../notesSlides/notesSlide8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43.xml"/><Relationship Id="rId10" Type="http://schemas.openxmlformats.org/officeDocument/2006/relationships/slide" Target="slide19.xml"/><Relationship Id="rId1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" Target="slide3.xml"/><Relationship Id="rId8" Type="http://schemas.openxmlformats.org/officeDocument/2006/relationships/slide" Target="slide8.xml"/><Relationship Id="rId7" Type="http://schemas.openxmlformats.org/officeDocument/2006/relationships/image" Target="../media/image6.png"/><Relationship Id="rId6" Type="http://schemas.openxmlformats.org/officeDocument/2006/relationships/image" Target="../media/image16.emf"/><Relationship Id="rId5" Type="http://schemas.openxmlformats.org/officeDocument/2006/relationships/oleObject" Target="../embeddings/Document1.doc"/><Relationship Id="rId4" Type="http://schemas.openxmlformats.org/officeDocument/2006/relationships/image" Target="../media/image15.svg"/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7" Type="http://schemas.openxmlformats.org/officeDocument/2006/relationships/notesSlide" Target="../notesSlides/notesSlide9.xml"/><Relationship Id="rId16" Type="http://schemas.openxmlformats.org/officeDocument/2006/relationships/vmlDrawing" Target="../drawings/vmlDrawing1.v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44.xml"/><Relationship Id="rId13" Type="http://schemas.openxmlformats.org/officeDocument/2006/relationships/slide" Target="slide19.xml"/><Relationship Id="rId12" Type="http://schemas.openxmlformats.org/officeDocument/2006/relationships/slide" Target="slide17.xml"/><Relationship Id="rId11" Type="http://schemas.openxmlformats.org/officeDocument/2006/relationships/slide" Target="slide10.xml"/><Relationship Id="rId10" Type="http://schemas.openxmlformats.org/officeDocument/2006/relationships/slide" Target="slide5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a28b2b27730f8.55479859151261662648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7565" y="424815"/>
            <a:ext cx="3388995" cy="6764655"/>
          </a:xfrm>
          <a:prstGeom prst="rect">
            <a:avLst/>
          </a:prstGeom>
        </p:spPr>
      </p:pic>
      <p:sp>
        <p:nvSpPr>
          <p:cNvPr id="4" name="PA_文本框 115"/>
          <p:cNvSpPr txBox="1"/>
          <p:nvPr>
            <p:custDataLst>
              <p:tags r:id="rId2"/>
            </p:custDataLst>
          </p:nvPr>
        </p:nvSpPr>
        <p:spPr>
          <a:xfrm>
            <a:off x="640080" y="2408555"/>
            <a:ext cx="83362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spc="-300" dirty="0">
                <a:solidFill>
                  <a:schemeClr val="accent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第</a:t>
            </a:r>
            <a:r>
              <a:rPr lang="en-US" altLang="zh-CN" sz="5400" b="1" spc="-300" dirty="0">
                <a:solidFill>
                  <a:schemeClr val="accent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10 </a:t>
            </a:r>
            <a:r>
              <a:rPr lang="zh-CN" altLang="en-US" sz="5400" b="1" spc="-300" dirty="0">
                <a:solidFill>
                  <a:schemeClr val="accent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课 </a:t>
            </a:r>
            <a:r>
              <a:rPr lang="en-US" altLang="zh-CN" sz="5400" b="1" spc="-300" dirty="0">
                <a:solidFill>
                  <a:schemeClr val="accent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zh-CN" altLang="en-US" sz="5400" b="1" spc="-300" dirty="0">
                <a:solidFill>
                  <a:schemeClr val="accent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探秘车位计数</a:t>
            </a:r>
            <a:endParaRPr lang="zh-CN" altLang="en-US" sz="5400" b="1" spc="-300" dirty="0">
              <a:solidFill>
                <a:schemeClr val="accent2">
                  <a:lumMod val="50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  <a:cs typeface="珠穆朗玛—乌金苏通体" panose="01010100010101010101" pitchFamily="2" charset="0"/>
            </a:endParaRPr>
          </a:p>
        </p:txBody>
      </p:sp>
      <p:grpSp>
        <p:nvGrpSpPr>
          <p:cNvPr id="5" name="PA_组合 22"/>
          <p:cNvGrpSpPr/>
          <p:nvPr>
            <p:custDataLst>
              <p:tags r:id="rId3"/>
            </p:custDataLst>
          </p:nvPr>
        </p:nvGrpSpPr>
        <p:grpSpPr>
          <a:xfrm rot="20365471" flipH="1">
            <a:off x="-60370" y="616711"/>
            <a:ext cx="2146377" cy="980262"/>
            <a:chOff x="0" y="-1"/>
            <a:chExt cx="1887191" cy="861891"/>
          </a:xfrm>
        </p:grpSpPr>
        <p:sp>
          <p:nvSpPr>
            <p:cNvPr id="6" name="20"/>
            <p:cNvSpPr/>
            <p:nvPr/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" name="21"/>
            <p:cNvSpPr/>
            <p:nvPr/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9" name="PA_组合 22"/>
          <p:cNvGrpSpPr/>
          <p:nvPr>
            <p:custDataLst>
              <p:tags r:id="rId4"/>
            </p:custDataLst>
          </p:nvPr>
        </p:nvGrpSpPr>
        <p:grpSpPr>
          <a:xfrm rot="19466407" flipH="1">
            <a:off x="5589693" y="5923324"/>
            <a:ext cx="588962" cy="268982"/>
            <a:chOff x="0" y="-1"/>
            <a:chExt cx="1887191" cy="861891"/>
          </a:xfrm>
        </p:grpSpPr>
        <p:sp>
          <p:nvSpPr>
            <p:cNvPr id="10" name="20"/>
            <p:cNvSpPr/>
            <p:nvPr/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1" name="21"/>
            <p:cNvSpPr/>
            <p:nvPr/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184400" y="123190"/>
            <a:ext cx="9353550" cy="501015"/>
            <a:chOff x="3440" y="194"/>
            <a:chExt cx="14730" cy="789"/>
          </a:xfrm>
        </p:grpSpPr>
        <p:sp>
          <p:nvSpPr>
            <p:cNvPr id="8" name="11"/>
            <p:cNvSpPr/>
            <p:nvPr>
              <p:custDataLst>
                <p:tags r:id="rId5"/>
              </p:custDataLst>
            </p:nvPr>
          </p:nvSpPr>
          <p:spPr>
            <a:xfrm>
              <a:off x="3778" y="379"/>
              <a:ext cx="14392" cy="6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spAutoFit/>
            </a:bodyPr>
            <a:lstStyle/>
            <a:p>
              <a:pPr algn="ctr"/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义务教育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《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信息科技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》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六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年级上册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                     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第三单元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   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智能小区我揭秘</a:t>
              </a:r>
              <a:endPara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0" y="194"/>
              <a:ext cx="981" cy="789"/>
            </a:xfrm>
            <a:prstGeom prst="rect">
              <a:avLst/>
            </a:prstGeom>
          </p:spPr>
        </p:pic>
      </p:grpSp>
      <p:sp>
        <p:nvSpPr>
          <p:cNvPr id="2" name="副标题 8"/>
          <p:cNvSpPr>
            <a:spLocks noGrp="1"/>
          </p:cNvSpPr>
          <p:nvPr/>
        </p:nvSpPr>
        <p:spPr>
          <a:xfrm>
            <a:off x="5287645" y="3466465"/>
            <a:ext cx="4307840" cy="71691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altLang="zh-CN" sz="3200" b="1" spc="-300" dirty="0">
                <a:solidFill>
                  <a:schemeClr val="accent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---</a:t>
            </a:r>
            <a:r>
              <a:rPr lang="zh-CN" altLang="en-US" sz="3200" b="1" spc="-300" dirty="0">
                <a:solidFill>
                  <a:schemeClr val="accent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控制系统的计算</a:t>
            </a:r>
            <a:endParaRPr lang="zh-CN" altLang="en-US" sz="3200" b="1" spc="-300" dirty="0">
              <a:solidFill>
                <a:schemeClr val="accent2">
                  <a:lumMod val="50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  <a:cs typeface="珠穆朗玛—乌金苏通体" panose="01010100010101010101" pitchFamily="2" charset="0"/>
            </a:endParaRPr>
          </a:p>
        </p:txBody>
      </p:sp>
      <p:sp>
        <p:nvSpPr>
          <p:cNvPr id="13" name="PA_圆角矩形 31"/>
          <p:cNvSpPr/>
          <p:nvPr>
            <p:custDataLst>
              <p:tags r:id="rId7"/>
            </p:custDataLst>
          </p:nvPr>
        </p:nvSpPr>
        <p:spPr>
          <a:xfrm>
            <a:off x="2818130" y="4870450"/>
            <a:ext cx="5373370" cy="373380"/>
          </a:xfrm>
          <a:prstGeom prst="roundRect">
            <a:avLst/>
          </a:prstGeom>
          <a:solidFill>
            <a:srgbClr val="843C0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宣城市广德市桃州镇第一小学     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洪宁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kisspng-elephant-drawing-cartoon-illustration-rabbits-and-small-elephant-5a9174179019f7.5221269215194818795903.pngkisspng-elephant-drawing-cartoon-illustration-rabbits-and-small-elephant-5a9174179019f7.5221269215194818795903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3895" y="3532505"/>
            <a:ext cx="2973070" cy="2973070"/>
          </a:xfrm>
          <a:prstGeom prst="rect">
            <a:avLst/>
          </a:prstGeom>
        </p:spPr>
      </p:pic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3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sp>
        <p:nvSpPr>
          <p:cNvPr id="22" name="Text Placeholder 4"/>
          <p:cNvSpPr txBox="1"/>
          <p:nvPr/>
        </p:nvSpPr>
        <p:spPr>
          <a:xfrm>
            <a:off x="4634092" y="3408121"/>
            <a:ext cx="5608225" cy="81746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2000" spc="300" dirty="0">
              <a:ln>
                <a:noFill/>
              </a:ln>
              <a:solidFill>
                <a:srgbClr val="46537A"/>
              </a:solidFill>
              <a:latin typeface="Agency FB" panose="020B0503020202020204" pitchFamily="34" charset="0"/>
              <a:cs typeface="Calibri" panose="020F0502020204030204"/>
            </a:endParaRPr>
          </a:p>
        </p:txBody>
      </p:sp>
      <p:sp>
        <p:nvSpPr>
          <p:cNvPr id="25" name="折角形 24"/>
          <p:cNvSpPr/>
          <p:nvPr/>
        </p:nvSpPr>
        <p:spPr>
          <a:xfrm>
            <a:off x="4290695" y="1454150"/>
            <a:ext cx="7084060" cy="4724400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93055" y="138430"/>
            <a:ext cx="6650990" cy="553085"/>
            <a:chOff x="8493" y="218"/>
            <a:chExt cx="10474" cy="871"/>
          </a:xfrm>
        </p:grpSpPr>
        <p:grpSp>
          <p:nvGrpSpPr>
            <p:cNvPr id="5" name="组合 4"/>
            <p:cNvGrpSpPr/>
            <p:nvPr/>
          </p:nvGrpSpPr>
          <p:grpSpPr>
            <a:xfrm rot="0">
              <a:off x="13763" y="234"/>
              <a:ext cx="1854" cy="855"/>
              <a:chOff x="15726" y="109"/>
              <a:chExt cx="1854" cy="855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15793" y="109"/>
                <a:ext cx="1689" cy="855"/>
              </a:xfrm>
              <a:prstGeom prst="rect">
                <a:avLst/>
              </a:prstGeom>
            </p:spPr>
          </p:pic>
          <p:sp>
            <p:nvSpPr>
              <p:cNvPr id="24" name="TextBox 45">
                <a:hlinkClick r:id="rId5" action="ppaction://hlinksldjump"/>
              </p:cNvPr>
              <p:cNvSpPr txBox="1"/>
              <p:nvPr/>
            </p:nvSpPr>
            <p:spPr>
              <a:xfrm flipH="1">
                <a:off x="15726" y="137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rgbClr val="FF0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实验探究</a:t>
                </a:r>
                <a:endParaRPr lang="zh-CN" altLang="en-US" sz="16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 rot="0">
              <a:off x="8493" y="218"/>
              <a:ext cx="1854" cy="855"/>
              <a:chOff x="8132" y="40"/>
              <a:chExt cx="1854" cy="855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28" name="TextBox 45">
                <a:hlinkClick r:id="rId6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提出问题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 rot="0">
              <a:off x="10308" y="218"/>
              <a:ext cx="1854" cy="855"/>
              <a:chOff x="6499" y="40"/>
              <a:chExt cx="1854" cy="855"/>
            </a:xfrm>
          </p:grpSpPr>
          <p:pic>
            <p:nvPicPr>
              <p:cNvPr id="44" name="图片 43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6560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45" name="TextBox 45">
                <a:hlinkClick r:id="rId7" action="ppaction://hlinksldjump"/>
              </p:cNvPr>
              <p:cNvSpPr txBox="1"/>
              <p:nvPr/>
            </p:nvSpPr>
            <p:spPr>
              <a:xfrm flipH="1">
                <a:off x="6499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zh-CN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做出假设</a:t>
                </a:r>
                <a:endParaRPr lang="zh-CN" altLang="zh-CN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 rot="0">
              <a:off x="12094" y="218"/>
              <a:ext cx="1854" cy="855"/>
              <a:chOff x="6561" y="40"/>
              <a:chExt cx="1854" cy="855"/>
            </a:xfrm>
          </p:grpSpPr>
          <p:pic>
            <p:nvPicPr>
              <p:cNvPr id="47" name="图片 46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6651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48" name="TextBox 45">
                <a:hlinkClick r:id="rId8" action="ppaction://hlinksldjump"/>
              </p:cNvPr>
              <p:cNvSpPr txBox="1"/>
              <p:nvPr/>
            </p:nvSpPr>
            <p:spPr>
              <a:xfrm flipH="1">
                <a:off x="6561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设计实验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 rot="0">
              <a:off x="15389" y="218"/>
              <a:ext cx="1854" cy="855"/>
              <a:chOff x="8132" y="40"/>
              <a:chExt cx="1854" cy="855"/>
            </a:xfrm>
          </p:grpSpPr>
          <p:pic>
            <p:nvPicPr>
              <p:cNvPr id="50" name="图片 49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51" name="TextBox 45">
                <a:hlinkClick r:id="rId9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得出结论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 rot="0">
              <a:off x="17113" y="218"/>
              <a:ext cx="1854" cy="855"/>
              <a:chOff x="8132" y="40"/>
              <a:chExt cx="1854" cy="855"/>
            </a:xfrm>
          </p:grpSpPr>
          <p:pic>
            <p:nvPicPr>
              <p:cNvPr id="53" name="图片 52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54" name="TextBox 45">
                <a:hlinkClick r:id="rId10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拓展</a:t>
                </a:r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延伸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7" name="组合 56"/>
          <p:cNvGrpSpPr/>
          <p:nvPr/>
        </p:nvGrpSpPr>
        <p:grpSpPr>
          <a:xfrm>
            <a:off x="120650" y="6296660"/>
            <a:ext cx="2512060" cy="538480"/>
            <a:chOff x="190" y="9916"/>
            <a:chExt cx="3956" cy="848"/>
          </a:xfrm>
        </p:grpSpPr>
        <p:pic>
          <p:nvPicPr>
            <p:cNvPr id="6" name="图片 5" descr="5c75362880785"/>
            <p:cNvPicPr>
              <a:picLocks noChangeAspect="1"/>
            </p:cNvPicPr>
            <p:nvPr/>
          </p:nvPicPr>
          <p:blipFill>
            <a:blip r:embed="rId3"/>
            <a:srcRect t="33834" r="-11960" b="32095"/>
            <a:stretch>
              <a:fillRect/>
            </a:stretch>
          </p:blipFill>
          <p:spPr>
            <a:xfrm>
              <a:off x="190" y="9916"/>
              <a:ext cx="3956" cy="848"/>
            </a:xfrm>
            <a:prstGeom prst="rect">
              <a:avLst/>
            </a:prstGeom>
            <a:noFill/>
          </p:spPr>
        </p:pic>
        <p:sp>
          <p:nvSpPr>
            <p:cNvPr id="9" name="文本框 8"/>
            <p:cNvSpPr txBox="1"/>
            <p:nvPr/>
          </p:nvSpPr>
          <p:spPr>
            <a:xfrm>
              <a:off x="358" y="10143"/>
              <a:ext cx="344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第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10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课 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 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探秘车位计数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5681980" y="2403475"/>
            <a:ext cx="3982720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四、实验探究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标题 4"/>
          <p:cNvSpPr>
            <a:spLocks noGrp="1"/>
          </p:cNvSpPr>
          <p:nvPr/>
        </p:nvSpPr>
        <p:spPr>
          <a:xfrm>
            <a:off x="4290695" y="3855085"/>
            <a:ext cx="7050405" cy="1151890"/>
          </a:xfrm>
        </p:spPr>
        <p:txBody>
          <a:bodyPr>
            <a:normAutofit fontScale="7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kumimoji="1"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利用主控板模拟车位计数器的计数功能。</a:t>
            </a:r>
            <a:endParaRPr kumimoji="1" lang="zh-CN" altLang="en-US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22" grpId="0"/>
      <p:bldP spid="2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1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sp>
        <p:nvSpPr>
          <p:cNvPr id="22" name="Text Placeholder 4"/>
          <p:cNvSpPr txBox="1"/>
          <p:nvPr/>
        </p:nvSpPr>
        <p:spPr>
          <a:xfrm>
            <a:off x="4634092" y="3408121"/>
            <a:ext cx="5608225" cy="81746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2000" spc="300" dirty="0">
              <a:ln>
                <a:noFill/>
              </a:ln>
              <a:solidFill>
                <a:srgbClr val="46537A"/>
              </a:solidFill>
              <a:latin typeface="Agency FB" panose="020B0503020202020204" pitchFamily="34" charset="0"/>
              <a:cs typeface="Calibri" panose="020F0502020204030204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20650" y="6296660"/>
            <a:ext cx="2512060" cy="538480"/>
            <a:chOff x="190" y="9916"/>
            <a:chExt cx="3956" cy="848"/>
          </a:xfrm>
        </p:grpSpPr>
        <p:pic>
          <p:nvPicPr>
            <p:cNvPr id="6" name="图片 5" descr="5c75362880785"/>
            <p:cNvPicPr>
              <a:picLocks noChangeAspect="1"/>
            </p:cNvPicPr>
            <p:nvPr/>
          </p:nvPicPr>
          <p:blipFill>
            <a:blip r:embed="rId1"/>
            <a:srcRect t="33834" r="-11960" b="32095"/>
            <a:stretch>
              <a:fillRect/>
            </a:stretch>
          </p:blipFill>
          <p:spPr>
            <a:xfrm>
              <a:off x="190" y="9916"/>
              <a:ext cx="3956" cy="848"/>
            </a:xfrm>
            <a:prstGeom prst="rect">
              <a:avLst/>
            </a:prstGeom>
            <a:noFill/>
          </p:spPr>
        </p:pic>
        <p:sp>
          <p:nvSpPr>
            <p:cNvPr id="9" name="文本框 8"/>
            <p:cNvSpPr txBox="1"/>
            <p:nvPr/>
          </p:nvSpPr>
          <p:spPr>
            <a:xfrm>
              <a:off x="358" y="10143"/>
              <a:ext cx="344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第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10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课 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 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探秘车位计数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endParaRPr>
            </a:p>
          </p:txBody>
        </p:sp>
      </p:grp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666750" y="3266440"/>
            <a:ext cx="5449570" cy="2289175"/>
          </a:xfrm>
          <a:prstGeom prst="rect">
            <a:avLst/>
          </a:prstGeom>
        </p:spPr>
        <p:txBody>
          <a:bodyPr wrap="square" lIns="91440" tIns="45720" rIns="91440" bIns="45720" anchor="b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）各小组对照车位计数器和主控板，想一想、议一议、填一填，主控板可以模拟车位计数器的哪些功能？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）小组完成探究，并记录到实验单上。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）小组代表汇报。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2554605" y="3775710"/>
            <a:ext cx="6273165" cy="485140"/>
          </a:xfrm>
          <a:prstGeom prst="rect">
            <a:avLst/>
          </a:prstGeom>
        </p:spPr>
        <p:txBody>
          <a:bodyPr wrap="square" lIns="91440" tIns="45720" rIns="91440" bIns="45720" anchor="b" anchorCtr="0"/>
          <a:lstStyle/>
          <a:p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2554423" y="4642382"/>
            <a:ext cx="4400505" cy="485070"/>
          </a:xfrm>
          <a:prstGeom prst="rect">
            <a:avLst/>
          </a:prstGeom>
        </p:spPr>
        <p:txBody>
          <a:bodyPr wrap="square" lIns="91440" tIns="45720" rIns="91440" bIns="45720" anchor="b" anchorCtr="0">
            <a:normAutofit/>
          </a:bodyPr>
          <a:lstStyle/>
          <a:p>
            <a:endParaRPr lang="zh-CN" altLang="en-US" sz="2000" dirty="0">
              <a:solidFill>
                <a:schemeClr val="bg1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66750" y="2402840"/>
            <a:ext cx="534670" cy="534670"/>
            <a:chOff x="1050" y="2506"/>
            <a:chExt cx="842" cy="842"/>
          </a:xfrm>
        </p:grpSpPr>
        <p:sp>
          <p:nvSpPr>
            <p:cNvPr id="10" name="矩形: 圆角 2"/>
            <p:cNvSpPr/>
            <p:nvPr/>
          </p:nvSpPr>
          <p:spPr>
            <a:xfrm>
              <a:off x="1050" y="2506"/>
              <a:ext cx="843" cy="843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5720" rIns="91440" bIns="45720" rtlCol="0" anchor="ctr" anchorCtr="0">
              <a:normAutofit/>
            </a:bodyPr>
            <a:lstStyle/>
            <a:p>
              <a:endParaRPr kumimoji="1" b="1">
                <a:solidFill>
                  <a:srgbClr val="FFFFFF"/>
                </a:solidFill>
              </a:endParaRPr>
            </a:p>
          </p:txBody>
        </p:sp>
        <p:sp>
          <p:nvSpPr>
            <p:cNvPr id="11" name="任意多边形: 形状 3"/>
            <p:cNvSpPr/>
            <p:nvPr/>
          </p:nvSpPr>
          <p:spPr bwMode="auto">
            <a:xfrm>
              <a:off x="1227" y="2671"/>
              <a:ext cx="489" cy="49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050" y="9182"/>
                  </a:moveTo>
                  <a:cubicBezTo>
                    <a:pt x="21200" y="9182"/>
                    <a:pt x="21329" y="9229"/>
                    <a:pt x="21435" y="9326"/>
                  </a:cubicBezTo>
                  <a:cubicBezTo>
                    <a:pt x="21544" y="9426"/>
                    <a:pt x="21599" y="9549"/>
                    <a:pt x="21599" y="9699"/>
                  </a:cubicBezTo>
                  <a:lnTo>
                    <a:pt x="21599" y="11867"/>
                  </a:lnTo>
                  <a:cubicBezTo>
                    <a:pt x="21599" y="12232"/>
                    <a:pt x="21415" y="12414"/>
                    <a:pt x="21050" y="12414"/>
                  </a:cubicBezTo>
                  <a:lnTo>
                    <a:pt x="18746" y="12414"/>
                  </a:lnTo>
                  <a:cubicBezTo>
                    <a:pt x="18575" y="13204"/>
                    <a:pt x="18299" y="13947"/>
                    <a:pt x="17915" y="14646"/>
                  </a:cubicBezTo>
                  <a:cubicBezTo>
                    <a:pt x="17530" y="15342"/>
                    <a:pt x="17066" y="15965"/>
                    <a:pt x="16517" y="16514"/>
                  </a:cubicBezTo>
                  <a:cubicBezTo>
                    <a:pt x="15968" y="17061"/>
                    <a:pt x="15346" y="17528"/>
                    <a:pt x="14647" y="17913"/>
                  </a:cubicBezTo>
                  <a:cubicBezTo>
                    <a:pt x="13948" y="18298"/>
                    <a:pt x="13206" y="18577"/>
                    <a:pt x="12419" y="18741"/>
                  </a:cubicBezTo>
                  <a:lnTo>
                    <a:pt x="12419" y="21050"/>
                  </a:lnTo>
                  <a:cubicBezTo>
                    <a:pt x="12419" y="21197"/>
                    <a:pt x="12369" y="21329"/>
                    <a:pt x="12269" y="21435"/>
                  </a:cubicBezTo>
                  <a:cubicBezTo>
                    <a:pt x="12172" y="21544"/>
                    <a:pt x="12049" y="21599"/>
                    <a:pt x="11896" y="21599"/>
                  </a:cubicBezTo>
                  <a:lnTo>
                    <a:pt x="9732" y="21599"/>
                  </a:lnTo>
                  <a:cubicBezTo>
                    <a:pt x="9368" y="21599"/>
                    <a:pt x="9183" y="21417"/>
                    <a:pt x="9183" y="21050"/>
                  </a:cubicBezTo>
                  <a:lnTo>
                    <a:pt x="9183" y="18741"/>
                  </a:lnTo>
                  <a:cubicBezTo>
                    <a:pt x="8396" y="18577"/>
                    <a:pt x="7654" y="18298"/>
                    <a:pt x="6955" y="17913"/>
                  </a:cubicBezTo>
                  <a:cubicBezTo>
                    <a:pt x="6259" y="17528"/>
                    <a:pt x="5634" y="17061"/>
                    <a:pt x="5085" y="16514"/>
                  </a:cubicBezTo>
                  <a:cubicBezTo>
                    <a:pt x="4536" y="15965"/>
                    <a:pt x="4069" y="15342"/>
                    <a:pt x="3687" y="14646"/>
                  </a:cubicBezTo>
                  <a:cubicBezTo>
                    <a:pt x="3300" y="13947"/>
                    <a:pt x="3024" y="13204"/>
                    <a:pt x="2856" y="12414"/>
                  </a:cubicBezTo>
                  <a:lnTo>
                    <a:pt x="551" y="12414"/>
                  </a:lnTo>
                  <a:cubicBezTo>
                    <a:pt x="187" y="12414"/>
                    <a:pt x="0" y="12231"/>
                    <a:pt x="0" y="11867"/>
                  </a:cubicBezTo>
                  <a:lnTo>
                    <a:pt x="0" y="9699"/>
                  </a:lnTo>
                  <a:cubicBezTo>
                    <a:pt x="0" y="9549"/>
                    <a:pt x="58" y="9426"/>
                    <a:pt x="167" y="9326"/>
                  </a:cubicBezTo>
                  <a:cubicBezTo>
                    <a:pt x="273" y="9229"/>
                    <a:pt x="402" y="9182"/>
                    <a:pt x="551" y="9182"/>
                  </a:cubicBezTo>
                  <a:lnTo>
                    <a:pt x="2856" y="9182"/>
                  </a:lnTo>
                  <a:cubicBezTo>
                    <a:pt x="3026" y="8392"/>
                    <a:pt x="3300" y="7652"/>
                    <a:pt x="3687" y="6953"/>
                  </a:cubicBezTo>
                  <a:cubicBezTo>
                    <a:pt x="4069" y="6251"/>
                    <a:pt x="4536" y="5631"/>
                    <a:pt x="5085" y="5081"/>
                  </a:cubicBezTo>
                  <a:cubicBezTo>
                    <a:pt x="5634" y="4532"/>
                    <a:pt x="6256" y="4065"/>
                    <a:pt x="6955" y="3680"/>
                  </a:cubicBezTo>
                  <a:cubicBezTo>
                    <a:pt x="7654" y="3298"/>
                    <a:pt x="8396" y="3022"/>
                    <a:pt x="9183" y="2852"/>
                  </a:cubicBezTo>
                  <a:lnTo>
                    <a:pt x="9183" y="546"/>
                  </a:lnTo>
                  <a:cubicBezTo>
                    <a:pt x="9183" y="181"/>
                    <a:pt x="9365" y="0"/>
                    <a:pt x="9732" y="0"/>
                  </a:cubicBezTo>
                  <a:lnTo>
                    <a:pt x="11896" y="0"/>
                  </a:lnTo>
                  <a:cubicBezTo>
                    <a:pt x="12049" y="0"/>
                    <a:pt x="12172" y="50"/>
                    <a:pt x="12269" y="158"/>
                  </a:cubicBezTo>
                  <a:cubicBezTo>
                    <a:pt x="12369" y="267"/>
                    <a:pt x="12419" y="396"/>
                    <a:pt x="12419" y="546"/>
                  </a:cubicBezTo>
                  <a:lnTo>
                    <a:pt x="12419" y="2852"/>
                  </a:lnTo>
                  <a:cubicBezTo>
                    <a:pt x="13206" y="3022"/>
                    <a:pt x="13948" y="3298"/>
                    <a:pt x="14647" y="3680"/>
                  </a:cubicBezTo>
                  <a:cubicBezTo>
                    <a:pt x="15343" y="4065"/>
                    <a:pt x="15968" y="4532"/>
                    <a:pt x="16517" y="5082"/>
                  </a:cubicBezTo>
                  <a:cubicBezTo>
                    <a:pt x="17066" y="5631"/>
                    <a:pt x="17530" y="6251"/>
                    <a:pt x="17915" y="6953"/>
                  </a:cubicBezTo>
                  <a:cubicBezTo>
                    <a:pt x="18299" y="7652"/>
                    <a:pt x="18578" y="8392"/>
                    <a:pt x="18746" y="9182"/>
                  </a:cubicBezTo>
                  <a:lnTo>
                    <a:pt x="21050" y="9182"/>
                  </a:lnTo>
                  <a:close/>
                  <a:moveTo>
                    <a:pt x="12419" y="16465"/>
                  </a:moveTo>
                  <a:cubicBezTo>
                    <a:pt x="13411" y="16194"/>
                    <a:pt x="14268" y="15698"/>
                    <a:pt x="14991" y="14981"/>
                  </a:cubicBezTo>
                  <a:cubicBezTo>
                    <a:pt x="15710" y="14264"/>
                    <a:pt x="16203" y="13410"/>
                    <a:pt x="16467" y="12414"/>
                  </a:cubicBezTo>
                  <a:lnTo>
                    <a:pt x="14048" y="12414"/>
                  </a:lnTo>
                  <a:cubicBezTo>
                    <a:pt x="13684" y="12414"/>
                    <a:pt x="13505" y="12231"/>
                    <a:pt x="13514" y="11867"/>
                  </a:cubicBezTo>
                  <a:lnTo>
                    <a:pt x="13514" y="9699"/>
                  </a:lnTo>
                  <a:cubicBezTo>
                    <a:pt x="13514" y="9549"/>
                    <a:pt x="13567" y="9426"/>
                    <a:pt x="13669" y="9326"/>
                  </a:cubicBezTo>
                  <a:cubicBezTo>
                    <a:pt x="13772" y="9229"/>
                    <a:pt x="13898" y="9182"/>
                    <a:pt x="14048" y="9182"/>
                  </a:cubicBezTo>
                  <a:lnTo>
                    <a:pt x="16467" y="9182"/>
                  </a:lnTo>
                  <a:cubicBezTo>
                    <a:pt x="16194" y="8186"/>
                    <a:pt x="15698" y="7332"/>
                    <a:pt x="14982" y="6609"/>
                  </a:cubicBezTo>
                  <a:cubicBezTo>
                    <a:pt x="14265" y="5883"/>
                    <a:pt x="13411" y="5390"/>
                    <a:pt x="12419" y="5131"/>
                  </a:cubicBezTo>
                  <a:lnTo>
                    <a:pt x="12419" y="7549"/>
                  </a:lnTo>
                  <a:cubicBezTo>
                    <a:pt x="12419" y="7699"/>
                    <a:pt x="12369" y="7828"/>
                    <a:pt x="12269" y="7928"/>
                  </a:cubicBezTo>
                  <a:cubicBezTo>
                    <a:pt x="12172" y="8031"/>
                    <a:pt x="12049" y="8081"/>
                    <a:pt x="11896" y="8081"/>
                  </a:cubicBezTo>
                  <a:lnTo>
                    <a:pt x="9732" y="8081"/>
                  </a:lnTo>
                  <a:cubicBezTo>
                    <a:pt x="9368" y="8081"/>
                    <a:pt x="9183" y="7905"/>
                    <a:pt x="9183" y="7549"/>
                  </a:cubicBezTo>
                  <a:lnTo>
                    <a:pt x="9183" y="5131"/>
                  </a:lnTo>
                  <a:cubicBezTo>
                    <a:pt x="8191" y="5402"/>
                    <a:pt x="7334" y="5895"/>
                    <a:pt x="6608" y="6612"/>
                  </a:cubicBezTo>
                  <a:cubicBezTo>
                    <a:pt x="5889" y="7332"/>
                    <a:pt x="5399" y="8187"/>
                    <a:pt x="5135" y="9182"/>
                  </a:cubicBezTo>
                  <a:lnTo>
                    <a:pt x="7580" y="9182"/>
                  </a:lnTo>
                  <a:cubicBezTo>
                    <a:pt x="7733" y="9182"/>
                    <a:pt x="7853" y="9229"/>
                    <a:pt x="7947" y="9326"/>
                  </a:cubicBezTo>
                  <a:cubicBezTo>
                    <a:pt x="8038" y="9426"/>
                    <a:pt x="8088" y="9550"/>
                    <a:pt x="8088" y="9700"/>
                  </a:cubicBezTo>
                  <a:lnTo>
                    <a:pt x="8088" y="11867"/>
                  </a:lnTo>
                  <a:cubicBezTo>
                    <a:pt x="8088" y="12017"/>
                    <a:pt x="8038" y="12144"/>
                    <a:pt x="7947" y="12252"/>
                  </a:cubicBezTo>
                  <a:cubicBezTo>
                    <a:pt x="7853" y="12364"/>
                    <a:pt x="7733" y="12414"/>
                    <a:pt x="7580" y="12414"/>
                  </a:cubicBezTo>
                  <a:lnTo>
                    <a:pt x="5135" y="12414"/>
                  </a:lnTo>
                  <a:cubicBezTo>
                    <a:pt x="5408" y="13410"/>
                    <a:pt x="5904" y="14267"/>
                    <a:pt x="6620" y="14990"/>
                  </a:cubicBezTo>
                  <a:cubicBezTo>
                    <a:pt x="7337" y="15710"/>
                    <a:pt x="8191" y="16203"/>
                    <a:pt x="9183" y="16465"/>
                  </a:cubicBezTo>
                  <a:lnTo>
                    <a:pt x="9183" y="14018"/>
                  </a:lnTo>
                  <a:cubicBezTo>
                    <a:pt x="9183" y="13868"/>
                    <a:pt x="9239" y="13744"/>
                    <a:pt x="9348" y="13653"/>
                  </a:cubicBezTo>
                  <a:cubicBezTo>
                    <a:pt x="9453" y="13559"/>
                    <a:pt x="9583" y="13512"/>
                    <a:pt x="9732" y="13512"/>
                  </a:cubicBezTo>
                  <a:lnTo>
                    <a:pt x="11896" y="13512"/>
                  </a:lnTo>
                  <a:cubicBezTo>
                    <a:pt x="12049" y="13512"/>
                    <a:pt x="12172" y="13559"/>
                    <a:pt x="12269" y="13653"/>
                  </a:cubicBezTo>
                  <a:cubicBezTo>
                    <a:pt x="12369" y="13744"/>
                    <a:pt x="12419" y="13868"/>
                    <a:pt x="12419" y="14018"/>
                  </a:cubicBezTo>
                  <a:lnTo>
                    <a:pt x="12419" y="16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</a:p>
          </p:txBody>
        </p:sp>
      </p:grpSp>
      <p:sp>
        <p:nvSpPr>
          <p:cNvPr id="12" name="文本框 11"/>
          <p:cNvSpPr txBox="1"/>
          <p:nvPr/>
        </p:nvSpPr>
        <p:spPr>
          <a:xfrm flipH="1">
            <a:off x="476250" y="1424305"/>
            <a:ext cx="6760845" cy="535305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（一）</a:t>
            </a: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实验一：</a:t>
            </a:r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搭建车库计数硬件模型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314450" y="2445385"/>
            <a:ext cx="33782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实验要求与过程：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6575" y="2733040"/>
            <a:ext cx="963295" cy="2649220"/>
          </a:xfrm>
          <a:prstGeom prst="rect">
            <a:avLst/>
          </a:prstGeom>
        </p:spPr>
      </p:pic>
      <p:pic>
        <p:nvPicPr>
          <p:cNvPr id="16" name="图片 1"/>
          <p:cNvPicPr>
            <a:picLocks noChangeAspect="1"/>
          </p:cNvPicPr>
          <p:nvPr/>
        </p:nvPicPr>
        <p:blipFill>
          <a:blip r:embed="rId6">
            <a:clrChange>
              <a:clrFrom>
                <a:srgbClr val="D9EEFF">
                  <a:alpha val="100000"/>
                </a:srgbClr>
              </a:clrFrom>
              <a:clrTo>
                <a:srgbClr val="D9E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27770" y="2733040"/>
            <a:ext cx="2756535" cy="265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图片 32" descr="C:\Users\Administrator\Desktop\kisspng-elephant-drawing-cartoon-illustration-rabbits-and-small-elephant-5a9174179019f7.5221269215194818795903.pngkisspng-elephant-drawing-cartoon-illustration-rabbits-and-small-elephant-5a9174179019f7.522126921519481879590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54355" y="-106045"/>
            <a:ext cx="1530350" cy="153035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393055" y="138430"/>
            <a:ext cx="6650990" cy="553085"/>
            <a:chOff x="8493" y="218"/>
            <a:chExt cx="10474" cy="871"/>
          </a:xfrm>
        </p:grpSpPr>
        <p:grpSp>
          <p:nvGrpSpPr>
            <p:cNvPr id="18" name="组合 17"/>
            <p:cNvGrpSpPr/>
            <p:nvPr/>
          </p:nvGrpSpPr>
          <p:grpSpPr>
            <a:xfrm rot="0">
              <a:off x="13763" y="234"/>
              <a:ext cx="1854" cy="855"/>
              <a:chOff x="15726" y="109"/>
              <a:chExt cx="1854" cy="855"/>
            </a:xfrm>
          </p:grpSpPr>
          <p:pic>
            <p:nvPicPr>
              <p:cNvPr id="19" name="图片 18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15793" y="109"/>
                <a:ext cx="1689" cy="855"/>
              </a:xfrm>
              <a:prstGeom prst="rect">
                <a:avLst/>
              </a:prstGeom>
            </p:spPr>
          </p:pic>
          <p:sp>
            <p:nvSpPr>
              <p:cNvPr id="20" name="TextBox 45">
                <a:hlinkClick r:id="rId9" action="ppaction://hlinksldjump"/>
              </p:cNvPr>
              <p:cNvSpPr txBox="1"/>
              <p:nvPr/>
            </p:nvSpPr>
            <p:spPr>
              <a:xfrm flipH="1">
                <a:off x="15726" y="137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rgbClr val="FF0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实验探究</a:t>
                </a:r>
                <a:endParaRPr lang="zh-CN" altLang="en-US" sz="16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 rot="0">
              <a:off x="8493" y="218"/>
              <a:ext cx="1854" cy="855"/>
              <a:chOff x="8132" y="40"/>
              <a:chExt cx="1854" cy="855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25" name="TextBox 45">
                <a:hlinkClick r:id="rId10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提出问题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 rot="0">
              <a:off x="10308" y="218"/>
              <a:ext cx="1854" cy="855"/>
              <a:chOff x="6499" y="40"/>
              <a:chExt cx="1854" cy="855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6560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31" name="TextBox 45">
                <a:hlinkClick r:id="rId11" action="ppaction://hlinksldjump"/>
              </p:cNvPr>
              <p:cNvSpPr txBox="1"/>
              <p:nvPr/>
            </p:nvSpPr>
            <p:spPr>
              <a:xfrm flipH="1">
                <a:off x="6499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zh-CN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做出假设</a:t>
                </a:r>
                <a:endParaRPr lang="zh-CN" altLang="zh-CN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 rot="0">
              <a:off x="12094" y="218"/>
              <a:ext cx="1854" cy="855"/>
              <a:chOff x="6561" y="40"/>
              <a:chExt cx="1854" cy="855"/>
            </a:xfrm>
          </p:grpSpPr>
          <p:pic>
            <p:nvPicPr>
              <p:cNvPr id="36" name="图片 35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6651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37" name="TextBox 45">
                <a:hlinkClick r:id="rId12" action="ppaction://hlinksldjump"/>
              </p:cNvPr>
              <p:cNvSpPr txBox="1"/>
              <p:nvPr/>
            </p:nvSpPr>
            <p:spPr>
              <a:xfrm flipH="1">
                <a:off x="6561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设计实验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 rot="0">
              <a:off x="15389" y="218"/>
              <a:ext cx="1854" cy="855"/>
              <a:chOff x="8132" y="40"/>
              <a:chExt cx="1854" cy="855"/>
            </a:xfrm>
          </p:grpSpPr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40" name="TextBox 45">
                <a:hlinkClick r:id="rId13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得出结论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 rot="0">
              <a:off x="17113" y="218"/>
              <a:ext cx="1854" cy="855"/>
              <a:chOff x="8132" y="40"/>
              <a:chExt cx="1854" cy="855"/>
            </a:xfrm>
          </p:grpSpPr>
          <p:pic>
            <p:nvPicPr>
              <p:cNvPr id="42" name="图片 41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55" name="TextBox 45">
                <a:hlinkClick r:id="rId14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拓展</a:t>
                </a:r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延伸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1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sp>
        <p:nvSpPr>
          <p:cNvPr id="22" name="Text Placeholder 4"/>
          <p:cNvSpPr txBox="1"/>
          <p:nvPr/>
        </p:nvSpPr>
        <p:spPr>
          <a:xfrm>
            <a:off x="4634092" y="3408121"/>
            <a:ext cx="5608225" cy="81746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2000" spc="300" dirty="0">
              <a:ln>
                <a:noFill/>
              </a:ln>
              <a:solidFill>
                <a:srgbClr val="46537A"/>
              </a:solidFill>
              <a:latin typeface="Agency FB" panose="020B0503020202020204" pitchFamily="34" charset="0"/>
              <a:cs typeface="Calibri" panose="020F0502020204030204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20650" y="6296660"/>
            <a:ext cx="2512060" cy="538480"/>
            <a:chOff x="190" y="9916"/>
            <a:chExt cx="3956" cy="848"/>
          </a:xfrm>
        </p:grpSpPr>
        <p:pic>
          <p:nvPicPr>
            <p:cNvPr id="6" name="图片 5" descr="5c75362880785"/>
            <p:cNvPicPr>
              <a:picLocks noChangeAspect="1"/>
            </p:cNvPicPr>
            <p:nvPr/>
          </p:nvPicPr>
          <p:blipFill>
            <a:blip r:embed="rId1"/>
            <a:srcRect t="33834" r="-11960" b="32095"/>
            <a:stretch>
              <a:fillRect/>
            </a:stretch>
          </p:blipFill>
          <p:spPr>
            <a:xfrm>
              <a:off x="190" y="9916"/>
              <a:ext cx="3956" cy="848"/>
            </a:xfrm>
            <a:prstGeom prst="rect">
              <a:avLst/>
            </a:prstGeom>
            <a:noFill/>
          </p:spPr>
        </p:pic>
        <p:sp>
          <p:nvSpPr>
            <p:cNvPr id="9" name="文本框 8"/>
            <p:cNvSpPr txBox="1"/>
            <p:nvPr/>
          </p:nvSpPr>
          <p:spPr>
            <a:xfrm>
              <a:off x="358" y="10143"/>
              <a:ext cx="344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第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10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课 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 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探秘车位计数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endParaRPr>
            </a:p>
          </p:txBody>
        </p:sp>
      </p:grp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2554605" y="3775710"/>
            <a:ext cx="6273165" cy="485140"/>
          </a:xfrm>
          <a:prstGeom prst="rect">
            <a:avLst/>
          </a:prstGeom>
        </p:spPr>
        <p:txBody>
          <a:bodyPr wrap="square" lIns="91440" tIns="45720" rIns="91440" bIns="45720" anchor="b" anchorCtr="0"/>
          <a:lstStyle/>
          <a:p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2554423" y="4642382"/>
            <a:ext cx="4400505" cy="485070"/>
          </a:xfrm>
          <a:prstGeom prst="rect">
            <a:avLst/>
          </a:prstGeom>
        </p:spPr>
        <p:txBody>
          <a:bodyPr wrap="square" lIns="91440" tIns="45720" rIns="91440" bIns="45720" anchor="b" anchorCtr="0">
            <a:normAutofit/>
          </a:bodyPr>
          <a:lstStyle/>
          <a:p>
            <a:endParaRPr lang="zh-CN" altLang="en-US" sz="2000" dirty="0">
              <a:solidFill>
                <a:schemeClr val="bg1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51535" y="2150110"/>
            <a:ext cx="3931920" cy="534670"/>
            <a:chOff x="1341" y="2384"/>
            <a:chExt cx="6192" cy="842"/>
          </a:xfrm>
        </p:grpSpPr>
        <p:sp>
          <p:nvSpPr>
            <p:cNvPr id="18" name="文本框 17"/>
            <p:cNvSpPr txBox="1"/>
            <p:nvPr/>
          </p:nvSpPr>
          <p:spPr>
            <a:xfrm>
              <a:off x="2547" y="2484"/>
              <a:ext cx="498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</a:t>
              </a:r>
              <a:r>
                <a:rPr lang="en-US" altLang="zh-CN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.</a:t>
              </a:r>
              <a:r>
                <a:rPr lang="zh-CN" altLang="en-US"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得出结论</a:t>
              </a:r>
              <a:endPara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1341" y="2384"/>
              <a:ext cx="842" cy="842"/>
              <a:chOff x="1341" y="2307"/>
              <a:chExt cx="842" cy="842"/>
            </a:xfrm>
          </p:grpSpPr>
          <p:sp>
            <p:nvSpPr>
              <p:cNvPr id="21" name="矩形: 圆角 2"/>
              <p:cNvSpPr/>
              <p:nvPr/>
            </p:nvSpPr>
            <p:spPr>
              <a:xfrm>
                <a:off x="1341" y="2307"/>
                <a:ext cx="843" cy="843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50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45720" rIns="91440" bIns="45720" rtlCol="0" anchor="ctr" anchorCtr="0">
                <a:normAutofit/>
              </a:bodyPr>
              <a:p>
                <a:endParaRPr kumimoji="1" b="1">
                  <a:solidFill>
                    <a:srgbClr val="FFFFFF"/>
                  </a:solidFill>
                </a:endParaRPr>
              </a:p>
            </p:txBody>
          </p:sp>
          <p:pic>
            <p:nvPicPr>
              <p:cNvPr id="23" name="图片 22" descr="目的"/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448" y="2407"/>
                <a:ext cx="666" cy="666"/>
              </a:xfrm>
              <a:prstGeom prst="rect">
                <a:avLst/>
              </a:prstGeom>
            </p:spPr>
          </p:pic>
        </p:grpSp>
      </p:grpSp>
      <p:sp>
        <p:nvSpPr>
          <p:cNvPr id="25" name="文本框 24"/>
          <p:cNvSpPr txBox="1"/>
          <p:nvPr/>
        </p:nvSpPr>
        <p:spPr>
          <a:xfrm>
            <a:off x="1915795" y="4098925"/>
            <a:ext cx="10022205" cy="66738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269875" algn="just" defTabSz="266700">
              <a:lnSpc>
                <a:spcPts val="1560"/>
              </a:lnSpc>
              <a:spcAft>
                <a:spcPct val="0"/>
              </a:spcAft>
            </a:pP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9" name="矩形: 圆角 11"/>
          <p:cNvSpPr/>
          <p:nvPr/>
        </p:nvSpPr>
        <p:spPr>
          <a:xfrm>
            <a:off x="701040" y="3771265"/>
            <a:ext cx="11031855" cy="1803400"/>
          </a:xfrm>
          <a:prstGeom prst="roundRect">
            <a:avLst>
              <a:gd name="adj" fmla="val 6279"/>
            </a:avLst>
          </a:prstGeom>
          <a:solidFill>
            <a:srgbClr val="DBE9FA">
              <a:alpha val="47000"/>
            </a:srgbClr>
          </a:solidFill>
          <a:ln>
            <a:solidFill>
              <a:schemeClr val="accent1"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851535" y="3804920"/>
            <a:ext cx="10730230" cy="15309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50000"/>
              </a:lnSpc>
              <a:buClrTx/>
              <a:buSzTx/>
              <a:buFontTx/>
            </a:pPr>
            <a:r>
              <a:rPr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输入：主控板的（ </a:t>
            </a:r>
            <a:r>
              <a:rPr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按钮</a:t>
            </a:r>
            <a:r>
              <a:rPr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）可以模拟车位计数器的（ </a:t>
            </a:r>
            <a:r>
              <a:rPr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摄像头</a:t>
            </a:r>
            <a:r>
              <a:rPr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），模拟（ </a:t>
            </a:r>
            <a:r>
              <a:rPr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车辆入库检测</a:t>
            </a:r>
            <a:r>
              <a:rPr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）。</a:t>
            </a:r>
            <a:endParaRPr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计算：主控板的（ </a:t>
            </a:r>
            <a:r>
              <a:rPr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芯片</a:t>
            </a:r>
            <a:r>
              <a:rPr 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）可以模拟车位计数器的（ </a:t>
            </a:r>
            <a:r>
              <a:rPr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主机</a:t>
            </a:r>
            <a:r>
              <a:rPr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），模拟（  </a:t>
            </a:r>
            <a:r>
              <a:rPr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计算剩余车位</a:t>
            </a:r>
            <a:r>
              <a:rPr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）。</a:t>
            </a:r>
            <a:endParaRPr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50000"/>
              </a:lnSpc>
              <a:buClrTx/>
              <a:buSzTx/>
              <a:buFontTx/>
            </a:pPr>
            <a:r>
              <a:rPr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输出：主控板的（ </a:t>
            </a:r>
            <a:r>
              <a:rPr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显示屏</a:t>
            </a:r>
            <a:r>
              <a:rPr 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）可以模拟车位计数器的（ </a:t>
            </a:r>
            <a:r>
              <a:rPr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显示屏</a:t>
            </a:r>
            <a:r>
              <a:rPr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），模拟（ </a:t>
            </a:r>
            <a:r>
              <a:rPr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显示剩余车位</a:t>
            </a:r>
            <a:r>
              <a:rPr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）。</a:t>
            </a:r>
            <a:endParaRPr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36360" y="1285240"/>
            <a:ext cx="4034155" cy="2223135"/>
          </a:xfrm>
          <a:prstGeom prst="rect">
            <a:avLst/>
          </a:prstGeom>
        </p:spPr>
      </p:pic>
      <p:pic>
        <p:nvPicPr>
          <p:cNvPr id="33" name="图片 32" descr="C:\Users\Administrator\Desktop\kisspng-elephant-drawing-cartoon-illustration-rabbits-and-small-elephant-5a9174179019f7.5221269215194818795903.pngkisspng-elephant-drawing-cartoon-illustration-rabbits-and-small-elephant-5a9174179019f7.522126921519481879590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54355" y="-120015"/>
            <a:ext cx="1530350" cy="153035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393055" y="138430"/>
            <a:ext cx="6650990" cy="553085"/>
            <a:chOff x="8493" y="218"/>
            <a:chExt cx="10474" cy="871"/>
          </a:xfrm>
        </p:grpSpPr>
        <p:grpSp>
          <p:nvGrpSpPr>
            <p:cNvPr id="10" name="组合 9"/>
            <p:cNvGrpSpPr/>
            <p:nvPr/>
          </p:nvGrpSpPr>
          <p:grpSpPr>
            <a:xfrm rot="0">
              <a:off x="13763" y="234"/>
              <a:ext cx="1854" cy="855"/>
              <a:chOff x="15726" y="109"/>
              <a:chExt cx="1854" cy="855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15793" y="109"/>
                <a:ext cx="1689" cy="855"/>
              </a:xfrm>
              <a:prstGeom prst="rect">
                <a:avLst/>
              </a:prstGeom>
            </p:spPr>
          </p:pic>
          <p:sp>
            <p:nvSpPr>
              <p:cNvPr id="12" name="TextBox 45">
                <a:hlinkClick r:id="rId9" action="ppaction://hlinksldjump"/>
              </p:cNvPr>
              <p:cNvSpPr txBox="1"/>
              <p:nvPr/>
            </p:nvSpPr>
            <p:spPr>
              <a:xfrm flipH="1">
                <a:off x="15726" y="137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rgbClr val="FF0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实验探究</a:t>
                </a:r>
                <a:endParaRPr lang="zh-CN" altLang="en-US" sz="16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 rot="0">
              <a:off x="8493" y="218"/>
              <a:ext cx="1854" cy="855"/>
              <a:chOff x="8132" y="40"/>
              <a:chExt cx="1854" cy="855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16" name="TextBox 45">
                <a:hlinkClick r:id="rId10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提出问题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 rot="0">
              <a:off x="10308" y="218"/>
              <a:ext cx="1854" cy="855"/>
              <a:chOff x="6499" y="40"/>
              <a:chExt cx="1854" cy="855"/>
            </a:xfrm>
          </p:grpSpPr>
          <p:pic>
            <p:nvPicPr>
              <p:cNvPr id="20" name="图片 19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6560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35" name="TextBox 45">
                <a:hlinkClick r:id="rId11" action="ppaction://hlinksldjump"/>
              </p:cNvPr>
              <p:cNvSpPr txBox="1"/>
              <p:nvPr/>
            </p:nvSpPr>
            <p:spPr>
              <a:xfrm flipH="1">
                <a:off x="6499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zh-CN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做出假设</a:t>
                </a:r>
                <a:endParaRPr lang="zh-CN" altLang="zh-CN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rot="0">
              <a:off x="12094" y="218"/>
              <a:ext cx="1854" cy="855"/>
              <a:chOff x="6561" y="40"/>
              <a:chExt cx="1854" cy="855"/>
            </a:xfrm>
          </p:grpSpPr>
          <p:pic>
            <p:nvPicPr>
              <p:cNvPr id="37" name="图片 36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6651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38" name="TextBox 45">
                <a:hlinkClick r:id="rId12" action="ppaction://hlinksldjump"/>
              </p:cNvPr>
              <p:cNvSpPr txBox="1"/>
              <p:nvPr/>
            </p:nvSpPr>
            <p:spPr>
              <a:xfrm flipH="1">
                <a:off x="6561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设计实验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 rot="0">
              <a:off x="15389" y="218"/>
              <a:ext cx="1854" cy="855"/>
              <a:chOff x="8132" y="40"/>
              <a:chExt cx="1854" cy="855"/>
            </a:xfrm>
          </p:grpSpPr>
          <p:pic>
            <p:nvPicPr>
              <p:cNvPr id="40" name="图片 39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41" name="TextBox 45">
                <a:hlinkClick r:id="rId13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得出结论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 rot="0">
              <a:off x="17113" y="218"/>
              <a:ext cx="1854" cy="855"/>
              <a:chOff x="8132" y="40"/>
              <a:chExt cx="1854" cy="855"/>
            </a:xfrm>
          </p:grpSpPr>
          <p:pic>
            <p:nvPicPr>
              <p:cNvPr id="55" name="图片 54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56" name="TextBox 45">
                <a:hlinkClick r:id="rId14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拓展</a:t>
                </a:r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延伸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1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grpSp>
        <p:nvGrpSpPr>
          <p:cNvPr id="57" name="组合 56"/>
          <p:cNvGrpSpPr/>
          <p:nvPr/>
        </p:nvGrpSpPr>
        <p:grpSpPr>
          <a:xfrm>
            <a:off x="120650" y="6296660"/>
            <a:ext cx="2512060" cy="538480"/>
            <a:chOff x="190" y="9916"/>
            <a:chExt cx="3956" cy="848"/>
          </a:xfrm>
        </p:grpSpPr>
        <p:pic>
          <p:nvPicPr>
            <p:cNvPr id="6" name="图片 5" descr="5c75362880785"/>
            <p:cNvPicPr>
              <a:picLocks noChangeAspect="1"/>
            </p:cNvPicPr>
            <p:nvPr/>
          </p:nvPicPr>
          <p:blipFill>
            <a:blip r:embed="rId1"/>
            <a:srcRect t="33834" r="-11960" b="32095"/>
            <a:stretch>
              <a:fillRect/>
            </a:stretch>
          </p:blipFill>
          <p:spPr>
            <a:xfrm>
              <a:off x="190" y="9916"/>
              <a:ext cx="3956" cy="848"/>
            </a:xfrm>
            <a:prstGeom prst="rect">
              <a:avLst/>
            </a:prstGeom>
            <a:noFill/>
          </p:spPr>
        </p:pic>
        <p:sp>
          <p:nvSpPr>
            <p:cNvPr id="9" name="文本框 8"/>
            <p:cNvSpPr txBox="1"/>
            <p:nvPr/>
          </p:nvSpPr>
          <p:spPr>
            <a:xfrm>
              <a:off x="358" y="10143"/>
              <a:ext cx="344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第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10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课 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 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探秘车位计数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endParaRPr>
            </a:p>
          </p:txBody>
        </p:sp>
      </p:grpSp>
      <p:pic>
        <p:nvPicPr>
          <p:cNvPr id="33" name="图片 32" descr="C:\Users\Administrator\Desktop\kisspng-elephant-drawing-cartoon-illustration-rabbits-and-small-elephant-5a9174179019f7.5221269215194818795903.pngkisspng-elephant-drawing-cartoon-illustration-rabbits-and-small-elephant-5a9174179019f7.522126921519481879590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4355" y="-106045"/>
            <a:ext cx="1530350" cy="1530350"/>
          </a:xfrm>
          <a:prstGeom prst="rect">
            <a:avLst/>
          </a:prstGeom>
        </p:spPr>
      </p:pic>
      <p:sp>
        <p:nvSpPr>
          <p:cNvPr id="3" name="任意多边形: 形状 19"/>
          <p:cNvSpPr/>
          <p:nvPr>
            <p:custDataLst>
              <p:tags r:id="rId3"/>
            </p:custDataLst>
          </p:nvPr>
        </p:nvSpPr>
        <p:spPr bwMode="auto">
          <a:xfrm>
            <a:off x="3588177" y="3103846"/>
            <a:ext cx="536820" cy="535680"/>
          </a:xfrm>
          <a:custGeom>
            <a:avLst/>
            <a:gdLst>
              <a:gd name="T0" fmla="*/ 0 w 199"/>
              <a:gd name="T1" fmla="*/ 99 h 198"/>
              <a:gd name="T2" fmla="*/ 199 w 199"/>
              <a:gd name="T3" fmla="*/ 99 h 198"/>
              <a:gd name="T4" fmla="*/ 112 w 199"/>
              <a:gd name="T5" fmla="*/ 185 h 198"/>
              <a:gd name="T6" fmla="*/ 104 w 199"/>
              <a:gd name="T7" fmla="*/ 145 h 198"/>
              <a:gd name="T8" fmla="*/ 112 w 199"/>
              <a:gd name="T9" fmla="*/ 185 h 198"/>
              <a:gd name="T10" fmla="*/ 96 w 199"/>
              <a:gd name="T11" fmla="*/ 145 h 198"/>
              <a:gd name="T12" fmla="*/ 87 w 199"/>
              <a:gd name="T13" fmla="*/ 185 h 198"/>
              <a:gd name="T14" fmla="*/ 87 w 199"/>
              <a:gd name="T15" fmla="*/ 13 h 198"/>
              <a:gd name="T16" fmla="*/ 96 w 199"/>
              <a:gd name="T17" fmla="*/ 53 h 198"/>
              <a:gd name="T18" fmla="*/ 87 w 199"/>
              <a:gd name="T19" fmla="*/ 13 h 198"/>
              <a:gd name="T20" fmla="*/ 104 w 199"/>
              <a:gd name="T21" fmla="*/ 53 h 198"/>
              <a:gd name="T22" fmla="*/ 112 w 199"/>
              <a:gd name="T23" fmla="*/ 13 h 198"/>
              <a:gd name="T24" fmla="*/ 104 w 199"/>
              <a:gd name="T25" fmla="*/ 61 h 198"/>
              <a:gd name="T26" fmla="*/ 149 w 199"/>
              <a:gd name="T27" fmla="*/ 95 h 198"/>
              <a:gd name="T28" fmla="*/ 104 w 199"/>
              <a:gd name="T29" fmla="*/ 61 h 198"/>
              <a:gd name="T30" fmla="*/ 96 w 199"/>
              <a:gd name="T31" fmla="*/ 95 h 198"/>
              <a:gd name="T32" fmla="*/ 57 w 199"/>
              <a:gd name="T33" fmla="*/ 55 h 198"/>
              <a:gd name="T34" fmla="*/ 42 w 199"/>
              <a:gd name="T35" fmla="*/ 95 h 198"/>
              <a:gd name="T36" fmla="*/ 31 w 199"/>
              <a:gd name="T37" fmla="*/ 45 h 198"/>
              <a:gd name="T38" fmla="*/ 42 w 199"/>
              <a:gd name="T39" fmla="*/ 95 h 198"/>
              <a:gd name="T40" fmla="*/ 49 w 199"/>
              <a:gd name="T41" fmla="*/ 145 h 198"/>
              <a:gd name="T42" fmla="*/ 13 w 199"/>
              <a:gd name="T43" fmla="*/ 103 h 198"/>
              <a:gd name="T44" fmla="*/ 50 w 199"/>
              <a:gd name="T45" fmla="*/ 103 h 198"/>
              <a:gd name="T46" fmla="*/ 96 w 199"/>
              <a:gd name="T47" fmla="*/ 137 h 198"/>
              <a:gd name="T48" fmla="*/ 50 w 199"/>
              <a:gd name="T49" fmla="*/ 103 h 198"/>
              <a:gd name="T50" fmla="*/ 104 w 199"/>
              <a:gd name="T51" fmla="*/ 103 h 198"/>
              <a:gd name="T52" fmla="*/ 143 w 199"/>
              <a:gd name="T53" fmla="*/ 142 h 198"/>
              <a:gd name="T54" fmla="*/ 157 w 199"/>
              <a:gd name="T55" fmla="*/ 103 h 198"/>
              <a:gd name="T56" fmla="*/ 168 w 199"/>
              <a:gd name="T57" fmla="*/ 153 h 198"/>
              <a:gd name="T58" fmla="*/ 157 w 199"/>
              <a:gd name="T59" fmla="*/ 103 h 198"/>
              <a:gd name="T60" fmla="*/ 150 w 199"/>
              <a:gd name="T61" fmla="*/ 53 h 198"/>
              <a:gd name="T62" fmla="*/ 187 w 199"/>
              <a:gd name="T63" fmla="*/ 95 h 198"/>
              <a:gd name="T64" fmla="*/ 162 w 199"/>
              <a:gd name="T65" fmla="*/ 39 h 198"/>
              <a:gd name="T66" fmla="*/ 131 w 199"/>
              <a:gd name="T67" fmla="*/ 18 h 198"/>
              <a:gd name="T68" fmla="*/ 68 w 199"/>
              <a:gd name="T69" fmla="*/ 18 h 198"/>
              <a:gd name="T70" fmla="*/ 37 w 199"/>
              <a:gd name="T71" fmla="*/ 39 h 198"/>
              <a:gd name="T72" fmla="*/ 37 w 199"/>
              <a:gd name="T73" fmla="*/ 159 h 198"/>
              <a:gd name="T74" fmla="*/ 68 w 199"/>
              <a:gd name="T75" fmla="*/ 180 h 198"/>
              <a:gd name="T76" fmla="*/ 131 w 199"/>
              <a:gd name="T77" fmla="*/ 180 h 198"/>
              <a:gd name="T78" fmla="*/ 162 w 199"/>
              <a:gd name="T79" fmla="*/ 159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99" h="198">
                <a:moveTo>
                  <a:pt x="100" y="0"/>
                </a:moveTo>
                <a:cubicBezTo>
                  <a:pt x="45" y="0"/>
                  <a:pt x="0" y="44"/>
                  <a:pt x="0" y="99"/>
                </a:cubicBezTo>
                <a:cubicBezTo>
                  <a:pt x="0" y="153"/>
                  <a:pt x="45" y="198"/>
                  <a:pt x="100" y="198"/>
                </a:cubicBezTo>
                <a:cubicBezTo>
                  <a:pt x="154" y="198"/>
                  <a:pt x="199" y="153"/>
                  <a:pt x="199" y="99"/>
                </a:cubicBezTo>
                <a:cubicBezTo>
                  <a:pt x="199" y="44"/>
                  <a:pt x="154" y="0"/>
                  <a:pt x="100" y="0"/>
                </a:cubicBezTo>
                <a:moveTo>
                  <a:pt x="112" y="185"/>
                </a:moveTo>
                <a:cubicBezTo>
                  <a:pt x="109" y="185"/>
                  <a:pt x="106" y="186"/>
                  <a:pt x="104" y="186"/>
                </a:cubicBezTo>
                <a:cubicBezTo>
                  <a:pt x="104" y="145"/>
                  <a:pt x="104" y="145"/>
                  <a:pt x="104" y="145"/>
                </a:cubicBezTo>
                <a:cubicBezTo>
                  <a:pt x="116" y="145"/>
                  <a:pt x="129" y="147"/>
                  <a:pt x="140" y="150"/>
                </a:cubicBezTo>
                <a:cubicBezTo>
                  <a:pt x="133" y="167"/>
                  <a:pt x="123" y="180"/>
                  <a:pt x="112" y="185"/>
                </a:cubicBezTo>
                <a:moveTo>
                  <a:pt x="59" y="150"/>
                </a:moveTo>
                <a:cubicBezTo>
                  <a:pt x="71" y="147"/>
                  <a:pt x="83" y="145"/>
                  <a:pt x="96" y="145"/>
                </a:cubicBezTo>
                <a:cubicBezTo>
                  <a:pt x="96" y="186"/>
                  <a:pt x="96" y="186"/>
                  <a:pt x="96" y="186"/>
                </a:cubicBezTo>
                <a:cubicBezTo>
                  <a:pt x="93" y="186"/>
                  <a:pt x="90" y="185"/>
                  <a:pt x="87" y="185"/>
                </a:cubicBezTo>
                <a:cubicBezTo>
                  <a:pt x="76" y="180"/>
                  <a:pt x="66" y="167"/>
                  <a:pt x="59" y="150"/>
                </a:cubicBezTo>
                <a:moveTo>
                  <a:pt x="87" y="13"/>
                </a:moveTo>
                <a:cubicBezTo>
                  <a:pt x="90" y="12"/>
                  <a:pt x="93" y="12"/>
                  <a:pt x="96" y="12"/>
                </a:cubicBezTo>
                <a:cubicBezTo>
                  <a:pt x="96" y="53"/>
                  <a:pt x="96" y="53"/>
                  <a:pt x="96" y="53"/>
                </a:cubicBezTo>
                <a:cubicBezTo>
                  <a:pt x="83" y="53"/>
                  <a:pt x="71" y="51"/>
                  <a:pt x="59" y="48"/>
                </a:cubicBezTo>
                <a:cubicBezTo>
                  <a:pt x="66" y="31"/>
                  <a:pt x="76" y="18"/>
                  <a:pt x="87" y="13"/>
                </a:cubicBezTo>
                <a:moveTo>
                  <a:pt x="140" y="48"/>
                </a:moveTo>
                <a:cubicBezTo>
                  <a:pt x="129" y="51"/>
                  <a:pt x="116" y="53"/>
                  <a:pt x="104" y="53"/>
                </a:cubicBezTo>
                <a:cubicBezTo>
                  <a:pt x="104" y="12"/>
                  <a:pt x="104" y="12"/>
                  <a:pt x="104" y="12"/>
                </a:cubicBezTo>
                <a:cubicBezTo>
                  <a:pt x="106" y="12"/>
                  <a:pt x="109" y="12"/>
                  <a:pt x="112" y="13"/>
                </a:cubicBezTo>
                <a:cubicBezTo>
                  <a:pt x="123" y="18"/>
                  <a:pt x="133" y="31"/>
                  <a:pt x="140" y="48"/>
                </a:cubicBezTo>
                <a:moveTo>
                  <a:pt x="104" y="61"/>
                </a:moveTo>
                <a:cubicBezTo>
                  <a:pt x="117" y="61"/>
                  <a:pt x="130" y="59"/>
                  <a:pt x="143" y="55"/>
                </a:cubicBezTo>
                <a:cubicBezTo>
                  <a:pt x="146" y="67"/>
                  <a:pt x="148" y="81"/>
                  <a:pt x="149" y="95"/>
                </a:cubicBezTo>
                <a:cubicBezTo>
                  <a:pt x="104" y="95"/>
                  <a:pt x="104" y="95"/>
                  <a:pt x="104" y="95"/>
                </a:cubicBezTo>
                <a:lnTo>
                  <a:pt x="104" y="61"/>
                </a:lnTo>
                <a:close/>
                <a:moveTo>
                  <a:pt x="96" y="61"/>
                </a:moveTo>
                <a:cubicBezTo>
                  <a:pt x="96" y="95"/>
                  <a:pt x="96" y="95"/>
                  <a:pt x="96" y="95"/>
                </a:cubicBezTo>
                <a:cubicBezTo>
                  <a:pt x="50" y="95"/>
                  <a:pt x="50" y="95"/>
                  <a:pt x="50" y="95"/>
                </a:cubicBezTo>
                <a:cubicBezTo>
                  <a:pt x="51" y="81"/>
                  <a:pt x="53" y="67"/>
                  <a:pt x="57" y="55"/>
                </a:cubicBezTo>
                <a:cubicBezTo>
                  <a:pt x="69" y="59"/>
                  <a:pt x="82" y="61"/>
                  <a:pt x="96" y="61"/>
                </a:cubicBezTo>
                <a:moveTo>
                  <a:pt x="42" y="95"/>
                </a:moveTo>
                <a:cubicBezTo>
                  <a:pt x="13" y="95"/>
                  <a:pt x="13" y="95"/>
                  <a:pt x="13" y="95"/>
                </a:cubicBezTo>
                <a:cubicBezTo>
                  <a:pt x="13" y="76"/>
                  <a:pt x="20" y="59"/>
                  <a:pt x="31" y="45"/>
                </a:cubicBezTo>
                <a:cubicBezTo>
                  <a:pt x="37" y="48"/>
                  <a:pt x="43" y="51"/>
                  <a:pt x="49" y="53"/>
                </a:cubicBezTo>
                <a:cubicBezTo>
                  <a:pt x="45" y="65"/>
                  <a:pt x="43" y="80"/>
                  <a:pt x="42" y="95"/>
                </a:cubicBezTo>
                <a:moveTo>
                  <a:pt x="42" y="103"/>
                </a:moveTo>
                <a:cubicBezTo>
                  <a:pt x="43" y="118"/>
                  <a:pt x="45" y="132"/>
                  <a:pt x="49" y="145"/>
                </a:cubicBezTo>
                <a:cubicBezTo>
                  <a:pt x="43" y="147"/>
                  <a:pt x="37" y="150"/>
                  <a:pt x="31" y="153"/>
                </a:cubicBezTo>
                <a:cubicBezTo>
                  <a:pt x="20" y="139"/>
                  <a:pt x="13" y="122"/>
                  <a:pt x="13" y="103"/>
                </a:cubicBezTo>
                <a:lnTo>
                  <a:pt x="42" y="103"/>
                </a:lnTo>
                <a:close/>
                <a:moveTo>
                  <a:pt x="50" y="103"/>
                </a:moveTo>
                <a:cubicBezTo>
                  <a:pt x="96" y="103"/>
                  <a:pt x="96" y="103"/>
                  <a:pt x="96" y="103"/>
                </a:cubicBezTo>
                <a:cubicBezTo>
                  <a:pt x="96" y="137"/>
                  <a:pt x="96" y="137"/>
                  <a:pt x="96" y="137"/>
                </a:cubicBezTo>
                <a:cubicBezTo>
                  <a:pt x="82" y="137"/>
                  <a:pt x="69" y="139"/>
                  <a:pt x="57" y="142"/>
                </a:cubicBezTo>
                <a:cubicBezTo>
                  <a:pt x="53" y="131"/>
                  <a:pt x="51" y="117"/>
                  <a:pt x="50" y="103"/>
                </a:cubicBezTo>
                <a:moveTo>
                  <a:pt x="104" y="137"/>
                </a:moveTo>
                <a:cubicBezTo>
                  <a:pt x="104" y="103"/>
                  <a:pt x="104" y="103"/>
                  <a:pt x="104" y="103"/>
                </a:cubicBezTo>
                <a:cubicBezTo>
                  <a:pt x="149" y="103"/>
                  <a:pt x="149" y="103"/>
                  <a:pt x="149" y="103"/>
                </a:cubicBezTo>
                <a:cubicBezTo>
                  <a:pt x="148" y="117"/>
                  <a:pt x="146" y="131"/>
                  <a:pt x="143" y="142"/>
                </a:cubicBezTo>
                <a:cubicBezTo>
                  <a:pt x="130" y="139"/>
                  <a:pt x="117" y="137"/>
                  <a:pt x="104" y="137"/>
                </a:cubicBezTo>
                <a:moveTo>
                  <a:pt x="157" y="103"/>
                </a:moveTo>
                <a:cubicBezTo>
                  <a:pt x="187" y="103"/>
                  <a:pt x="187" y="103"/>
                  <a:pt x="187" y="103"/>
                </a:cubicBezTo>
                <a:cubicBezTo>
                  <a:pt x="186" y="122"/>
                  <a:pt x="179" y="139"/>
                  <a:pt x="168" y="153"/>
                </a:cubicBezTo>
                <a:cubicBezTo>
                  <a:pt x="162" y="150"/>
                  <a:pt x="156" y="147"/>
                  <a:pt x="150" y="145"/>
                </a:cubicBezTo>
                <a:cubicBezTo>
                  <a:pt x="154" y="132"/>
                  <a:pt x="156" y="118"/>
                  <a:pt x="157" y="103"/>
                </a:cubicBezTo>
                <a:moveTo>
                  <a:pt x="157" y="95"/>
                </a:moveTo>
                <a:cubicBezTo>
                  <a:pt x="156" y="80"/>
                  <a:pt x="154" y="65"/>
                  <a:pt x="150" y="53"/>
                </a:cubicBezTo>
                <a:cubicBezTo>
                  <a:pt x="156" y="51"/>
                  <a:pt x="162" y="48"/>
                  <a:pt x="168" y="45"/>
                </a:cubicBezTo>
                <a:cubicBezTo>
                  <a:pt x="179" y="59"/>
                  <a:pt x="186" y="76"/>
                  <a:pt x="187" y="95"/>
                </a:cubicBezTo>
                <a:lnTo>
                  <a:pt x="157" y="95"/>
                </a:lnTo>
                <a:close/>
                <a:moveTo>
                  <a:pt x="162" y="39"/>
                </a:moveTo>
                <a:cubicBezTo>
                  <a:pt x="158" y="41"/>
                  <a:pt x="153" y="43"/>
                  <a:pt x="147" y="45"/>
                </a:cubicBezTo>
                <a:cubicBezTo>
                  <a:pt x="143" y="34"/>
                  <a:pt x="137" y="25"/>
                  <a:pt x="131" y="18"/>
                </a:cubicBezTo>
                <a:cubicBezTo>
                  <a:pt x="143" y="22"/>
                  <a:pt x="154" y="29"/>
                  <a:pt x="162" y="39"/>
                </a:cubicBezTo>
                <a:moveTo>
                  <a:pt x="68" y="18"/>
                </a:moveTo>
                <a:cubicBezTo>
                  <a:pt x="62" y="25"/>
                  <a:pt x="56" y="34"/>
                  <a:pt x="52" y="45"/>
                </a:cubicBezTo>
                <a:cubicBezTo>
                  <a:pt x="46" y="43"/>
                  <a:pt x="41" y="41"/>
                  <a:pt x="37" y="39"/>
                </a:cubicBezTo>
                <a:cubicBezTo>
                  <a:pt x="46" y="29"/>
                  <a:pt x="56" y="22"/>
                  <a:pt x="68" y="18"/>
                </a:cubicBezTo>
                <a:moveTo>
                  <a:pt x="37" y="159"/>
                </a:moveTo>
                <a:cubicBezTo>
                  <a:pt x="41" y="157"/>
                  <a:pt x="46" y="154"/>
                  <a:pt x="52" y="152"/>
                </a:cubicBezTo>
                <a:cubicBezTo>
                  <a:pt x="56" y="163"/>
                  <a:pt x="62" y="173"/>
                  <a:pt x="68" y="180"/>
                </a:cubicBezTo>
                <a:cubicBezTo>
                  <a:pt x="56" y="175"/>
                  <a:pt x="46" y="168"/>
                  <a:pt x="37" y="159"/>
                </a:cubicBezTo>
                <a:moveTo>
                  <a:pt x="131" y="180"/>
                </a:moveTo>
                <a:cubicBezTo>
                  <a:pt x="137" y="173"/>
                  <a:pt x="143" y="163"/>
                  <a:pt x="147" y="152"/>
                </a:cubicBezTo>
                <a:cubicBezTo>
                  <a:pt x="153" y="154"/>
                  <a:pt x="158" y="157"/>
                  <a:pt x="162" y="159"/>
                </a:cubicBezTo>
                <a:cubicBezTo>
                  <a:pt x="154" y="168"/>
                  <a:pt x="143" y="175"/>
                  <a:pt x="131" y="180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18" name="文本框 17"/>
          <p:cNvSpPr txBox="1"/>
          <p:nvPr/>
        </p:nvSpPr>
        <p:spPr>
          <a:xfrm flipH="1">
            <a:off x="458470" y="1343660"/>
            <a:ext cx="6447790" cy="535305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（二）</a:t>
            </a: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实验二：</a:t>
            </a:r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编写代码实现计数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826770" y="2153285"/>
            <a:ext cx="3298190" cy="534670"/>
            <a:chOff x="2070" y="3401"/>
            <a:chExt cx="5194" cy="842"/>
          </a:xfrm>
        </p:grpSpPr>
        <p:grpSp>
          <p:nvGrpSpPr>
            <p:cNvPr id="21" name="组合 20"/>
            <p:cNvGrpSpPr/>
            <p:nvPr/>
          </p:nvGrpSpPr>
          <p:grpSpPr>
            <a:xfrm>
              <a:off x="2070" y="3401"/>
              <a:ext cx="842" cy="842"/>
              <a:chOff x="1716" y="2319"/>
              <a:chExt cx="842" cy="842"/>
            </a:xfrm>
          </p:grpSpPr>
          <p:sp>
            <p:nvSpPr>
              <p:cNvPr id="23" name="矩形: 圆角 2"/>
              <p:cNvSpPr/>
              <p:nvPr/>
            </p:nvSpPr>
            <p:spPr>
              <a:xfrm>
                <a:off x="1716" y="2319"/>
                <a:ext cx="843" cy="843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50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45720" rIns="91440" bIns="45720" rtlCol="0" anchor="ctr" anchorCtr="0">
                <a:normAutofit/>
              </a:bodyPr>
              <a:lstStyle/>
              <a:p>
                <a:endParaRPr kumimoji="1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任意多边形: 形状 3"/>
              <p:cNvSpPr/>
              <p:nvPr/>
            </p:nvSpPr>
            <p:spPr bwMode="auto">
              <a:xfrm>
                <a:off x="1893" y="2484"/>
                <a:ext cx="489" cy="49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050" y="9182"/>
                    </a:moveTo>
                    <a:cubicBezTo>
                      <a:pt x="21200" y="9182"/>
                      <a:pt x="21329" y="9229"/>
                      <a:pt x="21435" y="9326"/>
                    </a:cubicBezTo>
                    <a:cubicBezTo>
                      <a:pt x="21544" y="9426"/>
                      <a:pt x="21599" y="9549"/>
                      <a:pt x="21599" y="9699"/>
                    </a:cubicBezTo>
                    <a:lnTo>
                      <a:pt x="21599" y="11867"/>
                    </a:lnTo>
                    <a:cubicBezTo>
                      <a:pt x="21599" y="12232"/>
                      <a:pt x="21415" y="12414"/>
                      <a:pt x="21050" y="12414"/>
                    </a:cubicBezTo>
                    <a:lnTo>
                      <a:pt x="18746" y="12414"/>
                    </a:lnTo>
                    <a:cubicBezTo>
                      <a:pt x="18575" y="13204"/>
                      <a:pt x="18299" y="13947"/>
                      <a:pt x="17915" y="14646"/>
                    </a:cubicBezTo>
                    <a:cubicBezTo>
                      <a:pt x="17530" y="15342"/>
                      <a:pt x="17066" y="15965"/>
                      <a:pt x="16517" y="16514"/>
                    </a:cubicBezTo>
                    <a:cubicBezTo>
                      <a:pt x="15968" y="17061"/>
                      <a:pt x="15346" y="17528"/>
                      <a:pt x="14647" y="17913"/>
                    </a:cubicBezTo>
                    <a:cubicBezTo>
                      <a:pt x="13948" y="18298"/>
                      <a:pt x="13206" y="18577"/>
                      <a:pt x="12419" y="18741"/>
                    </a:cubicBezTo>
                    <a:lnTo>
                      <a:pt x="12419" y="21050"/>
                    </a:lnTo>
                    <a:cubicBezTo>
                      <a:pt x="12419" y="21197"/>
                      <a:pt x="12369" y="21329"/>
                      <a:pt x="12269" y="21435"/>
                    </a:cubicBezTo>
                    <a:cubicBezTo>
                      <a:pt x="12172" y="21544"/>
                      <a:pt x="12049" y="21599"/>
                      <a:pt x="11896" y="21599"/>
                    </a:cubicBezTo>
                    <a:lnTo>
                      <a:pt x="9732" y="21599"/>
                    </a:lnTo>
                    <a:cubicBezTo>
                      <a:pt x="9368" y="21599"/>
                      <a:pt x="9183" y="21417"/>
                      <a:pt x="9183" y="21050"/>
                    </a:cubicBezTo>
                    <a:lnTo>
                      <a:pt x="9183" y="18741"/>
                    </a:lnTo>
                    <a:cubicBezTo>
                      <a:pt x="8396" y="18577"/>
                      <a:pt x="7654" y="18298"/>
                      <a:pt x="6955" y="17913"/>
                    </a:cubicBezTo>
                    <a:cubicBezTo>
                      <a:pt x="6259" y="17528"/>
                      <a:pt x="5634" y="17061"/>
                      <a:pt x="5085" y="16514"/>
                    </a:cubicBezTo>
                    <a:cubicBezTo>
                      <a:pt x="4536" y="15965"/>
                      <a:pt x="4069" y="15342"/>
                      <a:pt x="3687" y="14646"/>
                    </a:cubicBezTo>
                    <a:cubicBezTo>
                      <a:pt x="3300" y="13947"/>
                      <a:pt x="3024" y="13204"/>
                      <a:pt x="2856" y="12414"/>
                    </a:cubicBezTo>
                    <a:lnTo>
                      <a:pt x="551" y="12414"/>
                    </a:lnTo>
                    <a:cubicBezTo>
                      <a:pt x="187" y="12414"/>
                      <a:pt x="0" y="12231"/>
                      <a:pt x="0" y="11867"/>
                    </a:cubicBezTo>
                    <a:lnTo>
                      <a:pt x="0" y="9699"/>
                    </a:lnTo>
                    <a:cubicBezTo>
                      <a:pt x="0" y="9549"/>
                      <a:pt x="58" y="9426"/>
                      <a:pt x="167" y="9326"/>
                    </a:cubicBezTo>
                    <a:cubicBezTo>
                      <a:pt x="273" y="9229"/>
                      <a:pt x="402" y="9182"/>
                      <a:pt x="551" y="9182"/>
                    </a:cubicBezTo>
                    <a:lnTo>
                      <a:pt x="2856" y="9182"/>
                    </a:lnTo>
                    <a:cubicBezTo>
                      <a:pt x="3026" y="8392"/>
                      <a:pt x="3300" y="7652"/>
                      <a:pt x="3687" y="6953"/>
                    </a:cubicBezTo>
                    <a:cubicBezTo>
                      <a:pt x="4069" y="6251"/>
                      <a:pt x="4536" y="5631"/>
                      <a:pt x="5085" y="5081"/>
                    </a:cubicBezTo>
                    <a:cubicBezTo>
                      <a:pt x="5634" y="4532"/>
                      <a:pt x="6256" y="4065"/>
                      <a:pt x="6955" y="3680"/>
                    </a:cubicBezTo>
                    <a:cubicBezTo>
                      <a:pt x="7654" y="3298"/>
                      <a:pt x="8396" y="3022"/>
                      <a:pt x="9183" y="2852"/>
                    </a:cubicBezTo>
                    <a:lnTo>
                      <a:pt x="9183" y="546"/>
                    </a:lnTo>
                    <a:cubicBezTo>
                      <a:pt x="9183" y="181"/>
                      <a:pt x="9365" y="0"/>
                      <a:pt x="9732" y="0"/>
                    </a:cubicBezTo>
                    <a:lnTo>
                      <a:pt x="11896" y="0"/>
                    </a:lnTo>
                    <a:cubicBezTo>
                      <a:pt x="12049" y="0"/>
                      <a:pt x="12172" y="50"/>
                      <a:pt x="12269" y="158"/>
                    </a:cubicBezTo>
                    <a:cubicBezTo>
                      <a:pt x="12369" y="267"/>
                      <a:pt x="12419" y="396"/>
                      <a:pt x="12419" y="546"/>
                    </a:cubicBezTo>
                    <a:lnTo>
                      <a:pt x="12419" y="2852"/>
                    </a:lnTo>
                    <a:cubicBezTo>
                      <a:pt x="13206" y="3022"/>
                      <a:pt x="13948" y="3298"/>
                      <a:pt x="14647" y="3680"/>
                    </a:cubicBezTo>
                    <a:cubicBezTo>
                      <a:pt x="15343" y="4065"/>
                      <a:pt x="15968" y="4532"/>
                      <a:pt x="16517" y="5082"/>
                    </a:cubicBezTo>
                    <a:cubicBezTo>
                      <a:pt x="17066" y="5631"/>
                      <a:pt x="17530" y="6251"/>
                      <a:pt x="17915" y="6953"/>
                    </a:cubicBezTo>
                    <a:cubicBezTo>
                      <a:pt x="18299" y="7652"/>
                      <a:pt x="18578" y="8392"/>
                      <a:pt x="18746" y="9182"/>
                    </a:cubicBezTo>
                    <a:lnTo>
                      <a:pt x="21050" y="9182"/>
                    </a:lnTo>
                    <a:close/>
                    <a:moveTo>
                      <a:pt x="12419" y="16465"/>
                    </a:moveTo>
                    <a:cubicBezTo>
                      <a:pt x="13411" y="16194"/>
                      <a:pt x="14268" y="15698"/>
                      <a:pt x="14991" y="14981"/>
                    </a:cubicBezTo>
                    <a:cubicBezTo>
                      <a:pt x="15710" y="14264"/>
                      <a:pt x="16203" y="13410"/>
                      <a:pt x="16467" y="12414"/>
                    </a:cubicBezTo>
                    <a:lnTo>
                      <a:pt x="14048" y="12414"/>
                    </a:lnTo>
                    <a:cubicBezTo>
                      <a:pt x="13684" y="12414"/>
                      <a:pt x="13505" y="12231"/>
                      <a:pt x="13514" y="11867"/>
                    </a:cubicBezTo>
                    <a:lnTo>
                      <a:pt x="13514" y="9699"/>
                    </a:lnTo>
                    <a:cubicBezTo>
                      <a:pt x="13514" y="9549"/>
                      <a:pt x="13567" y="9426"/>
                      <a:pt x="13669" y="9326"/>
                    </a:cubicBezTo>
                    <a:cubicBezTo>
                      <a:pt x="13772" y="9229"/>
                      <a:pt x="13898" y="9182"/>
                      <a:pt x="14048" y="9182"/>
                    </a:cubicBezTo>
                    <a:lnTo>
                      <a:pt x="16467" y="9182"/>
                    </a:lnTo>
                    <a:cubicBezTo>
                      <a:pt x="16194" y="8186"/>
                      <a:pt x="15698" y="7332"/>
                      <a:pt x="14982" y="6609"/>
                    </a:cubicBezTo>
                    <a:cubicBezTo>
                      <a:pt x="14265" y="5883"/>
                      <a:pt x="13411" y="5390"/>
                      <a:pt x="12419" y="5131"/>
                    </a:cubicBezTo>
                    <a:lnTo>
                      <a:pt x="12419" y="7549"/>
                    </a:lnTo>
                    <a:cubicBezTo>
                      <a:pt x="12419" y="7699"/>
                      <a:pt x="12369" y="7828"/>
                      <a:pt x="12269" y="7928"/>
                    </a:cubicBezTo>
                    <a:cubicBezTo>
                      <a:pt x="12172" y="8031"/>
                      <a:pt x="12049" y="8081"/>
                      <a:pt x="11896" y="8081"/>
                    </a:cubicBezTo>
                    <a:lnTo>
                      <a:pt x="9732" y="8081"/>
                    </a:lnTo>
                    <a:cubicBezTo>
                      <a:pt x="9368" y="8081"/>
                      <a:pt x="9183" y="7905"/>
                      <a:pt x="9183" y="7549"/>
                    </a:cubicBezTo>
                    <a:lnTo>
                      <a:pt x="9183" y="5131"/>
                    </a:lnTo>
                    <a:cubicBezTo>
                      <a:pt x="8191" y="5402"/>
                      <a:pt x="7334" y="5895"/>
                      <a:pt x="6608" y="6612"/>
                    </a:cubicBezTo>
                    <a:cubicBezTo>
                      <a:pt x="5889" y="7332"/>
                      <a:pt x="5399" y="8187"/>
                      <a:pt x="5135" y="9182"/>
                    </a:cubicBezTo>
                    <a:lnTo>
                      <a:pt x="7580" y="9182"/>
                    </a:lnTo>
                    <a:cubicBezTo>
                      <a:pt x="7733" y="9182"/>
                      <a:pt x="7853" y="9229"/>
                      <a:pt x="7947" y="9326"/>
                    </a:cubicBezTo>
                    <a:cubicBezTo>
                      <a:pt x="8038" y="9426"/>
                      <a:pt x="8088" y="9550"/>
                      <a:pt x="8088" y="9700"/>
                    </a:cubicBezTo>
                    <a:lnTo>
                      <a:pt x="8088" y="11867"/>
                    </a:lnTo>
                    <a:cubicBezTo>
                      <a:pt x="8088" y="12017"/>
                      <a:pt x="8038" y="12144"/>
                      <a:pt x="7947" y="12252"/>
                    </a:cubicBezTo>
                    <a:cubicBezTo>
                      <a:pt x="7853" y="12364"/>
                      <a:pt x="7733" y="12414"/>
                      <a:pt x="7580" y="12414"/>
                    </a:cubicBezTo>
                    <a:lnTo>
                      <a:pt x="5135" y="12414"/>
                    </a:lnTo>
                    <a:cubicBezTo>
                      <a:pt x="5408" y="13410"/>
                      <a:pt x="5904" y="14267"/>
                      <a:pt x="6620" y="14990"/>
                    </a:cubicBezTo>
                    <a:cubicBezTo>
                      <a:pt x="7337" y="15710"/>
                      <a:pt x="8191" y="16203"/>
                      <a:pt x="9183" y="16465"/>
                    </a:cubicBezTo>
                    <a:lnTo>
                      <a:pt x="9183" y="14018"/>
                    </a:lnTo>
                    <a:cubicBezTo>
                      <a:pt x="9183" y="13868"/>
                      <a:pt x="9239" y="13744"/>
                      <a:pt x="9348" y="13653"/>
                    </a:cubicBezTo>
                    <a:cubicBezTo>
                      <a:pt x="9453" y="13559"/>
                      <a:pt x="9583" y="13512"/>
                      <a:pt x="9732" y="13512"/>
                    </a:cubicBezTo>
                    <a:lnTo>
                      <a:pt x="11896" y="13512"/>
                    </a:lnTo>
                    <a:cubicBezTo>
                      <a:pt x="12049" y="13512"/>
                      <a:pt x="12172" y="13559"/>
                      <a:pt x="12269" y="13653"/>
                    </a:cubicBezTo>
                    <a:cubicBezTo>
                      <a:pt x="12369" y="13744"/>
                      <a:pt x="12419" y="13868"/>
                      <a:pt x="12419" y="14018"/>
                    </a:cubicBezTo>
                    <a:lnTo>
                      <a:pt x="12419" y="164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91440" tIns="45720" rIns="91440" bIns="45720" anchor="ctr">
                <a:normAutofit fontScale="92500" lnSpcReduction="20000"/>
              </a:bodyPr>
              <a:lstStyle/>
              <a:p>
                <a:pPr algn="ctr"/>
              </a:p>
            </p:txBody>
          </p:sp>
        </p:grpSp>
        <p:sp>
          <p:nvSpPr>
            <p:cNvPr id="29" name="文本框 28"/>
            <p:cNvSpPr txBox="1"/>
            <p:nvPr/>
          </p:nvSpPr>
          <p:spPr>
            <a:xfrm>
              <a:off x="3231" y="3449"/>
              <a:ext cx="403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1.</a:t>
              </a:r>
              <a:r>
                <a:rPr lang="zh-CN" altLang="en-US"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实验要求</a:t>
              </a:r>
              <a:endPara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718820" y="2898775"/>
            <a:ext cx="6012180" cy="2522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l" defTabSz="914400">
              <a:lnSpc>
                <a:spcPct val="150000"/>
              </a:lnSpc>
              <a:spcBef>
                <a:spcPct val="20000"/>
              </a:spcBef>
              <a:buClrTx/>
              <a:buSzTx/>
              <a:buFontTx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（1）学生观看微课，了解变量。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algn="l" defTabSz="914400">
              <a:lnSpc>
                <a:spcPct val="150000"/>
              </a:lnSpc>
              <a:spcBef>
                <a:spcPct val="20000"/>
              </a:spcBef>
              <a:buClrTx/>
              <a:buSzTx/>
              <a:buFontTx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（2）学生结合流程图，观察、思考、分析，需要如何完善程序代码的编写？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algn="l" defTabSz="914400">
              <a:lnSpc>
                <a:spcPct val="150000"/>
              </a:lnSpc>
              <a:spcBef>
                <a:spcPct val="20000"/>
              </a:spcBef>
              <a:buClrTx/>
              <a:buSzTx/>
              <a:buFontTx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（3）学生汇报，师生交流，着重理解为什么要用“一直重复执行……”命令，巩固循环的算法思想。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7315835" y="3639820"/>
            <a:ext cx="2831465" cy="2936875"/>
            <a:chOff x="13702" y="2071"/>
            <a:chExt cx="4887" cy="5068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702" y="2071"/>
              <a:ext cx="4887" cy="5068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15402" y="4819"/>
              <a:ext cx="2062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600">
                  <a:solidFill>
                    <a:srgbClr val="FF0000"/>
                  </a:solidFill>
                </a:rPr>
                <a:t>s=s-1</a:t>
              </a:r>
              <a:endParaRPr lang="en-US" altLang="zh-CN" sz="1600">
                <a:solidFill>
                  <a:srgbClr val="FF0000"/>
                </a:solidFill>
              </a:endParaRP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5">
            <a:clrChange>
              <a:clrFrom>
                <a:srgbClr val="F6F9FF">
                  <a:alpha val="100000"/>
                </a:srgbClr>
              </a:clrFrom>
              <a:clrTo>
                <a:srgbClr val="F6F9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79260" y="1026160"/>
            <a:ext cx="5250815" cy="26708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393055" y="138430"/>
            <a:ext cx="6650990" cy="553085"/>
            <a:chOff x="8493" y="218"/>
            <a:chExt cx="10474" cy="871"/>
          </a:xfrm>
        </p:grpSpPr>
        <p:grpSp>
          <p:nvGrpSpPr>
            <p:cNvPr id="4" name="组合 3"/>
            <p:cNvGrpSpPr/>
            <p:nvPr/>
          </p:nvGrpSpPr>
          <p:grpSpPr>
            <a:xfrm rot="0">
              <a:off x="13763" y="234"/>
              <a:ext cx="1854" cy="855"/>
              <a:chOff x="15726" y="109"/>
              <a:chExt cx="1854" cy="855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15793" y="109"/>
                <a:ext cx="1689" cy="855"/>
              </a:xfrm>
              <a:prstGeom prst="rect">
                <a:avLst/>
              </a:prstGeom>
            </p:spPr>
          </p:pic>
          <p:sp>
            <p:nvSpPr>
              <p:cNvPr id="11" name="TextBox 45">
                <a:hlinkClick r:id="rId7" action="ppaction://hlinksldjump"/>
              </p:cNvPr>
              <p:cNvSpPr txBox="1"/>
              <p:nvPr/>
            </p:nvSpPr>
            <p:spPr>
              <a:xfrm flipH="1">
                <a:off x="15726" y="137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rgbClr val="FF0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实验探究</a:t>
                </a:r>
                <a:endParaRPr lang="zh-CN" altLang="en-US" sz="16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 rot="0">
              <a:off x="8493" y="218"/>
              <a:ext cx="1854" cy="855"/>
              <a:chOff x="8132" y="40"/>
              <a:chExt cx="1854" cy="855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14" name="TextBox 45">
                <a:hlinkClick r:id="rId8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提出问题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 rot="0">
              <a:off x="10308" y="218"/>
              <a:ext cx="1854" cy="855"/>
              <a:chOff x="6499" y="40"/>
              <a:chExt cx="1854" cy="855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6560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17" name="TextBox 45">
                <a:hlinkClick r:id="rId9" action="ppaction://hlinksldjump"/>
              </p:cNvPr>
              <p:cNvSpPr txBox="1"/>
              <p:nvPr/>
            </p:nvSpPr>
            <p:spPr>
              <a:xfrm flipH="1">
                <a:off x="6499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zh-CN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做出假设</a:t>
                </a:r>
                <a:endParaRPr lang="zh-CN" altLang="zh-CN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 rot="0">
              <a:off x="12094" y="218"/>
              <a:ext cx="1854" cy="855"/>
              <a:chOff x="6561" y="40"/>
              <a:chExt cx="1854" cy="855"/>
            </a:xfrm>
          </p:grpSpPr>
          <p:pic>
            <p:nvPicPr>
              <p:cNvPr id="22" name="图片 21"/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6651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38" name="TextBox 45">
                <a:hlinkClick r:id="rId10" action="ppaction://hlinksldjump"/>
              </p:cNvPr>
              <p:cNvSpPr txBox="1"/>
              <p:nvPr/>
            </p:nvSpPr>
            <p:spPr>
              <a:xfrm flipH="1">
                <a:off x="6561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设计实验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 rot="0">
              <a:off x="15389" y="218"/>
              <a:ext cx="1854" cy="855"/>
              <a:chOff x="8132" y="40"/>
              <a:chExt cx="1854" cy="855"/>
            </a:xfrm>
          </p:grpSpPr>
          <p:pic>
            <p:nvPicPr>
              <p:cNvPr id="40" name="图片 39"/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41" name="TextBox 45">
                <a:hlinkClick r:id="rId11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得出结论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 rot="0">
              <a:off x="17113" y="218"/>
              <a:ext cx="1854" cy="855"/>
              <a:chOff x="8132" y="40"/>
              <a:chExt cx="1854" cy="855"/>
            </a:xfrm>
          </p:grpSpPr>
          <p:pic>
            <p:nvPicPr>
              <p:cNvPr id="55" name="图片 54"/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56" name="TextBox 45">
                <a:hlinkClick r:id="rId12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拓展</a:t>
                </a:r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延伸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</p:grp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1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grpSp>
        <p:nvGrpSpPr>
          <p:cNvPr id="57" name="组合 56"/>
          <p:cNvGrpSpPr/>
          <p:nvPr/>
        </p:nvGrpSpPr>
        <p:grpSpPr>
          <a:xfrm>
            <a:off x="120650" y="6296660"/>
            <a:ext cx="2512060" cy="538480"/>
            <a:chOff x="190" y="9916"/>
            <a:chExt cx="3956" cy="848"/>
          </a:xfrm>
        </p:grpSpPr>
        <p:pic>
          <p:nvPicPr>
            <p:cNvPr id="6" name="图片 5" descr="5c75362880785"/>
            <p:cNvPicPr>
              <a:picLocks noChangeAspect="1"/>
            </p:cNvPicPr>
            <p:nvPr/>
          </p:nvPicPr>
          <p:blipFill>
            <a:blip r:embed="rId1"/>
            <a:srcRect t="33834" r="-11960" b="32095"/>
            <a:stretch>
              <a:fillRect/>
            </a:stretch>
          </p:blipFill>
          <p:spPr>
            <a:xfrm>
              <a:off x="190" y="9916"/>
              <a:ext cx="3956" cy="848"/>
            </a:xfrm>
            <a:prstGeom prst="rect">
              <a:avLst/>
            </a:prstGeom>
            <a:noFill/>
          </p:spPr>
        </p:pic>
        <p:sp>
          <p:nvSpPr>
            <p:cNvPr id="9" name="文本框 8"/>
            <p:cNvSpPr txBox="1"/>
            <p:nvPr/>
          </p:nvSpPr>
          <p:spPr>
            <a:xfrm>
              <a:off x="358" y="10143"/>
              <a:ext cx="344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第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10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课 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 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探秘车位计数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endParaRPr>
            </a:p>
          </p:txBody>
        </p:sp>
      </p:grpSp>
      <p:pic>
        <p:nvPicPr>
          <p:cNvPr id="33" name="图片 32" descr="C:\Users\Administrator\Desktop\kisspng-elephant-drawing-cartoon-illustration-rabbits-and-small-elephant-5a9174179019f7.5221269215194818795903.pngkisspng-elephant-drawing-cartoon-illustration-rabbits-and-small-elephant-5a9174179019f7.522126921519481879590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4355" y="-106045"/>
            <a:ext cx="1530350" cy="1530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43915" y="2230755"/>
            <a:ext cx="2779395" cy="534670"/>
            <a:chOff x="1341" y="2384"/>
            <a:chExt cx="4377" cy="842"/>
          </a:xfrm>
        </p:grpSpPr>
        <p:sp>
          <p:nvSpPr>
            <p:cNvPr id="11" name="文本框 10"/>
            <p:cNvSpPr txBox="1"/>
            <p:nvPr/>
          </p:nvSpPr>
          <p:spPr>
            <a:xfrm>
              <a:off x="2547" y="2484"/>
              <a:ext cx="317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</a:t>
              </a:r>
              <a:r>
                <a:rPr lang="en-US" altLang="zh-CN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.</a:t>
              </a:r>
              <a:r>
                <a:rPr lang="zh-CN" altLang="en-US"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得出结论</a:t>
              </a:r>
              <a:endPara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1341" y="2384"/>
              <a:ext cx="842" cy="842"/>
              <a:chOff x="1341" y="2307"/>
              <a:chExt cx="842" cy="842"/>
            </a:xfrm>
          </p:grpSpPr>
          <p:sp>
            <p:nvSpPr>
              <p:cNvPr id="10" name="矩形: 圆角 2"/>
              <p:cNvSpPr/>
              <p:nvPr/>
            </p:nvSpPr>
            <p:spPr>
              <a:xfrm>
                <a:off x="1341" y="2307"/>
                <a:ext cx="843" cy="843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50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45720" rIns="91440" bIns="45720" rtlCol="0" anchor="ctr" anchorCtr="0">
                <a:normAutofit/>
              </a:bodyPr>
              <a:p>
                <a:endParaRPr kumimoji="1" b="1">
                  <a:solidFill>
                    <a:srgbClr val="FFFFFF"/>
                  </a:solidFill>
                </a:endParaRPr>
              </a:p>
            </p:txBody>
          </p:sp>
          <p:pic>
            <p:nvPicPr>
              <p:cNvPr id="12" name="图片 11" descr="目的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448" y="2407"/>
                <a:ext cx="666" cy="666"/>
              </a:xfrm>
              <a:prstGeom prst="rect">
                <a:avLst/>
              </a:prstGeom>
            </p:spPr>
          </p:pic>
        </p:grpSp>
      </p:grpSp>
      <p:grpSp>
        <p:nvGrpSpPr>
          <p:cNvPr id="13" name="组合 12"/>
          <p:cNvGrpSpPr/>
          <p:nvPr/>
        </p:nvGrpSpPr>
        <p:grpSpPr>
          <a:xfrm>
            <a:off x="589915" y="4150995"/>
            <a:ext cx="10067290" cy="1757045"/>
            <a:chOff x="1104" y="4446"/>
            <a:chExt cx="21013" cy="2840"/>
          </a:xfrm>
        </p:grpSpPr>
        <p:sp>
          <p:nvSpPr>
            <p:cNvPr id="16" name="矩形: 圆角 11"/>
            <p:cNvSpPr/>
            <p:nvPr/>
          </p:nvSpPr>
          <p:spPr>
            <a:xfrm>
              <a:off x="1104" y="4446"/>
              <a:ext cx="21013" cy="2840"/>
            </a:xfrm>
            <a:prstGeom prst="roundRect">
              <a:avLst>
                <a:gd name="adj" fmla="val 6279"/>
              </a:avLst>
            </a:prstGeom>
            <a:solidFill>
              <a:srgbClr val="DBE9FA">
                <a:alpha val="47000"/>
              </a:srgbClr>
            </a:solidFill>
            <a:ln>
              <a:solidFill>
                <a:schemeClr val="accent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197" y="4661"/>
              <a:ext cx="20676" cy="24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通过探究，我们发现缺少的积木块有（   </a:t>
              </a:r>
              <a:r>
                <a:rPr lang="en-US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                       </a:t>
              </a:r>
              <a:r>
                <a:rPr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  ）（   </a:t>
              </a:r>
              <a:r>
                <a:rPr lang="en-US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                      </a:t>
              </a:r>
              <a:r>
                <a:rPr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  ） ，其中“一直重复”积木块是（  </a:t>
              </a: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循环</a:t>
              </a:r>
              <a:r>
                <a:rPr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）的算法控制结构，表示（ </a:t>
              </a: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剩余车位数 </a:t>
              </a:r>
              <a:r>
                <a:rPr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）是重复计算的。</a:t>
              </a:r>
              <a:endParaRPr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6F9FF">
                  <a:alpha val="100000"/>
                </a:srgbClr>
              </a:clrFrom>
              <a:clrTo>
                <a:srgbClr val="F6F9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1560" y="1056005"/>
            <a:ext cx="5055235" cy="269811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5191125" y="2269490"/>
            <a:ext cx="2191385" cy="60198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6F9FF">
                  <a:alpha val="100000"/>
                </a:srgbClr>
              </a:clrFrom>
              <a:clrTo>
                <a:srgbClr val="F6F9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6190" y="4366260"/>
            <a:ext cx="2238375" cy="48704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>
            <a:clrChange>
              <a:clrFrom>
                <a:srgbClr val="F6F9FF">
                  <a:alpha val="100000"/>
                </a:srgbClr>
              </a:clrFrom>
              <a:clrTo>
                <a:srgbClr val="F6F9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83195" y="4366260"/>
            <a:ext cx="2133600" cy="48006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393055" y="138430"/>
            <a:ext cx="6650990" cy="553085"/>
            <a:chOff x="8493" y="218"/>
            <a:chExt cx="10474" cy="871"/>
          </a:xfrm>
        </p:grpSpPr>
        <p:grpSp>
          <p:nvGrpSpPr>
            <p:cNvPr id="18" name="组合 17"/>
            <p:cNvGrpSpPr/>
            <p:nvPr/>
          </p:nvGrpSpPr>
          <p:grpSpPr>
            <a:xfrm rot="0">
              <a:off x="13763" y="234"/>
              <a:ext cx="1854" cy="855"/>
              <a:chOff x="15726" y="109"/>
              <a:chExt cx="1854" cy="855"/>
            </a:xfrm>
          </p:grpSpPr>
          <p:pic>
            <p:nvPicPr>
              <p:cNvPr id="19" name="图片 18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15793" y="109"/>
                <a:ext cx="1689" cy="855"/>
              </a:xfrm>
              <a:prstGeom prst="rect">
                <a:avLst/>
              </a:prstGeom>
            </p:spPr>
          </p:pic>
          <p:sp>
            <p:nvSpPr>
              <p:cNvPr id="21" name="TextBox 45">
                <a:hlinkClick r:id="rId9" action="ppaction://hlinksldjump"/>
              </p:cNvPr>
              <p:cNvSpPr txBox="1"/>
              <p:nvPr/>
            </p:nvSpPr>
            <p:spPr>
              <a:xfrm flipH="1">
                <a:off x="15726" y="137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rgbClr val="FF0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实验探究</a:t>
                </a:r>
                <a:endParaRPr lang="zh-CN" altLang="en-US" sz="16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 rot="0">
              <a:off x="8493" y="218"/>
              <a:ext cx="1854" cy="855"/>
              <a:chOff x="8132" y="40"/>
              <a:chExt cx="1854" cy="855"/>
            </a:xfrm>
          </p:grpSpPr>
          <p:pic>
            <p:nvPicPr>
              <p:cNvPr id="25" name="图片 24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29" name="TextBox 45">
                <a:hlinkClick r:id="rId10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提出问题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 rot="0">
              <a:off x="10308" y="218"/>
              <a:ext cx="1854" cy="855"/>
              <a:chOff x="6499" y="40"/>
              <a:chExt cx="1854" cy="855"/>
            </a:xfrm>
          </p:grpSpPr>
          <p:pic>
            <p:nvPicPr>
              <p:cNvPr id="31" name="图片 30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6560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35" name="TextBox 45">
                <a:hlinkClick r:id="rId11" action="ppaction://hlinksldjump"/>
              </p:cNvPr>
              <p:cNvSpPr txBox="1"/>
              <p:nvPr/>
            </p:nvSpPr>
            <p:spPr>
              <a:xfrm flipH="1">
                <a:off x="6499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zh-CN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做出假设</a:t>
                </a:r>
                <a:endParaRPr lang="zh-CN" altLang="zh-CN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 rot="0">
              <a:off x="12094" y="218"/>
              <a:ext cx="1854" cy="855"/>
              <a:chOff x="6561" y="40"/>
              <a:chExt cx="1854" cy="855"/>
            </a:xfrm>
          </p:grpSpPr>
          <p:pic>
            <p:nvPicPr>
              <p:cNvPr id="37" name="图片 36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6651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38" name="TextBox 45">
                <a:hlinkClick r:id="rId12" action="ppaction://hlinksldjump"/>
              </p:cNvPr>
              <p:cNvSpPr txBox="1"/>
              <p:nvPr/>
            </p:nvSpPr>
            <p:spPr>
              <a:xfrm flipH="1">
                <a:off x="6561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设计实验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 rot="0">
              <a:off x="15389" y="218"/>
              <a:ext cx="1854" cy="855"/>
              <a:chOff x="8132" y="40"/>
              <a:chExt cx="1854" cy="855"/>
            </a:xfrm>
          </p:grpSpPr>
          <p:pic>
            <p:nvPicPr>
              <p:cNvPr id="40" name="图片 39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41" name="TextBox 45">
                <a:hlinkClick r:id="rId13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得出结论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 rot="0">
              <a:off x="17113" y="218"/>
              <a:ext cx="1854" cy="855"/>
              <a:chOff x="8132" y="40"/>
              <a:chExt cx="1854" cy="855"/>
            </a:xfrm>
          </p:grpSpPr>
          <p:pic>
            <p:nvPicPr>
              <p:cNvPr id="55" name="图片 54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56" name="TextBox 45">
                <a:hlinkClick r:id="rId14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拓展</a:t>
                </a:r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延伸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1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grpSp>
        <p:nvGrpSpPr>
          <p:cNvPr id="57" name="组合 56"/>
          <p:cNvGrpSpPr/>
          <p:nvPr/>
        </p:nvGrpSpPr>
        <p:grpSpPr>
          <a:xfrm>
            <a:off x="120650" y="6296660"/>
            <a:ext cx="2512060" cy="538480"/>
            <a:chOff x="190" y="9916"/>
            <a:chExt cx="3956" cy="848"/>
          </a:xfrm>
        </p:grpSpPr>
        <p:pic>
          <p:nvPicPr>
            <p:cNvPr id="6" name="图片 5" descr="5c75362880785"/>
            <p:cNvPicPr>
              <a:picLocks noChangeAspect="1"/>
            </p:cNvPicPr>
            <p:nvPr/>
          </p:nvPicPr>
          <p:blipFill>
            <a:blip r:embed="rId1"/>
            <a:srcRect t="33834" r="-11960" b="32095"/>
            <a:stretch>
              <a:fillRect/>
            </a:stretch>
          </p:blipFill>
          <p:spPr>
            <a:xfrm>
              <a:off x="190" y="9916"/>
              <a:ext cx="3956" cy="848"/>
            </a:xfrm>
            <a:prstGeom prst="rect">
              <a:avLst/>
            </a:prstGeom>
            <a:noFill/>
          </p:spPr>
        </p:pic>
        <p:sp>
          <p:nvSpPr>
            <p:cNvPr id="9" name="文本框 8"/>
            <p:cNvSpPr txBox="1"/>
            <p:nvPr/>
          </p:nvSpPr>
          <p:spPr>
            <a:xfrm>
              <a:off x="358" y="10143"/>
              <a:ext cx="344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第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10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课 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 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探秘车位计数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endParaRPr>
            </a:p>
          </p:txBody>
        </p:sp>
      </p:grpSp>
      <p:pic>
        <p:nvPicPr>
          <p:cNvPr id="33" name="图片 32" descr="C:\Users\Administrator\Desktop\kisspng-elephant-drawing-cartoon-illustration-rabbits-and-small-elephant-5a9174179019f7.5221269215194818795903.pngkisspng-elephant-drawing-cartoon-illustration-rabbits-and-small-elephant-5a9174179019f7.522126921519481879590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4355" y="-106045"/>
            <a:ext cx="1530350" cy="1530350"/>
          </a:xfrm>
          <a:prstGeom prst="rect">
            <a:avLst/>
          </a:prstGeom>
        </p:spPr>
      </p:pic>
      <p:sp>
        <p:nvSpPr>
          <p:cNvPr id="20" name="任意多边形: 形状 19"/>
          <p:cNvSpPr/>
          <p:nvPr>
            <p:custDataLst>
              <p:tags r:id="rId3"/>
            </p:custDataLst>
          </p:nvPr>
        </p:nvSpPr>
        <p:spPr bwMode="auto">
          <a:xfrm>
            <a:off x="3588177" y="3103846"/>
            <a:ext cx="536820" cy="535680"/>
          </a:xfrm>
          <a:custGeom>
            <a:avLst/>
            <a:gdLst>
              <a:gd name="T0" fmla="*/ 0 w 199"/>
              <a:gd name="T1" fmla="*/ 99 h 198"/>
              <a:gd name="T2" fmla="*/ 199 w 199"/>
              <a:gd name="T3" fmla="*/ 99 h 198"/>
              <a:gd name="T4" fmla="*/ 112 w 199"/>
              <a:gd name="T5" fmla="*/ 185 h 198"/>
              <a:gd name="T6" fmla="*/ 104 w 199"/>
              <a:gd name="T7" fmla="*/ 145 h 198"/>
              <a:gd name="T8" fmla="*/ 112 w 199"/>
              <a:gd name="T9" fmla="*/ 185 h 198"/>
              <a:gd name="T10" fmla="*/ 96 w 199"/>
              <a:gd name="T11" fmla="*/ 145 h 198"/>
              <a:gd name="T12" fmla="*/ 87 w 199"/>
              <a:gd name="T13" fmla="*/ 185 h 198"/>
              <a:gd name="T14" fmla="*/ 87 w 199"/>
              <a:gd name="T15" fmla="*/ 13 h 198"/>
              <a:gd name="T16" fmla="*/ 96 w 199"/>
              <a:gd name="T17" fmla="*/ 53 h 198"/>
              <a:gd name="T18" fmla="*/ 87 w 199"/>
              <a:gd name="T19" fmla="*/ 13 h 198"/>
              <a:gd name="T20" fmla="*/ 104 w 199"/>
              <a:gd name="T21" fmla="*/ 53 h 198"/>
              <a:gd name="T22" fmla="*/ 112 w 199"/>
              <a:gd name="T23" fmla="*/ 13 h 198"/>
              <a:gd name="T24" fmla="*/ 104 w 199"/>
              <a:gd name="T25" fmla="*/ 61 h 198"/>
              <a:gd name="T26" fmla="*/ 149 w 199"/>
              <a:gd name="T27" fmla="*/ 95 h 198"/>
              <a:gd name="T28" fmla="*/ 104 w 199"/>
              <a:gd name="T29" fmla="*/ 61 h 198"/>
              <a:gd name="T30" fmla="*/ 96 w 199"/>
              <a:gd name="T31" fmla="*/ 95 h 198"/>
              <a:gd name="T32" fmla="*/ 57 w 199"/>
              <a:gd name="T33" fmla="*/ 55 h 198"/>
              <a:gd name="T34" fmla="*/ 42 w 199"/>
              <a:gd name="T35" fmla="*/ 95 h 198"/>
              <a:gd name="T36" fmla="*/ 31 w 199"/>
              <a:gd name="T37" fmla="*/ 45 h 198"/>
              <a:gd name="T38" fmla="*/ 42 w 199"/>
              <a:gd name="T39" fmla="*/ 95 h 198"/>
              <a:gd name="T40" fmla="*/ 49 w 199"/>
              <a:gd name="T41" fmla="*/ 145 h 198"/>
              <a:gd name="T42" fmla="*/ 13 w 199"/>
              <a:gd name="T43" fmla="*/ 103 h 198"/>
              <a:gd name="T44" fmla="*/ 50 w 199"/>
              <a:gd name="T45" fmla="*/ 103 h 198"/>
              <a:gd name="T46" fmla="*/ 96 w 199"/>
              <a:gd name="T47" fmla="*/ 137 h 198"/>
              <a:gd name="T48" fmla="*/ 50 w 199"/>
              <a:gd name="T49" fmla="*/ 103 h 198"/>
              <a:gd name="T50" fmla="*/ 104 w 199"/>
              <a:gd name="T51" fmla="*/ 103 h 198"/>
              <a:gd name="T52" fmla="*/ 143 w 199"/>
              <a:gd name="T53" fmla="*/ 142 h 198"/>
              <a:gd name="T54" fmla="*/ 157 w 199"/>
              <a:gd name="T55" fmla="*/ 103 h 198"/>
              <a:gd name="T56" fmla="*/ 168 w 199"/>
              <a:gd name="T57" fmla="*/ 153 h 198"/>
              <a:gd name="T58" fmla="*/ 157 w 199"/>
              <a:gd name="T59" fmla="*/ 103 h 198"/>
              <a:gd name="T60" fmla="*/ 150 w 199"/>
              <a:gd name="T61" fmla="*/ 53 h 198"/>
              <a:gd name="T62" fmla="*/ 187 w 199"/>
              <a:gd name="T63" fmla="*/ 95 h 198"/>
              <a:gd name="T64" fmla="*/ 162 w 199"/>
              <a:gd name="T65" fmla="*/ 39 h 198"/>
              <a:gd name="T66" fmla="*/ 131 w 199"/>
              <a:gd name="T67" fmla="*/ 18 h 198"/>
              <a:gd name="T68" fmla="*/ 68 w 199"/>
              <a:gd name="T69" fmla="*/ 18 h 198"/>
              <a:gd name="T70" fmla="*/ 37 w 199"/>
              <a:gd name="T71" fmla="*/ 39 h 198"/>
              <a:gd name="T72" fmla="*/ 37 w 199"/>
              <a:gd name="T73" fmla="*/ 159 h 198"/>
              <a:gd name="T74" fmla="*/ 68 w 199"/>
              <a:gd name="T75" fmla="*/ 180 h 198"/>
              <a:gd name="T76" fmla="*/ 131 w 199"/>
              <a:gd name="T77" fmla="*/ 180 h 198"/>
              <a:gd name="T78" fmla="*/ 162 w 199"/>
              <a:gd name="T79" fmla="*/ 159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99" h="198">
                <a:moveTo>
                  <a:pt x="100" y="0"/>
                </a:moveTo>
                <a:cubicBezTo>
                  <a:pt x="45" y="0"/>
                  <a:pt x="0" y="44"/>
                  <a:pt x="0" y="99"/>
                </a:cubicBezTo>
                <a:cubicBezTo>
                  <a:pt x="0" y="153"/>
                  <a:pt x="45" y="198"/>
                  <a:pt x="100" y="198"/>
                </a:cubicBezTo>
                <a:cubicBezTo>
                  <a:pt x="154" y="198"/>
                  <a:pt x="199" y="153"/>
                  <a:pt x="199" y="99"/>
                </a:cubicBezTo>
                <a:cubicBezTo>
                  <a:pt x="199" y="44"/>
                  <a:pt x="154" y="0"/>
                  <a:pt x="100" y="0"/>
                </a:cubicBezTo>
                <a:moveTo>
                  <a:pt x="112" y="185"/>
                </a:moveTo>
                <a:cubicBezTo>
                  <a:pt x="109" y="185"/>
                  <a:pt x="106" y="186"/>
                  <a:pt x="104" y="186"/>
                </a:cubicBezTo>
                <a:cubicBezTo>
                  <a:pt x="104" y="145"/>
                  <a:pt x="104" y="145"/>
                  <a:pt x="104" y="145"/>
                </a:cubicBezTo>
                <a:cubicBezTo>
                  <a:pt x="116" y="145"/>
                  <a:pt x="129" y="147"/>
                  <a:pt x="140" y="150"/>
                </a:cubicBezTo>
                <a:cubicBezTo>
                  <a:pt x="133" y="167"/>
                  <a:pt x="123" y="180"/>
                  <a:pt x="112" y="185"/>
                </a:cubicBezTo>
                <a:moveTo>
                  <a:pt x="59" y="150"/>
                </a:moveTo>
                <a:cubicBezTo>
                  <a:pt x="71" y="147"/>
                  <a:pt x="83" y="145"/>
                  <a:pt x="96" y="145"/>
                </a:cubicBezTo>
                <a:cubicBezTo>
                  <a:pt x="96" y="186"/>
                  <a:pt x="96" y="186"/>
                  <a:pt x="96" y="186"/>
                </a:cubicBezTo>
                <a:cubicBezTo>
                  <a:pt x="93" y="186"/>
                  <a:pt x="90" y="185"/>
                  <a:pt x="87" y="185"/>
                </a:cubicBezTo>
                <a:cubicBezTo>
                  <a:pt x="76" y="180"/>
                  <a:pt x="66" y="167"/>
                  <a:pt x="59" y="150"/>
                </a:cubicBezTo>
                <a:moveTo>
                  <a:pt x="87" y="13"/>
                </a:moveTo>
                <a:cubicBezTo>
                  <a:pt x="90" y="12"/>
                  <a:pt x="93" y="12"/>
                  <a:pt x="96" y="12"/>
                </a:cubicBezTo>
                <a:cubicBezTo>
                  <a:pt x="96" y="53"/>
                  <a:pt x="96" y="53"/>
                  <a:pt x="96" y="53"/>
                </a:cubicBezTo>
                <a:cubicBezTo>
                  <a:pt x="83" y="53"/>
                  <a:pt x="71" y="51"/>
                  <a:pt x="59" y="48"/>
                </a:cubicBezTo>
                <a:cubicBezTo>
                  <a:pt x="66" y="31"/>
                  <a:pt x="76" y="18"/>
                  <a:pt x="87" y="13"/>
                </a:cubicBezTo>
                <a:moveTo>
                  <a:pt x="140" y="48"/>
                </a:moveTo>
                <a:cubicBezTo>
                  <a:pt x="129" y="51"/>
                  <a:pt x="116" y="53"/>
                  <a:pt x="104" y="53"/>
                </a:cubicBezTo>
                <a:cubicBezTo>
                  <a:pt x="104" y="12"/>
                  <a:pt x="104" y="12"/>
                  <a:pt x="104" y="12"/>
                </a:cubicBezTo>
                <a:cubicBezTo>
                  <a:pt x="106" y="12"/>
                  <a:pt x="109" y="12"/>
                  <a:pt x="112" y="13"/>
                </a:cubicBezTo>
                <a:cubicBezTo>
                  <a:pt x="123" y="18"/>
                  <a:pt x="133" y="31"/>
                  <a:pt x="140" y="48"/>
                </a:cubicBezTo>
                <a:moveTo>
                  <a:pt x="104" y="61"/>
                </a:moveTo>
                <a:cubicBezTo>
                  <a:pt x="117" y="61"/>
                  <a:pt x="130" y="59"/>
                  <a:pt x="143" y="55"/>
                </a:cubicBezTo>
                <a:cubicBezTo>
                  <a:pt x="146" y="67"/>
                  <a:pt x="148" y="81"/>
                  <a:pt x="149" y="95"/>
                </a:cubicBezTo>
                <a:cubicBezTo>
                  <a:pt x="104" y="95"/>
                  <a:pt x="104" y="95"/>
                  <a:pt x="104" y="95"/>
                </a:cubicBezTo>
                <a:lnTo>
                  <a:pt x="104" y="61"/>
                </a:lnTo>
                <a:close/>
                <a:moveTo>
                  <a:pt x="96" y="61"/>
                </a:moveTo>
                <a:cubicBezTo>
                  <a:pt x="96" y="95"/>
                  <a:pt x="96" y="95"/>
                  <a:pt x="96" y="95"/>
                </a:cubicBezTo>
                <a:cubicBezTo>
                  <a:pt x="50" y="95"/>
                  <a:pt x="50" y="95"/>
                  <a:pt x="50" y="95"/>
                </a:cubicBezTo>
                <a:cubicBezTo>
                  <a:pt x="51" y="81"/>
                  <a:pt x="53" y="67"/>
                  <a:pt x="57" y="55"/>
                </a:cubicBezTo>
                <a:cubicBezTo>
                  <a:pt x="69" y="59"/>
                  <a:pt x="82" y="61"/>
                  <a:pt x="96" y="61"/>
                </a:cubicBezTo>
                <a:moveTo>
                  <a:pt x="42" y="95"/>
                </a:moveTo>
                <a:cubicBezTo>
                  <a:pt x="13" y="95"/>
                  <a:pt x="13" y="95"/>
                  <a:pt x="13" y="95"/>
                </a:cubicBezTo>
                <a:cubicBezTo>
                  <a:pt x="13" y="76"/>
                  <a:pt x="20" y="59"/>
                  <a:pt x="31" y="45"/>
                </a:cubicBezTo>
                <a:cubicBezTo>
                  <a:pt x="37" y="48"/>
                  <a:pt x="43" y="51"/>
                  <a:pt x="49" y="53"/>
                </a:cubicBezTo>
                <a:cubicBezTo>
                  <a:pt x="45" y="65"/>
                  <a:pt x="43" y="80"/>
                  <a:pt x="42" y="95"/>
                </a:cubicBezTo>
                <a:moveTo>
                  <a:pt x="42" y="103"/>
                </a:moveTo>
                <a:cubicBezTo>
                  <a:pt x="43" y="118"/>
                  <a:pt x="45" y="132"/>
                  <a:pt x="49" y="145"/>
                </a:cubicBezTo>
                <a:cubicBezTo>
                  <a:pt x="43" y="147"/>
                  <a:pt x="37" y="150"/>
                  <a:pt x="31" y="153"/>
                </a:cubicBezTo>
                <a:cubicBezTo>
                  <a:pt x="20" y="139"/>
                  <a:pt x="13" y="122"/>
                  <a:pt x="13" y="103"/>
                </a:cubicBezTo>
                <a:lnTo>
                  <a:pt x="42" y="103"/>
                </a:lnTo>
                <a:close/>
                <a:moveTo>
                  <a:pt x="50" y="103"/>
                </a:moveTo>
                <a:cubicBezTo>
                  <a:pt x="96" y="103"/>
                  <a:pt x="96" y="103"/>
                  <a:pt x="96" y="103"/>
                </a:cubicBezTo>
                <a:cubicBezTo>
                  <a:pt x="96" y="137"/>
                  <a:pt x="96" y="137"/>
                  <a:pt x="96" y="137"/>
                </a:cubicBezTo>
                <a:cubicBezTo>
                  <a:pt x="82" y="137"/>
                  <a:pt x="69" y="139"/>
                  <a:pt x="57" y="142"/>
                </a:cubicBezTo>
                <a:cubicBezTo>
                  <a:pt x="53" y="131"/>
                  <a:pt x="51" y="117"/>
                  <a:pt x="50" y="103"/>
                </a:cubicBezTo>
                <a:moveTo>
                  <a:pt x="104" y="137"/>
                </a:moveTo>
                <a:cubicBezTo>
                  <a:pt x="104" y="103"/>
                  <a:pt x="104" y="103"/>
                  <a:pt x="104" y="103"/>
                </a:cubicBezTo>
                <a:cubicBezTo>
                  <a:pt x="149" y="103"/>
                  <a:pt x="149" y="103"/>
                  <a:pt x="149" y="103"/>
                </a:cubicBezTo>
                <a:cubicBezTo>
                  <a:pt x="148" y="117"/>
                  <a:pt x="146" y="131"/>
                  <a:pt x="143" y="142"/>
                </a:cubicBezTo>
                <a:cubicBezTo>
                  <a:pt x="130" y="139"/>
                  <a:pt x="117" y="137"/>
                  <a:pt x="104" y="137"/>
                </a:cubicBezTo>
                <a:moveTo>
                  <a:pt x="157" y="103"/>
                </a:moveTo>
                <a:cubicBezTo>
                  <a:pt x="187" y="103"/>
                  <a:pt x="187" y="103"/>
                  <a:pt x="187" y="103"/>
                </a:cubicBezTo>
                <a:cubicBezTo>
                  <a:pt x="186" y="122"/>
                  <a:pt x="179" y="139"/>
                  <a:pt x="168" y="153"/>
                </a:cubicBezTo>
                <a:cubicBezTo>
                  <a:pt x="162" y="150"/>
                  <a:pt x="156" y="147"/>
                  <a:pt x="150" y="145"/>
                </a:cubicBezTo>
                <a:cubicBezTo>
                  <a:pt x="154" y="132"/>
                  <a:pt x="156" y="118"/>
                  <a:pt x="157" y="103"/>
                </a:cubicBezTo>
                <a:moveTo>
                  <a:pt x="157" y="95"/>
                </a:moveTo>
                <a:cubicBezTo>
                  <a:pt x="156" y="80"/>
                  <a:pt x="154" y="65"/>
                  <a:pt x="150" y="53"/>
                </a:cubicBezTo>
                <a:cubicBezTo>
                  <a:pt x="156" y="51"/>
                  <a:pt x="162" y="48"/>
                  <a:pt x="168" y="45"/>
                </a:cubicBezTo>
                <a:cubicBezTo>
                  <a:pt x="179" y="59"/>
                  <a:pt x="186" y="76"/>
                  <a:pt x="187" y="95"/>
                </a:cubicBezTo>
                <a:lnTo>
                  <a:pt x="157" y="95"/>
                </a:lnTo>
                <a:close/>
                <a:moveTo>
                  <a:pt x="162" y="39"/>
                </a:moveTo>
                <a:cubicBezTo>
                  <a:pt x="158" y="41"/>
                  <a:pt x="153" y="43"/>
                  <a:pt x="147" y="45"/>
                </a:cubicBezTo>
                <a:cubicBezTo>
                  <a:pt x="143" y="34"/>
                  <a:pt x="137" y="25"/>
                  <a:pt x="131" y="18"/>
                </a:cubicBezTo>
                <a:cubicBezTo>
                  <a:pt x="143" y="22"/>
                  <a:pt x="154" y="29"/>
                  <a:pt x="162" y="39"/>
                </a:cubicBezTo>
                <a:moveTo>
                  <a:pt x="68" y="18"/>
                </a:moveTo>
                <a:cubicBezTo>
                  <a:pt x="62" y="25"/>
                  <a:pt x="56" y="34"/>
                  <a:pt x="52" y="45"/>
                </a:cubicBezTo>
                <a:cubicBezTo>
                  <a:pt x="46" y="43"/>
                  <a:pt x="41" y="41"/>
                  <a:pt x="37" y="39"/>
                </a:cubicBezTo>
                <a:cubicBezTo>
                  <a:pt x="46" y="29"/>
                  <a:pt x="56" y="22"/>
                  <a:pt x="68" y="18"/>
                </a:cubicBezTo>
                <a:moveTo>
                  <a:pt x="37" y="159"/>
                </a:moveTo>
                <a:cubicBezTo>
                  <a:pt x="41" y="157"/>
                  <a:pt x="46" y="154"/>
                  <a:pt x="52" y="152"/>
                </a:cubicBezTo>
                <a:cubicBezTo>
                  <a:pt x="56" y="163"/>
                  <a:pt x="62" y="173"/>
                  <a:pt x="68" y="180"/>
                </a:cubicBezTo>
                <a:cubicBezTo>
                  <a:pt x="56" y="175"/>
                  <a:pt x="46" y="168"/>
                  <a:pt x="37" y="159"/>
                </a:cubicBezTo>
                <a:moveTo>
                  <a:pt x="131" y="180"/>
                </a:moveTo>
                <a:cubicBezTo>
                  <a:pt x="137" y="173"/>
                  <a:pt x="143" y="163"/>
                  <a:pt x="147" y="152"/>
                </a:cubicBezTo>
                <a:cubicBezTo>
                  <a:pt x="153" y="154"/>
                  <a:pt x="158" y="157"/>
                  <a:pt x="162" y="159"/>
                </a:cubicBezTo>
                <a:cubicBezTo>
                  <a:pt x="154" y="168"/>
                  <a:pt x="143" y="175"/>
                  <a:pt x="131" y="180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40" tIns="45720" rIns="91440" bIns="45720" anchor="ctr">
            <a:normAutofit/>
          </a:bodyPr>
          <a:p>
            <a:pPr algn="ctr"/>
          </a:p>
        </p:txBody>
      </p:sp>
      <p:grpSp>
        <p:nvGrpSpPr>
          <p:cNvPr id="2" name="组合 1"/>
          <p:cNvGrpSpPr/>
          <p:nvPr/>
        </p:nvGrpSpPr>
        <p:grpSpPr>
          <a:xfrm>
            <a:off x="826770" y="2357120"/>
            <a:ext cx="3298190" cy="534670"/>
            <a:chOff x="2070" y="3401"/>
            <a:chExt cx="5194" cy="842"/>
          </a:xfrm>
        </p:grpSpPr>
        <p:grpSp>
          <p:nvGrpSpPr>
            <p:cNvPr id="4" name="组合 3"/>
            <p:cNvGrpSpPr/>
            <p:nvPr/>
          </p:nvGrpSpPr>
          <p:grpSpPr>
            <a:xfrm>
              <a:off x="2070" y="3401"/>
              <a:ext cx="842" cy="842"/>
              <a:chOff x="1716" y="2319"/>
              <a:chExt cx="842" cy="842"/>
            </a:xfrm>
          </p:grpSpPr>
          <p:sp>
            <p:nvSpPr>
              <p:cNvPr id="10" name="矩形: 圆角 2"/>
              <p:cNvSpPr/>
              <p:nvPr/>
            </p:nvSpPr>
            <p:spPr>
              <a:xfrm>
                <a:off x="1716" y="2319"/>
                <a:ext cx="843" cy="843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50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45720" rIns="91440" bIns="45720" rtlCol="0" anchor="ctr" anchorCtr="0">
                <a:normAutofit/>
              </a:bodyPr>
              <a:p>
                <a:endParaRPr kumimoji="1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任意多边形: 形状 3"/>
              <p:cNvSpPr/>
              <p:nvPr/>
            </p:nvSpPr>
            <p:spPr bwMode="auto">
              <a:xfrm>
                <a:off x="1893" y="2484"/>
                <a:ext cx="489" cy="49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050" y="9182"/>
                    </a:moveTo>
                    <a:cubicBezTo>
                      <a:pt x="21200" y="9182"/>
                      <a:pt x="21329" y="9229"/>
                      <a:pt x="21435" y="9326"/>
                    </a:cubicBezTo>
                    <a:cubicBezTo>
                      <a:pt x="21544" y="9426"/>
                      <a:pt x="21599" y="9549"/>
                      <a:pt x="21599" y="9699"/>
                    </a:cubicBezTo>
                    <a:lnTo>
                      <a:pt x="21599" y="11867"/>
                    </a:lnTo>
                    <a:cubicBezTo>
                      <a:pt x="21599" y="12232"/>
                      <a:pt x="21415" y="12414"/>
                      <a:pt x="21050" y="12414"/>
                    </a:cubicBezTo>
                    <a:lnTo>
                      <a:pt x="18746" y="12414"/>
                    </a:lnTo>
                    <a:cubicBezTo>
                      <a:pt x="18575" y="13204"/>
                      <a:pt x="18299" y="13947"/>
                      <a:pt x="17915" y="14646"/>
                    </a:cubicBezTo>
                    <a:cubicBezTo>
                      <a:pt x="17530" y="15342"/>
                      <a:pt x="17066" y="15965"/>
                      <a:pt x="16517" y="16514"/>
                    </a:cubicBezTo>
                    <a:cubicBezTo>
                      <a:pt x="15968" y="17061"/>
                      <a:pt x="15346" y="17528"/>
                      <a:pt x="14647" y="17913"/>
                    </a:cubicBezTo>
                    <a:cubicBezTo>
                      <a:pt x="13948" y="18298"/>
                      <a:pt x="13206" y="18577"/>
                      <a:pt x="12419" y="18741"/>
                    </a:cubicBezTo>
                    <a:lnTo>
                      <a:pt x="12419" y="21050"/>
                    </a:lnTo>
                    <a:cubicBezTo>
                      <a:pt x="12419" y="21197"/>
                      <a:pt x="12369" y="21329"/>
                      <a:pt x="12269" y="21435"/>
                    </a:cubicBezTo>
                    <a:cubicBezTo>
                      <a:pt x="12172" y="21544"/>
                      <a:pt x="12049" y="21599"/>
                      <a:pt x="11896" y="21599"/>
                    </a:cubicBezTo>
                    <a:lnTo>
                      <a:pt x="9732" y="21599"/>
                    </a:lnTo>
                    <a:cubicBezTo>
                      <a:pt x="9368" y="21599"/>
                      <a:pt x="9183" y="21417"/>
                      <a:pt x="9183" y="21050"/>
                    </a:cubicBezTo>
                    <a:lnTo>
                      <a:pt x="9183" y="18741"/>
                    </a:lnTo>
                    <a:cubicBezTo>
                      <a:pt x="8396" y="18577"/>
                      <a:pt x="7654" y="18298"/>
                      <a:pt x="6955" y="17913"/>
                    </a:cubicBezTo>
                    <a:cubicBezTo>
                      <a:pt x="6259" y="17528"/>
                      <a:pt x="5634" y="17061"/>
                      <a:pt x="5085" y="16514"/>
                    </a:cubicBezTo>
                    <a:cubicBezTo>
                      <a:pt x="4536" y="15965"/>
                      <a:pt x="4069" y="15342"/>
                      <a:pt x="3687" y="14646"/>
                    </a:cubicBezTo>
                    <a:cubicBezTo>
                      <a:pt x="3300" y="13947"/>
                      <a:pt x="3024" y="13204"/>
                      <a:pt x="2856" y="12414"/>
                    </a:cubicBezTo>
                    <a:lnTo>
                      <a:pt x="551" y="12414"/>
                    </a:lnTo>
                    <a:cubicBezTo>
                      <a:pt x="187" y="12414"/>
                      <a:pt x="0" y="12231"/>
                      <a:pt x="0" y="11867"/>
                    </a:cubicBezTo>
                    <a:lnTo>
                      <a:pt x="0" y="9699"/>
                    </a:lnTo>
                    <a:cubicBezTo>
                      <a:pt x="0" y="9549"/>
                      <a:pt x="58" y="9426"/>
                      <a:pt x="167" y="9326"/>
                    </a:cubicBezTo>
                    <a:cubicBezTo>
                      <a:pt x="273" y="9229"/>
                      <a:pt x="402" y="9182"/>
                      <a:pt x="551" y="9182"/>
                    </a:cubicBezTo>
                    <a:lnTo>
                      <a:pt x="2856" y="9182"/>
                    </a:lnTo>
                    <a:cubicBezTo>
                      <a:pt x="3026" y="8392"/>
                      <a:pt x="3300" y="7652"/>
                      <a:pt x="3687" y="6953"/>
                    </a:cubicBezTo>
                    <a:cubicBezTo>
                      <a:pt x="4069" y="6251"/>
                      <a:pt x="4536" y="5631"/>
                      <a:pt x="5085" y="5081"/>
                    </a:cubicBezTo>
                    <a:cubicBezTo>
                      <a:pt x="5634" y="4532"/>
                      <a:pt x="6256" y="4065"/>
                      <a:pt x="6955" y="3680"/>
                    </a:cubicBezTo>
                    <a:cubicBezTo>
                      <a:pt x="7654" y="3298"/>
                      <a:pt x="8396" y="3022"/>
                      <a:pt x="9183" y="2852"/>
                    </a:cubicBezTo>
                    <a:lnTo>
                      <a:pt x="9183" y="546"/>
                    </a:lnTo>
                    <a:cubicBezTo>
                      <a:pt x="9183" y="181"/>
                      <a:pt x="9365" y="0"/>
                      <a:pt x="9732" y="0"/>
                    </a:cubicBezTo>
                    <a:lnTo>
                      <a:pt x="11896" y="0"/>
                    </a:lnTo>
                    <a:cubicBezTo>
                      <a:pt x="12049" y="0"/>
                      <a:pt x="12172" y="50"/>
                      <a:pt x="12269" y="158"/>
                    </a:cubicBezTo>
                    <a:cubicBezTo>
                      <a:pt x="12369" y="267"/>
                      <a:pt x="12419" y="396"/>
                      <a:pt x="12419" y="546"/>
                    </a:cubicBezTo>
                    <a:lnTo>
                      <a:pt x="12419" y="2852"/>
                    </a:lnTo>
                    <a:cubicBezTo>
                      <a:pt x="13206" y="3022"/>
                      <a:pt x="13948" y="3298"/>
                      <a:pt x="14647" y="3680"/>
                    </a:cubicBezTo>
                    <a:cubicBezTo>
                      <a:pt x="15343" y="4065"/>
                      <a:pt x="15968" y="4532"/>
                      <a:pt x="16517" y="5082"/>
                    </a:cubicBezTo>
                    <a:cubicBezTo>
                      <a:pt x="17066" y="5631"/>
                      <a:pt x="17530" y="6251"/>
                      <a:pt x="17915" y="6953"/>
                    </a:cubicBezTo>
                    <a:cubicBezTo>
                      <a:pt x="18299" y="7652"/>
                      <a:pt x="18578" y="8392"/>
                      <a:pt x="18746" y="9182"/>
                    </a:cubicBezTo>
                    <a:lnTo>
                      <a:pt x="21050" y="9182"/>
                    </a:lnTo>
                    <a:close/>
                    <a:moveTo>
                      <a:pt x="12419" y="16465"/>
                    </a:moveTo>
                    <a:cubicBezTo>
                      <a:pt x="13411" y="16194"/>
                      <a:pt x="14268" y="15698"/>
                      <a:pt x="14991" y="14981"/>
                    </a:cubicBezTo>
                    <a:cubicBezTo>
                      <a:pt x="15710" y="14264"/>
                      <a:pt x="16203" y="13410"/>
                      <a:pt x="16467" y="12414"/>
                    </a:cubicBezTo>
                    <a:lnTo>
                      <a:pt x="14048" y="12414"/>
                    </a:lnTo>
                    <a:cubicBezTo>
                      <a:pt x="13684" y="12414"/>
                      <a:pt x="13505" y="12231"/>
                      <a:pt x="13514" y="11867"/>
                    </a:cubicBezTo>
                    <a:lnTo>
                      <a:pt x="13514" y="9699"/>
                    </a:lnTo>
                    <a:cubicBezTo>
                      <a:pt x="13514" y="9549"/>
                      <a:pt x="13567" y="9426"/>
                      <a:pt x="13669" y="9326"/>
                    </a:cubicBezTo>
                    <a:cubicBezTo>
                      <a:pt x="13772" y="9229"/>
                      <a:pt x="13898" y="9182"/>
                      <a:pt x="14048" y="9182"/>
                    </a:cubicBezTo>
                    <a:lnTo>
                      <a:pt x="16467" y="9182"/>
                    </a:lnTo>
                    <a:cubicBezTo>
                      <a:pt x="16194" y="8186"/>
                      <a:pt x="15698" y="7332"/>
                      <a:pt x="14982" y="6609"/>
                    </a:cubicBezTo>
                    <a:cubicBezTo>
                      <a:pt x="14265" y="5883"/>
                      <a:pt x="13411" y="5390"/>
                      <a:pt x="12419" y="5131"/>
                    </a:cubicBezTo>
                    <a:lnTo>
                      <a:pt x="12419" y="7549"/>
                    </a:lnTo>
                    <a:cubicBezTo>
                      <a:pt x="12419" y="7699"/>
                      <a:pt x="12369" y="7828"/>
                      <a:pt x="12269" y="7928"/>
                    </a:cubicBezTo>
                    <a:cubicBezTo>
                      <a:pt x="12172" y="8031"/>
                      <a:pt x="12049" y="8081"/>
                      <a:pt x="11896" y="8081"/>
                    </a:cubicBezTo>
                    <a:lnTo>
                      <a:pt x="9732" y="8081"/>
                    </a:lnTo>
                    <a:cubicBezTo>
                      <a:pt x="9368" y="8081"/>
                      <a:pt x="9183" y="7905"/>
                      <a:pt x="9183" y="7549"/>
                    </a:cubicBezTo>
                    <a:lnTo>
                      <a:pt x="9183" y="5131"/>
                    </a:lnTo>
                    <a:cubicBezTo>
                      <a:pt x="8191" y="5402"/>
                      <a:pt x="7334" y="5895"/>
                      <a:pt x="6608" y="6612"/>
                    </a:cubicBezTo>
                    <a:cubicBezTo>
                      <a:pt x="5889" y="7332"/>
                      <a:pt x="5399" y="8187"/>
                      <a:pt x="5135" y="9182"/>
                    </a:cubicBezTo>
                    <a:lnTo>
                      <a:pt x="7580" y="9182"/>
                    </a:lnTo>
                    <a:cubicBezTo>
                      <a:pt x="7733" y="9182"/>
                      <a:pt x="7853" y="9229"/>
                      <a:pt x="7947" y="9326"/>
                    </a:cubicBezTo>
                    <a:cubicBezTo>
                      <a:pt x="8038" y="9426"/>
                      <a:pt x="8088" y="9550"/>
                      <a:pt x="8088" y="9700"/>
                    </a:cubicBezTo>
                    <a:lnTo>
                      <a:pt x="8088" y="11867"/>
                    </a:lnTo>
                    <a:cubicBezTo>
                      <a:pt x="8088" y="12017"/>
                      <a:pt x="8038" y="12144"/>
                      <a:pt x="7947" y="12252"/>
                    </a:cubicBezTo>
                    <a:cubicBezTo>
                      <a:pt x="7853" y="12364"/>
                      <a:pt x="7733" y="12414"/>
                      <a:pt x="7580" y="12414"/>
                    </a:cubicBezTo>
                    <a:lnTo>
                      <a:pt x="5135" y="12414"/>
                    </a:lnTo>
                    <a:cubicBezTo>
                      <a:pt x="5408" y="13410"/>
                      <a:pt x="5904" y="14267"/>
                      <a:pt x="6620" y="14990"/>
                    </a:cubicBezTo>
                    <a:cubicBezTo>
                      <a:pt x="7337" y="15710"/>
                      <a:pt x="8191" y="16203"/>
                      <a:pt x="9183" y="16465"/>
                    </a:cubicBezTo>
                    <a:lnTo>
                      <a:pt x="9183" y="14018"/>
                    </a:lnTo>
                    <a:cubicBezTo>
                      <a:pt x="9183" y="13868"/>
                      <a:pt x="9239" y="13744"/>
                      <a:pt x="9348" y="13653"/>
                    </a:cubicBezTo>
                    <a:cubicBezTo>
                      <a:pt x="9453" y="13559"/>
                      <a:pt x="9583" y="13512"/>
                      <a:pt x="9732" y="13512"/>
                    </a:cubicBezTo>
                    <a:lnTo>
                      <a:pt x="11896" y="13512"/>
                    </a:lnTo>
                    <a:cubicBezTo>
                      <a:pt x="12049" y="13512"/>
                      <a:pt x="12172" y="13559"/>
                      <a:pt x="12269" y="13653"/>
                    </a:cubicBezTo>
                    <a:cubicBezTo>
                      <a:pt x="12369" y="13744"/>
                      <a:pt x="12419" y="13868"/>
                      <a:pt x="12419" y="14018"/>
                    </a:cubicBezTo>
                    <a:lnTo>
                      <a:pt x="12419" y="164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91440" tIns="45720" rIns="91440" bIns="45720" anchor="ctr">
                <a:normAutofit fontScale="92500" lnSpcReduction="20000"/>
              </a:bodyPr>
              <a:p>
                <a:pPr algn="ctr"/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>
              <a:off x="3231" y="3449"/>
              <a:ext cx="403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实验要求</a:t>
              </a:r>
              <a:endPara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718820" y="3171825"/>
            <a:ext cx="10183495" cy="2522855"/>
          </a:xfrm>
          <a:prstGeom prst="rect">
            <a:avLst/>
          </a:prstGeom>
        </p:spPr>
        <p:txBody>
          <a:bodyPr wrap="square">
            <a:spAutoFit/>
          </a:bodyPr>
          <a:p>
            <a:pPr marL="0" algn="l" defTabSz="914400">
              <a:lnSpc>
                <a:spcPct val="150000"/>
              </a:lnSpc>
              <a:spcBef>
                <a:spcPct val="20000"/>
              </a:spcBef>
              <a:buClrTx/>
              <a:buSzTx/>
              <a:buFontTx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（1）学生分组完善代码，可先在mPython上进行测试。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algn="l" defTabSz="914400">
              <a:lnSpc>
                <a:spcPct val="150000"/>
              </a:lnSpc>
              <a:spcBef>
                <a:spcPct val="20000"/>
              </a:spcBef>
              <a:buClrTx/>
              <a:buSzTx/>
              <a:buFontTx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（2）将主控板与计算机连接，下载程序，并调试运行，观察计数过程，验证模拟计数器是否正常计数。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algn="l" defTabSz="914400">
              <a:lnSpc>
                <a:spcPct val="150000"/>
              </a:lnSpc>
              <a:spcBef>
                <a:spcPct val="20000"/>
              </a:spcBef>
              <a:buClrTx/>
              <a:buSzTx/>
              <a:buFontTx/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）分组优化程序，分别体验总车位数不同、车辆出入库不同场景下剩余车位数的变化情况，验证计数功能。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 flipH="1">
            <a:off x="458470" y="1424305"/>
            <a:ext cx="6447790" cy="535305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（三）</a:t>
            </a: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实验三：</a:t>
            </a:r>
            <a:r>
              <a:rPr lang="zh-CN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验证优化计数过程</a:t>
            </a:r>
            <a:endParaRPr lang="zh-CN" altLang="en-US" sz="28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393055" y="138430"/>
            <a:ext cx="6650990" cy="553085"/>
            <a:chOff x="8493" y="218"/>
            <a:chExt cx="10474" cy="871"/>
          </a:xfrm>
        </p:grpSpPr>
        <p:grpSp>
          <p:nvGrpSpPr>
            <p:cNvPr id="15" name="组合 14"/>
            <p:cNvGrpSpPr/>
            <p:nvPr/>
          </p:nvGrpSpPr>
          <p:grpSpPr>
            <a:xfrm rot="0">
              <a:off x="13763" y="234"/>
              <a:ext cx="1854" cy="855"/>
              <a:chOff x="15726" y="109"/>
              <a:chExt cx="1854" cy="855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15793" y="109"/>
                <a:ext cx="1689" cy="855"/>
              </a:xfrm>
              <a:prstGeom prst="rect">
                <a:avLst/>
              </a:prstGeom>
            </p:spPr>
          </p:pic>
          <p:sp>
            <p:nvSpPr>
              <p:cNvPr id="17" name="TextBox 45">
                <a:hlinkClick r:id="rId5" action="ppaction://hlinksldjump"/>
              </p:cNvPr>
              <p:cNvSpPr txBox="1"/>
              <p:nvPr/>
            </p:nvSpPr>
            <p:spPr>
              <a:xfrm flipH="1">
                <a:off x="15726" y="137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rgbClr val="FF0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实验探究</a:t>
                </a:r>
                <a:endParaRPr lang="zh-CN" altLang="en-US" sz="16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 rot="0">
              <a:off x="8493" y="218"/>
              <a:ext cx="1854" cy="855"/>
              <a:chOff x="8132" y="40"/>
              <a:chExt cx="1854" cy="855"/>
            </a:xfrm>
          </p:grpSpPr>
          <p:pic>
            <p:nvPicPr>
              <p:cNvPr id="19" name="图片 18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21" name="TextBox 45">
                <a:hlinkClick r:id="rId6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提出问题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 rot="0">
              <a:off x="10308" y="218"/>
              <a:ext cx="1854" cy="855"/>
              <a:chOff x="6499" y="40"/>
              <a:chExt cx="1854" cy="855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6560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25" name="TextBox 45">
                <a:hlinkClick r:id="rId7" action="ppaction://hlinksldjump"/>
              </p:cNvPr>
              <p:cNvSpPr txBox="1"/>
              <p:nvPr/>
            </p:nvSpPr>
            <p:spPr>
              <a:xfrm flipH="1">
                <a:off x="6499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zh-CN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做出假设</a:t>
                </a:r>
                <a:endParaRPr lang="zh-CN" altLang="zh-CN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 rot="0">
              <a:off x="12094" y="218"/>
              <a:ext cx="1854" cy="855"/>
              <a:chOff x="6561" y="40"/>
              <a:chExt cx="1854" cy="855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6651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31" name="TextBox 45">
                <a:hlinkClick r:id="rId8" action="ppaction://hlinksldjump"/>
              </p:cNvPr>
              <p:cNvSpPr txBox="1"/>
              <p:nvPr/>
            </p:nvSpPr>
            <p:spPr>
              <a:xfrm flipH="1">
                <a:off x="6561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设计实验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35" name="组合 34"/>
            <p:cNvGrpSpPr/>
            <p:nvPr/>
          </p:nvGrpSpPr>
          <p:grpSpPr>
            <a:xfrm rot="0">
              <a:off x="15389" y="218"/>
              <a:ext cx="1854" cy="855"/>
              <a:chOff x="8132" y="40"/>
              <a:chExt cx="1854" cy="855"/>
            </a:xfrm>
          </p:grpSpPr>
          <p:pic>
            <p:nvPicPr>
              <p:cNvPr id="36" name="图片 35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37" name="TextBox 45">
                <a:hlinkClick r:id="rId9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得出结论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 rot="0">
              <a:off x="17113" y="218"/>
              <a:ext cx="1854" cy="855"/>
              <a:chOff x="8132" y="40"/>
              <a:chExt cx="1854" cy="855"/>
            </a:xfrm>
          </p:grpSpPr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40" name="TextBox 45">
                <a:hlinkClick r:id="rId10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拓展</a:t>
                </a:r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延伸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</p:grp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1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grpSp>
        <p:nvGrpSpPr>
          <p:cNvPr id="57" name="组合 56"/>
          <p:cNvGrpSpPr/>
          <p:nvPr/>
        </p:nvGrpSpPr>
        <p:grpSpPr>
          <a:xfrm>
            <a:off x="120650" y="6296660"/>
            <a:ext cx="2512060" cy="538480"/>
            <a:chOff x="190" y="9916"/>
            <a:chExt cx="3956" cy="848"/>
          </a:xfrm>
        </p:grpSpPr>
        <p:pic>
          <p:nvPicPr>
            <p:cNvPr id="6" name="图片 5" descr="5c75362880785"/>
            <p:cNvPicPr>
              <a:picLocks noChangeAspect="1"/>
            </p:cNvPicPr>
            <p:nvPr/>
          </p:nvPicPr>
          <p:blipFill>
            <a:blip r:embed="rId1"/>
            <a:srcRect t="33834" r="-11960" b="32095"/>
            <a:stretch>
              <a:fillRect/>
            </a:stretch>
          </p:blipFill>
          <p:spPr>
            <a:xfrm>
              <a:off x="190" y="9916"/>
              <a:ext cx="3956" cy="848"/>
            </a:xfrm>
            <a:prstGeom prst="rect">
              <a:avLst/>
            </a:prstGeom>
            <a:noFill/>
          </p:spPr>
        </p:pic>
        <p:sp>
          <p:nvSpPr>
            <p:cNvPr id="9" name="文本框 8"/>
            <p:cNvSpPr txBox="1"/>
            <p:nvPr/>
          </p:nvSpPr>
          <p:spPr>
            <a:xfrm>
              <a:off x="358" y="10143"/>
              <a:ext cx="344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第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10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课 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 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探秘车位计数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endParaRPr>
            </a:p>
          </p:txBody>
        </p:sp>
      </p:grpSp>
      <p:pic>
        <p:nvPicPr>
          <p:cNvPr id="33" name="图片 32" descr="C:\Users\Administrator\Desktop\kisspng-elephant-drawing-cartoon-illustration-rabbits-and-small-elephant-5a9174179019f7.5221269215194818795903.pngkisspng-elephant-drawing-cartoon-illustration-rabbits-and-small-elephant-5a9174179019f7.522126921519481879590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4355" y="-106045"/>
            <a:ext cx="1530350" cy="15303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clrChange>
              <a:clrFrom>
                <a:srgbClr val="F6F9FF">
                  <a:alpha val="100000"/>
                </a:srgbClr>
              </a:clrFrom>
              <a:clrTo>
                <a:srgbClr val="F6F9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76390" y="1959610"/>
            <a:ext cx="5205730" cy="329819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814705" y="1184275"/>
            <a:ext cx="2779395" cy="534670"/>
            <a:chOff x="1341" y="2384"/>
            <a:chExt cx="4377" cy="842"/>
          </a:xfrm>
        </p:grpSpPr>
        <p:sp>
          <p:nvSpPr>
            <p:cNvPr id="16" name="文本框 15"/>
            <p:cNvSpPr txBox="1"/>
            <p:nvPr/>
          </p:nvSpPr>
          <p:spPr>
            <a:xfrm>
              <a:off x="2547" y="2484"/>
              <a:ext cx="317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</a:t>
              </a:r>
              <a:r>
                <a:rPr lang="en-US" altLang="zh-CN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.</a:t>
              </a:r>
              <a:r>
                <a:rPr lang="zh-CN" altLang="en-US" sz="24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得出结论</a:t>
              </a:r>
              <a:endPara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1341" y="2384"/>
              <a:ext cx="842" cy="842"/>
              <a:chOff x="1341" y="2307"/>
              <a:chExt cx="842" cy="842"/>
            </a:xfrm>
          </p:grpSpPr>
          <p:sp>
            <p:nvSpPr>
              <p:cNvPr id="18" name="矩形: 圆角 2"/>
              <p:cNvSpPr/>
              <p:nvPr/>
            </p:nvSpPr>
            <p:spPr>
              <a:xfrm>
                <a:off x="1341" y="2307"/>
                <a:ext cx="843" cy="843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50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180000" tIns="45720" rIns="91440" bIns="45720" rtlCol="0" anchor="ctr" anchorCtr="0">
                <a:normAutofit/>
              </a:bodyPr>
              <a:p>
                <a:endParaRPr kumimoji="1" b="1">
                  <a:solidFill>
                    <a:srgbClr val="FFFFFF"/>
                  </a:solidFill>
                </a:endParaRPr>
              </a:p>
            </p:txBody>
          </p:sp>
          <p:pic>
            <p:nvPicPr>
              <p:cNvPr id="19" name="图片 18" descr="目的"/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448" y="2407"/>
                <a:ext cx="666" cy="666"/>
              </a:xfrm>
              <a:prstGeom prst="rect">
                <a:avLst/>
              </a:prstGeom>
            </p:spPr>
          </p:pic>
        </p:grpSp>
      </p:grpSp>
      <p:grpSp>
        <p:nvGrpSpPr>
          <p:cNvPr id="21" name="组合 20"/>
          <p:cNvGrpSpPr/>
          <p:nvPr/>
        </p:nvGrpSpPr>
        <p:grpSpPr>
          <a:xfrm>
            <a:off x="522605" y="2147570"/>
            <a:ext cx="6030595" cy="2839720"/>
            <a:chOff x="1104" y="4446"/>
            <a:chExt cx="21785" cy="5711"/>
          </a:xfrm>
        </p:grpSpPr>
        <p:sp>
          <p:nvSpPr>
            <p:cNvPr id="22" name="矩形: 圆角 11"/>
            <p:cNvSpPr/>
            <p:nvPr/>
          </p:nvSpPr>
          <p:spPr>
            <a:xfrm>
              <a:off x="1104" y="4446"/>
              <a:ext cx="21785" cy="5711"/>
            </a:xfrm>
            <a:prstGeom prst="roundRect">
              <a:avLst>
                <a:gd name="adj" fmla="val 6279"/>
              </a:avLst>
            </a:prstGeom>
            <a:solidFill>
              <a:srgbClr val="DBE9FA">
                <a:alpha val="47000"/>
              </a:srgbClr>
            </a:solidFill>
            <a:ln>
              <a:solidFill>
                <a:schemeClr val="accent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198" y="4661"/>
              <a:ext cx="21312" cy="522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通过验证，我们发现当按下（ </a:t>
              </a:r>
              <a:r>
                <a:rPr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A</a:t>
              </a:r>
              <a:r>
                <a:rPr lang="zh-CN" altLang="en-US"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键</a:t>
              </a:r>
              <a:r>
                <a:rPr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）时，主控板显示的剩余车位数就会（ </a:t>
              </a:r>
              <a:r>
                <a:rPr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-1</a:t>
              </a:r>
              <a:r>
                <a:rPr lang="en-US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lang="zh-CN" altLang="en-US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）</a:t>
              </a:r>
              <a:r>
                <a:rPr lang="zh-CN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；</a:t>
              </a:r>
              <a:r>
                <a:rPr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当按下（ </a:t>
              </a:r>
              <a:r>
                <a:rPr lang="en-US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B键</a:t>
              </a:r>
              <a:r>
                <a:rPr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）时，主控板显示的剩余车位数就会（  </a:t>
              </a:r>
              <a:r>
                <a:rPr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+1</a:t>
              </a:r>
              <a:r>
                <a:rPr lang="en-US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</a:t>
              </a:r>
              <a:r>
                <a:rPr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）。</a:t>
              </a:r>
              <a:endParaRPr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algn="l">
                <a:lnSpc>
                  <a:spcPct val="150000"/>
                </a:lnSpc>
                <a:buClrTx/>
                <a:buSzTx/>
                <a:buFontTx/>
              </a:pPr>
              <a:r>
                <a:rPr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我们的优化策略是（    </a:t>
              </a:r>
              <a:r>
                <a:rPr sz="2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更改总车位数、车辆出库等场景</a:t>
              </a:r>
              <a:r>
                <a:rPr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    ），实现车辆进出库的</a:t>
              </a:r>
              <a:r>
                <a:rPr lang="zh-CN"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不同</a:t>
              </a:r>
              <a:r>
                <a:rPr sz="20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计数效果。</a:t>
              </a:r>
              <a:endParaRPr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6888480" y="3177540"/>
            <a:ext cx="2326640" cy="110426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5393055" y="138430"/>
            <a:ext cx="6650990" cy="553085"/>
            <a:chOff x="8493" y="218"/>
            <a:chExt cx="10474" cy="871"/>
          </a:xfrm>
        </p:grpSpPr>
        <p:grpSp>
          <p:nvGrpSpPr>
            <p:cNvPr id="4" name="组合 3"/>
            <p:cNvGrpSpPr/>
            <p:nvPr/>
          </p:nvGrpSpPr>
          <p:grpSpPr>
            <a:xfrm rot="0">
              <a:off x="13763" y="234"/>
              <a:ext cx="1854" cy="855"/>
              <a:chOff x="15726" y="109"/>
              <a:chExt cx="1854" cy="855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15793" y="109"/>
                <a:ext cx="1689" cy="855"/>
              </a:xfrm>
              <a:prstGeom prst="rect">
                <a:avLst/>
              </a:prstGeom>
            </p:spPr>
          </p:pic>
          <p:sp>
            <p:nvSpPr>
              <p:cNvPr id="11" name="TextBox 45">
                <a:hlinkClick r:id="rId7" action="ppaction://hlinksldjump"/>
              </p:cNvPr>
              <p:cNvSpPr txBox="1"/>
              <p:nvPr/>
            </p:nvSpPr>
            <p:spPr>
              <a:xfrm flipH="1">
                <a:off x="15726" y="137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rgbClr val="FF0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实验探究</a:t>
                </a:r>
                <a:endParaRPr lang="zh-CN" altLang="en-US" sz="16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 rot="0">
              <a:off x="8493" y="218"/>
              <a:ext cx="1854" cy="855"/>
              <a:chOff x="8132" y="40"/>
              <a:chExt cx="1854" cy="855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14" name="TextBox 45">
                <a:hlinkClick r:id="rId8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提出问题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 rot="0">
              <a:off x="10308" y="218"/>
              <a:ext cx="1854" cy="855"/>
              <a:chOff x="6499" y="40"/>
              <a:chExt cx="1854" cy="855"/>
            </a:xfrm>
          </p:grpSpPr>
          <p:pic>
            <p:nvPicPr>
              <p:cNvPr id="29" name="图片 28"/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6560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30" name="TextBox 45">
                <a:hlinkClick r:id="rId9" action="ppaction://hlinksldjump"/>
              </p:cNvPr>
              <p:cNvSpPr txBox="1"/>
              <p:nvPr/>
            </p:nvSpPr>
            <p:spPr>
              <a:xfrm flipH="1">
                <a:off x="6499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zh-CN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做出假设</a:t>
                </a:r>
                <a:endParaRPr lang="zh-CN" altLang="zh-CN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 rot="0">
              <a:off x="12094" y="218"/>
              <a:ext cx="1854" cy="855"/>
              <a:chOff x="6561" y="40"/>
              <a:chExt cx="1854" cy="855"/>
            </a:xfrm>
          </p:grpSpPr>
          <p:pic>
            <p:nvPicPr>
              <p:cNvPr id="35" name="图片 34"/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6651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36" name="TextBox 45">
                <a:hlinkClick r:id="rId10" action="ppaction://hlinksldjump"/>
              </p:cNvPr>
              <p:cNvSpPr txBox="1"/>
              <p:nvPr/>
            </p:nvSpPr>
            <p:spPr>
              <a:xfrm flipH="1">
                <a:off x="6561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设计实验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 rot="0">
              <a:off x="15389" y="218"/>
              <a:ext cx="1854" cy="855"/>
              <a:chOff x="8132" y="40"/>
              <a:chExt cx="1854" cy="855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39" name="TextBox 45">
                <a:hlinkClick r:id="rId11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得出结论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 rot="0">
              <a:off x="17113" y="218"/>
              <a:ext cx="1854" cy="855"/>
              <a:chOff x="8132" y="40"/>
              <a:chExt cx="1854" cy="855"/>
            </a:xfrm>
          </p:grpSpPr>
          <p:pic>
            <p:nvPicPr>
              <p:cNvPr id="41" name="图片 40"/>
              <p:cNvPicPr>
                <a:picLocks noChangeAspect="1"/>
              </p:cNvPicPr>
              <p:nvPr/>
            </p:nvPicPr>
            <p:blipFill rotWithShape="1"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42" name="TextBox 45">
                <a:hlinkClick r:id="rId12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拓展</a:t>
                </a:r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延伸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</p:grp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5a28e94fc625b8.8951698015126306078116.png5a28e94fc625b8.8951698015126306078116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0890" y="2661920"/>
            <a:ext cx="2119630" cy="3189605"/>
          </a:xfrm>
          <a:prstGeom prst="rect">
            <a:avLst/>
          </a:prstGeom>
        </p:spPr>
      </p:pic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3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sp>
        <p:nvSpPr>
          <p:cNvPr id="23" name="Text Placeholder 4"/>
          <p:cNvSpPr txBox="1"/>
          <p:nvPr/>
        </p:nvSpPr>
        <p:spPr>
          <a:xfrm>
            <a:off x="4634092" y="3408121"/>
            <a:ext cx="5608225" cy="81746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2000" spc="300" dirty="0">
              <a:ln>
                <a:noFill/>
              </a:ln>
              <a:solidFill>
                <a:srgbClr val="46537A"/>
              </a:solidFill>
              <a:latin typeface="Agency FB" panose="020B0503020202020204" pitchFamily="34" charset="0"/>
              <a:cs typeface="Calibri" panose="020F0502020204030204"/>
            </a:endParaRPr>
          </a:p>
        </p:txBody>
      </p:sp>
      <p:sp>
        <p:nvSpPr>
          <p:cNvPr id="25" name="折角形 24"/>
          <p:cNvSpPr/>
          <p:nvPr/>
        </p:nvSpPr>
        <p:spPr>
          <a:xfrm>
            <a:off x="4290695" y="1454150"/>
            <a:ext cx="7084060" cy="4724400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20650" y="6296660"/>
            <a:ext cx="2512060" cy="538480"/>
            <a:chOff x="190" y="9916"/>
            <a:chExt cx="3956" cy="848"/>
          </a:xfrm>
        </p:grpSpPr>
        <p:pic>
          <p:nvPicPr>
            <p:cNvPr id="5" name="图片 4" descr="5c75362880785"/>
            <p:cNvPicPr>
              <a:picLocks noChangeAspect="1"/>
            </p:cNvPicPr>
            <p:nvPr/>
          </p:nvPicPr>
          <p:blipFill>
            <a:blip r:embed="rId3"/>
            <a:srcRect t="33834" r="-11960" b="32095"/>
            <a:stretch>
              <a:fillRect/>
            </a:stretch>
          </p:blipFill>
          <p:spPr>
            <a:xfrm>
              <a:off x="190" y="9916"/>
              <a:ext cx="3956" cy="848"/>
            </a:xfrm>
            <a:prstGeom prst="rect">
              <a:avLst/>
            </a:prstGeom>
            <a:noFill/>
          </p:spPr>
        </p:pic>
        <p:sp>
          <p:nvSpPr>
            <p:cNvPr id="6" name="文本框 5"/>
            <p:cNvSpPr txBox="1"/>
            <p:nvPr/>
          </p:nvSpPr>
          <p:spPr>
            <a:xfrm>
              <a:off x="358" y="10143"/>
              <a:ext cx="344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第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10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课 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 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探秘车位计数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5681980" y="2403475"/>
            <a:ext cx="3982720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五、得出结论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标题 4"/>
          <p:cNvSpPr>
            <a:spLocks noGrp="1"/>
          </p:cNvSpPr>
          <p:nvPr/>
        </p:nvSpPr>
        <p:spPr>
          <a:xfrm>
            <a:off x="4290695" y="3681095"/>
            <a:ext cx="7220585" cy="1151890"/>
          </a:xfrm>
        </p:spPr>
        <p:txBody>
          <a:bodyPr>
            <a:normAutofit fontScale="7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kumimoji="1" lang="zh-CN" altLang="en-US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体会在计数过程中经历了哪几个环节。</a:t>
            </a:r>
            <a:endParaRPr kumimoji="1" lang="zh-CN" altLang="en-US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 rot="0">
            <a:off x="9831705" y="138430"/>
            <a:ext cx="1177290" cy="542925"/>
            <a:chOff x="17492" y="93"/>
            <a:chExt cx="1854" cy="855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17568" y="93"/>
              <a:ext cx="1689" cy="855"/>
            </a:xfrm>
            <a:prstGeom prst="rect">
              <a:avLst/>
            </a:prstGeom>
          </p:spPr>
        </p:pic>
        <p:sp>
          <p:nvSpPr>
            <p:cNvPr id="21" name="TextBox 45">
              <a:hlinkClick r:id="rId5" action="ppaction://hlinksldjump"/>
            </p:cNvPr>
            <p:cNvSpPr txBox="1"/>
            <p:nvPr/>
          </p:nvSpPr>
          <p:spPr>
            <a:xfrm flipH="1">
              <a:off x="17492" y="135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16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得出结论</a:t>
              </a:r>
              <a:endParaRPr lang="zh-CN" altLang="en-US" sz="1600" dirty="0">
                <a:solidFill>
                  <a:srgbClr val="FF0000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 rot="0">
            <a:off x="5450205" y="138430"/>
            <a:ext cx="1177290" cy="542925"/>
            <a:chOff x="8132" y="40"/>
            <a:chExt cx="1854" cy="855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222" y="40"/>
              <a:ext cx="1689" cy="855"/>
            </a:xfrm>
            <a:prstGeom prst="rect">
              <a:avLst/>
            </a:prstGeom>
          </p:spPr>
        </p:pic>
        <p:sp>
          <p:nvSpPr>
            <p:cNvPr id="28" name="TextBox 45">
              <a:hlinkClick r:id="rId6" action="ppaction://hlinksldjump"/>
            </p:cNvPr>
            <p:cNvSpPr txBox="1"/>
            <p:nvPr/>
          </p:nvSpPr>
          <p:spPr>
            <a:xfrm flipH="1">
              <a:off x="8132" y="84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提出问题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 rot="0">
            <a:off x="6545580" y="138430"/>
            <a:ext cx="1177290" cy="542925"/>
            <a:chOff x="6499" y="40"/>
            <a:chExt cx="1854" cy="855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6560" y="40"/>
              <a:ext cx="1689" cy="855"/>
            </a:xfrm>
            <a:prstGeom prst="rect">
              <a:avLst/>
            </a:prstGeom>
          </p:spPr>
        </p:pic>
        <p:sp>
          <p:nvSpPr>
            <p:cNvPr id="45" name="TextBox 45">
              <a:hlinkClick r:id="rId7" action="ppaction://hlinksldjump"/>
            </p:cNvPr>
            <p:cNvSpPr txBox="1"/>
            <p:nvPr/>
          </p:nvSpPr>
          <p:spPr>
            <a:xfrm flipH="1">
              <a:off x="6499" y="84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zh-CN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做出假设</a:t>
              </a:r>
              <a:endParaRPr lang="zh-CN" altLang="zh-CN" sz="16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 rot="0">
            <a:off x="7640955" y="138430"/>
            <a:ext cx="1177290" cy="542925"/>
            <a:chOff x="6561" y="40"/>
            <a:chExt cx="1854" cy="855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6651" y="40"/>
              <a:ext cx="1689" cy="855"/>
            </a:xfrm>
            <a:prstGeom prst="rect">
              <a:avLst/>
            </a:prstGeom>
          </p:spPr>
        </p:pic>
        <p:sp>
          <p:nvSpPr>
            <p:cNvPr id="48" name="TextBox 45">
              <a:hlinkClick r:id="rId8" action="ppaction://hlinksldjump"/>
            </p:cNvPr>
            <p:cNvSpPr txBox="1"/>
            <p:nvPr/>
          </p:nvSpPr>
          <p:spPr>
            <a:xfrm flipH="1">
              <a:off x="6561" y="84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设计实验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 rot="0">
            <a:off x="8736330" y="138430"/>
            <a:ext cx="1177290" cy="542925"/>
            <a:chOff x="6616" y="40"/>
            <a:chExt cx="1854" cy="855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6681" y="40"/>
              <a:ext cx="1689" cy="855"/>
            </a:xfrm>
            <a:prstGeom prst="rect">
              <a:avLst/>
            </a:prstGeom>
          </p:spPr>
        </p:pic>
        <p:sp>
          <p:nvSpPr>
            <p:cNvPr id="51" name="TextBox 45">
              <a:hlinkClick r:id="rId9" action="ppaction://hlinksldjump"/>
            </p:cNvPr>
            <p:cNvSpPr txBox="1"/>
            <p:nvPr/>
          </p:nvSpPr>
          <p:spPr>
            <a:xfrm flipH="1">
              <a:off x="6616" y="95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实验探究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 rot="0">
            <a:off x="10927080" y="138430"/>
            <a:ext cx="1177290" cy="542925"/>
            <a:chOff x="8132" y="40"/>
            <a:chExt cx="1854" cy="855"/>
          </a:xfrm>
        </p:grpSpPr>
        <p:pic>
          <p:nvPicPr>
            <p:cNvPr id="53" name="图片 52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222" y="40"/>
              <a:ext cx="1689" cy="855"/>
            </a:xfrm>
            <a:prstGeom prst="rect">
              <a:avLst/>
            </a:prstGeom>
          </p:spPr>
        </p:pic>
        <p:sp>
          <p:nvSpPr>
            <p:cNvPr id="54" name="TextBox 45">
              <a:hlinkClick r:id="rId10" action="ppaction://hlinksldjump"/>
            </p:cNvPr>
            <p:cNvSpPr txBox="1"/>
            <p:nvPr/>
          </p:nvSpPr>
          <p:spPr>
            <a:xfrm flipH="1">
              <a:off x="8132" y="84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拓展</a:t>
              </a: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延伸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23" grpId="0"/>
      <p:bldP spid="2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5a28e94fc625b8.8951698015126306078116.png5a28e94fc625b8.8951698015126306078116"/>
          <p:cNvPicPr>
            <a:picLocks noChangeAspect="1"/>
          </p:cNvPicPr>
          <p:nvPr/>
        </p:nvPicPr>
        <p:blipFill>
          <a:blip r:embed="rId1"/>
          <a:srcRect t="40545" r="-1433"/>
          <a:stretch>
            <a:fillRect/>
          </a:stretch>
        </p:blipFill>
        <p:spPr>
          <a:xfrm>
            <a:off x="590550" y="66675"/>
            <a:ext cx="988695" cy="872490"/>
          </a:xfrm>
          <a:prstGeom prst="rect">
            <a:avLst/>
          </a:prstGeom>
        </p:spPr>
      </p:pic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sp>
        <p:nvSpPr>
          <p:cNvPr id="23" name="Text Placeholder 4"/>
          <p:cNvSpPr txBox="1"/>
          <p:nvPr/>
        </p:nvSpPr>
        <p:spPr>
          <a:xfrm>
            <a:off x="4634092" y="3408121"/>
            <a:ext cx="5608225" cy="81746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2000" spc="300" dirty="0">
              <a:ln>
                <a:noFill/>
              </a:ln>
              <a:solidFill>
                <a:srgbClr val="46537A"/>
              </a:solidFill>
              <a:latin typeface="Agency FB" panose="020B0503020202020204" pitchFamily="34" charset="0"/>
              <a:cs typeface="Calibri" panose="020F0502020204030204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20650" y="6296660"/>
            <a:ext cx="2512060" cy="538480"/>
            <a:chOff x="190" y="9916"/>
            <a:chExt cx="3956" cy="848"/>
          </a:xfrm>
        </p:grpSpPr>
        <p:pic>
          <p:nvPicPr>
            <p:cNvPr id="5" name="图片 4" descr="5c75362880785"/>
            <p:cNvPicPr>
              <a:picLocks noChangeAspect="1"/>
            </p:cNvPicPr>
            <p:nvPr/>
          </p:nvPicPr>
          <p:blipFill>
            <a:blip r:embed="rId2"/>
            <a:srcRect t="33834" r="-11960" b="32095"/>
            <a:stretch>
              <a:fillRect/>
            </a:stretch>
          </p:blipFill>
          <p:spPr>
            <a:xfrm>
              <a:off x="190" y="9916"/>
              <a:ext cx="3956" cy="848"/>
            </a:xfrm>
            <a:prstGeom prst="rect">
              <a:avLst/>
            </a:prstGeom>
            <a:noFill/>
          </p:spPr>
        </p:pic>
        <p:sp>
          <p:nvSpPr>
            <p:cNvPr id="6" name="文本框 5"/>
            <p:cNvSpPr txBox="1"/>
            <p:nvPr/>
          </p:nvSpPr>
          <p:spPr>
            <a:xfrm>
              <a:off x="358" y="10143"/>
              <a:ext cx="344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第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10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课 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 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探秘车位计数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27405" y="1540510"/>
            <a:ext cx="92202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利用主控板模拟车位计数器工作，观察到剩余车位数的变化情况时，我们分析发现：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953770" y="3340100"/>
            <a:ext cx="5572760" cy="1753490"/>
            <a:chOff x="2228" y="4631"/>
            <a:chExt cx="15949" cy="2989"/>
          </a:xfrm>
        </p:grpSpPr>
        <p:sp>
          <p:nvSpPr>
            <p:cNvPr id="9" name="矩形: 圆角 11"/>
            <p:cNvSpPr/>
            <p:nvPr/>
          </p:nvSpPr>
          <p:spPr>
            <a:xfrm>
              <a:off x="2228" y="4631"/>
              <a:ext cx="15949" cy="2987"/>
            </a:xfrm>
            <a:prstGeom prst="roundRect">
              <a:avLst>
                <a:gd name="adj" fmla="val 6279"/>
              </a:avLst>
            </a:prstGeom>
            <a:solidFill>
              <a:srgbClr val="DBE9FA">
                <a:alpha val="47000"/>
              </a:srgbClr>
            </a:solidFill>
            <a:ln>
              <a:solidFill>
                <a:schemeClr val="accent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228" y="4631"/>
              <a:ext cx="15822" cy="2989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marL="0" indent="0" algn="l" defTabSz="26670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</a:pPr>
              <a:r>
                <a:rPr lang="zh-CN" altLang="en-US" sz="1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通过编程验证，我们发现车位计数的过程经历了（ </a:t>
              </a:r>
              <a:r>
                <a:rPr lang="zh-CN" altLang="en-US" sz="18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输入</a:t>
              </a:r>
              <a:r>
                <a:rPr lang="zh-CN" altLang="en-US" sz="1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）、（  </a:t>
              </a:r>
              <a:r>
                <a:rPr lang="zh-CN" altLang="en-US" sz="18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计算</a:t>
              </a:r>
              <a:r>
                <a:rPr lang="zh-CN" altLang="en-US" sz="1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）、（  </a:t>
              </a:r>
              <a:r>
                <a:rPr lang="zh-CN" altLang="en-US" sz="18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输出</a:t>
              </a:r>
              <a:r>
                <a:rPr lang="zh-CN" altLang="en-US" sz="1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）三个典型环节，其中（  </a:t>
              </a:r>
              <a:r>
                <a:rPr lang="zh-CN" altLang="en-US" sz="18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计算</a:t>
              </a:r>
              <a:r>
                <a:rPr lang="zh-CN" altLang="en-US" sz="1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）环节是将输入信息处理后变成输出结果的关键环节。。</a:t>
              </a:r>
              <a:endParaRPr lang="zh-CN" altLang="en-US" sz="1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11340" y="2792730"/>
            <a:ext cx="4681220" cy="258000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rot="0">
            <a:off x="9831705" y="138430"/>
            <a:ext cx="1177290" cy="542925"/>
            <a:chOff x="17492" y="93"/>
            <a:chExt cx="1854" cy="85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17568" y="93"/>
              <a:ext cx="1689" cy="855"/>
            </a:xfrm>
            <a:prstGeom prst="rect">
              <a:avLst/>
            </a:prstGeom>
          </p:spPr>
        </p:pic>
        <p:sp>
          <p:nvSpPr>
            <p:cNvPr id="10" name="TextBox 45">
              <a:hlinkClick r:id="rId5" action="ppaction://hlinksldjump"/>
            </p:cNvPr>
            <p:cNvSpPr txBox="1"/>
            <p:nvPr/>
          </p:nvSpPr>
          <p:spPr>
            <a:xfrm flipH="1">
              <a:off x="17492" y="135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16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得出结论</a:t>
              </a:r>
              <a:endParaRPr lang="zh-CN" altLang="en-US" sz="1600" dirty="0">
                <a:solidFill>
                  <a:srgbClr val="FF0000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 rot="0">
            <a:off x="5450205" y="138430"/>
            <a:ext cx="1177290" cy="542925"/>
            <a:chOff x="8132" y="40"/>
            <a:chExt cx="1854" cy="855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222" y="40"/>
              <a:ext cx="1689" cy="855"/>
            </a:xfrm>
            <a:prstGeom prst="rect">
              <a:avLst/>
            </a:prstGeom>
          </p:spPr>
        </p:pic>
        <p:sp>
          <p:nvSpPr>
            <p:cNvPr id="13" name="TextBox 45">
              <a:hlinkClick r:id="rId6" action="ppaction://hlinksldjump"/>
            </p:cNvPr>
            <p:cNvSpPr txBox="1"/>
            <p:nvPr/>
          </p:nvSpPr>
          <p:spPr>
            <a:xfrm flipH="1">
              <a:off x="8132" y="84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提出问题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 rot="0">
            <a:off x="6545580" y="138430"/>
            <a:ext cx="1177290" cy="542925"/>
            <a:chOff x="6499" y="40"/>
            <a:chExt cx="1854" cy="855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6560" y="40"/>
              <a:ext cx="1689" cy="855"/>
            </a:xfrm>
            <a:prstGeom prst="rect">
              <a:avLst/>
            </a:prstGeom>
          </p:spPr>
        </p:pic>
        <p:sp>
          <p:nvSpPr>
            <p:cNvPr id="16" name="TextBox 45">
              <a:hlinkClick r:id="rId7" action="ppaction://hlinksldjump"/>
            </p:cNvPr>
            <p:cNvSpPr txBox="1"/>
            <p:nvPr/>
          </p:nvSpPr>
          <p:spPr>
            <a:xfrm flipH="1">
              <a:off x="6499" y="84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zh-CN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做出假设</a:t>
              </a:r>
              <a:endParaRPr lang="zh-CN" altLang="zh-CN" sz="16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0">
            <a:off x="7640955" y="138430"/>
            <a:ext cx="1177290" cy="542925"/>
            <a:chOff x="6561" y="40"/>
            <a:chExt cx="1854" cy="855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6651" y="40"/>
              <a:ext cx="1689" cy="855"/>
            </a:xfrm>
            <a:prstGeom prst="rect">
              <a:avLst/>
            </a:prstGeom>
          </p:spPr>
        </p:pic>
        <p:sp>
          <p:nvSpPr>
            <p:cNvPr id="19" name="TextBox 45">
              <a:hlinkClick r:id="rId8" action="ppaction://hlinksldjump"/>
            </p:cNvPr>
            <p:cNvSpPr txBox="1"/>
            <p:nvPr/>
          </p:nvSpPr>
          <p:spPr>
            <a:xfrm flipH="1">
              <a:off x="6561" y="84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设计实验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 rot="0">
            <a:off x="8736330" y="138430"/>
            <a:ext cx="1177290" cy="542925"/>
            <a:chOff x="6616" y="40"/>
            <a:chExt cx="1854" cy="855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6681" y="40"/>
              <a:ext cx="1689" cy="855"/>
            </a:xfrm>
            <a:prstGeom prst="rect">
              <a:avLst/>
            </a:prstGeom>
          </p:spPr>
        </p:pic>
        <p:sp>
          <p:nvSpPr>
            <p:cNvPr id="25" name="TextBox 45">
              <a:hlinkClick r:id="rId9" action="ppaction://hlinksldjump"/>
            </p:cNvPr>
            <p:cNvSpPr txBox="1"/>
            <p:nvPr/>
          </p:nvSpPr>
          <p:spPr>
            <a:xfrm flipH="1">
              <a:off x="6616" y="95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实验探究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 rot="0">
            <a:off x="10927080" y="138430"/>
            <a:ext cx="1177290" cy="542925"/>
            <a:chOff x="8132" y="40"/>
            <a:chExt cx="1854" cy="855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222" y="40"/>
              <a:ext cx="1689" cy="855"/>
            </a:xfrm>
            <a:prstGeom prst="rect">
              <a:avLst/>
            </a:prstGeom>
          </p:spPr>
        </p:pic>
        <p:sp>
          <p:nvSpPr>
            <p:cNvPr id="36" name="TextBox 45">
              <a:hlinkClick r:id="rId10" action="ppaction://hlinksldjump"/>
            </p:cNvPr>
            <p:cNvSpPr txBox="1"/>
            <p:nvPr/>
          </p:nvSpPr>
          <p:spPr>
            <a:xfrm flipH="1">
              <a:off x="8132" y="84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拓展</a:t>
              </a: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延伸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1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sp>
        <p:nvSpPr>
          <p:cNvPr id="23" name="Text Placeholder 4"/>
          <p:cNvSpPr txBox="1"/>
          <p:nvPr/>
        </p:nvSpPr>
        <p:spPr>
          <a:xfrm>
            <a:off x="4634092" y="3408121"/>
            <a:ext cx="5608225" cy="81746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2000" spc="300" dirty="0">
              <a:ln>
                <a:noFill/>
              </a:ln>
              <a:solidFill>
                <a:srgbClr val="46537A"/>
              </a:solidFill>
              <a:latin typeface="Agency FB" panose="020B0503020202020204" pitchFamily="34" charset="0"/>
              <a:cs typeface="Calibri" panose="020F0502020204030204"/>
            </a:endParaRPr>
          </a:p>
        </p:txBody>
      </p:sp>
      <p:sp>
        <p:nvSpPr>
          <p:cNvPr id="25" name="折角形 24"/>
          <p:cNvSpPr/>
          <p:nvPr/>
        </p:nvSpPr>
        <p:spPr>
          <a:xfrm>
            <a:off x="4290695" y="1454150"/>
            <a:ext cx="7084060" cy="4724400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20650" y="6296660"/>
            <a:ext cx="2512060" cy="538480"/>
            <a:chOff x="190" y="9916"/>
            <a:chExt cx="3956" cy="848"/>
          </a:xfrm>
        </p:grpSpPr>
        <p:pic>
          <p:nvPicPr>
            <p:cNvPr id="5" name="图片 4" descr="5c75362880785"/>
            <p:cNvPicPr>
              <a:picLocks noChangeAspect="1"/>
            </p:cNvPicPr>
            <p:nvPr/>
          </p:nvPicPr>
          <p:blipFill>
            <a:blip r:embed="rId1"/>
            <a:srcRect t="33834" r="-11960" b="32095"/>
            <a:stretch>
              <a:fillRect/>
            </a:stretch>
          </p:blipFill>
          <p:spPr>
            <a:xfrm>
              <a:off x="190" y="9916"/>
              <a:ext cx="3956" cy="848"/>
            </a:xfrm>
            <a:prstGeom prst="rect">
              <a:avLst/>
            </a:prstGeom>
            <a:noFill/>
          </p:spPr>
        </p:pic>
        <p:sp>
          <p:nvSpPr>
            <p:cNvPr id="6" name="文本框 5"/>
            <p:cNvSpPr txBox="1"/>
            <p:nvPr/>
          </p:nvSpPr>
          <p:spPr>
            <a:xfrm>
              <a:off x="358" y="10143"/>
              <a:ext cx="344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第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10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课 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 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探秘车位计数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5681980" y="2403475"/>
            <a:ext cx="3982720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六、拓展延伸</a:t>
            </a:r>
            <a:endParaRPr lang="zh-CN" altLang="en-US" sz="48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标题 4"/>
          <p:cNvSpPr>
            <a:spLocks noGrp="1"/>
          </p:cNvSpPr>
          <p:nvPr/>
        </p:nvSpPr>
        <p:spPr>
          <a:xfrm>
            <a:off x="4290695" y="3681095"/>
            <a:ext cx="7050405" cy="1480820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kumimoji="1" lang="zh-CN" altLang="en-US" sz="3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寻找生活中常见的过程与控制系统</a:t>
            </a:r>
            <a:endParaRPr kumimoji="1" lang="zh-CN" altLang="en-US" sz="3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kumimoji="1" lang="zh-CN" altLang="en-US" sz="32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的典型例子。</a:t>
            </a:r>
            <a:endParaRPr kumimoji="1" lang="zh-CN" altLang="en-US" sz="3200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7" name="图片 6" descr="5a37fcbf8aebe8.79787037151361862356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 t="35189" b="31976"/>
          <a:stretch>
            <a:fillRect/>
          </a:stretch>
        </p:blipFill>
        <p:spPr>
          <a:xfrm>
            <a:off x="435610" y="4225290"/>
            <a:ext cx="2880995" cy="176784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 rot="0">
            <a:off x="10927080" y="155893"/>
            <a:ext cx="1177290" cy="542925"/>
            <a:chOff x="17492" y="93"/>
            <a:chExt cx="1854" cy="855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17568" y="93"/>
              <a:ext cx="1689" cy="855"/>
            </a:xfrm>
            <a:prstGeom prst="rect">
              <a:avLst/>
            </a:prstGeom>
          </p:spPr>
        </p:pic>
        <p:sp>
          <p:nvSpPr>
            <p:cNvPr id="21" name="TextBox 45">
              <a:hlinkClick r:id="rId5" action="ppaction://hlinksldjump"/>
            </p:cNvPr>
            <p:cNvSpPr txBox="1"/>
            <p:nvPr/>
          </p:nvSpPr>
          <p:spPr>
            <a:xfrm flipH="1">
              <a:off x="17492" y="135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16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拓展延伸</a:t>
              </a:r>
              <a:endParaRPr lang="zh-CN" altLang="en-US" sz="1600" dirty="0">
                <a:solidFill>
                  <a:srgbClr val="FF0000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 rot="0">
            <a:off x="9831705" y="155893"/>
            <a:ext cx="1177290" cy="542925"/>
            <a:chOff x="8132" y="40"/>
            <a:chExt cx="1854" cy="855"/>
          </a:xfrm>
        </p:grpSpPr>
        <p:pic>
          <p:nvPicPr>
            <p:cNvPr id="53" name="图片 52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222" y="40"/>
              <a:ext cx="1689" cy="855"/>
            </a:xfrm>
            <a:prstGeom prst="rect">
              <a:avLst/>
            </a:prstGeom>
          </p:spPr>
        </p:pic>
        <p:sp>
          <p:nvSpPr>
            <p:cNvPr id="54" name="TextBox 45">
              <a:hlinkClick r:id="rId6" action="ppaction://hlinksldjump"/>
            </p:cNvPr>
            <p:cNvSpPr txBox="1"/>
            <p:nvPr/>
          </p:nvSpPr>
          <p:spPr>
            <a:xfrm flipH="1">
              <a:off x="8132" y="84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得出结论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 rot="0">
            <a:off x="5450205" y="138430"/>
            <a:ext cx="1177290" cy="542925"/>
            <a:chOff x="8132" y="40"/>
            <a:chExt cx="1854" cy="85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222" y="40"/>
              <a:ext cx="1689" cy="855"/>
            </a:xfrm>
            <a:prstGeom prst="rect">
              <a:avLst/>
            </a:prstGeom>
          </p:spPr>
        </p:pic>
        <p:sp>
          <p:nvSpPr>
            <p:cNvPr id="4" name="TextBox 45">
              <a:hlinkClick r:id="rId7" action="ppaction://hlinksldjump"/>
            </p:cNvPr>
            <p:cNvSpPr txBox="1"/>
            <p:nvPr/>
          </p:nvSpPr>
          <p:spPr>
            <a:xfrm flipH="1">
              <a:off x="8132" y="84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提出问题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 rot="0">
            <a:off x="6545580" y="138430"/>
            <a:ext cx="1177290" cy="542925"/>
            <a:chOff x="6499" y="40"/>
            <a:chExt cx="1854" cy="85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6560" y="40"/>
              <a:ext cx="1689" cy="855"/>
            </a:xfrm>
            <a:prstGeom prst="rect">
              <a:avLst/>
            </a:prstGeom>
          </p:spPr>
        </p:pic>
        <p:sp>
          <p:nvSpPr>
            <p:cNvPr id="12" name="TextBox 45">
              <a:hlinkClick r:id="rId8" action="ppaction://hlinksldjump"/>
            </p:cNvPr>
            <p:cNvSpPr txBox="1"/>
            <p:nvPr/>
          </p:nvSpPr>
          <p:spPr>
            <a:xfrm flipH="1">
              <a:off x="6499" y="84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zh-CN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做出假设</a:t>
              </a:r>
              <a:endParaRPr lang="zh-CN" altLang="zh-CN" sz="16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0">
            <a:off x="7640955" y="138430"/>
            <a:ext cx="1177290" cy="542925"/>
            <a:chOff x="6561" y="40"/>
            <a:chExt cx="1854" cy="85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6651" y="40"/>
              <a:ext cx="1689" cy="855"/>
            </a:xfrm>
            <a:prstGeom prst="rect">
              <a:avLst/>
            </a:prstGeom>
          </p:spPr>
        </p:pic>
        <p:sp>
          <p:nvSpPr>
            <p:cNvPr id="15" name="TextBox 45">
              <a:hlinkClick r:id="rId9" action="ppaction://hlinksldjump"/>
            </p:cNvPr>
            <p:cNvSpPr txBox="1"/>
            <p:nvPr/>
          </p:nvSpPr>
          <p:spPr>
            <a:xfrm flipH="1">
              <a:off x="6561" y="84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设计实验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 rot="0">
            <a:off x="8736330" y="138430"/>
            <a:ext cx="1177290" cy="542925"/>
            <a:chOff x="6616" y="40"/>
            <a:chExt cx="1854" cy="855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6681" y="40"/>
              <a:ext cx="1689" cy="855"/>
            </a:xfrm>
            <a:prstGeom prst="rect">
              <a:avLst/>
            </a:prstGeom>
          </p:spPr>
        </p:pic>
        <p:sp>
          <p:nvSpPr>
            <p:cNvPr id="18" name="TextBox 45">
              <a:hlinkClick r:id="rId10" action="ppaction://hlinksldjump"/>
            </p:cNvPr>
            <p:cNvSpPr txBox="1"/>
            <p:nvPr/>
          </p:nvSpPr>
          <p:spPr>
            <a:xfrm flipH="1">
              <a:off x="6616" y="95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实验探究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23" grpId="0"/>
      <p:bldP spid="29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221424" y="1686566"/>
            <a:ext cx="20116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zh-CN" altLang="en-US" sz="7200">
                <a:solidFill>
                  <a:schemeClr val="tx2"/>
                </a:solidFill>
                <a:latin typeface="DFPShaoNvW5-GB" charset="-122"/>
                <a:ea typeface="DFPShaoNvW5-GB" charset="-122"/>
                <a:cs typeface="DFPShaoNvW5-GB" charset="-122"/>
              </a:rPr>
              <a:t>目录</a:t>
            </a:r>
            <a:endParaRPr kumimoji="1" lang="zh-CN" altLang="en-US" sz="7200">
              <a:solidFill>
                <a:schemeClr val="tx2"/>
              </a:solidFill>
              <a:latin typeface="DFPShaoNvW5-GB" charset="-122"/>
              <a:ea typeface="DFPShaoNvW5-GB" charset="-122"/>
              <a:cs typeface="DFPShaoNvW5-GB" charset="-122"/>
            </a:endParaRPr>
          </a:p>
        </p:txBody>
      </p:sp>
      <p:pic>
        <p:nvPicPr>
          <p:cNvPr id="2" name="图片 1" descr="5a37fcbf8aebe8.797870371513618623569"/>
          <p:cNvPicPr>
            <a:picLocks noChangeAspect="1"/>
          </p:cNvPicPr>
          <p:nvPr/>
        </p:nvPicPr>
        <p:blipFill>
          <a:blip r:embed="rId1"/>
          <a:srcRect t="19527" b="31976"/>
          <a:stretch>
            <a:fillRect/>
          </a:stretch>
        </p:blipFill>
        <p:spPr>
          <a:xfrm>
            <a:off x="1152525" y="1704340"/>
            <a:ext cx="5382260" cy="4878070"/>
          </a:xfrm>
          <a:prstGeom prst="rect">
            <a:avLst/>
          </a:prstGeom>
        </p:spPr>
      </p:pic>
      <p:sp>
        <p:nvSpPr>
          <p:cNvPr id="4" name="PA_文本框 115"/>
          <p:cNvSpPr txBox="1"/>
          <p:nvPr>
            <p:custDataLst>
              <p:tags r:id="rId2"/>
            </p:custDataLst>
          </p:nvPr>
        </p:nvSpPr>
        <p:spPr>
          <a:xfrm>
            <a:off x="231140" y="318135"/>
            <a:ext cx="6750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 spc="-300" dirty="0">
                <a:solidFill>
                  <a:schemeClr val="bg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第</a:t>
            </a:r>
            <a:r>
              <a:rPr lang="en-US" altLang="zh-CN" sz="4800" b="1" spc="-300" dirty="0">
                <a:solidFill>
                  <a:schemeClr val="bg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10 </a:t>
            </a:r>
            <a:r>
              <a:rPr lang="zh-CN" altLang="en-US" sz="4800" b="1" spc="-300" dirty="0">
                <a:solidFill>
                  <a:schemeClr val="bg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课 </a:t>
            </a:r>
            <a:r>
              <a:rPr lang="en-US" altLang="zh-CN" sz="4800" b="1" spc="-300" dirty="0">
                <a:solidFill>
                  <a:schemeClr val="bg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zh-CN" altLang="en-US" sz="4800" b="1" spc="-300" dirty="0">
                <a:solidFill>
                  <a:schemeClr val="bg2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探秘车位计数</a:t>
            </a:r>
            <a:endParaRPr kumimoji="1" lang="zh-CN" altLang="en-US" sz="4800" b="1" spc="-300" dirty="0">
              <a:solidFill>
                <a:schemeClr val="bg2">
                  <a:lumMod val="50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  <a:cs typeface="珠穆朗玛—乌金苏通体" panose="01010100010101010101" pitchFamily="2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776970" y="6440805"/>
            <a:ext cx="33064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grpSp>
        <p:nvGrpSpPr>
          <p:cNvPr id="19" name="组合 18"/>
          <p:cNvGrpSpPr/>
          <p:nvPr>
            <p:custDataLst>
              <p:tags r:id="rId3"/>
            </p:custDataLst>
          </p:nvPr>
        </p:nvGrpSpPr>
        <p:grpSpPr>
          <a:xfrm>
            <a:off x="7216343" y="717962"/>
            <a:ext cx="2204517" cy="746527"/>
            <a:chOff x="12799" y="295"/>
            <a:chExt cx="3917" cy="1327"/>
          </a:xfrm>
        </p:grpSpPr>
        <p:sp>
          <p:nvSpPr>
            <p:cNvPr id="15" name="文本框 14">
              <a:hlinkClick r:id="rId4" action="ppaction://hlinksldjump"/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14188" y="594"/>
              <a:ext cx="2528" cy="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kumimoji="1" lang="zh-CN" altLang="en-US" sz="2400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DFPShaoNvW5-GB" charset="-122"/>
                </a:rPr>
                <a:t>提出问题</a:t>
              </a:r>
              <a:endParaRPr kumimoji="1" lang="zh-CN" altLang="en-US" sz="24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DFPShaoNvW5-GB" charset="-122"/>
              </a:endParaRPr>
            </a:p>
          </p:txBody>
        </p:sp>
        <p:grpSp>
          <p:nvGrpSpPr>
            <p:cNvPr id="16" name="组 67"/>
            <p:cNvGrpSpPr/>
            <p:nvPr>
              <p:custDataLst>
                <p:tags r:id="rId6"/>
              </p:custDataLst>
            </p:nvPr>
          </p:nvGrpSpPr>
          <p:grpSpPr>
            <a:xfrm>
              <a:off x="12799" y="295"/>
              <a:ext cx="1126" cy="1327"/>
              <a:chOff x="6528664" y="1618363"/>
              <a:chExt cx="714896" cy="842464"/>
            </a:xfrm>
          </p:grpSpPr>
          <p:sp>
            <p:nvSpPr>
              <p:cNvPr id="17" name="232"/>
              <p:cNvSpPr/>
              <p:nvPr>
                <p:custDataLst>
                  <p:tags r:id="rId7"/>
                </p:custDataLst>
              </p:nvPr>
            </p:nvSpPr>
            <p:spPr>
              <a:xfrm>
                <a:off x="6528664" y="1618363"/>
                <a:ext cx="714896" cy="842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919"/>
                    </a:moveTo>
                    <a:cubicBezTo>
                      <a:pt x="5348" y="11844"/>
                      <a:pt x="8764" y="3907"/>
                      <a:pt x="11380" y="0"/>
                    </a:cubicBezTo>
                    <a:cubicBezTo>
                      <a:pt x="11376" y="5932"/>
                      <a:pt x="16649" y="9489"/>
                      <a:pt x="21600" y="13177"/>
                    </a:cubicBezTo>
                    <a:cubicBezTo>
                      <a:pt x="16544" y="13853"/>
                      <a:pt x="13668" y="17355"/>
                      <a:pt x="11962" y="21600"/>
                    </a:cubicBezTo>
                    <a:cubicBezTo>
                      <a:pt x="10717" y="16355"/>
                      <a:pt x="5962" y="13260"/>
                      <a:pt x="0" y="12019"/>
                    </a:cubicBezTo>
                  </a:path>
                </a:pathLst>
              </a:custGeom>
              <a:solidFill>
                <a:schemeClr val="accent4"/>
              </a:solidFill>
              <a:ln w="38100">
                <a:solidFill>
                  <a:srgbClr val="46537A"/>
                </a:solidFill>
                <a:miter lim="400000"/>
              </a:ln>
            </p:spPr>
            <p:txBody>
              <a:bodyPr lIns="38100" tIns="38100" rIns="38100" bIns="38100" anchor="ctr"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8" name="文本框 17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6722231" y="1808762"/>
                <a:ext cx="415498" cy="519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kumimoji="1" lang="en-US" altLang="zh-CN" sz="2400">
                    <a:latin typeface="DFPShaoNvW5-GB" charset="-122"/>
                    <a:ea typeface="DFPShaoNvW5-GB" charset="-122"/>
                    <a:cs typeface="DFPShaoNvW5-GB" charset="-122"/>
                  </a:rPr>
                  <a:t>1</a:t>
                </a:r>
                <a:endParaRPr kumimoji="1" lang="zh-CN" altLang="en-US" sz="2400">
                  <a:latin typeface="DFPShaoNvW5-GB" charset="-122"/>
                  <a:ea typeface="DFPShaoNvW5-GB" charset="-122"/>
                  <a:cs typeface="DFPShaoNvW5-GB" charset="-122"/>
                </a:endParaRPr>
              </a:p>
            </p:txBody>
          </p:sp>
        </p:grpSp>
      </p:grpSp>
      <p:grpSp>
        <p:nvGrpSpPr>
          <p:cNvPr id="48" name="组合 47"/>
          <p:cNvGrpSpPr/>
          <p:nvPr>
            <p:custDataLst>
              <p:tags r:id="rId9"/>
            </p:custDataLst>
          </p:nvPr>
        </p:nvGrpSpPr>
        <p:grpSpPr>
          <a:xfrm>
            <a:off x="7607503" y="1671499"/>
            <a:ext cx="2204517" cy="746125"/>
            <a:chOff x="12799" y="295"/>
            <a:chExt cx="3917" cy="1327"/>
          </a:xfrm>
        </p:grpSpPr>
        <p:sp>
          <p:nvSpPr>
            <p:cNvPr id="49" name="文本框 48">
              <a:hlinkClick r:id="rId10" action="ppaction://hlinksldjump"/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14188" y="594"/>
              <a:ext cx="2528" cy="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kumimoji="1" lang="zh-CN" altLang="en-US" sz="2400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DFPShaoNvW5-GB" charset="-122"/>
                </a:rPr>
                <a:t>做出假设</a:t>
              </a:r>
              <a:endParaRPr kumimoji="1" lang="zh-CN" altLang="en-US" sz="2400" dirty="0">
                <a:solidFill>
                  <a:schemeClr val="tx2">
                    <a:lumMod val="75000"/>
                  </a:schemeClr>
                </a:solidFill>
                <a:latin typeface="DFPShaoNvW5-GB" charset="-122"/>
                <a:ea typeface="DFPShaoNvW5-GB" charset="-122"/>
                <a:cs typeface="DFPShaoNvW5-GB" charset="-122"/>
              </a:endParaRPr>
            </a:p>
          </p:txBody>
        </p:sp>
        <p:grpSp>
          <p:nvGrpSpPr>
            <p:cNvPr id="50" name="组 67"/>
            <p:cNvGrpSpPr/>
            <p:nvPr>
              <p:custDataLst>
                <p:tags r:id="rId12"/>
              </p:custDataLst>
            </p:nvPr>
          </p:nvGrpSpPr>
          <p:grpSpPr>
            <a:xfrm>
              <a:off x="12799" y="295"/>
              <a:ext cx="1126" cy="1327"/>
              <a:chOff x="6528664" y="1618363"/>
              <a:chExt cx="714896" cy="842464"/>
            </a:xfrm>
          </p:grpSpPr>
          <p:sp>
            <p:nvSpPr>
              <p:cNvPr id="51" name="232"/>
              <p:cNvSpPr/>
              <p:nvPr>
                <p:custDataLst>
                  <p:tags r:id="rId13"/>
                </p:custDataLst>
              </p:nvPr>
            </p:nvSpPr>
            <p:spPr>
              <a:xfrm>
                <a:off x="6528664" y="1618363"/>
                <a:ext cx="714896" cy="842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919"/>
                    </a:moveTo>
                    <a:cubicBezTo>
                      <a:pt x="5348" y="11844"/>
                      <a:pt x="8764" y="3907"/>
                      <a:pt x="11380" y="0"/>
                    </a:cubicBezTo>
                    <a:cubicBezTo>
                      <a:pt x="11376" y="5932"/>
                      <a:pt x="16649" y="9489"/>
                      <a:pt x="21600" y="13177"/>
                    </a:cubicBezTo>
                    <a:cubicBezTo>
                      <a:pt x="16544" y="13853"/>
                      <a:pt x="13668" y="17355"/>
                      <a:pt x="11962" y="21600"/>
                    </a:cubicBezTo>
                    <a:cubicBezTo>
                      <a:pt x="10717" y="16355"/>
                      <a:pt x="5962" y="13260"/>
                      <a:pt x="0" y="12019"/>
                    </a:cubicBezTo>
                  </a:path>
                </a:pathLst>
              </a:custGeom>
              <a:solidFill>
                <a:schemeClr val="accent4"/>
              </a:solidFill>
              <a:ln w="38100">
                <a:solidFill>
                  <a:srgbClr val="46537A"/>
                </a:solidFill>
                <a:miter lim="400000"/>
              </a:ln>
            </p:spPr>
            <p:txBody>
              <a:bodyPr lIns="38100" tIns="38100" rIns="38100" bIns="38100" anchor="ctr"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2" name="文本框 51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6722231" y="1808762"/>
                <a:ext cx="415498" cy="519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kumimoji="1" lang="en-US" altLang="zh-CN" sz="2400">
                    <a:latin typeface="DFPShaoNvW5-GB" charset="-122"/>
                    <a:ea typeface="DFPShaoNvW5-GB" charset="-122"/>
                    <a:cs typeface="DFPShaoNvW5-GB" charset="-122"/>
                  </a:rPr>
                  <a:t>2</a:t>
                </a:r>
                <a:endParaRPr kumimoji="1" lang="zh-CN" altLang="en-US" sz="2400">
                  <a:latin typeface="DFPShaoNvW5-GB" charset="-122"/>
                  <a:ea typeface="DFPShaoNvW5-GB" charset="-122"/>
                  <a:cs typeface="DFPShaoNvW5-GB" charset="-122"/>
                </a:endParaRPr>
              </a:p>
            </p:txBody>
          </p:sp>
        </p:grpSp>
      </p:grpSp>
      <p:grpSp>
        <p:nvGrpSpPr>
          <p:cNvPr id="53" name="组合 52"/>
          <p:cNvGrpSpPr/>
          <p:nvPr>
            <p:custDataLst>
              <p:tags r:id="rId15"/>
            </p:custDataLst>
          </p:nvPr>
        </p:nvGrpSpPr>
        <p:grpSpPr>
          <a:xfrm>
            <a:off x="8241233" y="2624634"/>
            <a:ext cx="2204517" cy="746125"/>
            <a:chOff x="12799" y="295"/>
            <a:chExt cx="3917" cy="1327"/>
          </a:xfrm>
        </p:grpSpPr>
        <p:sp>
          <p:nvSpPr>
            <p:cNvPr id="54" name="文本框 53">
              <a:hlinkClick r:id="rId16" action="ppaction://hlinksldjump"/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14188" y="594"/>
              <a:ext cx="2528" cy="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kumimoji="1" lang="zh-CN" altLang="en-US" sz="2400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DFPShaoNvW5-GB" charset="-122"/>
                </a:rPr>
                <a:t>设计实验</a:t>
              </a:r>
              <a:endParaRPr kumimoji="1" lang="zh-CN" altLang="en-US" sz="2400" dirty="0">
                <a:solidFill>
                  <a:schemeClr val="tx2">
                    <a:lumMod val="75000"/>
                  </a:schemeClr>
                </a:solidFill>
                <a:latin typeface="DFPShaoNvW5-GB" charset="-122"/>
                <a:ea typeface="DFPShaoNvW5-GB" charset="-122"/>
                <a:cs typeface="DFPShaoNvW5-GB" charset="-122"/>
              </a:endParaRPr>
            </a:p>
          </p:txBody>
        </p:sp>
        <p:grpSp>
          <p:nvGrpSpPr>
            <p:cNvPr id="55" name="组 67"/>
            <p:cNvGrpSpPr/>
            <p:nvPr>
              <p:custDataLst>
                <p:tags r:id="rId18"/>
              </p:custDataLst>
            </p:nvPr>
          </p:nvGrpSpPr>
          <p:grpSpPr>
            <a:xfrm>
              <a:off x="12799" y="295"/>
              <a:ext cx="1126" cy="1327"/>
              <a:chOff x="6528664" y="1618363"/>
              <a:chExt cx="714896" cy="842464"/>
            </a:xfrm>
          </p:grpSpPr>
          <p:sp>
            <p:nvSpPr>
              <p:cNvPr id="56" name="232"/>
              <p:cNvSpPr/>
              <p:nvPr>
                <p:custDataLst>
                  <p:tags r:id="rId19"/>
                </p:custDataLst>
              </p:nvPr>
            </p:nvSpPr>
            <p:spPr>
              <a:xfrm>
                <a:off x="6528664" y="1618363"/>
                <a:ext cx="714896" cy="842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919"/>
                    </a:moveTo>
                    <a:cubicBezTo>
                      <a:pt x="5348" y="11844"/>
                      <a:pt x="8764" y="3907"/>
                      <a:pt x="11380" y="0"/>
                    </a:cubicBezTo>
                    <a:cubicBezTo>
                      <a:pt x="11376" y="5932"/>
                      <a:pt x="16649" y="9489"/>
                      <a:pt x="21600" y="13177"/>
                    </a:cubicBezTo>
                    <a:cubicBezTo>
                      <a:pt x="16544" y="13853"/>
                      <a:pt x="13668" y="17355"/>
                      <a:pt x="11962" y="21600"/>
                    </a:cubicBezTo>
                    <a:cubicBezTo>
                      <a:pt x="10717" y="16355"/>
                      <a:pt x="5962" y="13260"/>
                      <a:pt x="0" y="12019"/>
                    </a:cubicBezTo>
                  </a:path>
                </a:pathLst>
              </a:custGeom>
              <a:solidFill>
                <a:schemeClr val="accent4"/>
              </a:solidFill>
              <a:ln w="38100">
                <a:solidFill>
                  <a:srgbClr val="46537A"/>
                </a:solidFill>
                <a:miter lim="400000"/>
              </a:ln>
            </p:spPr>
            <p:txBody>
              <a:bodyPr lIns="38100" tIns="38100" rIns="38100" bIns="38100" anchor="ctr"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7" name="文本框 56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6722231" y="1808762"/>
                <a:ext cx="415498" cy="519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kumimoji="1" lang="en-US" altLang="zh-CN" sz="2400">
                    <a:latin typeface="DFPShaoNvW5-GB" charset="-122"/>
                    <a:ea typeface="DFPShaoNvW5-GB" charset="-122"/>
                    <a:cs typeface="DFPShaoNvW5-GB" charset="-122"/>
                  </a:rPr>
                  <a:t>3</a:t>
                </a:r>
                <a:endParaRPr kumimoji="1" lang="zh-CN" altLang="en-US" sz="2400">
                  <a:latin typeface="DFPShaoNvW5-GB" charset="-122"/>
                  <a:ea typeface="DFPShaoNvW5-GB" charset="-122"/>
                  <a:cs typeface="DFPShaoNvW5-GB" charset="-122"/>
                </a:endParaRPr>
              </a:p>
            </p:txBody>
          </p:sp>
        </p:grpSp>
      </p:grpSp>
      <p:grpSp>
        <p:nvGrpSpPr>
          <p:cNvPr id="58" name="组合 57"/>
          <p:cNvGrpSpPr/>
          <p:nvPr>
            <p:custDataLst>
              <p:tags r:id="rId21"/>
            </p:custDataLst>
          </p:nvPr>
        </p:nvGrpSpPr>
        <p:grpSpPr>
          <a:xfrm>
            <a:off x="8241233" y="3577769"/>
            <a:ext cx="2204517" cy="746125"/>
            <a:chOff x="12799" y="295"/>
            <a:chExt cx="3917" cy="1327"/>
          </a:xfrm>
        </p:grpSpPr>
        <p:sp>
          <p:nvSpPr>
            <p:cNvPr id="59" name="文本框 58">
              <a:hlinkClick r:id="rId22" action="ppaction://hlinksldjump"/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14188" y="594"/>
              <a:ext cx="2528" cy="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kumimoji="1" lang="zh-CN" altLang="en-US" sz="2400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DFPShaoNvW5-GB" charset="-122"/>
                </a:rPr>
                <a:t>实验探究</a:t>
              </a:r>
              <a:endParaRPr kumimoji="1" lang="zh-CN" altLang="en-US" sz="2400" dirty="0">
                <a:solidFill>
                  <a:schemeClr val="tx2">
                    <a:lumMod val="75000"/>
                  </a:schemeClr>
                </a:solidFill>
                <a:latin typeface="DFPShaoNvW5-GB" charset="-122"/>
                <a:ea typeface="DFPShaoNvW5-GB" charset="-122"/>
                <a:cs typeface="DFPShaoNvW5-GB" charset="-122"/>
              </a:endParaRPr>
            </a:p>
          </p:txBody>
        </p:sp>
        <p:grpSp>
          <p:nvGrpSpPr>
            <p:cNvPr id="60" name="组 67"/>
            <p:cNvGrpSpPr/>
            <p:nvPr>
              <p:custDataLst>
                <p:tags r:id="rId24"/>
              </p:custDataLst>
            </p:nvPr>
          </p:nvGrpSpPr>
          <p:grpSpPr>
            <a:xfrm>
              <a:off x="12799" y="295"/>
              <a:ext cx="1126" cy="1327"/>
              <a:chOff x="6528664" y="1618363"/>
              <a:chExt cx="714896" cy="842464"/>
            </a:xfrm>
          </p:grpSpPr>
          <p:sp>
            <p:nvSpPr>
              <p:cNvPr id="61" name="232"/>
              <p:cNvSpPr/>
              <p:nvPr>
                <p:custDataLst>
                  <p:tags r:id="rId25"/>
                </p:custDataLst>
              </p:nvPr>
            </p:nvSpPr>
            <p:spPr>
              <a:xfrm>
                <a:off x="6528664" y="1618363"/>
                <a:ext cx="714896" cy="842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919"/>
                    </a:moveTo>
                    <a:cubicBezTo>
                      <a:pt x="5348" y="11844"/>
                      <a:pt x="8764" y="3907"/>
                      <a:pt x="11380" y="0"/>
                    </a:cubicBezTo>
                    <a:cubicBezTo>
                      <a:pt x="11376" y="5932"/>
                      <a:pt x="16649" y="9489"/>
                      <a:pt x="21600" y="13177"/>
                    </a:cubicBezTo>
                    <a:cubicBezTo>
                      <a:pt x="16544" y="13853"/>
                      <a:pt x="13668" y="17355"/>
                      <a:pt x="11962" y="21600"/>
                    </a:cubicBezTo>
                    <a:cubicBezTo>
                      <a:pt x="10717" y="16355"/>
                      <a:pt x="5962" y="13260"/>
                      <a:pt x="0" y="12019"/>
                    </a:cubicBezTo>
                  </a:path>
                </a:pathLst>
              </a:custGeom>
              <a:solidFill>
                <a:schemeClr val="accent4"/>
              </a:solidFill>
              <a:ln w="38100">
                <a:solidFill>
                  <a:srgbClr val="46537A"/>
                </a:solidFill>
                <a:miter lim="400000"/>
              </a:ln>
            </p:spPr>
            <p:txBody>
              <a:bodyPr lIns="38100" tIns="38100" rIns="38100" bIns="38100" anchor="ctr"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62" name="文本框 61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6722231" y="1808762"/>
                <a:ext cx="415498" cy="519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kumimoji="1" lang="en-US" altLang="zh-CN" sz="2400">
                    <a:latin typeface="DFPShaoNvW5-GB" charset="-122"/>
                    <a:ea typeface="DFPShaoNvW5-GB" charset="-122"/>
                    <a:cs typeface="DFPShaoNvW5-GB" charset="-122"/>
                  </a:rPr>
                  <a:t>4</a:t>
                </a:r>
                <a:endParaRPr kumimoji="1" lang="zh-CN" altLang="en-US" sz="2400">
                  <a:latin typeface="DFPShaoNvW5-GB" charset="-122"/>
                  <a:ea typeface="DFPShaoNvW5-GB" charset="-122"/>
                  <a:cs typeface="DFPShaoNvW5-GB" charset="-122"/>
                </a:endParaRPr>
              </a:p>
            </p:txBody>
          </p:sp>
        </p:grpSp>
      </p:grpSp>
      <p:grpSp>
        <p:nvGrpSpPr>
          <p:cNvPr id="63" name="组合 62"/>
          <p:cNvGrpSpPr/>
          <p:nvPr>
            <p:custDataLst>
              <p:tags r:id="rId27"/>
            </p:custDataLst>
          </p:nvPr>
        </p:nvGrpSpPr>
        <p:grpSpPr>
          <a:xfrm>
            <a:off x="7607503" y="4530904"/>
            <a:ext cx="2204517" cy="746125"/>
            <a:chOff x="12799" y="295"/>
            <a:chExt cx="3917" cy="1327"/>
          </a:xfrm>
        </p:grpSpPr>
        <p:sp>
          <p:nvSpPr>
            <p:cNvPr id="64" name="文本框 63">
              <a:hlinkClick r:id="rId28" action="ppaction://hlinksldjump"/>
            </p:cNvPr>
            <p:cNvSpPr txBox="1"/>
            <p:nvPr>
              <p:custDataLst>
                <p:tags r:id="rId29"/>
              </p:custDataLst>
            </p:nvPr>
          </p:nvSpPr>
          <p:spPr>
            <a:xfrm>
              <a:off x="14188" y="594"/>
              <a:ext cx="2528" cy="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kumimoji="1" lang="zh-CN" altLang="en-US" sz="2400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DFPShaoNvW5-GB" charset="-122"/>
                </a:rPr>
                <a:t>得出结论</a:t>
              </a:r>
              <a:endParaRPr kumimoji="1" lang="zh-CN" altLang="en-US" sz="24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DFPShaoNvW5-GB" charset="-122"/>
              </a:endParaRPr>
            </a:p>
          </p:txBody>
        </p:sp>
        <p:grpSp>
          <p:nvGrpSpPr>
            <p:cNvPr id="65" name="组 67"/>
            <p:cNvGrpSpPr/>
            <p:nvPr>
              <p:custDataLst>
                <p:tags r:id="rId30"/>
              </p:custDataLst>
            </p:nvPr>
          </p:nvGrpSpPr>
          <p:grpSpPr>
            <a:xfrm>
              <a:off x="12799" y="295"/>
              <a:ext cx="1126" cy="1327"/>
              <a:chOff x="6528664" y="1618363"/>
              <a:chExt cx="714896" cy="842464"/>
            </a:xfrm>
          </p:grpSpPr>
          <p:sp>
            <p:nvSpPr>
              <p:cNvPr id="66" name="232"/>
              <p:cNvSpPr/>
              <p:nvPr>
                <p:custDataLst>
                  <p:tags r:id="rId31"/>
                </p:custDataLst>
              </p:nvPr>
            </p:nvSpPr>
            <p:spPr>
              <a:xfrm>
                <a:off x="6528664" y="1618363"/>
                <a:ext cx="714896" cy="842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919"/>
                    </a:moveTo>
                    <a:cubicBezTo>
                      <a:pt x="5348" y="11844"/>
                      <a:pt x="8764" y="3907"/>
                      <a:pt x="11380" y="0"/>
                    </a:cubicBezTo>
                    <a:cubicBezTo>
                      <a:pt x="11376" y="5932"/>
                      <a:pt x="16649" y="9489"/>
                      <a:pt x="21600" y="13177"/>
                    </a:cubicBezTo>
                    <a:cubicBezTo>
                      <a:pt x="16544" y="13853"/>
                      <a:pt x="13668" y="17355"/>
                      <a:pt x="11962" y="21600"/>
                    </a:cubicBezTo>
                    <a:cubicBezTo>
                      <a:pt x="10717" y="16355"/>
                      <a:pt x="5962" y="13260"/>
                      <a:pt x="0" y="12019"/>
                    </a:cubicBezTo>
                  </a:path>
                </a:pathLst>
              </a:custGeom>
              <a:solidFill>
                <a:schemeClr val="accent4"/>
              </a:solidFill>
              <a:ln w="38100">
                <a:solidFill>
                  <a:srgbClr val="46537A"/>
                </a:solidFill>
                <a:miter lim="400000"/>
              </a:ln>
            </p:spPr>
            <p:txBody>
              <a:bodyPr lIns="38100" tIns="38100" rIns="38100" bIns="38100" anchor="ctr"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67" name="文本框 66"/>
              <p:cNvSpPr txBox="1"/>
              <p:nvPr>
                <p:custDataLst>
                  <p:tags r:id="rId32"/>
                </p:custDataLst>
              </p:nvPr>
            </p:nvSpPr>
            <p:spPr>
              <a:xfrm>
                <a:off x="6722231" y="1808762"/>
                <a:ext cx="415498" cy="519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kumimoji="1" lang="en-US" altLang="zh-CN" sz="2400">
                    <a:latin typeface="DFPShaoNvW5-GB" charset="-122"/>
                    <a:ea typeface="DFPShaoNvW5-GB" charset="-122"/>
                    <a:cs typeface="DFPShaoNvW5-GB" charset="-122"/>
                  </a:rPr>
                  <a:t>5</a:t>
                </a:r>
                <a:endParaRPr kumimoji="1" lang="zh-CN" altLang="en-US" sz="2400">
                  <a:latin typeface="DFPShaoNvW5-GB" charset="-122"/>
                  <a:ea typeface="DFPShaoNvW5-GB" charset="-122"/>
                  <a:cs typeface="DFPShaoNvW5-GB" charset="-122"/>
                </a:endParaRPr>
              </a:p>
            </p:txBody>
          </p:sp>
        </p:grpSp>
      </p:grpSp>
      <p:grpSp>
        <p:nvGrpSpPr>
          <p:cNvPr id="69" name="组合 68"/>
          <p:cNvGrpSpPr/>
          <p:nvPr>
            <p:custDataLst>
              <p:tags r:id="rId33"/>
            </p:custDataLst>
          </p:nvPr>
        </p:nvGrpSpPr>
        <p:grpSpPr>
          <a:xfrm>
            <a:off x="7216343" y="5484039"/>
            <a:ext cx="2204517" cy="746125"/>
            <a:chOff x="12799" y="295"/>
            <a:chExt cx="3917" cy="1327"/>
          </a:xfrm>
        </p:grpSpPr>
        <p:sp>
          <p:nvSpPr>
            <p:cNvPr id="70" name="文本框 69">
              <a:hlinkClick r:id="rId34" action="ppaction://hlinksldjump"/>
            </p:cNvPr>
            <p:cNvSpPr txBox="1"/>
            <p:nvPr>
              <p:custDataLst>
                <p:tags r:id="rId35"/>
              </p:custDataLst>
            </p:nvPr>
          </p:nvSpPr>
          <p:spPr>
            <a:xfrm>
              <a:off x="14188" y="594"/>
              <a:ext cx="2528" cy="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kumimoji="1" lang="zh-CN" altLang="en-US" sz="2400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DFPShaoNvW5-GB" charset="-122"/>
                  <a:sym typeface="+mn-ea"/>
                </a:rPr>
                <a:t>拓展</a:t>
              </a:r>
              <a:r>
                <a:rPr kumimoji="1" lang="zh-CN" altLang="en-US" sz="2400" dirty="0">
                  <a:solidFill>
                    <a:schemeClr val="tx2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DFPShaoNvW5-GB" charset="-122"/>
                </a:rPr>
                <a:t>延伸</a:t>
              </a:r>
              <a:endParaRPr kumimoji="1" lang="zh-CN" altLang="en-US" sz="2400" dirty="0">
                <a:solidFill>
                  <a:schemeClr val="tx2">
                    <a:lumMod val="75000"/>
                  </a:schemeClr>
                </a:solidFill>
                <a:latin typeface="DFPShaoNvW5-GB" charset="-122"/>
                <a:ea typeface="DFPShaoNvW5-GB" charset="-122"/>
                <a:cs typeface="DFPShaoNvW5-GB" charset="-122"/>
              </a:endParaRPr>
            </a:p>
          </p:txBody>
        </p:sp>
        <p:grpSp>
          <p:nvGrpSpPr>
            <p:cNvPr id="71" name="组 67"/>
            <p:cNvGrpSpPr/>
            <p:nvPr>
              <p:custDataLst>
                <p:tags r:id="rId36"/>
              </p:custDataLst>
            </p:nvPr>
          </p:nvGrpSpPr>
          <p:grpSpPr>
            <a:xfrm>
              <a:off x="12799" y="295"/>
              <a:ext cx="1126" cy="1327"/>
              <a:chOff x="6528664" y="1618363"/>
              <a:chExt cx="714896" cy="842464"/>
            </a:xfrm>
          </p:grpSpPr>
          <p:sp>
            <p:nvSpPr>
              <p:cNvPr id="84" name="232"/>
              <p:cNvSpPr/>
              <p:nvPr>
                <p:custDataLst>
                  <p:tags r:id="rId37"/>
                </p:custDataLst>
              </p:nvPr>
            </p:nvSpPr>
            <p:spPr>
              <a:xfrm>
                <a:off x="6528664" y="1618363"/>
                <a:ext cx="714896" cy="842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0919"/>
                    </a:moveTo>
                    <a:cubicBezTo>
                      <a:pt x="5348" y="11844"/>
                      <a:pt x="8764" y="3907"/>
                      <a:pt x="11380" y="0"/>
                    </a:cubicBezTo>
                    <a:cubicBezTo>
                      <a:pt x="11376" y="5932"/>
                      <a:pt x="16649" y="9489"/>
                      <a:pt x="21600" y="13177"/>
                    </a:cubicBezTo>
                    <a:cubicBezTo>
                      <a:pt x="16544" y="13853"/>
                      <a:pt x="13668" y="17355"/>
                      <a:pt x="11962" y="21600"/>
                    </a:cubicBezTo>
                    <a:cubicBezTo>
                      <a:pt x="10717" y="16355"/>
                      <a:pt x="5962" y="13260"/>
                      <a:pt x="0" y="12019"/>
                    </a:cubicBezTo>
                  </a:path>
                </a:pathLst>
              </a:custGeom>
              <a:solidFill>
                <a:schemeClr val="accent4"/>
              </a:solidFill>
              <a:ln w="38100">
                <a:solidFill>
                  <a:srgbClr val="46537A"/>
                </a:solidFill>
                <a:miter lim="400000"/>
              </a:ln>
            </p:spPr>
            <p:txBody>
              <a:bodyPr lIns="38100" tIns="38100" rIns="38100" bIns="38100" anchor="ctr"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85" name="文本框 84"/>
              <p:cNvSpPr txBox="1"/>
              <p:nvPr>
                <p:custDataLst>
                  <p:tags r:id="rId38"/>
                </p:custDataLst>
              </p:nvPr>
            </p:nvSpPr>
            <p:spPr>
              <a:xfrm>
                <a:off x="6722231" y="1808762"/>
                <a:ext cx="415498" cy="519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kumimoji="1" lang="en-US" altLang="zh-CN" sz="2400">
                    <a:latin typeface="DFPShaoNvW5-GB" charset="-122"/>
                    <a:ea typeface="DFPShaoNvW5-GB" charset="-122"/>
                    <a:cs typeface="DFPShaoNvW5-GB" charset="-122"/>
                  </a:rPr>
                  <a:t>6</a:t>
                </a:r>
                <a:endParaRPr kumimoji="1" lang="zh-CN" altLang="en-US" sz="2400">
                  <a:latin typeface="DFPShaoNvW5-GB" charset="-122"/>
                  <a:ea typeface="DFPShaoNvW5-GB" charset="-122"/>
                  <a:cs typeface="DFPShaoNvW5-GB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5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1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grpSp>
        <p:nvGrpSpPr>
          <p:cNvPr id="57" name="组合 56"/>
          <p:cNvGrpSpPr/>
          <p:nvPr/>
        </p:nvGrpSpPr>
        <p:grpSpPr>
          <a:xfrm>
            <a:off x="120650" y="6296660"/>
            <a:ext cx="2512060" cy="538480"/>
            <a:chOff x="190" y="9916"/>
            <a:chExt cx="3956" cy="848"/>
          </a:xfrm>
        </p:grpSpPr>
        <p:pic>
          <p:nvPicPr>
            <p:cNvPr id="5" name="图片 4" descr="5c75362880785"/>
            <p:cNvPicPr>
              <a:picLocks noChangeAspect="1"/>
            </p:cNvPicPr>
            <p:nvPr/>
          </p:nvPicPr>
          <p:blipFill>
            <a:blip r:embed="rId1"/>
            <a:srcRect t="33834" r="-11960" b="32095"/>
            <a:stretch>
              <a:fillRect/>
            </a:stretch>
          </p:blipFill>
          <p:spPr>
            <a:xfrm>
              <a:off x="190" y="9916"/>
              <a:ext cx="3956" cy="848"/>
            </a:xfrm>
            <a:prstGeom prst="rect">
              <a:avLst/>
            </a:prstGeom>
            <a:noFill/>
          </p:spPr>
        </p:pic>
        <p:sp>
          <p:nvSpPr>
            <p:cNvPr id="6" name="文本框 5"/>
            <p:cNvSpPr txBox="1"/>
            <p:nvPr/>
          </p:nvSpPr>
          <p:spPr>
            <a:xfrm>
              <a:off x="358" y="10143"/>
              <a:ext cx="344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第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10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课 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 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探秘车位计数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endParaRPr>
            </a:p>
          </p:txBody>
        </p:sp>
      </p:grpSp>
      <p:pic>
        <p:nvPicPr>
          <p:cNvPr id="7" name="图片 6" descr="5a37fcbf8aebe8.797870371513618623569"/>
          <p:cNvPicPr>
            <a:picLocks noChangeAspect="1"/>
          </p:cNvPicPr>
          <p:nvPr/>
        </p:nvPicPr>
        <p:blipFill>
          <a:blip r:embed="rId2"/>
          <a:srcRect t="35189" b="31976"/>
          <a:stretch>
            <a:fillRect/>
          </a:stretch>
        </p:blipFill>
        <p:spPr>
          <a:xfrm>
            <a:off x="440690" y="26670"/>
            <a:ext cx="1583690" cy="97218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41705" y="1003300"/>
            <a:ext cx="103079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生活中，你还在什么地方见过程与控制系统的典型例子，请你举例说一说。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</p:blipFill>
        <p:spPr>
          <a:xfrm>
            <a:off x="2849245" y="1673225"/>
            <a:ext cx="6471920" cy="504507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 rot="0">
            <a:off x="10927080" y="155893"/>
            <a:ext cx="1177290" cy="542925"/>
            <a:chOff x="17492" y="93"/>
            <a:chExt cx="1854" cy="85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17568" y="93"/>
              <a:ext cx="1689" cy="855"/>
            </a:xfrm>
            <a:prstGeom prst="rect">
              <a:avLst/>
            </a:prstGeom>
          </p:spPr>
        </p:pic>
        <p:sp>
          <p:nvSpPr>
            <p:cNvPr id="11" name="TextBox 45">
              <a:hlinkClick r:id="rId5" action="ppaction://hlinksldjump"/>
            </p:cNvPr>
            <p:cNvSpPr txBox="1"/>
            <p:nvPr/>
          </p:nvSpPr>
          <p:spPr>
            <a:xfrm flipH="1">
              <a:off x="17492" y="135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16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拓展延伸</a:t>
              </a:r>
              <a:endParaRPr lang="zh-CN" altLang="en-US" sz="1600" dirty="0">
                <a:solidFill>
                  <a:srgbClr val="FF0000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 rot="0">
            <a:off x="9831705" y="155893"/>
            <a:ext cx="1177290" cy="542925"/>
            <a:chOff x="8132" y="40"/>
            <a:chExt cx="1854" cy="855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222" y="40"/>
              <a:ext cx="1689" cy="855"/>
            </a:xfrm>
            <a:prstGeom prst="rect">
              <a:avLst/>
            </a:prstGeom>
          </p:spPr>
        </p:pic>
        <p:sp>
          <p:nvSpPr>
            <p:cNvPr id="14" name="TextBox 45">
              <a:hlinkClick r:id="rId6" action="ppaction://hlinksldjump"/>
            </p:cNvPr>
            <p:cNvSpPr txBox="1"/>
            <p:nvPr/>
          </p:nvSpPr>
          <p:spPr>
            <a:xfrm flipH="1">
              <a:off x="8132" y="84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得出结论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 rot="0">
            <a:off x="5450205" y="138430"/>
            <a:ext cx="1177290" cy="542925"/>
            <a:chOff x="8132" y="40"/>
            <a:chExt cx="1854" cy="855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222" y="40"/>
              <a:ext cx="1689" cy="855"/>
            </a:xfrm>
            <a:prstGeom prst="rect">
              <a:avLst/>
            </a:prstGeom>
          </p:spPr>
        </p:pic>
        <p:sp>
          <p:nvSpPr>
            <p:cNvPr id="17" name="TextBox 45">
              <a:hlinkClick r:id="rId7" action="ppaction://hlinksldjump"/>
            </p:cNvPr>
            <p:cNvSpPr txBox="1"/>
            <p:nvPr/>
          </p:nvSpPr>
          <p:spPr>
            <a:xfrm flipH="1">
              <a:off x="8132" y="84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提出问题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 rot="0">
            <a:off x="6545580" y="138430"/>
            <a:ext cx="1177290" cy="542925"/>
            <a:chOff x="6499" y="40"/>
            <a:chExt cx="1854" cy="855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6560" y="40"/>
              <a:ext cx="1689" cy="855"/>
            </a:xfrm>
            <a:prstGeom prst="rect">
              <a:avLst/>
            </a:prstGeom>
          </p:spPr>
        </p:pic>
        <p:sp>
          <p:nvSpPr>
            <p:cNvPr id="20" name="TextBox 45">
              <a:hlinkClick r:id="rId8" action="ppaction://hlinksldjump"/>
            </p:cNvPr>
            <p:cNvSpPr txBox="1"/>
            <p:nvPr/>
          </p:nvSpPr>
          <p:spPr>
            <a:xfrm flipH="1">
              <a:off x="6499" y="84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zh-CN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做出假设</a:t>
              </a:r>
              <a:endParaRPr lang="zh-CN" altLang="zh-CN" sz="16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 rot="0">
            <a:off x="7640955" y="138430"/>
            <a:ext cx="1177290" cy="542925"/>
            <a:chOff x="6561" y="40"/>
            <a:chExt cx="1854" cy="855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6651" y="40"/>
              <a:ext cx="1689" cy="855"/>
            </a:xfrm>
            <a:prstGeom prst="rect">
              <a:avLst/>
            </a:prstGeom>
          </p:spPr>
        </p:pic>
        <p:sp>
          <p:nvSpPr>
            <p:cNvPr id="24" name="TextBox 45">
              <a:hlinkClick r:id="rId9" action="ppaction://hlinksldjump"/>
            </p:cNvPr>
            <p:cNvSpPr txBox="1"/>
            <p:nvPr/>
          </p:nvSpPr>
          <p:spPr>
            <a:xfrm flipH="1">
              <a:off x="6561" y="84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设计实验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 rot="0">
            <a:off x="8736330" y="138430"/>
            <a:ext cx="1177290" cy="542925"/>
            <a:chOff x="6616" y="40"/>
            <a:chExt cx="1854" cy="855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6681" y="40"/>
              <a:ext cx="1689" cy="855"/>
            </a:xfrm>
            <a:prstGeom prst="rect">
              <a:avLst/>
            </a:prstGeom>
          </p:spPr>
        </p:pic>
        <p:sp>
          <p:nvSpPr>
            <p:cNvPr id="30" name="TextBox 45">
              <a:hlinkClick r:id="rId10" action="ppaction://hlinksldjump"/>
            </p:cNvPr>
            <p:cNvSpPr txBox="1"/>
            <p:nvPr/>
          </p:nvSpPr>
          <p:spPr>
            <a:xfrm flipH="1">
              <a:off x="6616" y="95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实验探究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a28b2b27730f8.55479859151261662648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42555" y="555625"/>
            <a:ext cx="3319145" cy="6624955"/>
          </a:xfrm>
          <a:prstGeom prst="rect">
            <a:avLst/>
          </a:prstGeom>
        </p:spPr>
      </p:pic>
      <p:sp>
        <p:nvSpPr>
          <p:cNvPr id="4" name="PA_文本框 115"/>
          <p:cNvSpPr txBox="1"/>
          <p:nvPr>
            <p:custDataLst>
              <p:tags r:id="rId2"/>
            </p:custDataLst>
          </p:nvPr>
        </p:nvSpPr>
        <p:spPr>
          <a:xfrm>
            <a:off x="956310" y="3429000"/>
            <a:ext cx="65131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5400" dirty="0">
                <a:solidFill>
                  <a:schemeClr val="tx2"/>
                </a:solidFill>
                <a:latin typeface="DFPShaoNvW5-GB" charset="-122"/>
                <a:ea typeface="DFPShaoNvW5-GB" charset="-122"/>
                <a:cs typeface="DFPShaoNvW5-GB" charset="-122"/>
              </a:rPr>
              <a:t>  </a:t>
            </a:r>
            <a:r>
              <a:rPr kumimoji="1" lang="zh-CN" altLang="en-US" sz="5400" dirty="0">
                <a:solidFill>
                  <a:schemeClr val="tx2"/>
                </a:solidFill>
                <a:latin typeface="DFPShaoNvW5-GB" charset="-122"/>
                <a:ea typeface="DFPShaoNvW5-GB" charset="-122"/>
                <a:cs typeface="DFPShaoNvW5-GB" charset="-122"/>
              </a:rPr>
              <a:t>技术让生活更美好！</a:t>
            </a:r>
            <a:endParaRPr kumimoji="1" lang="zh-CN" altLang="en-US" sz="5400" dirty="0">
              <a:solidFill>
                <a:schemeClr val="tx2"/>
              </a:solidFill>
              <a:latin typeface="DFPShaoNvW5-GB" charset="-122"/>
              <a:ea typeface="DFPShaoNvW5-GB" charset="-122"/>
              <a:cs typeface="DFPShaoNvW5-GB" charset="-122"/>
            </a:endParaRPr>
          </a:p>
        </p:txBody>
      </p:sp>
      <p:grpSp>
        <p:nvGrpSpPr>
          <p:cNvPr id="5" name="PA_组合 22"/>
          <p:cNvGrpSpPr/>
          <p:nvPr>
            <p:custDataLst>
              <p:tags r:id="rId3"/>
            </p:custDataLst>
          </p:nvPr>
        </p:nvGrpSpPr>
        <p:grpSpPr>
          <a:xfrm rot="20365471" flipH="1">
            <a:off x="14560" y="249681"/>
            <a:ext cx="2146377" cy="980262"/>
            <a:chOff x="0" y="-1"/>
            <a:chExt cx="1887191" cy="861891"/>
          </a:xfrm>
        </p:grpSpPr>
        <p:sp>
          <p:nvSpPr>
            <p:cNvPr id="6" name="20"/>
            <p:cNvSpPr/>
            <p:nvPr/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  <p:sp>
          <p:nvSpPr>
            <p:cNvPr id="7" name="21"/>
            <p:cNvSpPr/>
            <p:nvPr/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</p:grpSp>
      <p:grpSp>
        <p:nvGrpSpPr>
          <p:cNvPr id="9" name="PA_组合 22"/>
          <p:cNvGrpSpPr/>
          <p:nvPr>
            <p:custDataLst>
              <p:tags r:id="rId4"/>
            </p:custDataLst>
          </p:nvPr>
        </p:nvGrpSpPr>
        <p:grpSpPr>
          <a:xfrm rot="19466407" flipH="1">
            <a:off x="5589693" y="5923324"/>
            <a:ext cx="588962" cy="268982"/>
            <a:chOff x="0" y="-1"/>
            <a:chExt cx="1887191" cy="861891"/>
          </a:xfrm>
        </p:grpSpPr>
        <p:sp>
          <p:nvSpPr>
            <p:cNvPr id="10" name="20"/>
            <p:cNvSpPr/>
            <p:nvPr/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  <p:sp>
          <p:nvSpPr>
            <p:cNvPr id="11" name="21"/>
            <p:cNvSpPr/>
            <p:nvPr/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184400" y="123190"/>
            <a:ext cx="9353550" cy="501015"/>
            <a:chOff x="3440" y="194"/>
            <a:chExt cx="14730" cy="789"/>
          </a:xfrm>
        </p:grpSpPr>
        <p:sp>
          <p:nvSpPr>
            <p:cNvPr id="2" name="11"/>
            <p:cNvSpPr/>
            <p:nvPr>
              <p:custDataLst>
                <p:tags r:id="rId5"/>
              </p:custDataLst>
            </p:nvPr>
          </p:nvSpPr>
          <p:spPr>
            <a:xfrm>
              <a:off x="3778" y="379"/>
              <a:ext cx="14392" cy="6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spAutoFit/>
            </a:bodyPr>
            <a:p>
              <a:pPr algn="ctr"/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义务教育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《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信息科技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》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  <a:sym typeface="+mn-ea"/>
                </a:rPr>
                <a:t>六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年级上册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                     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第三单元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   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智能小区我揭秘</a:t>
              </a:r>
              <a:endPara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0" y="194"/>
              <a:ext cx="981" cy="789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/>
        </p:nvSpPr>
        <p:spPr>
          <a:xfrm>
            <a:off x="2510155" y="1575435"/>
            <a:ext cx="44996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 10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 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课  探秘车位计数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折角形 1"/>
          <p:cNvSpPr/>
          <p:nvPr/>
        </p:nvSpPr>
        <p:spPr>
          <a:xfrm>
            <a:off x="4290695" y="1454150"/>
            <a:ext cx="7084060" cy="4724400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pic>
        <p:nvPicPr>
          <p:cNvPr id="3" name="图片 2" descr="kisspng-child-art-watercolor-painting-elephant-elephant-5a82f7678280b4.7097463615185324555346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60" y="3609975"/>
            <a:ext cx="2950210" cy="23590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681980" y="2403475"/>
            <a:ext cx="3813175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一、提出问题</a:t>
            </a:r>
            <a:endParaRPr lang="zh-CN" altLang="en-US" sz="48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383530" y="137478"/>
            <a:ext cx="1177290" cy="542925"/>
            <a:chOff x="12180" y="93"/>
            <a:chExt cx="1854" cy="855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12240" y="93"/>
              <a:ext cx="1689" cy="855"/>
            </a:xfrm>
            <a:prstGeom prst="rect">
              <a:avLst/>
            </a:prstGeom>
          </p:spPr>
        </p:pic>
        <p:sp>
          <p:nvSpPr>
            <p:cNvPr id="24" name="TextBox 45">
              <a:hlinkClick r:id="rId4" action="ppaction://hlinksldjump"/>
            </p:cNvPr>
            <p:cNvSpPr txBox="1"/>
            <p:nvPr/>
          </p:nvSpPr>
          <p:spPr>
            <a:xfrm flipH="1">
              <a:off x="12180" y="136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16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提出问题</a:t>
              </a:r>
              <a:endParaRPr lang="zh-CN" altLang="en-US" sz="1600" dirty="0">
                <a:solidFill>
                  <a:srgbClr val="FF0000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8776970" y="6296660"/>
            <a:ext cx="4064000" cy="538480"/>
            <a:chOff x="13822" y="9916"/>
            <a:chExt cx="6400" cy="848"/>
          </a:xfrm>
        </p:grpSpPr>
        <p:pic>
          <p:nvPicPr>
            <p:cNvPr id="32" name="图片 31" descr="5c75362880785"/>
            <p:cNvPicPr>
              <a:picLocks noChangeAspect="1"/>
            </p:cNvPicPr>
            <p:nvPr/>
          </p:nvPicPr>
          <p:blipFill>
            <a:blip r:embed="rId5"/>
            <a:srcRect t="33834" r="-11960" b="32095"/>
            <a:stretch>
              <a:fillRect/>
            </a:stretch>
          </p:blipFill>
          <p:spPr>
            <a:xfrm>
              <a:off x="14953" y="9916"/>
              <a:ext cx="4382" cy="848"/>
            </a:xfrm>
            <a:prstGeom prst="rect">
              <a:avLst/>
            </a:prstGeom>
            <a:noFill/>
          </p:spPr>
        </p:pic>
        <p:sp>
          <p:nvSpPr>
            <p:cNvPr id="34" name="文本框 33"/>
            <p:cNvSpPr txBox="1"/>
            <p:nvPr/>
          </p:nvSpPr>
          <p:spPr>
            <a:xfrm>
              <a:off x="13822" y="10143"/>
              <a:ext cx="6400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第三单元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   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智能小区我揭秘</a:t>
              </a:r>
              <a:endParaRPr lang="zh-CN" altLang="en-US" sz="1400"/>
            </a:p>
          </p:txBody>
        </p:sp>
      </p:grpSp>
      <p:pic>
        <p:nvPicPr>
          <p:cNvPr id="35" name="图片 34" descr="5c75362880785"/>
          <p:cNvPicPr>
            <a:picLocks noChangeAspect="1"/>
          </p:cNvPicPr>
          <p:nvPr/>
        </p:nvPicPr>
        <p:blipFill>
          <a:blip r:embed="rId5"/>
          <a:srcRect t="33834" r="-11960" b="32095"/>
          <a:stretch>
            <a:fillRect/>
          </a:stretch>
        </p:blipFill>
        <p:spPr>
          <a:xfrm>
            <a:off x="120650" y="6296660"/>
            <a:ext cx="2512060" cy="538480"/>
          </a:xfrm>
          <a:prstGeom prst="rect">
            <a:avLst/>
          </a:prstGeom>
          <a:noFill/>
        </p:spPr>
      </p:pic>
      <p:sp>
        <p:nvSpPr>
          <p:cNvPr id="36" name="文本框 35"/>
          <p:cNvSpPr txBox="1"/>
          <p:nvPr/>
        </p:nvSpPr>
        <p:spPr>
          <a:xfrm>
            <a:off x="227330" y="6440805"/>
            <a:ext cx="218503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第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10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课 探秘车位计数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478905" y="137478"/>
            <a:ext cx="1177290" cy="542925"/>
            <a:chOff x="8132" y="40"/>
            <a:chExt cx="1854" cy="855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222" y="40"/>
              <a:ext cx="1689" cy="855"/>
            </a:xfrm>
            <a:prstGeom prst="rect">
              <a:avLst/>
            </a:prstGeom>
          </p:spPr>
        </p:pic>
        <p:sp>
          <p:nvSpPr>
            <p:cNvPr id="28" name="TextBox 45">
              <a:hlinkClick r:id="rId6" action="ppaction://hlinksldjump"/>
            </p:cNvPr>
            <p:cNvSpPr txBox="1"/>
            <p:nvPr/>
          </p:nvSpPr>
          <p:spPr>
            <a:xfrm flipH="1">
              <a:off x="8132" y="84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做出假设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574280" y="137478"/>
            <a:ext cx="1177290" cy="542925"/>
            <a:chOff x="8132" y="40"/>
            <a:chExt cx="1854" cy="855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222" y="40"/>
              <a:ext cx="1689" cy="855"/>
            </a:xfrm>
            <a:prstGeom prst="rect">
              <a:avLst/>
            </a:prstGeom>
          </p:spPr>
        </p:pic>
        <p:sp>
          <p:nvSpPr>
            <p:cNvPr id="45" name="TextBox 45">
              <a:hlinkClick r:id="rId7" action="ppaction://hlinksldjump"/>
            </p:cNvPr>
            <p:cNvSpPr txBox="1"/>
            <p:nvPr/>
          </p:nvSpPr>
          <p:spPr>
            <a:xfrm flipH="1">
              <a:off x="8132" y="84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zh-CN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设计实验</a:t>
              </a:r>
              <a:endParaRPr lang="zh-CN" altLang="zh-CN" sz="16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8669655" y="137478"/>
            <a:ext cx="1177290" cy="542925"/>
            <a:chOff x="8132" y="40"/>
            <a:chExt cx="1854" cy="855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222" y="40"/>
              <a:ext cx="1689" cy="855"/>
            </a:xfrm>
            <a:prstGeom prst="rect">
              <a:avLst/>
            </a:prstGeom>
          </p:spPr>
        </p:pic>
        <p:sp>
          <p:nvSpPr>
            <p:cNvPr id="48" name="TextBox 45">
              <a:hlinkClick r:id="rId8" action="ppaction://hlinksldjump"/>
            </p:cNvPr>
            <p:cNvSpPr txBox="1"/>
            <p:nvPr/>
          </p:nvSpPr>
          <p:spPr>
            <a:xfrm flipH="1">
              <a:off x="8132" y="84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实验探究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9765030" y="137478"/>
            <a:ext cx="1177290" cy="542925"/>
            <a:chOff x="8132" y="40"/>
            <a:chExt cx="1854" cy="855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222" y="40"/>
              <a:ext cx="1689" cy="855"/>
            </a:xfrm>
            <a:prstGeom prst="rect">
              <a:avLst/>
            </a:prstGeom>
          </p:spPr>
        </p:pic>
        <p:sp>
          <p:nvSpPr>
            <p:cNvPr id="51" name="TextBox 45">
              <a:hlinkClick r:id="rId9" action="ppaction://hlinksldjump"/>
            </p:cNvPr>
            <p:cNvSpPr txBox="1"/>
            <p:nvPr/>
          </p:nvSpPr>
          <p:spPr>
            <a:xfrm flipH="1">
              <a:off x="8132" y="84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得出结论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10860405" y="137478"/>
            <a:ext cx="1177290" cy="542925"/>
            <a:chOff x="8132" y="40"/>
            <a:chExt cx="1854" cy="855"/>
          </a:xfrm>
        </p:grpSpPr>
        <p:pic>
          <p:nvPicPr>
            <p:cNvPr id="53" name="图片 52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222" y="40"/>
              <a:ext cx="1689" cy="855"/>
            </a:xfrm>
            <a:prstGeom prst="rect">
              <a:avLst/>
            </a:prstGeom>
          </p:spPr>
        </p:pic>
        <p:sp>
          <p:nvSpPr>
            <p:cNvPr id="54" name="TextBox 45">
              <a:hlinkClick r:id="rId10" action="ppaction://hlinksldjump"/>
            </p:cNvPr>
            <p:cNvSpPr txBox="1"/>
            <p:nvPr/>
          </p:nvSpPr>
          <p:spPr>
            <a:xfrm flipH="1">
              <a:off x="8132" y="84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拓展</a:t>
              </a: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延伸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sp>
        <p:nvSpPr>
          <p:cNvPr id="6" name="标题 4"/>
          <p:cNvSpPr>
            <a:spLocks noGrp="1"/>
          </p:cNvSpPr>
          <p:nvPr/>
        </p:nvSpPr>
        <p:spPr>
          <a:xfrm>
            <a:off x="4618990" y="3681095"/>
            <a:ext cx="6427470" cy="1151890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kumimoji="1" lang="zh-CN" altLang="en-US" sz="4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车位管理系统是如何工作的？</a:t>
            </a:r>
            <a:endParaRPr kumimoji="1" lang="en-US" altLang="zh-CN" sz="4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kisspng-child-art-watercolor-painting-elephant-elephant-5a82f7678280b4.70974636151853245553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3235" y="-111125"/>
            <a:ext cx="1522730" cy="1217930"/>
          </a:xfrm>
          <a:prstGeom prst="rect">
            <a:avLst/>
          </a:prstGeom>
        </p:spPr>
      </p:pic>
      <p:sp>
        <p:nvSpPr>
          <p:cNvPr id="8" name="Text Placeholder 4"/>
          <p:cNvSpPr txBox="1"/>
          <p:nvPr/>
        </p:nvSpPr>
        <p:spPr>
          <a:xfrm>
            <a:off x="4634092" y="3408121"/>
            <a:ext cx="5608225" cy="81746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2000" spc="300" dirty="0">
              <a:ln>
                <a:noFill/>
              </a:ln>
              <a:solidFill>
                <a:srgbClr val="46537A"/>
              </a:solidFill>
              <a:latin typeface="Agency FB" panose="020B0503020202020204" pitchFamily="34" charset="0"/>
              <a:cs typeface="Calibri" panose="020F0502020204030204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8776970" y="6296660"/>
            <a:ext cx="4064000" cy="538480"/>
            <a:chOff x="13822" y="9916"/>
            <a:chExt cx="6400" cy="848"/>
          </a:xfrm>
        </p:grpSpPr>
        <p:pic>
          <p:nvPicPr>
            <p:cNvPr id="32" name="图片 31" descr="5c75362880785"/>
            <p:cNvPicPr>
              <a:picLocks noChangeAspect="1"/>
            </p:cNvPicPr>
            <p:nvPr/>
          </p:nvPicPr>
          <p:blipFill>
            <a:blip r:embed="rId2"/>
            <a:srcRect t="33834" r="-11960" b="32095"/>
            <a:stretch>
              <a:fillRect/>
            </a:stretch>
          </p:blipFill>
          <p:spPr>
            <a:xfrm>
              <a:off x="14953" y="9916"/>
              <a:ext cx="4382" cy="848"/>
            </a:xfrm>
            <a:prstGeom prst="rect">
              <a:avLst/>
            </a:prstGeom>
            <a:noFill/>
          </p:spPr>
        </p:pic>
        <p:sp>
          <p:nvSpPr>
            <p:cNvPr id="34" name="文本框 33"/>
            <p:cNvSpPr txBox="1"/>
            <p:nvPr/>
          </p:nvSpPr>
          <p:spPr>
            <a:xfrm>
              <a:off x="13822" y="10143"/>
              <a:ext cx="6400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第三单元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   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  <a:sym typeface="+mn-ea"/>
                </a:rPr>
                <a:t>智能小区我揭秘</a:t>
              </a:r>
              <a:endParaRPr lang="zh-CN" altLang="en-US" sz="1400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2275205" y="5702935"/>
            <a:ext cx="6660515" cy="47688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/>
            <a:r>
              <a:rPr lang="zh-CN" altLang="en-US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想一想：尝试描述车位管理系统是如何工作的？</a:t>
            </a:r>
            <a:endParaRPr lang="zh-CN" altLang="en-US" sz="2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6" name="洪宁作品073001_20240730_22071636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005965" y="1106805"/>
            <a:ext cx="7772400" cy="4407535"/>
          </a:xfrm>
          <a:prstGeom prst="rect">
            <a:avLst/>
          </a:prstGeom>
        </p:spPr>
      </p:pic>
      <p:grpSp>
        <p:nvGrpSpPr>
          <p:cNvPr id="58" name="组合 57"/>
          <p:cNvGrpSpPr/>
          <p:nvPr/>
        </p:nvGrpSpPr>
        <p:grpSpPr>
          <a:xfrm>
            <a:off x="120650" y="6296660"/>
            <a:ext cx="2512060" cy="538480"/>
            <a:chOff x="190" y="9916"/>
            <a:chExt cx="3956" cy="848"/>
          </a:xfrm>
        </p:grpSpPr>
        <p:pic>
          <p:nvPicPr>
            <p:cNvPr id="59" name="图片 58" descr="5c75362880785"/>
            <p:cNvPicPr>
              <a:picLocks noChangeAspect="1"/>
            </p:cNvPicPr>
            <p:nvPr/>
          </p:nvPicPr>
          <p:blipFill>
            <a:blip r:embed="rId2"/>
            <a:srcRect t="33834" r="-11960" b="32095"/>
            <a:stretch>
              <a:fillRect/>
            </a:stretch>
          </p:blipFill>
          <p:spPr>
            <a:xfrm>
              <a:off x="190" y="9916"/>
              <a:ext cx="3956" cy="848"/>
            </a:xfrm>
            <a:prstGeom prst="rect">
              <a:avLst/>
            </a:prstGeom>
            <a:noFill/>
          </p:spPr>
        </p:pic>
        <p:sp>
          <p:nvSpPr>
            <p:cNvPr id="60" name="文本框 59"/>
            <p:cNvSpPr txBox="1"/>
            <p:nvPr/>
          </p:nvSpPr>
          <p:spPr>
            <a:xfrm>
              <a:off x="358" y="10143"/>
              <a:ext cx="344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第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10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课 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 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探秘车位计数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383530" y="137478"/>
            <a:ext cx="1177290" cy="542925"/>
            <a:chOff x="12180" y="93"/>
            <a:chExt cx="1854" cy="855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12240" y="93"/>
              <a:ext cx="1689" cy="855"/>
            </a:xfrm>
            <a:prstGeom prst="rect">
              <a:avLst/>
            </a:prstGeom>
          </p:spPr>
        </p:pic>
        <p:sp>
          <p:nvSpPr>
            <p:cNvPr id="31" name="TextBox 45">
              <a:hlinkClick r:id="rId8" action="ppaction://hlinksldjump"/>
            </p:cNvPr>
            <p:cNvSpPr txBox="1"/>
            <p:nvPr/>
          </p:nvSpPr>
          <p:spPr>
            <a:xfrm flipH="1">
              <a:off x="12180" y="136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16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提出问题</a:t>
              </a:r>
              <a:endParaRPr lang="zh-CN" altLang="en-US" sz="1600" dirty="0">
                <a:solidFill>
                  <a:srgbClr val="FF0000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478905" y="137478"/>
            <a:ext cx="1177290" cy="542925"/>
            <a:chOff x="8132" y="40"/>
            <a:chExt cx="1854" cy="855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222" y="40"/>
              <a:ext cx="1689" cy="855"/>
            </a:xfrm>
            <a:prstGeom prst="rect">
              <a:avLst/>
            </a:prstGeom>
          </p:spPr>
        </p:pic>
        <p:sp>
          <p:nvSpPr>
            <p:cNvPr id="36" name="TextBox 45">
              <a:hlinkClick r:id="rId9" action="ppaction://hlinksldjump"/>
            </p:cNvPr>
            <p:cNvSpPr txBox="1"/>
            <p:nvPr/>
          </p:nvSpPr>
          <p:spPr>
            <a:xfrm flipH="1">
              <a:off x="8132" y="84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做出假设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574280" y="137478"/>
            <a:ext cx="1177290" cy="542925"/>
            <a:chOff x="8132" y="40"/>
            <a:chExt cx="1854" cy="855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222" y="40"/>
              <a:ext cx="1689" cy="855"/>
            </a:xfrm>
            <a:prstGeom prst="rect">
              <a:avLst/>
            </a:prstGeom>
          </p:spPr>
        </p:pic>
        <p:sp>
          <p:nvSpPr>
            <p:cNvPr id="39" name="TextBox 45">
              <a:hlinkClick r:id="rId10" action="ppaction://hlinksldjump"/>
            </p:cNvPr>
            <p:cNvSpPr txBox="1"/>
            <p:nvPr/>
          </p:nvSpPr>
          <p:spPr>
            <a:xfrm flipH="1">
              <a:off x="8132" y="84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zh-CN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设计实验</a:t>
              </a:r>
              <a:endParaRPr lang="zh-CN" altLang="zh-CN" sz="16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669655" y="137478"/>
            <a:ext cx="1177290" cy="542925"/>
            <a:chOff x="8132" y="40"/>
            <a:chExt cx="1854" cy="855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222" y="40"/>
              <a:ext cx="1689" cy="855"/>
            </a:xfrm>
            <a:prstGeom prst="rect">
              <a:avLst/>
            </a:prstGeom>
          </p:spPr>
        </p:pic>
        <p:sp>
          <p:nvSpPr>
            <p:cNvPr id="42" name="TextBox 45">
              <a:hlinkClick r:id="rId11" action="ppaction://hlinksldjump"/>
            </p:cNvPr>
            <p:cNvSpPr txBox="1"/>
            <p:nvPr/>
          </p:nvSpPr>
          <p:spPr>
            <a:xfrm flipH="1">
              <a:off x="8132" y="84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实验探究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9765030" y="137478"/>
            <a:ext cx="1177290" cy="542925"/>
            <a:chOff x="8132" y="40"/>
            <a:chExt cx="1854" cy="855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222" y="40"/>
              <a:ext cx="1689" cy="855"/>
            </a:xfrm>
            <a:prstGeom prst="rect">
              <a:avLst/>
            </a:prstGeom>
          </p:spPr>
        </p:pic>
        <p:sp>
          <p:nvSpPr>
            <p:cNvPr id="62" name="TextBox 45">
              <a:hlinkClick r:id="rId12" action="ppaction://hlinksldjump"/>
            </p:cNvPr>
            <p:cNvSpPr txBox="1"/>
            <p:nvPr/>
          </p:nvSpPr>
          <p:spPr>
            <a:xfrm flipH="1">
              <a:off x="8132" y="84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得出结论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10860405" y="137478"/>
            <a:ext cx="1177290" cy="542925"/>
            <a:chOff x="8132" y="40"/>
            <a:chExt cx="1854" cy="855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615" b="54174"/>
            <a:stretch>
              <a:fillRect/>
            </a:stretch>
          </p:blipFill>
          <p:spPr>
            <a:xfrm flipH="1">
              <a:off x="8222" y="40"/>
              <a:ext cx="1689" cy="855"/>
            </a:xfrm>
            <a:prstGeom prst="rect">
              <a:avLst/>
            </a:prstGeom>
          </p:spPr>
        </p:pic>
        <p:sp>
          <p:nvSpPr>
            <p:cNvPr id="65" name="TextBox 45">
              <a:hlinkClick r:id="rId13" action="ppaction://hlinksldjump"/>
            </p:cNvPr>
            <p:cNvSpPr txBox="1"/>
            <p:nvPr/>
          </p:nvSpPr>
          <p:spPr>
            <a:xfrm flipH="1">
              <a:off x="8132" y="84"/>
              <a:ext cx="1854" cy="725"/>
            </a:xfrm>
            <a:prstGeom prst="rect">
              <a:avLst/>
            </a:prstGeom>
            <a:noFill/>
            <a:ln w="12700">
              <a:noFill/>
              <a:prstDash val="lgDashDot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仓耳羽辰体-谷力 W04" panose="02020400000000000000" pitchFamily="18" charset="-122"/>
                  <a:ea typeface="仓耳羽辰体-谷力 W04" panose="02020400000000000000" pitchFamily="18" charset="-122"/>
                </a:defRPr>
              </a:lvl1pPr>
            </a:lstStyle>
            <a:p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拓展</a:t>
              </a:r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rPr>
                <a:t>延伸</a:t>
              </a:r>
              <a:endParaRPr lang="zh-CN" altLang="en-US" sz="1600" dirty="0">
                <a:solidFill>
                  <a:schemeClr val="bg1">
                    <a:lumMod val="50000"/>
                  </a:schemeClr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+mn-ea"/>
                <a:sym typeface="+mn-lt"/>
              </a:endParaRPr>
            </a:p>
          </p:txBody>
        </p:sp>
      </p:grp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kisspng-rabbit-elephant-drawing-illustration-painted-elephant-rabbit-love-each-other-5a99a139b01318.1889499715200177217212.pngkisspng-rabbit-elephant-drawing-illustration-painted-elephant-rabbit-love-each-other-5a99a139b01318.1889499715200177217212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2430" y="3711575"/>
            <a:ext cx="2106295" cy="2106295"/>
          </a:xfrm>
          <a:prstGeom prst="rect">
            <a:avLst/>
          </a:prstGeom>
        </p:spPr>
      </p:pic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3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sp>
        <p:nvSpPr>
          <p:cNvPr id="22" name="Text Placeholder 4"/>
          <p:cNvSpPr txBox="1"/>
          <p:nvPr/>
        </p:nvSpPr>
        <p:spPr>
          <a:xfrm>
            <a:off x="4634092" y="3408121"/>
            <a:ext cx="5608225" cy="81746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2000" spc="300" dirty="0">
              <a:ln>
                <a:noFill/>
              </a:ln>
              <a:solidFill>
                <a:srgbClr val="46537A"/>
              </a:solidFill>
              <a:latin typeface="Agency FB" panose="020B0503020202020204" pitchFamily="34" charset="0"/>
              <a:cs typeface="Calibri" panose="020F0502020204030204"/>
            </a:endParaRPr>
          </a:p>
        </p:txBody>
      </p:sp>
      <p:sp>
        <p:nvSpPr>
          <p:cNvPr id="25" name="折角形 24"/>
          <p:cNvSpPr/>
          <p:nvPr/>
        </p:nvSpPr>
        <p:spPr>
          <a:xfrm>
            <a:off x="4290695" y="1454150"/>
            <a:ext cx="7084060" cy="4724400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93055" y="138430"/>
            <a:ext cx="6650990" cy="542925"/>
            <a:chOff x="8493" y="218"/>
            <a:chExt cx="10474" cy="855"/>
          </a:xfrm>
        </p:grpSpPr>
        <p:grpSp>
          <p:nvGrpSpPr>
            <p:cNvPr id="5" name="组合 4"/>
            <p:cNvGrpSpPr/>
            <p:nvPr/>
          </p:nvGrpSpPr>
          <p:grpSpPr>
            <a:xfrm rot="0">
              <a:off x="10217" y="218"/>
              <a:ext cx="1854" cy="855"/>
              <a:chOff x="12180" y="93"/>
              <a:chExt cx="1854" cy="855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12240" y="93"/>
                <a:ext cx="1689" cy="855"/>
              </a:xfrm>
              <a:prstGeom prst="rect">
                <a:avLst/>
              </a:prstGeom>
            </p:spPr>
          </p:pic>
          <p:sp>
            <p:nvSpPr>
              <p:cNvPr id="24" name="TextBox 45">
                <a:hlinkClick r:id="rId5" action="ppaction://hlinksldjump"/>
              </p:cNvPr>
              <p:cNvSpPr txBox="1"/>
              <p:nvPr/>
            </p:nvSpPr>
            <p:spPr>
              <a:xfrm flipH="1">
                <a:off x="12180" y="136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rgbClr val="FF0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做出假设</a:t>
                </a:r>
                <a:endParaRPr lang="zh-CN" altLang="en-US" sz="16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 rot="0">
              <a:off x="8493" y="218"/>
              <a:ext cx="1854" cy="855"/>
              <a:chOff x="8132" y="40"/>
              <a:chExt cx="1854" cy="855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28" name="TextBox 45">
                <a:hlinkClick r:id="rId6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提出问题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 rot="0">
              <a:off x="11941" y="218"/>
              <a:ext cx="1854" cy="855"/>
              <a:chOff x="8132" y="40"/>
              <a:chExt cx="1854" cy="855"/>
            </a:xfrm>
          </p:grpSpPr>
          <p:pic>
            <p:nvPicPr>
              <p:cNvPr id="44" name="图片 43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45" name="TextBox 45">
                <a:hlinkClick r:id="rId7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zh-CN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设计实验</a:t>
                </a:r>
                <a:endParaRPr lang="zh-CN" altLang="zh-CN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 rot="0">
              <a:off x="13665" y="218"/>
              <a:ext cx="1854" cy="855"/>
              <a:chOff x="8132" y="40"/>
              <a:chExt cx="1854" cy="855"/>
            </a:xfrm>
          </p:grpSpPr>
          <p:pic>
            <p:nvPicPr>
              <p:cNvPr id="47" name="图片 46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48" name="TextBox 45">
                <a:hlinkClick r:id="rId8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实验探究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 rot="0">
              <a:off x="15389" y="218"/>
              <a:ext cx="1854" cy="855"/>
              <a:chOff x="8132" y="40"/>
              <a:chExt cx="1854" cy="855"/>
            </a:xfrm>
          </p:grpSpPr>
          <p:pic>
            <p:nvPicPr>
              <p:cNvPr id="50" name="图片 49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51" name="TextBox 45">
                <a:hlinkClick r:id="rId9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得出结论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 rot="0">
              <a:off x="17113" y="218"/>
              <a:ext cx="1854" cy="855"/>
              <a:chOff x="8132" y="40"/>
              <a:chExt cx="1854" cy="855"/>
            </a:xfrm>
          </p:grpSpPr>
          <p:pic>
            <p:nvPicPr>
              <p:cNvPr id="53" name="图片 52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54" name="TextBox 45">
                <a:hlinkClick r:id="rId10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拓展</a:t>
                </a:r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延伸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9" name="文本框 8"/>
          <p:cNvSpPr txBox="1"/>
          <p:nvPr/>
        </p:nvSpPr>
        <p:spPr>
          <a:xfrm>
            <a:off x="5681980" y="2403475"/>
            <a:ext cx="3813175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二、做出假设</a:t>
            </a:r>
            <a:endParaRPr lang="zh-CN" altLang="en-US" sz="48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标题 4"/>
          <p:cNvSpPr>
            <a:spLocks noGrp="1"/>
          </p:cNvSpPr>
          <p:nvPr/>
        </p:nvSpPr>
        <p:spPr>
          <a:xfrm>
            <a:off x="4324350" y="3845560"/>
            <a:ext cx="7050405" cy="1151890"/>
          </a:xfrm>
        </p:spPr>
        <p:txBody>
          <a:bodyPr>
            <a:normAutofit fontScale="8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kumimoji="1"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车位计数器是如何实现计数功能的？</a:t>
            </a:r>
            <a:endParaRPr kumimoji="1"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20650" y="6296660"/>
            <a:ext cx="2512060" cy="538480"/>
            <a:chOff x="190" y="9916"/>
            <a:chExt cx="3956" cy="848"/>
          </a:xfrm>
        </p:grpSpPr>
        <p:pic>
          <p:nvPicPr>
            <p:cNvPr id="31" name="图片 30" descr="5c75362880785"/>
            <p:cNvPicPr>
              <a:picLocks noChangeAspect="1"/>
            </p:cNvPicPr>
            <p:nvPr/>
          </p:nvPicPr>
          <p:blipFill>
            <a:blip r:embed="rId3"/>
            <a:srcRect t="33834" r="-11960" b="32095"/>
            <a:stretch>
              <a:fillRect/>
            </a:stretch>
          </p:blipFill>
          <p:spPr>
            <a:xfrm>
              <a:off x="190" y="9916"/>
              <a:ext cx="3956" cy="848"/>
            </a:xfrm>
            <a:prstGeom prst="rect">
              <a:avLst/>
            </a:prstGeom>
            <a:noFill/>
          </p:spPr>
        </p:pic>
        <p:sp>
          <p:nvSpPr>
            <p:cNvPr id="37" name="文本框 36"/>
            <p:cNvSpPr txBox="1"/>
            <p:nvPr/>
          </p:nvSpPr>
          <p:spPr>
            <a:xfrm>
              <a:off x="358" y="10143"/>
              <a:ext cx="344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第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10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课 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 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探秘车位计数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endParaRPr>
            </a:p>
          </p:txBody>
        </p:sp>
      </p:grp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22" grpId="0"/>
      <p:bldP spid="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kisspng-rabbit-elephant-drawing-illustration-painted-elephant-rabbit-love-each-other-5a99a139b01318.1889499715200177217212.pngkisspng-rabbit-elephant-drawing-illustration-painted-elephant-rabbit-love-each-other-5a99a139b01318.188949971520017721721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90855" y="0"/>
            <a:ext cx="1037590" cy="1037590"/>
          </a:xfrm>
          <a:prstGeom prst="rect">
            <a:avLst/>
          </a:prstGeom>
        </p:spPr>
      </p:pic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sp>
        <p:nvSpPr>
          <p:cNvPr id="22" name="Text Placeholder 4"/>
          <p:cNvSpPr txBox="1"/>
          <p:nvPr/>
        </p:nvSpPr>
        <p:spPr>
          <a:xfrm>
            <a:off x="3559672" y="3408121"/>
            <a:ext cx="5608225" cy="81746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2000" spc="300" dirty="0">
              <a:ln>
                <a:noFill/>
              </a:ln>
              <a:solidFill>
                <a:srgbClr val="46537A"/>
              </a:solidFill>
              <a:latin typeface="Agency FB" panose="020B0503020202020204" pitchFamily="34" charset="0"/>
              <a:cs typeface="Calibri" panose="020F0502020204030204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290" y="1331595"/>
            <a:ext cx="5373370" cy="3308985"/>
          </a:xfrm>
          <a:prstGeom prst="round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305" y="1331595"/>
            <a:ext cx="3150870" cy="3312795"/>
          </a:xfrm>
          <a:prstGeom prst="round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607185" y="5210175"/>
            <a:ext cx="904430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观察图片，想一想、说一说，在生活中车位计数器是如何实现计数功能的？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20650" y="6296660"/>
            <a:ext cx="2512060" cy="538480"/>
            <a:chOff x="190" y="9916"/>
            <a:chExt cx="3956" cy="848"/>
          </a:xfrm>
        </p:grpSpPr>
        <p:pic>
          <p:nvPicPr>
            <p:cNvPr id="10" name="图片 9" descr="5c75362880785"/>
            <p:cNvPicPr>
              <a:picLocks noChangeAspect="1"/>
            </p:cNvPicPr>
            <p:nvPr/>
          </p:nvPicPr>
          <p:blipFill>
            <a:blip r:embed="rId2"/>
            <a:srcRect t="33834" r="-11960" b="32095"/>
            <a:stretch>
              <a:fillRect/>
            </a:stretch>
          </p:blipFill>
          <p:spPr>
            <a:xfrm>
              <a:off x="190" y="9916"/>
              <a:ext cx="3956" cy="848"/>
            </a:xfrm>
            <a:prstGeom prst="rect">
              <a:avLst/>
            </a:prstGeom>
            <a:noFill/>
          </p:spPr>
        </p:pic>
        <p:sp>
          <p:nvSpPr>
            <p:cNvPr id="11" name="文本框 10"/>
            <p:cNvSpPr txBox="1"/>
            <p:nvPr/>
          </p:nvSpPr>
          <p:spPr>
            <a:xfrm>
              <a:off x="358" y="10143"/>
              <a:ext cx="344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第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10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课 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 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探秘车位计数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393055" y="138430"/>
            <a:ext cx="6650990" cy="542925"/>
            <a:chOff x="8493" y="218"/>
            <a:chExt cx="10474" cy="855"/>
          </a:xfrm>
        </p:grpSpPr>
        <p:grpSp>
          <p:nvGrpSpPr>
            <p:cNvPr id="12" name="组合 11"/>
            <p:cNvGrpSpPr/>
            <p:nvPr/>
          </p:nvGrpSpPr>
          <p:grpSpPr>
            <a:xfrm rot="0">
              <a:off x="10217" y="218"/>
              <a:ext cx="1854" cy="855"/>
              <a:chOff x="12180" y="93"/>
              <a:chExt cx="1854" cy="855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12240" y="93"/>
                <a:ext cx="1689" cy="855"/>
              </a:xfrm>
              <a:prstGeom prst="rect">
                <a:avLst/>
              </a:prstGeom>
            </p:spPr>
          </p:pic>
          <p:sp>
            <p:nvSpPr>
              <p:cNvPr id="14" name="TextBox 45">
                <a:hlinkClick r:id="rId6" action="ppaction://hlinksldjump"/>
              </p:cNvPr>
              <p:cNvSpPr txBox="1"/>
              <p:nvPr/>
            </p:nvSpPr>
            <p:spPr>
              <a:xfrm flipH="1">
                <a:off x="12180" y="136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rgbClr val="FF0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做出假设</a:t>
                </a:r>
                <a:endParaRPr lang="zh-CN" altLang="en-US" sz="16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 rot="0">
              <a:off x="8493" y="218"/>
              <a:ext cx="1854" cy="855"/>
              <a:chOff x="8132" y="40"/>
              <a:chExt cx="1854" cy="855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17" name="TextBox 45">
                <a:hlinkClick r:id="rId7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提出问题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 rot="0">
              <a:off x="11941" y="218"/>
              <a:ext cx="1854" cy="855"/>
              <a:chOff x="8132" y="40"/>
              <a:chExt cx="1854" cy="855"/>
            </a:xfrm>
          </p:grpSpPr>
          <p:pic>
            <p:nvPicPr>
              <p:cNvPr id="19" name="图片 18"/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20" name="TextBox 45">
                <a:hlinkClick r:id="rId8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zh-CN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设计实验</a:t>
                </a:r>
                <a:endParaRPr lang="zh-CN" altLang="zh-CN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 rot="0">
              <a:off x="13665" y="218"/>
              <a:ext cx="1854" cy="855"/>
              <a:chOff x="8132" y="40"/>
              <a:chExt cx="1854" cy="855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25" name="TextBox 45">
                <a:hlinkClick r:id="rId9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实验探究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 rot="0">
              <a:off x="15389" y="218"/>
              <a:ext cx="1854" cy="855"/>
              <a:chOff x="8132" y="40"/>
              <a:chExt cx="1854" cy="855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31" name="TextBox 45">
                <a:hlinkClick r:id="rId10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得出结论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 rot="0">
              <a:off x="17113" y="218"/>
              <a:ext cx="1854" cy="855"/>
              <a:chOff x="8132" y="40"/>
              <a:chExt cx="1854" cy="855"/>
            </a:xfrm>
          </p:grpSpPr>
          <p:pic>
            <p:nvPicPr>
              <p:cNvPr id="35" name="图片 34"/>
              <p:cNvPicPr>
                <a:picLocks noChangeAspect="1"/>
              </p:cNvPicPr>
              <p:nvPr/>
            </p:nvPicPr>
            <p:blipFill rotWithShape="1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36" name="TextBox 45">
                <a:hlinkClick r:id="rId11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拓展</a:t>
                </a:r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延伸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1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sp>
        <p:nvSpPr>
          <p:cNvPr id="22" name="Text Placeholder 4"/>
          <p:cNvSpPr txBox="1"/>
          <p:nvPr/>
        </p:nvSpPr>
        <p:spPr>
          <a:xfrm>
            <a:off x="1084580" y="1306830"/>
            <a:ext cx="7627620" cy="554990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lnSpc>
                <a:spcPct val="100000"/>
              </a:lnSpc>
              <a:buClrTx/>
              <a:buSzTx/>
              <a:buFontTx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尝试完善流程图，再次描述车位计数的工作过程。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50840" y="2761615"/>
            <a:ext cx="6303010" cy="2844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车位计数器是车位管理系统的核心功能模块，主要用来计数，它包含“识别车辆——计算剩余车位——显示剩余车位数”三个工作环节。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buClrTx/>
              <a:buSzTx/>
              <a:buFontTx/>
            </a:pPr>
            <a:r>
              <a:rPr lang="en-US" altLang="zh-CN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endParaRPr lang="en-US" altLang="zh-CN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buClrTx/>
              <a:buSzTx/>
              <a:buFontTx/>
            </a:pP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如果有车辆进库，剩余车位数就会减1，并显示现在的剩余车位数。</a:t>
            </a:r>
            <a:endParaRPr lang="zh-CN" altLang="en-US" sz="24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895" y="1760855"/>
            <a:ext cx="4300220" cy="4459605"/>
          </a:xfrm>
          <a:prstGeom prst="rect">
            <a:avLst/>
          </a:prstGeom>
        </p:spPr>
      </p:pic>
      <p:grpSp>
        <p:nvGrpSpPr>
          <p:cNvPr id="57" name="组合 56"/>
          <p:cNvGrpSpPr/>
          <p:nvPr/>
        </p:nvGrpSpPr>
        <p:grpSpPr>
          <a:xfrm>
            <a:off x="120650" y="6296660"/>
            <a:ext cx="2512060" cy="538480"/>
            <a:chOff x="190" y="9916"/>
            <a:chExt cx="3956" cy="848"/>
          </a:xfrm>
        </p:grpSpPr>
        <p:pic>
          <p:nvPicPr>
            <p:cNvPr id="11" name="图片 10" descr="5c75362880785"/>
            <p:cNvPicPr>
              <a:picLocks noChangeAspect="1"/>
            </p:cNvPicPr>
            <p:nvPr/>
          </p:nvPicPr>
          <p:blipFill>
            <a:blip r:embed="rId1"/>
            <a:srcRect t="33834" r="-11960" b="32095"/>
            <a:stretch>
              <a:fillRect/>
            </a:stretch>
          </p:blipFill>
          <p:spPr>
            <a:xfrm>
              <a:off x="190" y="9916"/>
              <a:ext cx="3956" cy="848"/>
            </a:xfrm>
            <a:prstGeom prst="rect">
              <a:avLst/>
            </a:prstGeom>
            <a:noFill/>
          </p:spPr>
        </p:pic>
        <p:sp>
          <p:nvSpPr>
            <p:cNvPr id="12" name="文本框 11"/>
            <p:cNvSpPr txBox="1"/>
            <p:nvPr/>
          </p:nvSpPr>
          <p:spPr>
            <a:xfrm>
              <a:off x="358" y="10143"/>
              <a:ext cx="344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第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10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课 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 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探秘车位计数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endParaRPr>
            </a:p>
          </p:txBody>
        </p:sp>
      </p:grpSp>
      <p:pic>
        <p:nvPicPr>
          <p:cNvPr id="13" name="图片 12" descr="C:\Users\Administrator\Desktop\kisspng-rabbit-elephant-drawing-illustration-painted-elephant-rabbit-love-each-other-5a99a139b01318.1889499715200177217212.pngkisspng-rabbit-elephant-drawing-illustration-painted-elephant-rabbit-love-each-other-5a99a139b01318.18894997152001772172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0855" y="0"/>
            <a:ext cx="1037590" cy="103759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393055" y="138430"/>
            <a:ext cx="6650990" cy="542925"/>
            <a:chOff x="8493" y="218"/>
            <a:chExt cx="10474" cy="855"/>
          </a:xfrm>
        </p:grpSpPr>
        <p:grpSp>
          <p:nvGrpSpPr>
            <p:cNvPr id="4" name="组合 3"/>
            <p:cNvGrpSpPr/>
            <p:nvPr/>
          </p:nvGrpSpPr>
          <p:grpSpPr>
            <a:xfrm rot="0">
              <a:off x="10217" y="218"/>
              <a:ext cx="1854" cy="855"/>
              <a:chOff x="12180" y="93"/>
              <a:chExt cx="1854" cy="855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12240" y="93"/>
                <a:ext cx="1689" cy="855"/>
              </a:xfrm>
              <a:prstGeom prst="rect">
                <a:avLst/>
              </a:prstGeom>
            </p:spPr>
          </p:pic>
          <p:sp>
            <p:nvSpPr>
              <p:cNvPr id="9" name="TextBox 45">
                <a:hlinkClick r:id="rId5" action="ppaction://hlinksldjump"/>
              </p:cNvPr>
              <p:cNvSpPr txBox="1"/>
              <p:nvPr/>
            </p:nvSpPr>
            <p:spPr>
              <a:xfrm flipH="1">
                <a:off x="12180" y="136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rgbClr val="FF0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做出假设</a:t>
                </a:r>
                <a:endParaRPr lang="zh-CN" altLang="en-US" sz="16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 rot="0">
              <a:off x="8493" y="218"/>
              <a:ext cx="1854" cy="855"/>
              <a:chOff x="8132" y="40"/>
              <a:chExt cx="1854" cy="855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16" name="TextBox 45">
                <a:hlinkClick r:id="rId6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提出问题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 rot="0">
              <a:off x="11941" y="218"/>
              <a:ext cx="1854" cy="855"/>
              <a:chOff x="8132" y="40"/>
              <a:chExt cx="1854" cy="855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19" name="TextBox 45">
                <a:hlinkClick r:id="rId7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zh-CN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设计实验</a:t>
                </a:r>
                <a:endParaRPr lang="zh-CN" altLang="zh-CN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 rot="0">
              <a:off x="13665" y="218"/>
              <a:ext cx="1854" cy="855"/>
              <a:chOff x="8132" y="40"/>
              <a:chExt cx="1854" cy="855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23" name="TextBox 45">
                <a:hlinkClick r:id="rId8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实验探究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组合 24"/>
            <p:cNvGrpSpPr/>
            <p:nvPr/>
          </p:nvGrpSpPr>
          <p:grpSpPr>
            <a:xfrm rot="0">
              <a:off x="15389" y="218"/>
              <a:ext cx="1854" cy="855"/>
              <a:chOff x="8132" y="40"/>
              <a:chExt cx="1854" cy="855"/>
            </a:xfrm>
          </p:grpSpPr>
          <p:pic>
            <p:nvPicPr>
              <p:cNvPr id="29" name="图片 28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30" name="TextBox 45">
                <a:hlinkClick r:id="rId9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得出结论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 rot="0">
              <a:off x="17113" y="218"/>
              <a:ext cx="1854" cy="855"/>
              <a:chOff x="8132" y="40"/>
              <a:chExt cx="1854" cy="855"/>
            </a:xfrm>
          </p:grpSpPr>
          <p:pic>
            <p:nvPicPr>
              <p:cNvPr id="33" name="图片 32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35" name="TextBox 45">
                <a:hlinkClick r:id="rId10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拓展</a:t>
                </a:r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延伸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</p:grp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kisspng-elephant-drawing-cartoon-illustration-rabbits-and-small-elephant-5a9174179019f7.5221269215194818795903.pngkisspng-elephant-drawing-cartoon-illustration-rabbits-and-small-elephant-5a9174179019f7.5221269215194818795903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3895" y="3532505"/>
            <a:ext cx="2973070" cy="2973070"/>
          </a:xfrm>
          <a:prstGeom prst="rect">
            <a:avLst/>
          </a:prstGeom>
        </p:spPr>
      </p:pic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3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sp>
        <p:nvSpPr>
          <p:cNvPr id="22" name="Text Placeholder 4"/>
          <p:cNvSpPr txBox="1"/>
          <p:nvPr/>
        </p:nvSpPr>
        <p:spPr>
          <a:xfrm>
            <a:off x="4634092" y="3408121"/>
            <a:ext cx="5608225" cy="81746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2000" spc="300" dirty="0">
              <a:ln>
                <a:noFill/>
              </a:ln>
              <a:solidFill>
                <a:srgbClr val="46537A"/>
              </a:solidFill>
              <a:latin typeface="Agency FB" panose="020B0503020202020204" pitchFamily="34" charset="0"/>
              <a:cs typeface="Calibri" panose="020F0502020204030204"/>
            </a:endParaRPr>
          </a:p>
        </p:txBody>
      </p:sp>
      <p:sp>
        <p:nvSpPr>
          <p:cNvPr id="25" name="折角形 24"/>
          <p:cNvSpPr/>
          <p:nvPr/>
        </p:nvSpPr>
        <p:spPr>
          <a:xfrm>
            <a:off x="4290695" y="1454150"/>
            <a:ext cx="7084060" cy="4724400"/>
          </a:xfrm>
          <a:prstGeom prst="foldedCorner">
            <a:avLst/>
          </a:prstGeom>
          <a:noFill/>
          <a:ln w="38100">
            <a:gradFill>
              <a:gsLst>
                <a:gs pos="0">
                  <a:srgbClr val="CF9660"/>
                </a:gs>
                <a:gs pos="99000">
                  <a:srgbClr val="5F3B1C"/>
                </a:gs>
              </a:gsLst>
              <a:lin ang="16200000" scaled="0"/>
            </a:gradFill>
          </a:ln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n>
                <a:solidFill>
                  <a:srgbClr val="A9D8DE"/>
                </a:solidFill>
              </a:ln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393055" y="138430"/>
            <a:ext cx="6650990" cy="542925"/>
            <a:chOff x="8493" y="218"/>
            <a:chExt cx="10474" cy="855"/>
          </a:xfrm>
        </p:grpSpPr>
        <p:grpSp>
          <p:nvGrpSpPr>
            <p:cNvPr id="5" name="组合 4"/>
            <p:cNvGrpSpPr/>
            <p:nvPr/>
          </p:nvGrpSpPr>
          <p:grpSpPr>
            <a:xfrm rot="0">
              <a:off x="11941" y="218"/>
              <a:ext cx="1854" cy="855"/>
              <a:chOff x="13904" y="93"/>
              <a:chExt cx="1854" cy="855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13994" y="93"/>
                <a:ext cx="1689" cy="855"/>
              </a:xfrm>
              <a:prstGeom prst="rect">
                <a:avLst/>
              </a:prstGeom>
            </p:spPr>
          </p:pic>
          <p:sp>
            <p:nvSpPr>
              <p:cNvPr id="24" name="TextBox 45">
                <a:hlinkClick r:id="rId5" action="ppaction://hlinksldjump"/>
              </p:cNvPr>
              <p:cNvSpPr txBox="1"/>
              <p:nvPr/>
            </p:nvSpPr>
            <p:spPr>
              <a:xfrm flipH="1">
                <a:off x="13904" y="133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rgbClr val="FF0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设计实验</a:t>
                </a:r>
                <a:endParaRPr lang="zh-CN" altLang="en-US" sz="16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 rot="0">
              <a:off x="8493" y="218"/>
              <a:ext cx="1854" cy="855"/>
              <a:chOff x="8132" y="40"/>
              <a:chExt cx="1854" cy="855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28" name="TextBox 45">
                <a:hlinkClick r:id="rId6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提出问题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 rot="0">
              <a:off x="10322" y="218"/>
              <a:ext cx="1854" cy="855"/>
              <a:chOff x="6513" y="40"/>
              <a:chExt cx="1854" cy="855"/>
            </a:xfrm>
          </p:grpSpPr>
          <p:pic>
            <p:nvPicPr>
              <p:cNvPr id="44" name="图片 43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6588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45" name="TextBox 45">
                <a:hlinkClick r:id="rId7" action="ppaction://hlinksldjump"/>
              </p:cNvPr>
              <p:cNvSpPr txBox="1"/>
              <p:nvPr/>
            </p:nvSpPr>
            <p:spPr>
              <a:xfrm flipH="1">
                <a:off x="6513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zh-CN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做出假设</a:t>
                </a:r>
                <a:endParaRPr lang="zh-CN" altLang="zh-CN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 rot="0">
              <a:off x="13665" y="218"/>
              <a:ext cx="1854" cy="855"/>
              <a:chOff x="8132" y="40"/>
              <a:chExt cx="1854" cy="855"/>
            </a:xfrm>
          </p:grpSpPr>
          <p:pic>
            <p:nvPicPr>
              <p:cNvPr id="47" name="图片 46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48" name="TextBox 45">
                <a:hlinkClick r:id="rId8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实验探究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9" name="组合 48"/>
            <p:cNvGrpSpPr/>
            <p:nvPr/>
          </p:nvGrpSpPr>
          <p:grpSpPr>
            <a:xfrm rot="0">
              <a:off x="15389" y="218"/>
              <a:ext cx="1854" cy="855"/>
              <a:chOff x="8132" y="40"/>
              <a:chExt cx="1854" cy="855"/>
            </a:xfrm>
          </p:grpSpPr>
          <p:pic>
            <p:nvPicPr>
              <p:cNvPr id="50" name="图片 49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51" name="TextBox 45">
                <a:hlinkClick r:id="rId9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得出结论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52" name="组合 51"/>
            <p:cNvGrpSpPr/>
            <p:nvPr/>
          </p:nvGrpSpPr>
          <p:grpSpPr>
            <a:xfrm rot="0">
              <a:off x="17113" y="218"/>
              <a:ext cx="1854" cy="855"/>
              <a:chOff x="8132" y="40"/>
              <a:chExt cx="1854" cy="855"/>
            </a:xfrm>
          </p:grpSpPr>
          <p:pic>
            <p:nvPicPr>
              <p:cNvPr id="53" name="图片 52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54" name="TextBox 45">
                <a:hlinkClick r:id="rId10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拓展</a:t>
                </a:r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延伸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7" name="组合 56"/>
          <p:cNvGrpSpPr/>
          <p:nvPr/>
        </p:nvGrpSpPr>
        <p:grpSpPr>
          <a:xfrm>
            <a:off x="120650" y="6296660"/>
            <a:ext cx="2512060" cy="538480"/>
            <a:chOff x="190" y="9916"/>
            <a:chExt cx="3956" cy="848"/>
          </a:xfrm>
        </p:grpSpPr>
        <p:pic>
          <p:nvPicPr>
            <p:cNvPr id="6" name="图片 5" descr="5c75362880785"/>
            <p:cNvPicPr>
              <a:picLocks noChangeAspect="1"/>
            </p:cNvPicPr>
            <p:nvPr/>
          </p:nvPicPr>
          <p:blipFill>
            <a:blip r:embed="rId3"/>
            <a:srcRect t="33834" r="-11960" b="32095"/>
            <a:stretch>
              <a:fillRect/>
            </a:stretch>
          </p:blipFill>
          <p:spPr>
            <a:xfrm>
              <a:off x="190" y="9916"/>
              <a:ext cx="3956" cy="848"/>
            </a:xfrm>
            <a:prstGeom prst="rect">
              <a:avLst/>
            </a:prstGeom>
            <a:noFill/>
          </p:spPr>
        </p:pic>
        <p:sp>
          <p:nvSpPr>
            <p:cNvPr id="9" name="文本框 8"/>
            <p:cNvSpPr txBox="1"/>
            <p:nvPr/>
          </p:nvSpPr>
          <p:spPr>
            <a:xfrm>
              <a:off x="358" y="10143"/>
              <a:ext cx="344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第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10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课 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 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探秘车位计数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5605780" y="2403475"/>
            <a:ext cx="4338320" cy="738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p>
            <a:pPr algn="ctr"/>
            <a:r>
              <a:rPr lang="zh-CN" altLang="en-US" sz="48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三、设计实验</a:t>
            </a:r>
            <a:endParaRPr lang="zh-CN" altLang="en-US" sz="48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标题 4"/>
          <p:cNvSpPr>
            <a:spLocks noGrp="1"/>
          </p:cNvSpPr>
          <p:nvPr/>
        </p:nvSpPr>
        <p:spPr>
          <a:xfrm>
            <a:off x="4290695" y="3681095"/>
            <a:ext cx="7050405" cy="1151890"/>
          </a:xfrm>
        </p:spPr>
        <p:txBody>
          <a:bodyPr>
            <a:normAutofit fontScale="7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kumimoji="1"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  <a:sym typeface="+mn-ea"/>
              </a:rPr>
              <a:t>明确实验目的、实验器材与实验步骤。</a:t>
            </a:r>
            <a:endParaRPr kumimoji="1" lang="zh-CN" alt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22" grpId="0"/>
      <p:bldP spid="2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kisspng-elephant-drawing-cartoon-illustration-rabbits-and-small-elephant-5a9174179019f7.5221269215194818795903.pngkisspng-elephant-drawing-cartoon-illustration-rabbits-and-small-elephant-5a9174179019f7.522126921519481879590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88315" y="-140335"/>
            <a:ext cx="1645920" cy="1645920"/>
          </a:xfrm>
          <a:prstGeom prst="rect">
            <a:avLst/>
          </a:prstGeom>
        </p:spPr>
      </p:pic>
      <p:pic>
        <p:nvPicPr>
          <p:cNvPr id="32" name="图片 31" descr="5c75362880785"/>
          <p:cNvPicPr>
            <a:picLocks noChangeAspect="1"/>
          </p:cNvPicPr>
          <p:nvPr/>
        </p:nvPicPr>
        <p:blipFill>
          <a:blip r:embed="rId2"/>
          <a:srcRect t="33834" r="-11960" b="32095"/>
          <a:stretch>
            <a:fillRect/>
          </a:stretch>
        </p:blipFill>
        <p:spPr>
          <a:xfrm>
            <a:off x="9495155" y="6296660"/>
            <a:ext cx="2782570" cy="538480"/>
          </a:xfrm>
          <a:prstGeom prst="rect">
            <a:avLst/>
          </a:prstGeom>
          <a:noFill/>
        </p:spPr>
      </p:pic>
      <p:sp>
        <p:nvSpPr>
          <p:cNvPr id="34" name="文本框 33"/>
          <p:cNvSpPr txBox="1"/>
          <p:nvPr/>
        </p:nvSpPr>
        <p:spPr>
          <a:xfrm>
            <a:off x="8776970" y="6440805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第三单元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  <a:sym typeface="+mn-ea"/>
              </a:rPr>
              <a:t>智能小区我揭秘</a:t>
            </a:r>
            <a:endParaRPr lang="zh-CN" altLang="en-US" sz="1400"/>
          </a:p>
        </p:txBody>
      </p:sp>
      <p:grpSp>
        <p:nvGrpSpPr>
          <p:cNvPr id="57" name="组合 56"/>
          <p:cNvGrpSpPr/>
          <p:nvPr/>
        </p:nvGrpSpPr>
        <p:grpSpPr>
          <a:xfrm>
            <a:off x="120650" y="6296660"/>
            <a:ext cx="2512060" cy="538480"/>
            <a:chOff x="190" y="9916"/>
            <a:chExt cx="3956" cy="848"/>
          </a:xfrm>
        </p:grpSpPr>
        <p:pic>
          <p:nvPicPr>
            <p:cNvPr id="6" name="图片 5" descr="5c75362880785"/>
            <p:cNvPicPr>
              <a:picLocks noChangeAspect="1"/>
            </p:cNvPicPr>
            <p:nvPr/>
          </p:nvPicPr>
          <p:blipFill>
            <a:blip r:embed="rId2"/>
            <a:srcRect t="33834" r="-11960" b="32095"/>
            <a:stretch>
              <a:fillRect/>
            </a:stretch>
          </p:blipFill>
          <p:spPr>
            <a:xfrm>
              <a:off x="190" y="9916"/>
              <a:ext cx="3956" cy="848"/>
            </a:xfrm>
            <a:prstGeom prst="rect">
              <a:avLst/>
            </a:prstGeom>
            <a:noFill/>
          </p:spPr>
        </p:pic>
        <p:sp>
          <p:nvSpPr>
            <p:cNvPr id="9" name="文本框 8"/>
            <p:cNvSpPr txBox="1"/>
            <p:nvPr/>
          </p:nvSpPr>
          <p:spPr>
            <a:xfrm>
              <a:off x="358" y="10143"/>
              <a:ext cx="344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第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10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课 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 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探秘车位计数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82625" y="1195171"/>
            <a:ext cx="8893596" cy="535761"/>
            <a:chOff x="880322" y="1369443"/>
            <a:chExt cx="8893596" cy="535761"/>
          </a:xfrm>
        </p:grpSpPr>
        <p:sp>
          <p:nvSpPr>
            <p:cNvPr id="4" name="矩形: 圆角 2"/>
            <p:cNvSpPr/>
            <p:nvPr/>
          </p:nvSpPr>
          <p:spPr>
            <a:xfrm>
              <a:off x="880322" y="1369443"/>
              <a:ext cx="535369" cy="535509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5720" rIns="91440" bIns="45720" rtlCol="0" anchor="ctr" anchorCtr="0">
              <a:normAutofit/>
            </a:bodyPr>
            <a:lstStyle/>
            <a:p>
              <a:endParaRPr kumimoji="1" b="1">
                <a:solidFill>
                  <a:srgbClr val="FFFFFF"/>
                </a:solidFill>
              </a:endParaRPr>
            </a:p>
          </p:txBody>
        </p:sp>
        <p:sp>
          <p:nvSpPr>
            <p:cNvPr id="10" name="任意多边形: 形状 3"/>
            <p:cNvSpPr/>
            <p:nvPr/>
          </p:nvSpPr>
          <p:spPr bwMode="auto">
            <a:xfrm>
              <a:off x="992748" y="1474065"/>
              <a:ext cx="310518" cy="31197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050" y="9182"/>
                  </a:moveTo>
                  <a:cubicBezTo>
                    <a:pt x="21200" y="9182"/>
                    <a:pt x="21329" y="9229"/>
                    <a:pt x="21435" y="9326"/>
                  </a:cubicBezTo>
                  <a:cubicBezTo>
                    <a:pt x="21544" y="9426"/>
                    <a:pt x="21599" y="9549"/>
                    <a:pt x="21599" y="9699"/>
                  </a:cubicBezTo>
                  <a:lnTo>
                    <a:pt x="21599" y="11867"/>
                  </a:lnTo>
                  <a:cubicBezTo>
                    <a:pt x="21599" y="12232"/>
                    <a:pt x="21415" y="12414"/>
                    <a:pt x="21050" y="12414"/>
                  </a:cubicBezTo>
                  <a:lnTo>
                    <a:pt x="18746" y="12414"/>
                  </a:lnTo>
                  <a:cubicBezTo>
                    <a:pt x="18575" y="13204"/>
                    <a:pt x="18299" y="13947"/>
                    <a:pt x="17915" y="14646"/>
                  </a:cubicBezTo>
                  <a:cubicBezTo>
                    <a:pt x="17530" y="15342"/>
                    <a:pt x="17066" y="15965"/>
                    <a:pt x="16517" y="16514"/>
                  </a:cubicBezTo>
                  <a:cubicBezTo>
                    <a:pt x="15968" y="17061"/>
                    <a:pt x="15346" y="17528"/>
                    <a:pt x="14647" y="17913"/>
                  </a:cubicBezTo>
                  <a:cubicBezTo>
                    <a:pt x="13948" y="18298"/>
                    <a:pt x="13206" y="18577"/>
                    <a:pt x="12419" y="18741"/>
                  </a:cubicBezTo>
                  <a:lnTo>
                    <a:pt x="12419" y="21050"/>
                  </a:lnTo>
                  <a:cubicBezTo>
                    <a:pt x="12419" y="21197"/>
                    <a:pt x="12369" y="21329"/>
                    <a:pt x="12269" y="21435"/>
                  </a:cubicBezTo>
                  <a:cubicBezTo>
                    <a:pt x="12172" y="21544"/>
                    <a:pt x="12049" y="21599"/>
                    <a:pt x="11896" y="21599"/>
                  </a:cubicBezTo>
                  <a:lnTo>
                    <a:pt x="9732" y="21599"/>
                  </a:lnTo>
                  <a:cubicBezTo>
                    <a:pt x="9368" y="21599"/>
                    <a:pt x="9183" y="21417"/>
                    <a:pt x="9183" y="21050"/>
                  </a:cubicBezTo>
                  <a:lnTo>
                    <a:pt x="9183" y="18741"/>
                  </a:lnTo>
                  <a:cubicBezTo>
                    <a:pt x="8396" y="18577"/>
                    <a:pt x="7654" y="18298"/>
                    <a:pt x="6955" y="17913"/>
                  </a:cubicBezTo>
                  <a:cubicBezTo>
                    <a:pt x="6259" y="17528"/>
                    <a:pt x="5634" y="17061"/>
                    <a:pt x="5085" y="16514"/>
                  </a:cubicBezTo>
                  <a:cubicBezTo>
                    <a:pt x="4536" y="15965"/>
                    <a:pt x="4069" y="15342"/>
                    <a:pt x="3687" y="14646"/>
                  </a:cubicBezTo>
                  <a:cubicBezTo>
                    <a:pt x="3300" y="13947"/>
                    <a:pt x="3024" y="13204"/>
                    <a:pt x="2856" y="12414"/>
                  </a:cubicBezTo>
                  <a:lnTo>
                    <a:pt x="551" y="12414"/>
                  </a:lnTo>
                  <a:cubicBezTo>
                    <a:pt x="187" y="12414"/>
                    <a:pt x="0" y="12231"/>
                    <a:pt x="0" y="11867"/>
                  </a:cubicBezTo>
                  <a:lnTo>
                    <a:pt x="0" y="9699"/>
                  </a:lnTo>
                  <a:cubicBezTo>
                    <a:pt x="0" y="9549"/>
                    <a:pt x="58" y="9426"/>
                    <a:pt x="167" y="9326"/>
                  </a:cubicBezTo>
                  <a:cubicBezTo>
                    <a:pt x="273" y="9229"/>
                    <a:pt x="402" y="9182"/>
                    <a:pt x="551" y="9182"/>
                  </a:cubicBezTo>
                  <a:lnTo>
                    <a:pt x="2856" y="9182"/>
                  </a:lnTo>
                  <a:cubicBezTo>
                    <a:pt x="3026" y="8392"/>
                    <a:pt x="3300" y="7652"/>
                    <a:pt x="3687" y="6953"/>
                  </a:cubicBezTo>
                  <a:cubicBezTo>
                    <a:pt x="4069" y="6251"/>
                    <a:pt x="4536" y="5631"/>
                    <a:pt x="5085" y="5081"/>
                  </a:cubicBezTo>
                  <a:cubicBezTo>
                    <a:pt x="5634" y="4532"/>
                    <a:pt x="6256" y="4065"/>
                    <a:pt x="6955" y="3680"/>
                  </a:cubicBezTo>
                  <a:cubicBezTo>
                    <a:pt x="7654" y="3298"/>
                    <a:pt x="8396" y="3022"/>
                    <a:pt x="9183" y="2852"/>
                  </a:cubicBezTo>
                  <a:lnTo>
                    <a:pt x="9183" y="546"/>
                  </a:lnTo>
                  <a:cubicBezTo>
                    <a:pt x="9183" y="181"/>
                    <a:pt x="9365" y="0"/>
                    <a:pt x="9732" y="0"/>
                  </a:cubicBezTo>
                  <a:lnTo>
                    <a:pt x="11896" y="0"/>
                  </a:lnTo>
                  <a:cubicBezTo>
                    <a:pt x="12049" y="0"/>
                    <a:pt x="12172" y="50"/>
                    <a:pt x="12269" y="158"/>
                  </a:cubicBezTo>
                  <a:cubicBezTo>
                    <a:pt x="12369" y="267"/>
                    <a:pt x="12419" y="396"/>
                    <a:pt x="12419" y="546"/>
                  </a:cubicBezTo>
                  <a:lnTo>
                    <a:pt x="12419" y="2852"/>
                  </a:lnTo>
                  <a:cubicBezTo>
                    <a:pt x="13206" y="3022"/>
                    <a:pt x="13948" y="3298"/>
                    <a:pt x="14647" y="3680"/>
                  </a:cubicBezTo>
                  <a:cubicBezTo>
                    <a:pt x="15343" y="4065"/>
                    <a:pt x="15968" y="4532"/>
                    <a:pt x="16517" y="5082"/>
                  </a:cubicBezTo>
                  <a:cubicBezTo>
                    <a:pt x="17066" y="5631"/>
                    <a:pt x="17530" y="6251"/>
                    <a:pt x="17915" y="6953"/>
                  </a:cubicBezTo>
                  <a:cubicBezTo>
                    <a:pt x="18299" y="7652"/>
                    <a:pt x="18578" y="8392"/>
                    <a:pt x="18746" y="9182"/>
                  </a:cubicBezTo>
                  <a:lnTo>
                    <a:pt x="21050" y="9182"/>
                  </a:lnTo>
                  <a:close/>
                  <a:moveTo>
                    <a:pt x="12419" y="16465"/>
                  </a:moveTo>
                  <a:cubicBezTo>
                    <a:pt x="13411" y="16194"/>
                    <a:pt x="14268" y="15698"/>
                    <a:pt x="14991" y="14981"/>
                  </a:cubicBezTo>
                  <a:cubicBezTo>
                    <a:pt x="15710" y="14264"/>
                    <a:pt x="16203" y="13410"/>
                    <a:pt x="16467" y="12414"/>
                  </a:cubicBezTo>
                  <a:lnTo>
                    <a:pt x="14048" y="12414"/>
                  </a:lnTo>
                  <a:cubicBezTo>
                    <a:pt x="13684" y="12414"/>
                    <a:pt x="13505" y="12231"/>
                    <a:pt x="13514" y="11867"/>
                  </a:cubicBezTo>
                  <a:lnTo>
                    <a:pt x="13514" y="9699"/>
                  </a:lnTo>
                  <a:cubicBezTo>
                    <a:pt x="13514" y="9549"/>
                    <a:pt x="13567" y="9426"/>
                    <a:pt x="13669" y="9326"/>
                  </a:cubicBezTo>
                  <a:cubicBezTo>
                    <a:pt x="13772" y="9229"/>
                    <a:pt x="13898" y="9182"/>
                    <a:pt x="14048" y="9182"/>
                  </a:cubicBezTo>
                  <a:lnTo>
                    <a:pt x="16467" y="9182"/>
                  </a:lnTo>
                  <a:cubicBezTo>
                    <a:pt x="16194" y="8186"/>
                    <a:pt x="15698" y="7332"/>
                    <a:pt x="14982" y="6609"/>
                  </a:cubicBezTo>
                  <a:cubicBezTo>
                    <a:pt x="14265" y="5883"/>
                    <a:pt x="13411" y="5390"/>
                    <a:pt x="12419" y="5131"/>
                  </a:cubicBezTo>
                  <a:lnTo>
                    <a:pt x="12419" y="7549"/>
                  </a:lnTo>
                  <a:cubicBezTo>
                    <a:pt x="12419" y="7699"/>
                    <a:pt x="12369" y="7828"/>
                    <a:pt x="12269" y="7928"/>
                  </a:cubicBezTo>
                  <a:cubicBezTo>
                    <a:pt x="12172" y="8031"/>
                    <a:pt x="12049" y="8081"/>
                    <a:pt x="11896" y="8081"/>
                  </a:cubicBezTo>
                  <a:lnTo>
                    <a:pt x="9732" y="8081"/>
                  </a:lnTo>
                  <a:cubicBezTo>
                    <a:pt x="9368" y="8081"/>
                    <a:pt x="9183" y="7905"/>
                    <a:pt x="9183" y="7549"/>
                  </a:cubicBezTo>
                  <a:lnTo>
                    <a:pt x="9183" y="5131"/>
                  </a:lnTo>
                  <a:cubicBezTo>
                    <a:pt x="8191" y="5402"/>
                    <a:pt x="7334" y="5895"/>
                    <a:pt x="6608" y="6612"/>
                  </a:cubicBezTo>
                  <a:cubicBezTo>
                    <a:pt x="5889" y="7332"/>
                    <a:pt x="5399" y="8187"/>
                    <a:pt x="5135" y="9182"/>
                  </a:cubicBezTo>
                  <a:lnTo>
                    <a:pt x="7580" y="9182"/>
                  </a:lnTo>
                  <a:cubicBezTo>
                    <a:pt x="7733" y="9182"/>
                    <a:pt x="7853" y="9229"/>
                    <a:pt x="7947" y="9326"/>
                  </a:cubicBezTo>
                  <a:cubicBezTo>
                    <a:pt x="8038" y="9426"/>
                    <a:pt x="8088" y="9550"/>
                    <a:pt x="8088" y="9700"/>
                  </a:cubicBezTo>
                  <a:lnTo>
                    <a:pt x="8088" y="11867"/>
                  </a:lnTo>
                  <a:cubicBezTo>
                    <a:pt x="8088" y="12017"/>
                    <a:pt x="8038" y="12144"/>
                    <a:pt x="7947" y="12252"/>
                  </a:cubicBezTo>
                  <a:cubicBezTo>
                    <a:pt x="7853" y="12364"/>
                    <a:pt x="7733" y="12414"/>
                    <a:pt x="7580" y="12414"/>
                  </a:cubicBezTo>
                  <a:lnTo>
                    <a:pt x="5135" y="12414"/>
                  </a:lnTo>
                  <a:cubicBezTo>
                    <a:pt x="5408" y="13410"/>
                    <a:pt x="5904" y="14267"/>
                    <a:pt x="6620" y="14990"/>
                  </a:cubicBezTo>
                  <a:cubicBezTo>
                    <a:pt x="7337" y="15710"/>
                    <a:pt x="8191" y="16203"/>
                    <a:pt x="9183" y="16465"/>
                  </a:cubicBezTo>
                  <a:lnTo>
                    <a:pt x="9183" y="14018"/>
                  </a:lnTo>
                  <a:cubicBezTo>
                    <a:pt x="9183" y="13868"/>
                    <a:pt x="9239" y="13744"/>
                    <a:pt x="9348" y="13653"/>
                  </a:cubicBezTo>
                  <a:cubicBezTo>
                    <a:pt x="9453" y="13559"/>
                    <a:pt x="9583" y="13512"/>
                    <a:pt x="9732" y="13512"/>
                  </a:cubicBezTo>
                  <a:lnTo>
                    <a:pt x="11896" y="13512"/>
                  </a:lnTo>
                  <a:cubicBezTo>
                    <a:pt x="12049" y="13512"/>
                    <a:pt x="12172" y="13559"/>
                    <a:pt x="12269" y="13653"/>
                  </a:cubicBezTo>
                  <a:cubicBezTo>
                    <a:pt x="12369" y="13744"/>
                    <a:pt x="12419" y="13868"/>
                    <a:pt x="12419" y="14018"/>
                  </a:cubicBezTo>
                  <a:lnTo>
                    <a:pt x="12419" y="16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</a:p>
          </p:txBody>
        </p:sp>
        <p:sp>
          <p:nvSpPr>
            <p:cNvPr id="11" name="文本框 10"/>
            <p:cNvSpPr txBox="1"/>
            <p:nvPr/>
          </p:nvSpPr>
          <p:spPr>
            <a:xfrm flipH="1">
              <a:off x="1528115" y="1369695"/>
              <a:ext cx="8245803" cy="535509"/>
            </a:xfrm>
            <a:prstGeom prst="rect">
              <a:avLst/>
            </a:prstGeom>
            <a:noFill/>
          </p:spPr>
          <p:txBody>
            <a:bodyPr wrap="square" lIns="91440" tIns="45720" rIns="91440" bIns="4572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r>
                <a:rPr lang="en-US" altLang="zh-CN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1.</a:t>
              </a:r>
              <a:r>
                <a:rPr lang="zh-CN" altLang="en-US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明确实验目的：</a:t>
              </a:r>
              <a:r>
                <a:rPr lang="en-US" altLang="zh-CN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</a:t>
              </a:r>
              <a:r>
                <a:rPr lang="zh-CN" altLang="en-US" sz="240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模拟车位计数器的计数功能。</a:t>
              </a:r>
              <a:endParaRPr lang="en-US" sz="2000" dirty="0">
                <a:solidFill>
                  <a:schemeClr val="accent1"/>
                </a:solidFill>
                <a:latin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82625" y="1955087"/>
            <a:ext cx="7860030" cy="682625"/>
            <a:chOff x="880322" y="2023633"/>
            <a:chExt cx="7860030" cy="683544"/>
          </a:xfrm>
        </p:grpSpPr>
        <p:sp>
          <p:nvSpPr>
            <p:cNvPr id="13" name="矩形: 圆角 7"/>
            <p:cNvSpPr/>
            <p:nvPr/>
          </p:nvSpPr>
          <p:spPr>
            <a:xfrm>
              <a:off x="880322" y="2171668"/>
              <a:ext cx="535369" cy="535509"/>
            </a:xfrm>
            <a:prstGeom prst="roundRect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5720" rIns="91440" bIns="45720" rtlCol="0" anchor="ctr" anchorCtr="0">
              <a:normAutofit/>
            </a:bodyPr>
            <a:lstStyle/>
            <a:p>
              <a:endParaRPr kumimoji="1" b="1" dirty="0">
                <a:solidFill>
                  <a:srgbClr val="FFFFFF"/>
                </a:solidFill>
              </a:endParaRPr>
            </a:p>
          </p:txBody>
        </p:sp>
        <p:sp>
          <p:nvSpPr>
            <p:cNvPr id="14" name="任意多边形: 形状 8"/>
            <p:cNvSpPr/>
            <p:nvPr/>
          </p:nvSpPr>
          <p:spPr bwMode="auto">
            <a:xfrm>
              <a:off x="1013690" y="2303019"/>
              <a:ext cx="268632" cy="268704"/>
            </a:xfrm>
            <a:custGeom>
              <a:avLst/>
              <a:gdLst>
                <a:gd name="T0" fmla="*/ 10800 w 21600"/>
                <a:gd name="T1" fmla="*/ 10789 h 21579"/>
                <a:gd name="T2" fmla="*/ 10800 w 21600"/>
                <a:gd name="T3" fmla="*/ 10789 h 21579"/>
                <a:gd name="T4" fmla="*/ 10800 w 21600"/>
                <a:gd name="T5" fmla="*/ 10789 h 21579"/>
                <a:gd name="T6" fmla="*/ 10800 w 21600"/>
                <a:gd name="T7" fmla="*/ 10789 h 215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579">
                  <a:moveTo>
                    <a:pt x="21599" y="9391"/>
                  </a:moveTo>
                  <a:cubicBezTo>
                    <a:pt x="21599" y="9887"/>
                    <a:pt x="21472" y="10321"/>
                    <a:pt x="21218" y="10697"/>
                  </a:cubicBezTo>
                  <a:cubicBezTo>
                    <a:pt x="20963" y="11072"/>
                    <a:pt x="20647" y="11313"/>
                    <a:pt x="20263" y="11427"/>
                  </a:cubicBezTo>
                  <a:lnTo>
                    <a:pt x="20263" y="16610"/>
                  </a:lnTo>
                  <a:cubicBezTo>
                    <a:pt x="20263" y="17200"/>
                    <a:pt x="20087" y="17708"/>
                    <a:pt x="19729" y="18128"/>
                  </a:cubicBezTo>
                  <a:cubicBezTo>
                    <a:pt x="19374" y="18550"/>
                    <a:pt x="18951" y="18758"/>
                    <a:pt x="18459" y="18758"/>
                  </a:cubicBezTo>
                  <a:cubicBezTo>
                    <a:pt x="17927" y="18122"/>
                    <a:pt x="17286" y="17505"/>
                    <a:pt x="16537" y="16904"/>
                  </a:cubicBezTo>
                  <a:cubicBezTo>
                    <a:pt x="15785" y="16305"/>
                    <a:pt x="14980" y="15756"/>
                    <a:pt x="14116" y="15254"/>
                  </a:cubicBezTo>
                  <a:cubicBezTo>
                    <a:pt x="13254" y="14755"/>
                    <a:pt x="12363" y="14324"/>
                    <a:pt x="11449" y="13969"/>
                  </a:cubicBezTo>
                  <a:cubicBezTo>
                    <a:pt x="10536" y="13614"/>
                    <a:pt x="9648" y="13379"/>
                    <a:pt x="8788" y="13267"/>
                  </a:cubicBezTo>
                  <a:cubicBezTo>
                    <a:pt x="8453" y="13379"/>
                    <a:pt x="8179" y="13564"/>
                    <a:pt x="7968" y="13828"/>
                  </a:cubicBezTo>
                  <a:cubicBezTo>
                    <a:pt x="7758" y="14092"/>
                    <a:pt x="7613" y="14386"/>
                    <a:pt x="7535" y="14706"/>
                  </a:cubicBezTo>
                  <a:cubicBezTo>
                    <a:pt x="7457" y="15028"/>
                    <a:pt x="7449" y="15360"/>
                    <a:pt x="7510" y="15698"/>
                  </a:cubicBezTo>
                  <a:cubicBezTo>
                    <a:pt x="7574" y="16035"/>
                    <a:pt x="7719" y="16340"/>
                    <a:pt x="7946" y="16610"/>
                  </a:cubicBezTo>
                  <a:cubicBezTo>
                    <a:pt x="7750" y="16992"/>
                    <a:pt x="7660" y="17347"/>
                    <a:pt x="7677" y="17673"/>
                  </a:cubicBezTo>
                  <a:cubicBezTo>
                    <a:pt x="7692" y="17993"/>
                    <a:pt x="7772" y="18307"/>
                    <a:pt x="7917" y="18606"/>
                  </a:cubicBezTo>
                  <a:cubicBezTo>
                    <a:pt x="8059" y="18908"/>
                    <a:pt x="8255" y="19193"/>
                    <a:pt x="8497" y="19469"/>
                  </a:cubicBezTo>
                  <a:cubicBezTo>
                    <a:pt x="8737" y="19745"/>
                    <a:pt x="8996" y="20021"/>
                    <a:pt x="9271" y="20291"/>
                  </a:cubicBezTo>
                  <a:cubicBezTo>
                    <a:pt x="9114" y="20696"/>
                    <a:pt x="8842" y="21001"/>
                    <a:pt x="8455" y="21212"/>
                  </a:cubicBezTo>
                  <a:cubicBezTo>
                    <a:pt x="8069" y="21423"/>
                    <a:pt x="7655" y="21541"/>
                    <a:pt x="7212" y="21570"/>
                  </a:cubicBezTo>
                  <a:cubicBezTo>
                    <a:pt x="6771" y="21599"/>
                    <a:pt x="6340" y="21550"/>
                    <a:pt x="5917" y="21423"/>
                  </a:cubicBezTo>
                  <a:cubicBezTo>
                    <a:pt x="5496" y="21294"/>
                    <a:pt x="5163" y="21092"/>
                    <a:pt x="4923" y="20810"/>
                  </a:cubicBezTo>
                  <a:cubicBezTo>
                    <a:pt x="4781" y="20241"/>
                    <a:pt x="4624" y="19657"/>
                    <a:pt x="4453" y="19055"/>
                  </a:cubicBezTo>
                  <a:cubicBezTo>
                    <a:pt x="4281" y="18453"/>
                    <a:pt x="4139" y="17843"/>
                    <a:pt x="4032" y="17224"/>
                  </a:cubicBezTo>
                  <a:cubicBezTo>
                    <a:pt x="3921" y="16599"/>
                    <a:pt x="3868" y="15953"/>
                    <a:pt x="3868" y="15281"/>
                  </a:cubicBezTo>
                  <a:cubicBezTo>
                    <a:pt x="3868" y="14615"/>
                    <a:pt x="3961" y="13905"/>
                    <a:pt x="4149" y="13153"/>
                  </a:cubicBezTo>
                  <a:lnTo>
                    <a:pt x="1804" y="13153"/>
                  </a:lnTo>
                  <a:cubicBezTo>
                    <a:pt x="1312" y="13153"/>
                    <a:pt x="888" y="12945"/>
                    <a:pt x="533" y="12522"/>
                  </a:cubicBezTo>
                  <a:cubicBezTo>
                    <a:pt x="176" y="12100"/>
                    <a:pt x="0" y="11592"/>
                    <a:pt x="0" y="10990"/>
                  </a:cubicBezTo>
                  <a:lnTo>
                    <a:pt x="0" y="7774"/>
                  </a:lnTo>
                  <a:cubicBezTo>
                    <a:pt x="0" y="7184"/>
                    <a:pt x="176" y="6676"/>
                    <a:pt x="526" y="6245"/>
                  </a:cubicBezTo>
                  <a:cubicBezTo>
                    <a:pt x="878" y="5819"/>
                    <a:pt x="1304" y="5605"/>
                    <a:pt x="1804" y="5605"/>
                  </a:cubicBezTo>
                  <a:lnTo>
                    <a:pt x="7652" y="5605"/>
                  </a:lnTo>
                  <a:cubicBezTo>
                    <a:pt x="8551" y="5605"/>
                    <a:pt x="9508" y="5449"/>
                    <a:pt x="10524" y="5135"/>
                  </a:cubicBezTo>
                  <a:cubicBezTo>
                    <a:pt x="11540" y="4821"/>
                    <a:pt x="12536" y="4399"/>
                    <a:pt x="13511" y="3873"/>
                  </a:cubicBezTo>
                  <a:cubicBezTo>
                    <a:pt x="14488" y="3342"/>
                    <a:pt x="15408" y="2744"/>
                    <a:pt x="16272" y="2071"/>
                  </a:cubicBezTo>
                  <a:cubicBezTo>
                    <a:pt x="17134" y="1405"/>
                    <a:pt x="17864" y="713"/>
                    <a:pt x="18459" y="0"/>
                  </a:cubicBezTo>
                  <a:cubicBezTo>
                    <a:pt x="18951" y="0"/>
                    <a:pt x="19374" y="214"/>
                    <a:pt x="19729" y="633"/>
                  </a:cubicBezTo>
                  <a:cubicBezTo>
                    <a:pt x="20087" y="1056"/>
                    <a:pt x="20263" y="1567"/>
                    <a:pt x="20263" y="2165"/>
                  </a:cubicBezTo>
                  <a:lnTo>
                    <a:pt x="20263" y="7334"/>
                  </a:lnTo>
                  <a:cubicBezTo>
                    <a:pt x="20647" y="7445"/>
                    <a:pt x="20963" y="7692"/>
                    <a:pt x="21218" y="8070"/>
                  </a:cubicBezTo>
                  <a:cubicBezTo>
                    <a:pt x="21472" y="8454"/>
                    <a:pt x="21599" y="8895"/>
                    <a:pt x="21599" y="9391"/>
                  </a:cubicBezTo>
                  <a:moveTo>
                    <a:pt x="18459" y="2855"/>
                  </a:moveTo>
                  <a:cubicBezTo>
                    <a:pt x="17864" y="3407"/>
                    <a:pt x="17215" y="3941"/>
                    <a:pt x="16512" y="4451"/>
                  </a:cubicBezTo>
                  <a:cubicBezTo>
                    <a:pt x="15810" y="4962"/>
                    <a:pt x="15065" y="5423"/>
                    <a:pt x="14280" y="5834"/>
                  </a:cubicBezTo>
                  <a:cubicBezTo>
                    <a:pt x="13494" y="6245"/>
                    <a:pt x="12693" y="6609"/>
                    <a:pt x="11878" y="6923"/>
                  </a:cubicBezTo>
                  <a:cubicBezTo>
                    <a:pt x="11060" y="7237"/>
                    <a:pt x="10255" y="7462"/>
                    <a:pt x="9457" y="7603"/>
                  </a:cubicBezTo>
                  <a:lnTo>
                    <a:pt x="9457" y="11172"/>
                  </a:lnTo>
                  <a:cubicBezTo>
                    <a:pt x="10255" y="11325"/>
                    <a:pt x="11060" y="11554"/>
                    <a:pt x="11878" y="11862"/>
                  </a:cubicBezTo>
                  <a:cubicBezTo>
                    <a:pt x="12693" y="12170"/>
                    <a:pt x="13494" y="12537"/>
                    <a:pt x="14280" y="12956"/>
                  </a:cubicBezTo>
                  <a:cubicBezTo>
                    <a:pt x="15065" y="13379"/>
                    <a:pt x="15812" y="13843"/>
                    <a:pt x="16524" y="14347"/>
                  </a:cubicBezTo>
                  <a:cubicBezTo>
                    <a:pt x="17234" y="14855"/>
                    <a:pt x="17881" y="15380"/>
                    <a:pt x="18459" y="15920"/>
                  </a:cubicBezTo>
                  <a:lnTo>
                    <a:pt x="18459" y="28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square" lIns="91440" tIns="45720" rIns="91440" bIns="45720" anchor="ctr">
              <a:normAutofit fontScale="77500" lnSpcReduction="20000"/>
            </a:bodyPr>
            <a:lstStyle/>
            <a:p>
              <a:pPr algn="ctr"/>
            </a:p>
          </p:txBody>
        </p:sp>
        <p:sp>
          <p:nvSpPr>
            <p:cNvPr id="15" name="文本框 14"/>
            <p:cNvSpPr txBox="1"/>
            <p:nvPr/>
          </p:nvSpPr>
          <p:spPr>
            <a:xfrm flipH="1">
              <a:off x="1548977" y="2023633"/>
              <a:ext cx="7191375" cy="654050"/>
            </a:xfrm>
            <a:prstGeom prst="rect">
              <a:avLst/>
            </a:prstGeom>
            <a:noFill/>
          </p:spPr>
          <p:txBody>
            <a:bodyPr wrap="square" lIns="91440" tIns="45720" rIns="91440" bIns="45720" anchor="b" anchorCtr="0">
              <a:normAutofit fontScale="9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l">
                <a:buClrTx/>
                <a:buSzTx/>
                <a:buFontTx/>
              </a:pPr>
              <a:r>
                <a:rPr lang="zh-CN" altLang="en-US" sz="2665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2.寻找实验器材：</a:t>
              </a:r>
              <a:r>
                <a:rPr lang="en-US" altLang="zh-CN" sz="2665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</a:t>
              </a:r>
              <a:r>
                <a:rPr lang="zh-CN" altLang="en-US" sz="240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主控</a:t>
              </a:r>
              <a:r>
                <a:rPr lang="zh-CN" altLang="en-US" sz="240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板、 mPython软件、计算机等。</a:t>
              </a:r>
              <a:endParaRPr lang="zh-CN" altLang="en-US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82625" y="2861867"/>
            <a:ext cx="10963898" cy="1198880"/>
            <a:chOff x="1341" y="5319"/>
            <a:chExt cx="21794" cy="1888"/>
          </a:xfrm>
        </p:grpSpPr>
        <p:sp>
          <p:nvSpPr>
            <p:cNvPr id="17" name="矩形: 圆角 2"/>
            <p:cNvSpPr/>
            <p:nvPr/>
          </p:nvSpPr>
          <p:spPr>
            <a:xfrm>
              <a:off x="1341" y="5472"/>
              <a:ext cx="1059" cy="843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5720" rIns="91440" bIns="45720" rtlCol="0" anchor="ctr" anchorCtr="0">
              <a:normAutofit/>
            </a:bodyPr>
            <a:p>
              <a:endParaRPr kumimoji="1" b="1">
                <a:solidFill>
                  <a:srgbClr val="FFFFFF"/>
                </a:solidFill>
              </a:endParaRPr>
            </a:p>
          </p:txBody>
        </p:sp>
        <p:pic>
          <p:nvPicPr>
            <p:cNvPr id="18" name="图片 17" descr="合格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49" y="5534"/>
              <a:ext cx="628" cy="628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2670" y="5319"/>
              <a:ext cx="20465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algn="l" fontAlgn="auto">
                <a:lnSpc>
                  <a:spcPct val="150000"/>
                </a:lnSpc>
                <a:buClrTx/>
                <a:buSzTx/>
                <a:buFontTx/>
              </a:pPr>
              <a:r>
                <a:rPr lang="zh-CN" altLang="en-US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3</a:t>
              </a:r>
              <a:r>
                <a:rPr lang="zh-CN" altLang="en-US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.</a:t>
              </a:r>
              <a:r>
                <a:rPr lang="zh-CN" altLang="en-US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确定实验步骤：</a:t>
              </a:r>
              <a:r>
                <a:rPr lang="zh-CN" altLang="en-US" sz="240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（1）搭建车库计数硬件模型；（2）编写代码实现计数；</a:t>
              </a:r>
              <a:r>
                <a:rPr lang="en-US" altLang="zh-CN" sz="240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                    </a:t>
              </a:r>
              <a:endParaRPr lang="en-US" altLang="zh-CN" sz="2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indent="0" algn="l" fontAlgn="auto">
                <a:lnSpc>
                  <a:spcPct val="150000"/>
                </a:lnSpc>
                <a:buClrTx/>
                <a:buSzTx/>
                <a:buFontTx/>
              </a:pPr>
              <a:r>
                <a:rPr lang="en-US" altLang="zh-CN" sz="240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                         </a:t>
              </a:r>
              <a:r>
                <a:rPr lang="zh-CN" altLang="en-US" sz="240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（3）验证优化计数功能。</a:t>
              </a:r>
              <a:endParaRPr lang="zh-CN" altLang="en-US" sz="24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20" name="对象 -2147482624"/>
          <p:cNvGraphicFramePr>
            <a:graphicFrameLocks noChangeAspect="1"/>
          </p:cNvGraphicFramePr>
          <p:nvPr/>
        </p:nvGraphicFramePr>
        <p:xfrm>
          <a:off x="2632710" y="4314825"/>
          <a:ext cx="6259195" cy="1837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5" imgW="4705350" imgH="1400175" progId="Word.Document.8">
                  <p:embed/>
                </p:oleObj>
              </mc:Choice>
              <mc:Fallback>
                <p:oleObj name="" r:id="rId5" imgW="4705350" imgH="1400175" progId="Word.Document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6"/>
                      <a:srcRect r="899" b="3018"/>
                      <a:stretch>
                        <a:fillRect/>
                      </a:stretch>
                    </p:blipFill>
                    <p:spPr>
                      <a:xfrm>
                        <a:off x="2632710" y="4314825"/>
                        <a:ext cx="6259195" cy="183769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组合 20"/>
          <p:cNvGrpSpPr/>
          <p:nvPr/>
        </p:nvGrpSpPr>
        <p:grpSpPr>
          <a:xfrm>
            <a:off x="5393055" y="138430"/>
            <a:ext cx="6650990" cy="542925"/>
            <a:chOff x="8493" y="218"/>
            <a:chExt cx="10474" cy="855"/>
          </a:xfrm>
        </p:grpSpPr>
        <p:grpSp>
          <p:nvGrpSpPr>
            <p:cNvPr id="22" name="组合 21"/>
            <p:cNvGrpSpPr/>
            <p:nvPr/>
          </p:nvGrpSpPr>
          <p:grpSpPr>
            <a:xfrm rot="0">
              <a:off x="11941" y="218"/>
              <a:ext cx="1854" cy="855"/>
              <a:chOff x="13904" y="93"/>
              <a:chExt cx="1854" cy="855"/>
            </a:xfrm>
          </p:grpSpPr>
          <p:pic>
            <p:nvPicPr>
              <p:cNvPr id="23" name="图片 22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13994" y="93"/>
                <a:ext cx="1689" cy="855"/>
              </a:xfrm>
              <a:prstGeom prst="rect">
                <a:avLst/>
              </a:prstGeom>
            </p:spPr>
          </p:pic>
          <p:sp>
            <p:nvSpPr>
              <p:cNvPr id="25" name="TextBox 45">
                <a:hlinkClick r:id="rId8" action="ppaction://hlinksldjump"/>
              </p:cNvPr>
              <p:cNvSpPr txBox="1"/>
              <p:nvPr/>
            </p:nvSpPr>
            <p:spPr>
              <a:xfrm flipH="1">
                <a:off x="13904" y="133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rgbClr val="FF0000"/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设计实验</a:t>
                </a:r>
                <a:endParaRPr lang="zh-CN" altLang="en-US" sz="1600" dirty="0">
                  <a:solidFill>
                    <a:srgbClr val="FF0000"/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 rot="0">
              <a:off x="8493" y="218"/>
              <a:ext cx="1854" cy="855"/>
              <a:chOff x="8132" y="40"/>
              <a:chExt cx="1854" cy="855"/>
            </a:xfrm>
          </p:grpSpPr>
          <p:pic>
            <p:nvPicPr>
              <p:cNvPr id="30" name="图片 29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31" name="TextBox 45">
                <a:hlinkClick r:id="rId9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提出问题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 rot="0">
              <a:off x="10322" y="218"/>
              <a:ext cx="1854" cy="855"/>
              <a:chOff x="6513" y="40"/>
              <a:chExt cx="1854" cy="855"/>
            </a:xfrm>
          </p:grpSpPr>
          <p:pic>
            <p:nvPicPr>
              <p:cNvPr id="35" name="图片 34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6588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36" name="TextBox 45">
                <a:hlinkClick r:id="rId10" action="ppaction://hlinksldjump"/>
              </p:cNvPr>
              <p:cNvSpPr txBox="1"/>
              <p:nvPr/>
            </p:nvSpPr>
            <p:spPr>
              <a:xfrm flipH="1">
                <a:off x="6513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zh-CN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做出假设</a:t>
                </a:r>
                <a:endParaRPr lang="zh-CN" altLang="zh-CN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 rot="0">
              <a:off x="13665" y="218"/>
              <a:ext cx="1854" cy="855"/>
              <a:chOff x="8132" y="40"/>
              <a:chExt cx="1854" cy="855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39" name="TextBox 45">
                <a:hlinkClick r:id="rId11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实验探究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 rot="0">
              <a:off x="15389" y="218"/>
              <a:ext cx="1854" cy="855"/>
              <a:chOff x="8132" y="40"/>
              <a:chExt cx="1854" cy="855"/>
            </a:xfrm>
          </p:grpSpPr>
          <p:pic>
            <p:nvPicPr>
              <p:cNvPr id="41" name="图片 40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42" name="TextBox 45">
                <a:hlinkClick r:id="rId12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得出结论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55" name="组合 54"/>
            <p:cNvGrpSpPr/>
            <p:nvPr/>
          </p:nvGrpSpPr>
          <p:grpSpPr>
            <a:xfrm rot="0">
              <a:off x="17113" y="218"/>
              <a:ext cx="1854" cy="855"/>
              <a:chOff x="8132" y="40"/>
              <a:chExt cx="1854" cy="855"/>
            </a:xfrm>
          </p:grpSpPr>
          <p:pic>
            <p:nvPicPr>
              <p:cNvPr id="56" name="图片 55"/>
              <p:cNvPicPr>
                <a:picLocks noChangeAspect="1"/>
              </p:cNvPicPr>
              <p:nvPr/>
            </p:nvPicPr>
            <p:blipFill rotWithShape="1"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615" b="54174"/>
              <a:stretch>
                <a:fillRect/>
              </a:stretch>
            </p:blipFill>
            <p:spPr>
              <a:xfrm flipH="1">
                <a:off x="8222" y="40"/>
                <a:ext cx="1689" cy="855"/>
              </a:xfrm>
              <a:prstGeom prst="rect">
                <a:avLst/>
              </a:prstGeom>
            </p:spPr>
          </p:pic>
          <p:sp>
            <p:nvSpPr>
              <p:cNvPr id="58" name="TextBox 45">
                <a:hlinkClick r:id="rId13" action="ppaction://hlinksldjump"/>
              </p:cNvPr>
              <p:cNvSpPr txBox="1"/>
              <p:nvPr/>
            </p:nvSpPr>
            <p:spPr>
              <a:xfrm flipH="1">
                <a:off x="8132" y="84"/>
                <a:ext cx="1854" cy="725"/>
              </a:xfrm>
              <a:prstGeom prst="rect">
                <a:avLst/>
              </a:prstGeom>
              <a:noFill/>
              <a:ln w="12700">
                <a:noFill/>
                <a:prstDash val="lgDashDot"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R="0" lvl="0" indent="0" algn="ctr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 kumimoji="0" sz="2400" b="0" i="0" u="none" strike="noStrike" cap="none" spc="0" normalizeH="0" baseline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仓耳羽辰体-谷力 W04" panose="02020400000000000000" pitchFamily="18" charset="-122"/>
                    <a:ea typeface="仓耳羽辰体-谷力 W04" panose="02020400000000000000" pitchFamily="18" charset="-122"/>
                  </a:defRPr>
                </a:lvl1pPr>
              </a:lstStyle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拓展</a:t>
                </a:r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迷你简少儿" panose="03000509000000000000" pitchFamily="65" charset="-122"/>
                    <a:ea typeface="迷你简少儿" panose="03000509000000000000" pitchFamily="65" charset="-122"/>
                    <a:cs typeface="+mn-ea"/>
                    <a:sym typeface="+mn-lt"/>
                  </a:rPr>
                  <a:t>延伸</a:t>
                </a:r>
                <a:endPara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迷你简少儿" panose="03000509000000000000" pitchFamily="65" charset="-122"/>
                  <a:ea typeface="迷你简少儿" panose="03000509000000000000" pitchFamily="65" charset="-122"/>
                  <a:cs typeface="+mn-ea"/>
                  <a:sym typeface="+mn-lt"/>
                </a:endParaRPr>
              </a:p>
            </p:txBody>
          </p:sp>
        </p:grpSp>
      </p:grp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3.0.0"/>
</p:tagLst>
</file>

<file path=ppt/tags/tag10.xml><?xml version="1.0" encoding="utf-8"?>
<p:tagLst xmlns:p="http://schemas.openxmlformats.org/presentationml/2006/main">
  <p:tag name="KSO_WM_DIAGRAM_VIRTUALLY_FRAME" val="{&quot;height&quot;:453.8658899241773,&quot;left&quot;:568.2159829855325,&quot;top&quot;:56.53241707343145,&quot;width&quot;:254.28401701446745}"/>
</p:tagLst>
</file>

<file path=ppt/tags/tag11.xml><?xml version="1.0" encoding="utf-8"?>
<p:tagLst xmlns:p="http://schemas.openxmlformats.org/presentationml/2006/main">
  <p:tag name="KSO_WM_DIAGRAM_VIRTUALLY_FRAME" val="{&quot;height&quot;:453.8658899241773,&quot;left&quot;:568.2159829855325,&quot;top&quot;:56.53241707343145,&quot;width&quot;:254.28401701446745}"/>
</p:tagLst>
</file>

<file path=ppt/tags/tag12.xml><?xml version="1.0" encoding="utf-8"?>
<p:tagLst xmlns:p="http://schemas.openxmlformats.org/presentationml/2006/main">
  <p:tag name="KSO_WM_DIAGRAM_VIRTUALLY_FRAME" val="{&quot;height&quot;:453.8658899241773,&quot;left&quot;:568.2159829855325,&quot;top&quot;:56.53241707343145,&quot;width&quot;:254.28401701446745}"/>
</p:tagLst>
</file>

<file path=ppt/tags/tag13.xml><?xml version="1.0" encoding="utf-8"?>
<p:tagLst xmlns:p="http://schemas.openxmlformats.org/presentationml/2006/main">
  <p:tag name="KSO_WM_DIAGRAM_VIRTUALLY_FRAME" val="{&quot;height&quot;:453.8658899241773,&quot;left&quot;:568.2159829855325,&quot;top&quot;:56.53241707343145,&quot;width&quot;:254.28401701446745}"/>
</p:tagLst>
</file>

<file path=ppt/tags/tag14.xml><?xml version="1.0" encoding="utf-8"?>
<p:tagLst xmlns:p="http://schemas.openxmlformats.org/presentationml/2006/main">
  <p:tag name="KSO_WM_DIAGRAM_VIRTUALLY_FRAME" val="{&quot;height&quot;:346.42937007874013,&quot;left&quot;:544.2680314960629,&quot;top&quot;:116.28015748031495,&quot;width&quot;:275.0572440944883}"/>
</p:tagLst>
</file>

<file path=ppt/tags/tag15.xml><?xml version="1.0" encoding="utf-8"?>
<p:tagLst xmlns:p="http://schemas.openxmlformats.org/presentationml/2006/main">
  <p:tag name="KSO_WM_DIAGRAM_VIRTUALLY_FRAME" val="{&quot;height&quot;:453.8658899241773,&quot;left&quot;:568.2159829855325,&quot;top&quot;:56.53241707343145,&quot;width&quot;:254.28401701446745}"/>
</p:tagLst>
</file>

<file path=ppt/tags/tag16.xml><?xml version="1.0" encoding="utf-8"?>
<p:tagLst xmlns:p="http://schemas.openxmlformats.org/presentationml/2006/main">
  <p:tag name="KSO_WM_DIAGRAM_VIRTUALLY_FRAME" val="{&quot;height&quot;:453.8658899241773,&quot;left&quot;:568.2159829855325,&quot;top&quot;:56.53241707343145,&quot;width&quot;:254.28401701446745}"/>
</p:tagLst>
</file>

<file path=ppt/tags/tag17.xml><?xml version="1.0" encoding="utf-8"?>
<p:tagLst xmlns:p="http://schemas.openxmlformats.org/presentationml/2006/main">
  <p:tag name="KSO_WM_DIAGRAM_VIRTUALLY_FRAME" val="{&quot;height&quot;:453.8658899241773,&quot;left&quot;:568.2159829855325,&quot;top&quot;:56.53241707343145,&quot;width&quot;:254.28401701446745}"/>
</p:tagLst>
</file>

<file path=ppt/tags/tag18.xml><?xml version="1.0" encoding="utf-8"?>
<p:tagLst xmlns:p="http://schemas.openxmlformats.org/presentationml/2006/main">
  <p:tag name="KSO_WM_DIAGRAM_VIRTUALLY_FRAME" val="{&quot;height&quot;:453.8658899241773,&quot;left&quot;:568.2159829855325,&quot;top&quot;:56.53241707343145,&quot;width&quot;:254.28401701446745}"/>
</p:tagLst>
</file>

<file path=ppt/tags/tag19.xml><?xml version="1.0" encoding="utf-8"?>
<p:tagLst xmlns:p="http://schemas.openxmlformats.org/presentationml/2006/main">
  <p:tag name="KSO_WM_DIAGRAM_VIRTUALLY_FRAME" val="{&quot;height&quot;:346.42937007874013,&quot;left&quot;:544.2680314960629,&quot;top&quot;:116.28015748031495,&quot;width&quot;:275.0572440944883}"/>
</p:tagLst>
</file>

<file path=ppt/tags/tag2.xml><?xml version="1.0" encoding="utf-8"?>
<p:tagLst xmlns:p="http://schemas.openxmlformats.org/presentationml/2006/main">
  <p:tag name="PA" val="v3.0.0"/>
</p:tagLst>
</file>

<file path=ppt/tags/tag20.xml><?xml version="1.0" encoding="utf-8"?>
<p:tagLst xmlns:p="http://schemas.openxmlformats.org/presentationml/2006/main">
  <p:tag name="KSO_WM_DIAGRAM_VIRTUALLY_FRAME" val="{&quot;height&quot;:453.8658899241773,&quot;left&quot;:568.2159829855325,&quot;top&quot;:56.53241707343145,&quot;width&quot;:254.28401701446745}"/>
</p:tagLst>
</file>

<file path=ppt/tags/tag21.xml><?xml version="1.0" encoding="utf-8"?>
<p:tagLst xmlns:p="http://schemas.openxmlformats.org/presentationml/2006/main">
  <p:tag name="KSO_WM_DIAGRAM_VIRTUALLY_FRAME" val="{&quot;height&quot;:453.8658899241773,&quot;left&quot;:568.2159829855325,&quot;top&quot;:56.53241707343145,&quot;width&quot;:254.28401701446745}"/>
</p:tagLst>
</file>

<file path=ppt/tags/tag22.xml><?xml version="1.0" encoding="utf-8"?>
<p:tagLst xmlns:p="http://schemas.openxmlformats.org/presentationml/2006/main">
  <p:tag name="KSO_WM_DIAGRAM_VIRTUALLY_FRAME" val="{&quot;height&quot;:453.8658899241773,&quot;left&quot;:568.2159829855325,&quot;top&quot;:56.53241707343145,&quot;width&quot;:254.28401701446745}"/>
</p:tagLst>
</file>

<file path=ppt/tags/tag23.xml><?xml version="1.0" encoding="utf-8"?>
<p:tagLst xmlns:p="http://schemas.openxmlformats.org/presentationml/2006/main">
  <p:tag name="KSO_WM_DIAGRAM_VIRTUALLY_FRAME" val="{&quot;height&quot;:453.8658899241773,&quot;left&quot;:568.2159829855325,&quot;top&quot;:56.53241707343145,&quot;width&quot;:254.28401701446745}"/>
</p:tagLst>
</file>

<file path=ppt/tags/tag24.xml><?xml version="1.0" encoding="utf-8"?>
<p:tagLst xmlns:p="http://schemas.openxmlformats.org/presentationml/2006/main">
  <p:tag name="KSO_WM_DIAGRAM_VIRTUALLY_FRAME" val="{&quot;height&quot;:346.42937007874013,&quot;left&quot;:544.2680314960629,&quot;top&quot;:116.28015748031495,&quot;width&quot;:275.0572440944883}"/>
</p:tagLst>
</file>

<file path=ppt/tags/tag25.xml><?xml version="1.0" encoding="utf-8"?>
<p:tagLst xmlns:p="http://schemas.openxmlformats.org/presentationml/2006/main">
  <p:tag name="KSO_WM_DIAGRAM_VIRTUALLY_FRAME" val="{&quot;height&quot;:453.8658899241773,&quot;left&quot;:568.2159829855325,&quot;top&quot;:56.53241707343145,&quot;width&quot;:254.28401701446745}"/>
</p:tagLst>
</file>

<file path=ppt/tags/tag26.xml><?xml version="1.0" encoding="utf-8"?>
<p:tagLst xmlns:p="http://schemas.openxmlformats.org/presentationml/2006/main">
  <p:tag name="KSO_WM_DIAGRAM_VIRTUALLY_FRAME" val="{&quot;height&quot;:453.8658899241773,&quot;left&quot;:568.2159829855325,&quot;top&quot;:56.53241707343145,&quot;width&quot;:254.28401701446745}"/>
</p:tagLst>
</file>

<file path=ppt/tags/tag27.xml><?xml version="1.0" encoding="utf-8"?>
<p:tagLst xmlns:p="http://schemas.openxmlformats.org/presentationml/2006/main">
  <p:tag name="KSO_WM_DIAGRAM_VIRTUALLY_FRAME" val="{&quot;height&quot;:453.8658899241773,&quot;left&quot;:568.2159829855325,&quot;top&quot;:56.53241707343145,&quot;width&quot;:254.28401701446745}"/>
</p:tagLst>
</file>

<file path=ppt/tags/tag28.xml><?xml version="1.0" encoding="utf-8"?>
<p:tagLst xmlns:p="http://schemas.openxmlformats.org/presentationml/2006/main">
  <p:tag name="KSO_WM_DIAGRAM_VIRTUALLY_FRAME" val="{&quot;height&quot;:453.8658899241773,&quot;left&quot;:568.2159829855325,&quot;top&quot;:56.53241707343145,&quot;width&quot;:254.28401701446745}"/>
</p:tagLst>
</file>

<file path=ppt/tags/tag29.xml><?xml version="1.0" encoding="utf-8"?>
<p:tagLst xmlns:p="http://schemas.openxmlformats.org/presentationml/2006/main">
  <p:tag name="KSO_WM_DIAGRAM_VIRTUALLY_FRAME" val="{&quot;height&quot;:346.42937007874013,&quot;left&quot;:544.2680314960629,&quot;top&quot;:116.28015748031495,&quot;width&quot;:275.0572440944883}"/>
</p:tagLst>
</file>

<file path=ppt/tags/tag3.xml><?xml version="1.0" encoding="utf-8"?>
<p:tagLst xmlns:p="http://schemas.openxmlformats.org/presentationml/2006/main">
  <p:tag name="PA" val="v3.0.0"/>
</p:tagLst>
</file>

<file path=ppt/tags/tag30.xml><?xml version="1.0" encoding="utf-8"?>
<p:tagLst xmlns:p="http://schemas.openxmlformats.org/presentationml/2006/main">
  <p:tag name="KSO_WM_DIAGRAM_VIRTUALLY_FRAME" val="{&quot;height&quot;:453.8658899241773,&quot;left&quot;:568.2159829855325,&quot;top&quot;:56.53241707343145,&quot;width&quot;:254.28401701446745}"/>
</p:tagLst>
</file>

<file path=ppt/tags/tag31.xml><?xml version="1.0" encoding="utf-8"?>
<p:tagLst xmlns:p="http://schemas.openxmlformats.org/presentationml/2006/main">
  <p:tag name="KSO_WM_DIAGRAM_VIRTUALLY_FRAME" val="{&quot;height&quot;:453.8658899241773,&quot;left&quot;:568.2159829855325,&quot;top&quot;:56.53241707343145,&quot;width&quot;:254.28401701446745}"/>
</p:tagLst>
</file>

<file path=ppt/tags/tag32.xml><?xml version="1.0" encoding="utf-8"?>
<p:tagLst xmlns:p="http://schemas.openxmlformats.org/presentationml/2006/main">
  <p:tag name="KSO_WM_DIAGRAM_VIRTUALLY_FRAME" val="{&quot;height&quot;:453.8658899241773,&quot;left&quot;:568.2159829855325,&quot;top&quot;:56.53241707343145,&quot;width&quot;:254.28401701446745}"/>
</p:tagLst>
</file>

<file path=ppt/tags/tag33.xml><?xml version="1.0" encoding="utf-8"?>
<p:tagLst xmlns:p="http://schemas.openxmlformats.org/presentationml/2006/main">
  <p:tag name="KSO_WM_DIAGRAM_VIRTUALLY_FRAME" val="{&quot;height&quot;:453.8658899241773,&quot;left&quot;:568.2159829855325,&quot;top&quot;:56.53241707343145,&quot;width&quot;:254.28401701446745}"/>
</p:tagLst>
</file>

<file path=ppt/tags/tag34.xml><?xml version="1.0" encoding="utf-8"?>
<p:tagLst xmlns:p="http://schemas.openxmlformats.org/presentationml/2006/main">
  <p:tag name="KSO_WM_DIAGRAM_VIRTUALLY_FRAME" val="{&quot;height&quot;:346.42937007874013,&quot;left&quot;:544.2680314960629,&quot;top&quot;:116.28015748031495,&quot;width&quot;:275.0572440944883}"/>
</p:tagLst>
</file>

<file path=ppt/tags/tag35.xml><?xml version="1.0" encoding="utf-8"?>
<p:tagLst xmlns:p="http://schemas.openxmlformats.org/presentationml/2006/main">
  <p:tag name="KSO_WM_DIAGRAM_VIRTUALLY_FRAME" val="{&quot;height&quot;:453.8658899241773,&quot;left&quot;:568.2159829855325,&quot;top&quot;:56.53241707343145,&quot;width&quot;:254.28401701446745}"/>
</p:tagLst>
</file>

<file path=ppt/tags/tag36.xml><?xml version="1.0" encoding="utf-8"?>
<p:tagLst xmlns:p="http://schemas.openxmlformats.org/presentationml/2006/main">
  <p:tag name="KSO_WM_DIAGRAM_VIRTUALLY_FRAME" val="{&quot;height&quot;:453.8658899241773,&quot;left&quot;:568.2159829855325,&quot;top&quot;:56.53241707343145,&quot;width&quot;:254.28401701446745}"/>
</p:tagLst>
</file>

<file path=ppt/tags/tag37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3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39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4.xml><?xml version="1.0" encoding="utf-8"?>
<p:tagLst xmlns:p="http://schemas.openxmlformats.org/presentationml/2006/main">
  <p:tag name="PA" val="v3.0.0"/>
</p:tagLst>
</file>

<file path=ppt/tags/tag40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41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42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43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44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45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46.xml><?xml version="1.0" encoding="utf-8"?>
<p:tagLst xmlns:p="http://schemas.openxmlformats.org/presentationml/2006/main">
  <p:tag name="KSO_WM_DIAGRAM_VIRTUALLY_FRAME" val="{&quot;height&quot;:205.01236220472438,&quot;left&quot;:142.76582677165354,&quot;top&quot;:229.05,&quot;width&quot;:616.4841732283464}"/>
</p:tagLst>
</file>

<file path=ppt/tags/tag47.xml><?xml version="1.0" encoding="utf-8"?>
<p:tagLst xmlns:p="http://schemas.openxmlformats.org/presentationml/2006/main">
  <p:tag name="KSO_WM_DIAGRAM_VIRTUALLY_FRAME" val="{&quot;height&quot;:205.01236220472438,&quot;left&quot;:142.76582677165354,&quot;top&quot;:229.05,&quot;width&quot;:616.4841732283464}"/>
</p:tagLst>
</file>

<file path=ppt/tags/tag48.xml><?xml version="1.0" encoding="utf-8"?>
<p:tagLst xmlns:p="http://schemas.openxmlformats.org/presentationml/2006/main">
  <p:tag name="KSO_WM_DIAGRAM_VIRTUALLY_FRAME" val="{&quot;height&quot;:205.01236220472438,&quot;left&quot;:142.76582677165354,&quot;top&quot;:229.05,&quot;width&quot;:616.4841732283464}"/>
</p:tagLst>
</file>

<file path=ppt/tags/tag49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5.xml><?xml version="1.0" encoding="utf-8"?>
<p:tagLst xmlns:p="http://schemas.openxmlformats.org/presentationml/2006/main">
  <p:tag name="PA" val="v3.0.1"/>
</p:tagLst>
</file>

<file path=ppt/tags/tag50.xml><?xml version="1.0" encoding="utf-8"?>
<p:tagLst xmlns:p="http://schemas.openxmlformats.org/presentationml/2006/main">
  <p:tag name="KSO_WM_DIAGRAM_VIRTUALLY_FRAME" val="{&quot;height&quot;:205.01236220472438,&quot;left&quot;:142.76582677165354,&quot;top&quot;:229.05,&quot;width&quot;:616.4841732283464}"/>
</p:tagLst>
</file>

<file path=ppt/tags/tag51.xml><?xml version="1.0" encoding="utf-8"?>
<p:tagLst xmlns:p="http://schemas.openxmlformats.org/presentationml/2006/main">
  <p:tag name="KSO_WM_DIAGRAM_VIRTUALLY_FRAME" val="{&quot;height&quot;:205.01236220472438,&quot;left&quot;:142.76582677165354,&quot;top&quot;:229.05,&quot;width&quot;:616.4841732283464}"/>
</p:tagLst>
</file>

<file path=ppt/tags/tag52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53.xml><?xml version="1.0" encoding="utf-8"?>
<p:tagLst xmlns:p="http://schemas.openxmlformats.org/presentationml/2006/main">
  <p:tag name="KSO_WM_DIAGRAM_VIRTUALLY_FRAME" val="{&quot;height&quot;:205.01236220472438,&quot;left&quot;:142.76582677165354,&quot;top&quot;:229.05,&quot;width&quot;:616.4841732283464}"/>
</p:tagLst>
</file>

<file path=ppt/tags/tag54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55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56.xml><?xml version="1.0" encoding="utf-8"?>
<p:tagLst xmlns:p="http://schemas.openxmlformats.org/presentationml/2006/main">
  <p:tag name="KSO_WM_DIAGRAM_VIRTUALLY_FRAME" val="{&quot;height&quot;:205.01236220472438,&quot;left&quot;:142.76582677165354,&quot;top&quot;:229.05,&quot;width&quot;:616.4841732283464}"/>
</p:tagLst>
</file>

<file path=ppt/tags/tag57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58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59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6.xml><?xml version="1.0" encoding="utf-8"?>
<p:tagLst xmlns:p="http://schemas.openxmlformats.org/presentationml/2006/main">
  <p:tag name="PA" val="v3.0.0"/>
</p:tagLst>
</file>

<file path=ppt/tags/tag60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61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62.xml><?xml version="1.0" encoding="utf-8"?>
<p:tagLst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63.xml><?xml version="1.0" encoding="utf-8"?>
<p:tagLst xmlns:p="http://schemas.openxmlformats.org/presentationml/2006/main">
  <p:tag name="PA" val="v3.0.0"/>
</p:tagLst>
</file>

<file path=ppt/tags/tag64.xml><?xml version="1.0" encoding="utf-8"?>
<p:tagLst xmlns:p="http://schemas.openxmlformats.org/presentationml/2006/main">
  <p:tag name="PA" val="v3.0.0"/>
</p:tagLst>
</file>

<file path=ppt/tags/tag65.xml><?xml version="1.0" encoding="utf-8"?>
<p:tagLst xmlns:p="http://schemas.openxmlformats.org/presentationml/2006/main">
  <p:tag name="PA" val="v3.0.0"/>
</p:tagLst>
</file>

<file path=ppt/tags/tag66.xml><?xml version="1.0" encoding="utf-8"?>
<p:tagLst xmlns:p="http://schemas.openxmlformats.org/presentationml/2006/main">
  <p:tag name="PA" val="v3.0.0"/>
</p:tagLst>
</file>

<file path=ppt/tags/tag67.xml><?xml version="1.0" encoding="utf-8"?>
<p:tagLst xmlns:p="http://schemas.openxmlformats.org/presentationml/2006/main">
  <p:tag name="ISPRING_ULTRA_SCORM_COURSE_ID" val="AFE029A3-5620-4DA7-9572-BA6DAA675CA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12"/>
  <p:tag name="commondata" val="eyJoZGlkIjoiNjQ5MmIxN2UwOWQ1MmExODY2MmNkNTI5YjRjZTNkMzkifQ=="/>
  <p:tag name="resource_record_key" val="{&quot;13&quot;:[4722044,4712228,19972061]}"/>
</p:tagLst>
</file>

<file path=ppt/tags/tag7.xml><?xml version="1.0" encoding="utf-8"?>
<p:tagLst xmlns:p="http://schemas.openxmlformats.org/presentationml/2006/main">
  <p:tag name="KSO_WM_DIAGRAM_VIRTUALLY_FRAME" val="{&quot;height&quot;:453.8658899241773,&quot;left&quot;:568.2159829855325,&quot;top&quot;:56.53241707343145,&quot;width&quot;:254.28401701446745}"/>
</p:tagLst>
</file>

<file path=ppt/tags/tag8.xml><?xml version="1.0" encoding="utf-8"?>
<p:tagLst xmlns:p="http://schemas.openxmlformats.org/presentationml/2006/main">
  <p:tag name="KSO_WM_DIAGRAM_VIRTUALLY_FRAME" val="{&quot;height&quot;:453.8658899241773,&quot;left&quot;:568.2159829855325,&quot;top&quot;:56.53241707343145,&quot;width&quot;:254.28401701446745}"/>
</p:tagLst>
</file>

<file path=ppt/tags/tag9.xml><?xml version="1.0" encoding="utf-8"?>
<p:tagLst xmlns:p="http://schemas.openxmlformats.org/presentationml/2006/main">
  <p:tag name="KSO_WM_DIAGRAM_VIRTUALLY_FRAME" val="{&quot;height&quot;:346.42937007874013,&quot;left&quot;:544.2680314960629,&quot;top&quot;:116.28015748031495,&quot;width&quot;:275.0572440944883}"/>
</p:tagLst>
</file>

<file path=ppt/theme/theme1.xml><?xml version="1.0" encoding="utf-8"?>
<a:theme xmlns:a="http://schemas.openxmlformats.org/drawingml/2006/main" name="office 主题">
  <a:themeElements>
    <a:clrScheme name="自定义 25">
      <a:dk1>
        <a:srgbClr val="000000"/>
      </a:dk1>
      <a:lt1>
        <a:srgbClr val="FFFFFF"/>
      </a:lt1>
      <a:dk2>
        <a:srgbClr val="51647E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D77A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2515</Words>
  <Application>WPS 演示</Application>
  <PresentationFormat>宽屏</PresentationFormat>
  <Paragraphs>421</Paragraphs>
  <Slides>21</Slides>
  <Notes>25</Notes>
  <HiddenSlides>0</HiddenSlides>
  <MMClips>1</MMClips>
  <ScaleCrop>false</ScaleCrop>
  <HeadingPairs>
    <vt:vector size="8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5" baseType="lpstr">
      <vt:lpstr>Arial</vt:lpstr>
      <vt:lpstr>宋体</vt:lpstr>
      <vt:lpstr>Wingdings</vt:lpstr>
      <vt:lpstr>Arial</vt:lpstr>
      <vt:lpstr>DFPShaoNvW5-GB</vt:lpstr>
      <vt:lpstr>微软雅黑</vt:lpstr>
      <vt:lpstr>隶书</vt:lpstr>
      <vt:lpstr>珠穆朗玛—乌金苏通体</vt:lpstr>
      <vt:lpstr>Microsoft Himalaya</vt:lpstr>
      <vt:lpstr>阿里巴巴普惠体 M</vt:lpstr>
      <vt:lpstr>汉仪综艺体简</vt:lpstr>
      <vt:lpstr>仓耳羽辰体-谷力 W04</vt:lpstr>
      <vt:lpstr>迷你简少儿</vt:lpstr>
      <vt:lpstr>黑体</vt:lpstr>
      <vt:lpstr>Agency FB</vt:lpstr>
      <vt:lpstr>Calibri</vt:lpstr>
      <vt:lpstr>楷体</vt:lpstr>
      <vt:lpstr>方正有猫在_GBK</vt:lpstr>
      <vt:lpstr>等线</vt:lpstr>
      <vt:lpstr>Arial Unicode MS</vt:lpstr>
      <vt:lpstr>等线 Light</vt:lpstr>
      <vt:lpstr>Trebuchet MS</vt:lpstr>
      <vt:lpstr>office 主题</vt:lpstr>
      <vt:lpstr>Word.Document.8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</dc:title>
  <dc:creator>Administrator</dc:creator>
  <cp:lastModifiedBy>三月方飞</cp:lastModifiedBy>
  <cp:revision>80</cp:revision>
  <dcterms:created xsi:type="dcterms:W3CDTF">2016-08-03T07:39:00Z</dcterms:created>
  <dcterms:modified xsi:type="dcterms:W3CDTF">2024-08-16T15:20:20Z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0253562DC7194821BAD59D5A7B7E0998_13</vt:lpwstr>
  </property>
</Properties>
</file>