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331" r:id="rId4"/>
    <p:sldId id="258" r:id="rId5"/>
    <p:sldId id="353" r:id="rId6"/>
    <p:sldId id="322" r:id="rId7"/>
    <p:sldId id="316" r:id="rId8"/>
    <p:sldId id="290" r:id="rId9"/>
    <p:sldId id="284" r:id="rId10"/>
    <p:sldId id="314" r:id="rId11"/>
    <p:sldId id="355" r:id="rId12"/>
    <p:sldId id="356" r:id="rId13"/>
    <p:sldId id="357" r:id="rId14"/>
    <p:sldId id="367" r:id="rId15"/>
    <p:sldId id="354" r:id="rId16"/>
    <p:sldId id="329" r:id="rId17"/>
    <p:sldId id="278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EE3"/>
    <a:srgbClr val="FFFB05"/>
    <a:srgbClr val="F6E50A"/>
    <a:srgbClr val="F0D07C"/>
    <a:srgbClr val="E9BD44"/>
    <a:srgbClr val="4B93E8"/>
    <a:srgbClr val="FFFFFF"/>
    <a:srgbClr val="E5EFFB"/>
    <a:srgbClr val="DBE9FA"/>
    <a:srgbClr val="93B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0" autoAdjust="0"/>
    <p:restoredTop sz="94192" autoAdjust="0"/>
  </p:normalViewPr>
  <p:slideViewPr>
    <p:cSldViewPr snapToGrid="0">
      <p:cViewPr varScale="1">
        <p:scale>
          <a:sx n="93" d="100"/>
          <a:sy n="93" d="100"/>
        </p:scale>
        <p:origin x="75" y="2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  <a:t>2024-08-08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1B4F3-1785-4ECE-9767-E1A602B8201F}" type="datetimeFigureOut">
              <a:rPr lang="zh-CN" altLang="en-US" smtClean="0"/>
              <a:t>2024-08-08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D2817-FCD3-434D-B9F1-9107BD0276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5" Type="http://schemas.openxmlformats.org/officeDocument/2006/relationships/slide" Target="../slides/slide14.xml"/><Relationship Id="rId4" Type="http://schemas.openxmlformats.org/officeDocument/2006/relationships/slide" Target="../slides/slide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5" Type="http://schemas.openxmlformats.org/officeDocument/2006/relationships/slide" Target="../slides/slide14.xml"/><Relationship Id="rId4" Type="http://schemas.openxmlformats.org/officeDocument/2006/relationships/slide" Target="../slides/slide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Relationship Id="rId5" Type="http://schemas.openxmlformats.org/officeDocument/2006/relationships/slide" Target="../slides/slide6.xml"/><Relationship Id="rId4" Type="http://schemas.openxmlformats.org/officeDocument/2006/relationships/slide" Target="../slides/slide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2.xml"/><Relationship Id="rId5" Type="http://schemas.openxmlformats.org/officeDocument/2006/relationships/slide" Target="../slides/slide4.xml"/><Relationship Id="rId4" Type="http://schemas.openxmlformats.org/officeDocument/2006/relationships/slide" Target="../slides/slide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/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/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/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/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/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/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/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/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/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/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/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/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/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/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/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/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>
            <a:spLocks noChangeArrowheads="1"/>
          </p:cNvSpPr>
          <p:nvPr userDrawn="1"/>
        </p:nvSpPr>
        <p:spPr bwMode="auto">
          <a:xfrm flipH="1">
            <a:off x="16627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椭圆 5"/>
          <p:cNvSpPr>
            <a:spLocks noChangeArrowheads="1"/>
          </p:cNvSpPr>
          <p:nvPr userDrawn="1"/>
        </p:nvSpPr>
        <p:spPr bwMode="auto">
          <a:xfrm flipH="1">
            <a:off x="1224600" y="610369"/>
            <a:ext cx="271463" cy="271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椭圆 6"/>
          <p:cNvSpPr>
            <a:spLocks noChangeArrowheads="1"/>
          </p:cNvSpPr>
          <p:nvPr userDrawn="1"/>
        </p:nvSpPr>
        <p:spPr bwMode="auto">
          <a:xfrm flipH="1">
            <a:off x="7864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家用设备齐探究</a:t>
            </a:r>
          </a:p>
        </p:txBody>
      </p:sp>
      <p:sp>
        <p:nvSpPr>
          <p:cNvPr id="26" name="同侧圆角矩形 25">
            <a:hlinkClick r:id="rId2" action="ppaction://hlinksldjump"/>
          </p:cNvPr>
          <p:cNvSpPr/>
          <p:nvPr userDrawn="1"/>
        </p:nvSpPr>
        <p:spPr>
          <a:xfrm>
            <a:off x="5274310" y="509270"/>
            <a:ext cx="1450975" cy="502285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项目情境</a:t>
            </a:r>
          </a:p>
        </p:txBody>
      </p:sp>
      <p:sp>
        <p:nvSpPr>
          <p:cNvPr id="3" name="同侧圆角矩形 2">
            <a:hlinkClick r:id="rId3" action="ppaction://hlinksldjump"/>
          </p:cNvPr>
          <p:cNvSpPr/>
          <p:nvPr userDrawn="1"/>
        </p:nvSpPr>
        <p:spPr>
          <a:xfrm>
            <a:off x="6725285" y="605155"/>
            <a:ext cx="1450975" cy="4064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项目准备</a:t>
            </a:r>
          </a:p>
        </p:txBody>
      </p:sp>
      <p:sp>
        <p:nvSpPr>
          <p:cNvPr id="4" name="同侧圆角矩形 3">
            <a:hlinkClick r:id="rId4" action="ppaction://hlinksldjump"/>
          </p:cNvPr>
          <p:cNvSpPr/>
          <p:nvPr userDrawn="1"/>
        </p:nvSpPr>
        <p:spPr>
          <a:xfrm>
            <a:off x="8176260" y="605155"/>
            <a:ext cx="1450975" cy="4064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项目实施</a:t>
            </a:r>
          </a:p>
        </p:txBody>
      </p:sp>
      <p:sp>
        <p:nvSpPr>
          <p:cNvPr id="19" name="同侧圆角矩形 18">
            <a:hlinkClick r:id="rId5" action="ppaction://hlinksldjump"/>
          </p:cNvPr>
          <p:cNvSpPr/>
          <p:nvPr userDrawn="1"/>
        </p:nvSpPr>
        <p:spPr>
          <a:xfrm>
            <a:off x="9627235" y="605155"/>
            <a:ext cx="1450975" cy="4064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项目拓展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A42647-A864-5A93-5902-2F5C91EFE9E3}"/>
              </a:ext>
            </a:extLst>
          </p:cNvPr>
          <p:cNvSpPr txBox="1"/>
          <p:nvPr userDrawn="1"/>
        </p:nvSpPr>
        <p:spPr>
          <a:xfrm>
            <a:off x="480523" y="6410049"/>
            <a:ext cx="216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更新设备提建议</a:t>
            </a:r>
          </a:p>
        </p:txBody>
      </p:sp>
    </p:spTree>
    <p:extLst>
      <p:ext uri="{BB962C8B-B14F-4D97-AF65-F5344CB8AC3E}">
        <p14:creationId xmlns:p14="http://schemas.microsoft.com/office/powerpoint/2010/main" val="381605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>
            <a:spLocks noChangeArrowheads="1"/>
          </p:cNvSpPr>
          <p:nvPr userDrawn="1"/>
        </p:nvSpPr>
        <p:spPr bwMode="auto">
          <a:xfrm flipH="1">
            <a:off x="16627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椭圆 5"/>
          <p:cNvSpPr>
            <a:spLocks noChangeArrowheads="1"/>
          </p:cNvSpPr>
          <p:nvPr userDrawn="1"/>
        </p:nvSpPr>
        <p:spPr bwMode="auto">
          <a:xfrm flipH="1">
            <a:off x="1224600" y="610369"/>
            <a:ext cx="271463" cy="271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椭圆 6"/>
          <p:cNvSpPr>
            <a:spLocks noChangeArrowheads="1"/>
          </p:cNvSpPr>
          <p:nvPr userDrawn="1"/>
        </p:nvSpPr>
        <p:spPr bwMode="auto">
          <a:xfrm flipH="1">
            <a:off x="7864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家用设备齐探究</a:t>
            </a:r>
          </a:p>
        </p:txBody>
      </p:sp>
      <p:sp>
        <p:nvSpPr>
          <p:cNvPr id="26" name="同侧圆角矩形 25">
            <a:hlinkClick r:id="rId2" action="ppaction://hlinksldjump"/>
          </p:cNvPr>
          <p:cNvSpPr/>
          <p:nvPr userDrawn="1"/>
        </p:nvSpPr>
        <p:spPr>
          <a:xfrm>
            <a:off x="5274310" y="604520"/>
            <a:ext cx="1450975" cy="407035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项目情境</a:t>
            </a:r>
          </a:p>
        </p:txBody>
      </p:sp>
      <p:sp>
        <p:nvSpPr>
          <p:cNvPr id="3" name="同侧圆角矩形 2">
            <a:hlinkClick r:id="rId3" action="ppaction://hlinksldjump"/>
          </p:cNvPr>
          <p:cNvSpPr/>
          <p:nvPr userDrawn="1"/>
        </p:nvSpPr>
        <p:spPr>
          <a:xfrm>
            <a:off x="6725285" y="531495"/>
            <a:ext cx="1450975" cy="48006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项目准备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39D874-D5A0-B88B-C114-B9CAB3A095A1}"/>
              </a:ext>
            </a:extLst>
          </p:cNvPr>
          <p:cNvSpPr txBox="1"/>
          <p:nvPr userDrawn="1"/>
        </p:nvSpPr>
        <p:spPr>
          <a:xfrm>
            <a:off x="480523" y="6410049"/>
            <a:ext cx="216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更新设备提建议</a:t>
            </a:r>
          </a:p>
        </p:txBody>
      </p:sp>
      <p:sp>
        <p:nvSpPr>
          <p:cNvPr id="20" name="同侧圆角矩形 3">
            <a:hlinkClick r:id="rId4" action="ppaction://hlinksldjump"/>
            <a:extLst>
              <a:ext uri="{FF2B5EF4-FFF2-40B4-BE49-F238E27FC236}">
                <a16:creationId xmlns:a16="http://schemas.microsoft.com/office/drawing/2014/main" id="{66339876-DE86-B75D-AE54-C88DCE4FDB19}"/>
              </a:ext>
            </a:extLst>
          </p:cNvPr>
          <p:cNvSpPr/>
          <p:nvPr userDrawn="1"/>
        </p:nvSpPr>
        <p:spPr>
          <a:xfrm>
            <a:off x="8176260" y="605155"/>
            <a:ext cx="1450975" cy="4064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项目实施</a:t>
            </a:r>
          </a:p>
        </p:txBody>
      </p:sp>
      <p:sp>
        <p:nvSpPr>
          <p:cNvPr id="22" name="同侧圆角矩形 18">
            <a:hlinkClick r:id="rId5" action="ppaction://hlinksldjump"/>
            <a:extLst>
              <a:ext uri="{FF2B5EF4-FFF2-40B4-BE49-F238E27FC236}">
                <a16:creationId xmlns:a16="http://schemas.microsoft.com/office/drawing/2014/main" id="{1DC4F096-A614-D810-A1F0-F8BECF475EA9}"/>
              </a:ext>
            </a:extLst>
          </p:cNvPr>
          <p:cNvSpPr/>
          <p:nvPr userDrawn="1"/>
        </p:nvSpPr>
        <p:spPr>
          <a:xfrm>
            <a:off x="9627235" y="605155"/>
            <a:ext cx="1450975" cy="4064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项目拓展</a:t>
            </a:r>
          </a:p>
        </p:txBody>
      </p:sp>
    </p:spTree>
    <p:extLst>
      <p:ext uri="{BB962C8B-B14F-4D97-AF65-F5344CB8AC3E}">
        <p14:creationId xmlns:p14="http://schemas.microsoft.com/office/powerpoint/2010/main" val="80068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>
            <a:spLocks noChangeArrowheads="1"/>
          </p:cNvSpPr>
          <p:nvPr userDrawn="1"/>
        </p:nvSpPr>
        <p:spPr bwMode="auto">
          <a:xfrm flipH="1">
            <a:off x="16627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椭圆 5"/>
          <p:cNvSpPr>
            <a:spLocks noChangeArrowheads="1"/>
          </p:cNvSpPr>
          <p:nvPr userDrawn="1"/>
        </p:nvSpPr>
        <p:spPr bwMode="auto">
          <a:xfrm flipH="1">
            <a:off x="1224600" y="610369"/>
            <a:ext cx="271463" cy="271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椭圆 6"/>
          <p:cNvSpPr>
            <a:spLocks noChangeArrowheads="1"/>
          </p:cNvSpPr>
          <p:nvPr userDrawn="1"/>
        </p:nvSpPr>
        <p:spPr bwMode="auto">
          <a:xfrm flipH="1">
            <a:off x="7864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家用设备齐探究</a:t>
            </a:r>
          </a:p>
        </p:txBody>
      </p:sp>
      <p:sp>
        <p:nvSpPr>
          <p:cNvPr id="4" name="同侧圆角矩形 3">
            <a:hlinkClick r:id="rId2" action="ppaction://hlinksldjump"/>
          </p:cNvPr>
          <p:cNvSpPr/>
          <p:nvPr userDrawn="1"/>
        </p:nvSpPr>
        <p:spPr>
          <a:xfrm>
            <a:off x="8176260" y="520700"/>
            <a:ext cx="1450975" cy="490855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项目实施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EC5ECD-6147-C696-5522-8B81336D76DF}"/>
              </a:ext>
            </a:extLst>
          </p:cNvPr>
          <p:cNvSpPr txBox="1"/>
          <p:nvPr userDrawn="1"/>
        </p:nvSpPr>
        <p:spPr>
          <a:xfrm>
            <a:off x="480523" y="6410049"/>
            <a:ext cx="216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更新设备提建议</a:t>
            </a:r>
          </a:p>
        </p:txBody>
      </p:sp>
      <p:sp>
        <p:nvSpPr>
          <p:cNvPr id="22" name="同侧圆角矩形 18">
            <a:hlinkClick r:id="rId3" action="ppaction://hlinksldjump"/>
            <a:extLst>
              <a:ext uri="{FF2B5EF4-FFF2-40B4-BE49-F238E27FC236}">
                <a16:creationId xmlns:a16="http://schemas.microsoft.com/office/drawing/2014/main" id="{97969EF0-18A2-98CD-7CBB-03F799CCC8E2}"/>
              </a:ext>
            </a:extLst>
          </p:cNvPr>
          <p:cNvSpPr/>
          <p:nvPr userDrawn="1"/>
        </p:nvSpPr>
        <p:spPr>
          <a:xfrm>
            <a:off x="9627235" y="605155"/>
            <a:ext cx="1450975" cy="4064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项目拓展</a:t>
            </a:r>
          </a:p>
        </p:txBody>
      </p:sp>
      <p:sp>
        <p:nvSpPr>
          <p:cNvPr id="23" name="同侧圆角矩形 25">
            <a:hlinkClick r:id="rId4" action="ppaction://hlinksldjump"/>
            <a:extLst>
              <a:ext uri="{FF2B5EF4-FFF2-40B4-BE49-F238E27FC236}">
                <a16:creationId xmlns:a16="http://schemas.microsoft.com/office/drawing/2014/main" id="{BBDD77B8-6D44-7E1B-E223-4EFD6FD94419}"/>
              </a:ext>
            </a:extLst>
          </p:cNvPr>
          <p:cNvSpPr/>
          <p:nvPr userDrawn="1"/>
        </p:nvSpPr>
        <p:spPr>
          <a:xfrm>
            <a:off x="5274310" y="604520"/>
            <a:ext cx="1450975" cy="407035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项目情境</a:t>
            </a:r>
          </a:p>
        </p:txBody>
      </p:sp>
      <p:sp>
        <p:nvSpPr>
          <p:cNvPr id="24" name="同侧圆角矩形 2">
            <a:hlinkClick r:id="rId5" action="ppaction://hlinksldjump"/>
            <a:extLst>
              <a:ext uri="{FF2B5EF4-FFF2-40B4-BE49-F238E27FC236}">
                <a16:creationId xmlns:a16="http://schemas.microsoft.com/office/drawing/2014/main" id="{EF0A77E3-00F4-EFF5-64A1-7F9AFA84870B}"/>
              </a:ext>
            </a:extLst>
          </p:cNvPr>
          <p:cNvSpPr/>
          <p:nvPr userDrawn="1"/>
        </p:nvSpPr>
        <p:spPr>
          <a:xfrm>
            <a:off x="6725285" y="605155"/>
            <a:ext cx="1450975" cy="4064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项目准备</a:t>
            </a:r>
          </a:p>
        </p:txBody>
      </p:sp>
    </p:spTree>
    <p:extLst>
      <p:ext uri="{BB962C8B-B14F-4D97-AF65-F5344CB8AC3E}">
        <p14:creationId xmlns:p14="http://schemas.microsoft.com/office/powerpoint/2010/main" val="322119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>
            <a:spLocks noChangeArrowheads="1"/>
          </p:cNvSpPr>
          <p:nvPr userDrawn="1"/>
        </p:nvSpPr>
        <p:spPr bwMode="auto">
          <a:xfrm flipH="1">
            <a:off x="16627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椭圆 5"/>
          <p:cNvSpPr>
            <a:spLocks noChangeArrowheads="1"/>
          </p:cNvSpPr>
          <p:nvPr userDrawn="1"/>
        </p:nvSpPr>
        <p:spPr bwMode="auto">
          <a:xfrm flipH="1">
            <a:off x="1224600" y="610369"/>
            <a:ext cx="271463" cy="271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椭圆 6"/>
          <p:cNvSpPr>
            <a:spLocks noChangeArrowheads="1"/>
          </p:cNvSpPr>
          <p:nvPr userDrawn="1"/>
        </p:nvSpPr>
        <p:spPr bwMode="auto">
          <a:xfrm flipH="1">
            <a:off x="7864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家用设备齐探究</a:t>
            </a:r>
          </a:p>
        </p:txBody>
      </p:sp>
      <p:sp>
        <p:nvSpPr>
          <p:cNvPr id="19" name="同侧圆角矩形 18">
            <a:hlinkClick r:id="rId2" action="ppaction://hlinksldjump"/>
          </p:cNvPr>
          <p:cNvSpPr/>
          <p:nvPr userDrawn="1"/>
        </p:nvSpPr>
        <p:spPr>
          <a:xfrm>
            <a:off x="9627235" y="541020"/>
            <a:ext cx="1450975" cy="470535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项目拓展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F401B0-0904-9F41-EE6D-4B1019C13F8A}"/>
              </a:ext>
            </a:extLst>
          </p:cNvPr>
          <p:cNvSpPr txBox="1"/>
          <p:nvPr userDrawn="1"/>
        </p:nvSpPr>
        <p:spPr>
          <a:xfrm>
            <a:off x="480523" y="6410049"/>
            <a:ext cx="216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更新设备提建议</a:t>
            </a:r>
          </a:p>
        </p:txBody>
      </p:sp>
      <p:sp>
        <p:nvSpPr>
          <p:cNvPr id="20" name="同侧圆角矩形 2">
            <a:hlinkClick r:id="rId3" action="ppaction://hlinksldjump"/>
            <a:extLst>
              <a:ext uri="{FF2B5EF4-FFF2-40B4-BE49-F238E27FC236}">
                <a16:creationId xmlns:a16="http://schemas.microsoft.com/office/drawing/2014/main" id="{B0721975-5835-FC94-0C3A-7000691823F8}"/>
              </a:ext>
            </a:extLst>
          </p:cNvPr>
          <p:cNvSpPr/>
          <p:nvPr userDrawn="1"/>
        </p:nvSpPr>
        <p:spPr>
          <a:xfrm>
            <a:off x="6725285" y="605155"/>
            <a:ext cx="1450975" cy="4064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项目准备</a:t>
            </a:r>
          </a:p>
        </p:txBody>
      </p:sp>
      <p:sp>
        <p:nvSpPr>
          <p:cNvPr id="22" name="同侧圆角矩形 3">
            <a:hlinkClick r:id="rId4" action="ppaction://hlinksldjump"/>
            <a:extLst>
              <a:ext uri="{FF2B5EF4-FFF2-40B4-BE49-F238E27FC236}">
                <a16:creationId xmlns:a16="http://schemas.microsoft.com/office/drawing/2014/main" id="{73F57E6A-4DB2-CF56-A0CB-F67A2FB9D297}"/>
              </a:ext>
            </a:extLst>
          </p:cNvPr>
          <p:cNvSpPr/>
          <p:nvPr userDrawn="1"/>
        </p:nvSpPr>
        <p:spPr>
          <a:xfrm>
            <a:off x="8176260" y="605155"/>
            <a:ext cx="1450975" cy="4064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项目实施</a:t>
            </a:r>
          </a:p>
        </p:txBody>
      </p:sp>
      <p:sp>
        <p:nvSpPr>
          <p:cNvPr id="23" name="同侧圆角矩形 25">
            <a:hlinkClick r:id="rId5" action="ppaction://hlinksldjump"/>
            <a:extLst>
              <a:ext uri="{FF2B5EF4-FFF2-40B4-BE49-F238E27FC236}">
                <a16:creationId xmlns:a16="http://schemas.microsoft.com/office/drawing/2014/main" id="{89C61FCE-D8F6-E6B6-02BA-809578C54AF8}"/>
              </a:ext>
            </a:extLst>
          </p:cNvPr>
          <p:cNvSpPr/>
          <p:nvPr userDrawn="1"/>
        </p:nvSpPr>
        <p:spPr>
          <a:xfrm>
            <a:off x="5274310" y="604520"/>
            <a:ext cx="1450975" cy="407035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项目情境</a:t>
            </a:r>
          </a:p>
        </p:txBody>
      </p:sp>
    </p:spTree>
    <p:extLst>
      <p:ext uri="{BB962C8B-B14F-4D97-AF65-F5344CB8AC3E}">
        <p14:creationId xmlns:p14="http://schemas.microsoft.com/office/powerpoint/2010/main" val="136701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>
            <a:spLocks noChangeArrowheads="1"/>
          </p:cNvSpPr>
          <p:nvPr userDrawn="1"/>
        </p:nvSpPr>
        <p:spPr bwMode="auto">
          <a:xfrm flipH="1">
            <a:off x="16627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椭圆 5"/>
          <p:cNvSpPr>
            <a:spLocks noChangeArrowheads="1"/>
          </p:cNvSpPr>
          <p:nvPr userDrawn="1"/>
        </p:nvSpPr>
        <p:spPr bwMode="auto">
          <a:xfrm flipH="1">
            <a:off x="1224600" y="610369"/>
            <a:ext cx="271463" cy="271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椭圆 6"/>
          <p:cNvSpPr>
            <a:spLocks noChangeArrowheads="1"/>
          </p:cNvSpPr>
          <p:nvPr userDrawn="1"/>
        </p:nvSpPr>
        <p:spPr bwMode="auto">
          <a:xfrm flipH="1">
            <a:off x="7864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家用设备齐探究</a:t>
            </a:r>
          </a:p>
        </p:txBody>
      </p:sp>
      <p:sp>
        <p:nvSpPr>
          <p:cNvPr id="26" name="同侧圆角矩形 25"/>
          <p:cNvSpPr/>
          <p:nvPr userDrawn="1"/>
        </p:nvSpPr>
        <p:spPr>
          <a:xfrm>
            <a:off x="5274310" y="604520"/>
            <a:ext cx="1450975" cy="407035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项目情境</a:t>
            </a:r>
          </a:p>
        </p:txBody>
      </p:sp>
      <p:sp>
        <p:nvSpPr>
          <p:cNvPr id="3" name="同侧圆角矩形 2"/>
          <p:cNvSpPr/>
          <p:nvPr userDrawn="1"/>
        </p:nvSpPr>
        <p:spPr>
          <a:xfrm>
            <a:off x="6725285" y="605155"/>
            <a:ext cx="1450975" cy="4064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项目准备</a:t>
            </a:r>
          </a:p>
        </p:txBody>
      </p:sp>
      <p:sp>
        <p:nvSpPr>
          <p:cNvPr id="4" name="同侧圆角矩形 3"/>
          <p:cNvSpPr/>
          <p:nvPr userDrawn="1"/>
        </p:nvSpPr>
        <p:spPr>
          <a:xfrm>
            <a:off x="8176260" y="605155"/>
            <a:ext cx="1450975" cy="4064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项目实施</a:t>
            </a:r>
          </a:p>
        </p:txBody>
      </p:sp>
      <p:sp>
        <p:nvSpPr>
          <p:cNvPr id="19" name="同侧圆角矩形 18"/>
          <p:cNvSpPr/>
          <p:nvPr userDrawn="1"/>
        </p:nvSpPr>
        <p:spPr>
          <a:xfrm>
            <a:off x="9627235" y="605155"/>
            <a:ext cx="1450975" cy="4064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15875"/>
                <a:solidFill>
                  <a:srgbClr val="4B93E8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项目拓展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1365CA-C2EB-BA30-E7F1-1B257160CCE4}"/>
              </a:ext>
            </a:extLst>
          </p:cNvPr>
          <p:cNvSpPr txBox="1"/>
          <p:nvPr userDrawn="1"/>
        </p:nvSpPr>
        <p:spPr>
          <a:xfrm>
            <a:off x="480523" y="6410049"/>
            <a:ext cx="216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更新设备提建议</a:t>
            </a:r>
          </a:p>
        </p:txBody>
      </p:sp>
    </p:spTree>
    <p:extLst>
      <p:ext uri="{BB962C8B-B14F-4D97-AF65-F5344CB8AC3E}">
        <p14:creationId xmlns:p14="http://schemas.microsoft.com/office/powerpoint/2010/main" val="38230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单元 家用设备齐探究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216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更新设备提建议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2024-08-08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613501" y="2147027"/>
            <a:ext cx="3665998" cy="2655086"/>
            <a:chOff x="6435407" y="1726552"/>
            <a:chExt cx="5027572" cy="3853631"/>
          </a:xfrm>
        </p:grpSpPr>
        <p:sp>
          <p:nvSpPr>
            <p:cNvPr id="3" name="任意多边形: 形状 2"/>
            <p:cNvSpPr/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07" name="矩形 206"/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08" name="矩形 207"/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09" name="矩形 208"/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10" name="矩形 209"/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11" name="任意多边形: 形状 210"/>
            <p:cNvSpPr/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12" name="任意多边形: 形状 211"/>
            <p:cNvSpPr/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13" name="矩形 212"/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14" name="矩形 213"/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15" name="矩形 214"/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16" name="矩形 215"/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17" name="矩形 216"/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18" name="矩形 217"/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19" name="矩形 218"/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20" name="矩形 219"/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21" name="矩形 220"/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22" name="椭圆 221"/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23" name="任意多边形: 形状 222"/>
            <p:cNvSpPr/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24" name="任意多边形: 形状 223"/>
            <p:cNvSpPr/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25" name="任意多边形: 形状 224"/>
            <p:cNvSpPr/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sp>
          <p:nvSpPr>
            <p:cNvPr id="226" name="任意多边形: 形状 225"/>
            <p:cNvSpPr/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endParaRPr>
            </a:p>
          </p:txBody>
        </p:sp>
        <p:pic>
          <p:nvPicPr>
            <p:cNvPr id="227" name="图片 2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228" name="组合 227"/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229" name="矩形 228"/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30" name="矩形 229"/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31" name="矩形 230"/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32" name="任意多边形: 形状 231"/>
              <p:cNvSpPr/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33" name="任意多边形: 形状 232"/>
              <p:cNvSpPr/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34" name="矩形 233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35" name="矩形 234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36" name="矩形 235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37" name="矩形 236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38" name="矩形 237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39" name="矩形 238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40" name="矩形 239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41" name="矩形 240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42" name="矩形 241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43" name="矩形 242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44" name="矩形 243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45" name="矩形 244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46" name="矩形 245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47" name="矩形 246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48" name="矩形 247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49" name="矩形 248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50" name="矩形 249"/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51" name="矩形 250"/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52" name="矩形 251"/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53" name="矩形 252"/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54" name="矩形 253"/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55" name="椭圆 254"/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56" name="任意多边形: 形状 255"/>
              <p:cNvSpPr/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57" name="任意多边形: 形状 256"/>
              <p:cNvSpPr/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58" name="任意多边形: 形状 257"/>
              <p:cNvSpPr/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59" name="任意多边形: 形状 258"/>
              <p:cNvSpPr/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60" name="任意多边形: 形状 259"/>
              <p:cNvSpPr/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61" name="任意多边形: 形状 260"/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62" name="任意多边形: 形状 261"/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63" name="任意多边形: 形状 262"/>
              <p:cNvSpPr/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64" name="任意多边形: 形状 263"/>
              <p:cNvSpPr/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65" name="任意多边形: 形状 264"/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66" name="任意多边形: 形状 265"/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67" name="任意多边形: 形状 266"/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68" name="任意多边形: 形状 267"/>
              <p:cNvSpPr/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69" name="任意多边形: 形状 268"/>
              <p:cNvSpPr/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70" name="任意多边形: 形状 269"/>
              <p:cNvSpPr/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71" name="任意多边形: 形状 270"/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72" name="任意多边形: 形状 271"/>
              <p:cNvSpPr/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73" name="矩形 272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74" name="矩形 273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75" name="矩形 274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76" name="矩形 275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77" name="矩形 276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78" name="矩形 277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79" name="任意多边形: 形状 278"/>
              <p:cNvSpPr/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80" name="任意多边形: 形状 279"/>
              <p:cNvSpPr/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81" name="任意多边形: 形状 280"/>
              <p:cNvSpPr/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82" name="任意多边形: 形状 281"/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83" name="任意多边形: 形状 282"/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84" name="任意多边形: 形状 283"/>
              <p:cNvSpPr/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85" name="任意多边形: 形状 284"/>
              <p:cNvSpPr/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pic>
            <p:nvPicPr>
              <p:cNvPr id="286" name="图片 2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287" name="任意多边形: 形状 286"/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  <p:sp>
            <p:nvSpPr>
              <p:cNvPr id="288" name="任意多边形: 形状 287"/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2024-08-08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90947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9532874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9710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2024-08-08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单元 家用设备齐探究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216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更新设备提建议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单元 家用设备齐探究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216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更新设备提建议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>
            <a:spLocks noChangeArrowheads="1"/>
          </p:cNvSpPr>
          <p:nvPr userDrawn="1"/>
        </p:nvSpPr>
        <p:spPr bwMode="auto">
          <a:xfrm flipH="1">
            <a:off x="16627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>
            <a:spLocks noChangeArrowheads="1"/>
          </p:cNvSpPr>
          <p:nvPr userDrawn="1"/>
        </p:nvSpPr>
        <p:spPr bwMode="auto">
          <a:xfrm flipH="1">
            <a:off x="1224600" y="610369"/>
            <a:ext cx="271463" cy="271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椭圆 6"/>
          <p:cNvSpPr>
            <a:spLocks noChangeArrowheads="1"/>
          </p:cNvSpPr>
          <p:nvPr userDrawn="1"/>
        </p:nvSpPr>
        <p:spPr bwMode="auto">
          <a:xfrm flipH="1">
            <a:off x="7864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家用设备齐探究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216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课 更新设备提建议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/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/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B1146-E542-4D4E-B8E9-6919A11DDD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815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846830" y="1173125"/>
            <a:ext cx="6104386" cy="2115067"/>
          </a:xfrm>
        </p:spPr>
        <p:txBody>
          <a:bodyPr>
            <a:noAutofit/>
          </a:bodyPr>
          <a:lstStyle/>
          <a:p>
            <a:r>
              <a:rPr lang="zh-CN" altLang="en-US" sz="6600" dirty="0"/>
              <a:t>更新设备提建议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3948304" y="3441947"/>
            <a:ext cx="3073933" cy="717136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——</a:t>
            </a:r>
            <a:r>
              <a:rPr lang="zh-CN" altLang="en-US" sz="3600" b="1" dirty="0"/>
              <a:t>控制分类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1621155" y="4438650"/>
            <a:ext cx="3543935" cy="387350"/>
          </a:xfrm>
        </p:spPr>
        <p:txBody>
          <a:bodyPr>
            <a:normAutofit fontScale="90000"/>
          </a:bodyPr>
          <a:lstStyle/>
          <a:p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合肥市六安路小学中铁国际城校区</a:t>
            </a:r>
            <a:endParaRPr lang="zh-CN" altLang="en-US" sz="1800" dirty="0">
              <a:effectLst/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5080266" y="4438867"/>
            <a:ext cx="2128598" cy="387110"/>
          </a:xfrm>
        </p:spPr>
        <p:txBody>
          <a:bodyPr>
            <a:noAutofit/>
          </a:bodyPr>
          <a:lstStyle/>
          <a:p>
            <a:r>
              <a:rPr lang="zh-CN" altLang="en-US" sz="1800" dirty="0">
                <a:effectLst/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郑玲玲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6578" y="1403092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第 </a:t>
            </a:r>
            <a:r>
              <a:rPr lang="en-US" altLang="zh-CN" sz="3200" b="1" dirty="0">
                <a:solidFill>
                  <a:srgbClr val="4B93E8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4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课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单元  家用设备齐探究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878580" y="1071091"/>
            <a:ext cx="396240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sym typeface="Arial" panose="020B0604020202090204" pitchFamily="34" charset="0"/>
              </a:rPr>
              <a:t>1.  </a:t>
            </a:r>
            <a:r>
              <a:rPr lang="zh-CN" altLang="en-US" dirty="0">
                <a:solidFill>
                  <a:schemeClr val="bg1"/>
                </a:solidFill>
                <a:sym typeface="Arial" panose="020B0604020202090204" pitchFamily="34" charset="0"/>
              </a:rPr>
              <a:t>寻找可更新设备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2080" y="1802765"/>
            <a:ext cx="905764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342900" lvl="0" indent="-342900" algn="just">
              <a:spcBef>
                <a:spcPct val="50000"/>
              </a:spcBef>
              <a:buClrTx/>
              <a:buSzTx/>
              <a:buFont typeface="Wingdings" panose="05000000000000000000" charset="0"/>
              <a:buChar char="ü"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思源黑体 CN Normal" panose="020B0400000000000000" pitchFamily="34" charset="-122"/>
                <a:cs typeface="阿里巴巴普惠体" panose="00020600040101010101" charset="-122"/>
              </a:defRPr>
            </a:lvl1pPr>
          </a:lstStyle>
          <a:p>
            <a:pPr marL="0" indent="0">
              <a:buNone/>
            </a:pPr>
            <a:r>
              <a:rPr lang="zh-CN" altLang="en-US" sz="20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找一找家里需要更新的设备</a:t>
            </a:r>
            <a:r>
              <a:rPr lang="en-US" altLang="zh-CN" sz="20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</a:p>
          <a:p>
            <a:pPr marL="0" indent="0">
              <a:buNone/>
            </a:pPr>
            <a:r>
              <a:rPr lang="zh-CN" altLang="en-US" sz="20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说一说设备在使用时存在哪些问题，功能上可以做哪些改进？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4910" y="4118334"/>
            <a:ext cx="4524042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342900" lvl="0" indent="-342900" algn="just">
              <a:spcBef>
                <a:spcPct val="50000"/>
              </a:spcBef>
              <a:buClrTx/>
              <a:buSzTx/>
              <a:buFont typeface="Wingdings" panose="05000000000000000000" charset="0"/>
              <a:buChar char="ü"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思源黑体 CN Normal" panose="020B0400000000000000" pitchFamily="34" charset="-122"/>
                <a:cs typeface="阿里巴巴普惠体" panose="00020600040101010101" charset="-122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进</a:t>
            </a:r>
            <a:r>
              <a:rPr lang="en-US" altLang="zh-CN" dirty="0"/>
              <a:t>?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402080" y="2860675"/>
          <a:ext cx="8606790" cy="308762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27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60">
                <a:tc>
                  <a:txBody>
                    <a:bodyPr/>
                    <a:lstStyle/>
                    <a:p>
                      <a:pPr indent="355600" algn="ctr"/>
                      <a:r>
                        <a:rPr lang="zh-CN" sz="2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设备名称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DA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存在问题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DA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改进后实现的功能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DA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indent="266700" algn="ctr"/>
                      <a:r>
                        <a:rPr lang="zh-CN" sz="20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灯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503050405090304" pitchFamily="18" charset="0"/>
                          <a:ea typeface="微软雅黑" panose="020B0503020204020204" charset="-122"/>
                          <a:sym typeface="+mn-ea"/>
                        </a:rPr>
                        <a:t>□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503050405090304" pitchFamily="18" charset="0"/>
                          <a:ea typeface="微软雅黑" panose="020B0503020204020204" charset="-122"/>
                        </a:rPr>
                        <a:t>操作不方便   □位置不合理</a:t>
                      </a:r>
                    </a:p>
                    <a:p>
                      <a:pPr indent="266700" algn="l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503050405090304" pitchFamily="18" charset="0"/>
                          <a:ea typeface="微软雅黑" panose="020B0503020204020204" charset="-122"/>
                        </a:rPr>
                        <a:t>□设备老旧       □不够节能环保</a:t>
                      </a:r>
                    </a:p>
                    <a:p>
                      <a:pPr indent="266700" algn="l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503050405090304" pitchFamily="18" charset="0"/>
                          <a:ea typeface="微软雅黑" panose="020B0503020204020204" charset="-122"/>
                        </a:rPr>
                        <a:t>□存在安全隐患   </a:t>
                      </a:r>
                    </a:p>
                    <a:p>
                      <a:pPr indent="266700" algn="l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503050405090304" pitchFamily="18" charset="0"/>
                          <a:ea typeface="微软雅黑" panose="020B0503020204020204" charset="-122"/>
                        </a:rPr>
                        <a:t>其他：_______________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buClrTx/>
                        <a:buSzTx/>
                        <a:buFontTx/>
                      </a:pPr>
                      <a:endParaRPr lang="zh-CN" sz="18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 indent="266700" algn="ctr"/>
                      <a:endParaRPr lang="zh-CN" sz="20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buClrTx/>
                        <a:buSzTx/>
                        <a:buFontTx/>
                      </a:pPr>
                      <a:endParaRPr lang="zh-CN" sz="18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buClrTx/>
                        <a:buSzTx/>
                        <a:buFontTx/>
                      </a:pPr>
                      <a:endParaRPr lang="zh-CN" sz="18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图片 7" descr="勾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525" y="1802765"/>
            <a:ext cx="268605" cy="268605"/>
          </a:xfrm>
          <a:prstGeom prst="rect">
            <a:avLst/>
          </a:prstGeom>
        </p:spPr>
      </p:pic>
      <p:pic>
        <p:nvPicPr>
          <p:cNvPr id="9" name="图片 8" descr="勾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525" y="2296160"/>
            <a:ext cx="268605" cy="2686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5015" y="4987320"/>
            <a:ext cx="1220821" cy="14288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878580" y="1071091"/>
            <a:ext cx="396240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sym typeface="Arial" panose="020B0604020202090204" pitchFamily="34" charset="0"/>
              </a:rPr>
              <a:t>2.  </a:t>
            </a:r>
            <a:r>
              <a:rPr lang="zh-CN" altLang="en-US" dirty="0">
                <a:solidFill>
                  <a:schemeClr val="bg1"/>
                </a:solidFill>
                <a:sym typeface="Arial" panose="020B0604020202090204" pitchFamily="34" charset="0"/>
              </a:rPr>
              <a:t>了解可更新设备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4910" y="4118334"/>
            <a:ext cx="4524042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342900" lvl="0" indent="-342900" algn="just">
              <a:spcBef>
                <a:spcPct val="50000"/>
              </a:spcBef>
              <a:buClrTx/>
              <a:buSzTx/>
              <a:buFont typeface="Wingdings" panose="05000000000000000000" charset="0"/>
              <a:buChar char="ü"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思源黑体 CN Normal" panose="020B0400000000000000" pitchFamily="34" charset="-122"/>
                <a:cs typeface="阿里巴巴普惠体" panose="00020600040101010101" charset="-122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进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125335" y="2972435"/>
            <a:ext cx="3609340" cy="2353310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square" lIns="0" tIns="0" rIns="72000" bIns="7200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2F14"/>
              </a:buClr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</a:rPr>
              <a:t> 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</a:rPr>
              <a:t>从普通台灯到自动感应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</a:rPr>
              <a:t>  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</a:rPr>
              <a:t>灯，它们的控制方式发生了什么变化，给生活带来了什么样的影响？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6862418" y="2113994"/>
            <a:ext cx="894140" cy="8581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92467" y="2344117"/>
            <a:ext cx="2052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spc="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想一想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5" y="2187738"/>
            <a:ext cx="5017413" cy="3138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878580" y="1071245"/>
            <a:ext cx="465328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sym typeface="Arial" panose="020B0604020202090204" pitchFamily="34" charset="0"/>
              </a:rPr>
              <a:t>3.  </a:t>
            </a:r>
            <a:r>
              <a:rPr lang="zh-CN" altLang="en-US" dirty="0">
                <a:solidFill>
                  <a:schemeClr val="bg1"/>
                </a:solidFill>
                <a:sym typeface="Arial" panose="020B0604020202090204" pitchFamily="34" charset="0"/>
              </a:rPr>
              <a:t>提出可更新的建议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4910" y="4118334"/>
            <a:ext cx="4524042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342900" lvl="0" indent="-342900" algn="just">
              <a:spcBef>
                <a:spcPct val="50000"/>
              </a:spcBef>
              <a:buClrTx/>
              <a:buSzTx/>
              <a:buFont typeface="Wingdings" panose="05000000000000000000" charset="0"/>
              <a:buChar char="ü"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思源黑体 CN Normal" panose="020B0400000000000000" pitchFamily="34" charset="-122"/>
                <a:cs typeface="阿里巴巴普惠体" panose="00020600040101010101" charset="-122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进</a:t>
            </a:r>
            <a:r>
              <a:rPr lang="en-US" altLang="zh-CN" dirty="0"/>
              <a:t>?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716405" y="2995930"/>
          <a:ext cx="9427845" cy="27584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43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30">
                <a:tc>
                  <a:txBody>
                    <a:bodyPr/>
                    <a:lstStyle/>
                    <a:p>
                      <a:pPr indent="355600" algn="l"/>
                      <a:r>
                        <a:rPr lang="zh-CN" sz="2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更新的设备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solidFill>
                        <a:schemeClr val="accent1"/>
                      </a:solidFill>
                      <a:prstDash val="solid"/>
                    </a:lnB>
                    <a:solidFill>
                      <a:srgbClr val="5DA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indent="355600" algn="l">
                        <a:buClrTx/>
                        <a:buSzTx/>
                        <a:buFontTx/>
                      </a:pPr>
                      <a:r>
                        <a:rPr lang="zh-CN" sz="2000" b="1" dirty="0">
                          <a:solidFill>
                            <a:schemeClr val="lt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更新的理由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solidFill>
                        <a:schemeClr val="accent1"/>
                      </a:solidFill>
                      <a:prstDash val="solid"/>
                    </a:lnB>
                    <a:solidFill>
                      <a:srgbClr val="5DAEE3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503050405090304" pitchFamily="18" charset="0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610">
                <a:tc>
                  <a:txBody>
                    <a:bodyPr/>
                    <a:lstStyle/>
                    <a:p>
                      <a:pPr indent="355600" algn="l">
                        <a:buClrTx/>
                        <a:buSzTx/>
                        <a:buFontTx/>
                        <a:buNone/>
                      </a:pPr>
                      <a:r>
                        <a:rPr lang="zh-CN" sz="2000" b="1" dirty="0">
                          <a:solidFill>
                            <a:schemeClr val="lt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更新的实施建议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solidFill>
                        <a:schemeClr val="accent1"/>
                      </a:solidFill>
                      <a:prstDash val="solid"/>
                    </a:lnB>
                    <a:solidFill>
                      <a:srgbClr val="5DAEE3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从现有的_______控制方式改变为_______控制方式，同时_______________________________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90">
                <a:tc>
                  <a:txBody>
                    <a:bodyPr/>
                    <a:lstStyle/>
                    <a:p>
                      <a:pPr indent="355600" algn="l">
                        <a:buClrTx/>
                        <a:buSzTx/>
                        <a:buFontTx/>
                      </a:pPr>
                      <a:r>
                        <a:rPr lang="zh-CN" sz="2000" b="1" dirty="0">
                          <a:solidFill>
                            <a:schemeClr val="lt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预期效果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solidFill>
                        <a:schemeClr val="accent1"/>
                      </a:solidFill>
                      <a:prstDash val="solid"/>
                    </a:lnB>
                    <a:solidFill>
                      <a:srgbClr val="5DAEE3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buClrTx/>
                        <a:buSzTx/>
                        <a:buFontTx/>
                      </a:pPr>
                      <a:endParaRPr lang="zh-CN" sz="18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033270" y="1744980"/>
            <a:ext cx="8889365" cy="812800"/>
          </a:xfrm>
          <a:prstGeom prst="rect">
            <a:avLst/>
          </a:prstGeom>
          <a:noFill/>
        </p:spPr>
        <p:txBody>
          <a:bodyPr wrap="square" lIns="0" tIns="0" rIns="72000" bIns="7200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2F14"/>
              </a:buClr>
              <a:buSzTx/>
              <a:buFontTx/>
              <a:buNone/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</a:rPr>
              <a:t>关于家用设备的更新，你还有什么好的建议和想法呢？写下来交给你的爸爸妈妈吧！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1664" y="5003256"/>
            <a:ext cx="1717754" cy="1391876"/>
            <a:chOff x="621926" y="338368"/>
            <a:chExt cx="1474699" cy="11342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89" y="338368"/>
              <a:ext cx="956636" cy="111961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26" y="437637"/>
              <a:ext cx="793469" cy="1034959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423081" y="1886007"/>
            <a:ext cx="386553" cy="386745"/>
            <a:chOff x="944223" y="483881"/>
            <a:chExt cx="515736" cy="515992"/>
          </a:xfrm>
        </p:grpSpPr>
        <p:sp>
          <p:nvSpPr>
            <p:cNvPr id="10" name="矩形: 圆角 3"/>
            <p:cNvSpPr/>
            <p:nvPr/>
          </p:nvSpPr>
          <p:spPr>
            <a:xfrm>
              <a:off x="944223" y="483881"/>
              <a:ext cx="515736" cy="515992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/>
                </a:gs>
              </a:gsLst>
              <a:lin ang="2700000" scaled="0"/>
            </a:gradFill>
          </p:spPr>
          <p:txBody>
            <a:bodyPr wrap="none" lIns="91440" tIns="45720" rIns="91440" bIns="45720" rtlCol="0" anchor="ctr" anchorCtr="0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endParaRPr kumimoji="1" b="1">
                <a:solidFill>
                  <a:srgbClr val="FFFFFF"/>
                </a:solidFill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068794" y="581604"/>
              <a:ext cx="266594" cy="320546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910705" y="3213735"/>
            <a:ext cx="3651885" cy="9391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四、项目拓展</a:t>
            </a:r>
            <a:br>
              <a:rPr lang="en-US" altLang="zh-CN" dirty="0"/>
            </a:br>
            <a:r>
              <a:rPr lang="zh-CN" altLang="en-US" dirty="0"/>
              <a:t>总结升华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32" y="2297381"/>
            <a:ext cx="4279988" cy="35785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19307" y="2575198"/>
            <a:ext cx="3763548" cy="2103120"/>
          </a:xfrm>
          <a:prstGeom prst="rect">
            <a:avLst/>
          </a:prstGeom>
          <a:noFill/>
        </p:spPr>
        <p:txBody>
          <a:bodyPr wrap="square" lIns="0" tIns="0" rIns="72000" bIns="7200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2F14"/>
              </a:buClr>
              <a:buSzTx/>
              <a:buFontTx/>
              <a:buNone/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</a:rPr>
              <a:t>控制按照人的参与程度分为人工控制和自动控制。请对图中的控制实例进行分类，并将序号填写在相应的横线上。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12372" y="1664816"/>
            <a:ext cx="2052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spc="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练一练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32994" y="1457773"/>
          <a:ext cx="5825756" cy="3545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683635" imgH="2232025" progId="Word.Document.12">
                  <p:embed/>
                </p:oleObj>
              </mc:Choice>
              <mc:Fallback>
                <p:oleObj name="Document" r:id="rId2" imgW="3683635" imgH="2232025" progId="Word.Document.12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994" y="1457773"/>
                        <a:ext cx="5825756" cy="3545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5877560" y="5219065"/>
            <a:ext cx="5480685" cy="9150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zh-CN" sz="1800" dirty="0">
                <a:solidFill>
                  <a:schemeClr val="bg1"/>
                </a:solidFill>
                <a:effectLst/>
                <a:latin typeface="Times New Roman" panose="02020503050405090304" pitchFamily="18" charset="0"/>
                <a:ea typeface="楷体_GB2312" panose="02010609030101010101" pitchFamily="49" charset="-122"/>
                <a:cs typeface="宋体" pitchFamily="2" charset="-122"/>
              </a:rPr>
              <a:t>人工控制：</a:t>
            </a:r>
            <a:r>
              <a:rPr lang="en-US" altLang="zh-CN" sz="1800" dirty="0">
                <a:solidFill>
                  <a:schemeClr val="bg1"/>
                </a:solidFill>
                <a:effectLst/>
                <a:latin typeface="Times New Roman" panose="02020503050405090304" pitchFamily="18" charset="0"/>
                <a:ea typeface="楷体_GB2312" panose="02010609030101010101" pitchFamily="49" charset="-122"/>
                <a:cs typeface="宋体" pitchFamily="2" charset="-122"/>
              </a:rPr>
              <a:t>_______________________</a:t>
            </a:r>
            <a:endParaRPr lang="zh-CN" altLang="zh-CN" sz="1800" dirty="0">
              <a:solidFill>
                <a:schemeClr val="bg1"/>
              </a:solidFill>
              <a:effectLst/>
              <a:latin typeface="Times New Roman" panose="02020503050405090304" pitchFamily="18" charset="0"/>
              <a:ea typeface="楷体_GB2312" panose="02010609030101010101" pitchFamily="49" charset="-122"/>
              <a:cs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zh-CN" sz="1800" dirty="0">
                <a:solidFill>
                  <a:schemeClr val="bg1"/>
                </a:solidFill>
                <a:effectLst/>
                <a:latin typeface="Times New Roman" panose="02020503050405090304" pitchFamily="18" charset="0"/>
                <a:ea typeface="楷体_GB2312" panose="02010609030101010101" pitchFamily="49" charset="-122"/>
                <a:cs typeface="宋体" pitchFamily="2" charset="-122"/>
              </a:rPr>
              <a:t>自动控制：</a:t>
            </a:r>
            <a:r>
              <a:rPr lang="en-US" altLang="zh-CN" sz="1800" dirty="0">
                <a:solidFill>
                  <a:schemeClr val="bg1"/>
                </a:solidFill>
                <a:effectLst/>
                <a:latin typeface="Times New Roman" panose="02020503050405090304" pitchFamily="18" charset="0"/>
                <a:ea typeface="楷体_GB2312" panose="02010609030101010101" pitchFamily="49" charset="-122"/>
                <a:cs typeface="宋体" pitchFamily="2" charset="-122"/>
              </a:rPr>
              <a:t>_______________________</a:t>
            </a:r>
            <a:endParaRPr lang="en-US" altLang="zh-CN" sz="1800" u="sng" dirty="0">
              <a:solidFill>
                <a:schemeClr val="bg1"/>
              </a:solidFill>
              <a:effectLst/>
              <a:latin typeface="Times New Roman" panose="02020503050405090304" pitchFamily="18" charset="0"/>
              <a:ea typeface="楷体_GB2312" panose="02010609030101010101" pitchFamily="49" charset="-122"/>
              <a:cs typeface="宋体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930802" y="5594827"/>
            <a:ext cx="29121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30803" y="6002521"/>
            <a:ext cx="29121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57111" y="5003256"/>
            <a:ext cx="1717754" cy="1391876"/>
            <a:chOff x="621926" y="338368"/>
            <a:chExt cx="1474699" cy="113422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89" y="338368"/>
              <a:ext cx="956636" cy="111961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26" y="437637"/>
              <a:ext cx="793469" cy="1034959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553720" y="2392680"/>
            <a:ext cx="3929380" cy="2589530"/>
          </a:xfrm>
          <a:prstGeom prst="rect">
            <a:avLst/>
          </a:prstGeom>
          <a:ln w="19050">
            <a:solidFill>
              <a:srgbClr val="FFC000"/>
            </a:solidFill>
            <a:prstDash val="dashDot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2000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>
            <a:off x="1339417" y="2180929"/>
            <a:ext cx="9513168" cy="3961324"/>
          </a:xfrm>
          <a:custGeom>
            <a:avLst/>
            <a:gdLst>
              <a:gd name="connsiteX0" fmla="*/ 11725275 w 12192000"/>
              <a:gd name="connsiteY0" fmla="*/ 0 h 4362450"/>
              <a:gd name="connsiteX1" fmla="*/ 12192000 w 12192000"/>
              <a:gd name="connsiteY1" fmla="*/ 15056 h 4362450"/>
              <a:gd name="connsiteX2" fmla="*/ 12192000 w 12192000"/>
              <a:gd name="connsiteY2" fmla="*/ 4362450 h 4362450"/>
              <a:gd name="connsiteX3" fmla="*/ 0 w 12192000"/>
              <a:gd name="connsiteY3" fmla="*/ 4362450 h 4362450"/>
              <a:gd name="connsiteX4" fmla="*/ 0 w 12192000"/>
              <a:gd name="connsiteY4" fmla="*/ 3352800 h 4362450"/>
              <a:gd name="connsiteX5" fmla="*/ 295275 w 12192000"/>
              <a:gd name="connsiteY5" fmla="*/ 3352800 h 4362450"/>
              <a:gd name="connsiteX6" fmla="*/ 1571625 w 12192000"/>
              <a:gd name="connsiteY6" fmla="*/ 3067050 h 4362450"/>
              <a:gd name="connsiteX7" fmla="*/ 4210050 w 12192000"/>
              <a:gd name="connsiteY7" fmla="*/ 2124075 h 4362450"/>
              <a:gd name="connsiteX8" fmla="*/ 7248525 w 12192000"/>
              <a:gd name="connsiteY8" fmla="*/ 933450 h 4362450"/>
              <a:gd name="connsiteX9" fmla="*/ 8743950 w 12192000"/>
              <a:gd name="connsiteY9" fmla="*/ 438150 h 4362450"/>
              <a:gd name="connsiteX10" fmla="*/ 10572750 w 12192000"/>
              <a:gd name="connsiteY10" fmla="*/ 47625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362450">
                <a:moveTo>
                  <a:pt x="11725275" y="0"/>
                </a:moveTo>
                <a:lnTo>
                  <a:pt x="12192000" y="15056"/>
                </a:lnTo>
                <a:lnTo>
                  <a:pt x="12192000" y="4362450"/>
                </a:lnTo>
                <a:lnTo>
                  <a:pt x="0" y="4362450"/>
                </a:lnTo>
                <a:lnTo>
                  <a:pt x="0" y="3352800"/>
                </a:lnTo>
                <a:lnTo>
                  <a:pt x="295275" y="3352800"/>
                </a:lnTo>
                <a:lnTo>
                  <a:pt x="1571625" y="3067050"/>
                </a:lnTo>
                <a:lnTo>
                  <a:pt x="4210050" y="2124075"/>
                </a:lnTo>
                <a:lnTo>
                  <a:pt x="7248525" y="933450"/>
                </a:lnTo>
                <a:lnTo>
                  <a:pt x="8743950" y="438150"/>
                </a:lnTo>
                <a:lnTo>
                  <a:pt x="10572750" y="47625"/>
                </a:lnTo>
                <a:close/>
              </a:path>
            </a:pathLst>
          </a:custGeom>
          <a:gradFill>
            <a:gsLst>
              <a:gs pos="10000">
                <a:schemeClr val="accent1">
                  <a:alpha val="30000"/>
                </a:schemeClr>
              </a:gs>
              <a:gs pos="90000">
                <a:schemeClr val="accent1">
                  <a:lumMod val="20000"/>
                  <a:lumOff val="80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04630" y="1174689"/>
            <a:ext cx="2249522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．自我评价</a:t>
            </a:r>
            <a:endParaRPr lang="zh-CN" altLang="zh-CN" dirty="0">
              <a:solidFill>
                <a:schemeClr val="bg1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39215" y="1779905"/>
          <a:ext cx="8786495" cy="3625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645"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评价内容</a:t>
                      </a: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93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评价</a:t>
                      </a: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9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pPr indent="269875" algn="l" fontAlgn="auto">
                        <a:lnSpc>
                          <a:spcPct val="15000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1．能区别人工控制和自动控制方式。</a:t>
                      </a:r>
                    </a:p>
                    <a:p>
                      <a:pPr indent="269875" algn="l" fontAlgn="auto">
                        <a:lnSpc>
                          <a:spcPct val="15000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2．了解人工控制和自动控制方式对生活的影响。</a:t>
                      </a: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☆☆☆☆☆</a:t>
                      </a: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885">
                <a:tc>
                  <a:txBody>
                    <a:bodyPr/>
                    <a:lstStyle/>
                    <a:p>
                      <a:pPr indent="269875" algn="l" fontAlgn="auto">
                        <a:lnSpc>
                          <a:spcPct val="15000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能发现家里设备存在的问题，并能提出科学性、实用性和创新性的更新建议。</a:t>
                      </a: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☆☆☆☆☆</a:t>
                      </a: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在小组合作中，积极参与讨论交流，并贡献自己的想法。</a:t>
                      </a: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☆☆☆☆☆</a:t>
                      </a: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615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课后电脑关机、桌椅摆放整齐、桌面整洁。</a:t>
                      </a: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☆☆☆☆☆</a:t>
                      </a: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5442" y="4622969"/>
            <a:ext cx="1527438" cy="17876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1290824" y="2658120"/>
            <a:ext cx="5638801" cy="1829199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用所学知识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zh-CN" altLang="en-US" dirty="0">
                <a:solidFill>
                  <a:schemeClr val="accent1"/>
                </a:solidFill>
              </a:rPr>
              <a:t>探究未知世界吧！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90824" y="1786880"/>
            <a:ext cx="456070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课  更新设备提建议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单元  家用设备齐探究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4956" y="404070"/>
            <a:ext cx="1583821" cy="1252876"/>
            <a:chOff x="621926" y="338368"/>
            <a:chExt cx="1474699" cy="11342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89" y="338368"/>
              <a:ext cx="956636" cy="111961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26" y="437637"/>
              <a:ext cx="793469" cy="1034959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888" y="789422"/>
            <a:ext cx="4349864" cy="1666014"/>
          </a:xfrm>
          <a:prstGeom prst="rect">
            <a:avLst/>
          </a:prstGeom>
        </p:spPr>
      </p:pic>
      <p:sp>
        <p:nvSpPr>
          <p:cNvPr id="8" name="矩形: 圆角 45"/>
          <p:cNvSpPr/>
          <p:nvPr>
            <p:custDataLst>
              <p:tags r:id="rId1"/>
            </p:custDataLst>
          </p:nvPr>
        </p:nvSpPr>
        <p:spPr>
          <a:xfrm>
            <a:off x="3484869" y="2484257"/>
            <a:ext cx="686804" cy="6868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Arial" panose="020B0604020202090204" pitchFamily="34" charset="0"/>
              </a:rPr>
              <a:t>一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328651" y="2535272"/>
            <a:ext cx="486918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项目情境，提出问题</a:t>
            </a:r>
          </a:p>
        </p:txBody>
      </p:sp>
      <p:sp>
        <p:nvSpPr>
          <p:cNvPr id="10" name="矩形: 圆角 47"/>
          <p:cNvSpPr/>
          <p:nvPr>
            <p:custDataLst>
              <p:tags r:id="rId3"/>
            </p:custDataLst>
          </p:nvPr>
        </p:nvSpPr>
        <p:spPr>
          <a:xfrm>
            <a:off x="3484869" y="3446651"/>
            <a:ext cx="686804" cy="6864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Arial" panose="020B0604020202090204" pitchFamily="34" charset="0"/>
              </a:rPr>
              <a:t>二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328651" y="3497297"/>
            <a:ext cx="486854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项目准备，梳理方案</a:t>
            </a:r>
          </a:p>
        </p:txBody>
      </p:sp>
      <p:sp>
        <p:nvSpPr>
          <p:cNvPr id="50" name="矩形: 圆角 49"/>
          <p:cNvSpPr/>
          <p:nvPr>
            <p:custDataLst>
              <p:tags r:id="rId5"/>
            </p:custDataLst>
          </p:nvPr>
        </p:nvSpPr>
        <p:spPr>
          <a:xfrm>
            <a:off x="3484869" y="4408676"/>
            <a:ext cx="686804" cy="6864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Arial" panose="020B0604020202090204" pitchFamily="34" charset="0"/>
              </a:rPr>
              <a:t>三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4328651" y="4459322"/>
            <a:ext cx="486791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项目实施，践行方案</a:t>
            </a:r>
          </a:p>
        </p:txBody>
      </p:sp>
      <p:sp>
        <p:nvSpPr>
          <p:cNvPr id="13" name="矩形: 圆角 49"/>
          <p:cNvSpPr/>
          <p:nvPr>
            <p:custDataLst>
              <p:tags r:id="rId7"/>
            </p:custDataLst>
          </p:nvPr>
        </p:nvSpPr>
        <p:spPr>
          <a:xfrm>
            <a:off x="3484869" y="5370701"/>
            <a:ext cx="686804" cy="6864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lt1"/>
                </a:solidFill>
                <a:latin typeface="+mj-ea"/>
                <a:ea typeface="+mj-ea"/>
                <a:cs typeface="阿里巴巴普惠体" panose="00020600040101010101" charset="-122"/>
                <a:sym typeface="Arial" panose="020B0604020202090204" pitchFamily="34" charset="0"/>
              </a:rPr>
              <a:t>四</a:t>
            </a: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4340081" y="5421347"/>
            <a:ext cx="486791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项目拓展，总结升华</a:t>
            </a: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4146550" y="1206500"/>
            <a:ext cx="32823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  <a:sym typeface="Arial" panose="020B0604020202090204" pitchFamily="34" charset="0"/>
              </a:rPr>
              <a:t>- </a:t>
            </a:r>
            <a:r>
              <a:rPr lang="zh-CN" altLang="en-US" sz="4800" dirty="0">
                <a:solidFill>
                  <a:schemeClr val="bg1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  <a:sym typeface="Arial" panose="020B0604020202090204" pitchFamily="34" charset="0"/>
              </a:rPr>
              <a:t>目 录 </a:t>
            </a:r>
            <a:r>
              <a:rPr lang="en-US" altLang="zh-CN" sz="4800" dirty="0">
                <a:solidFill>
                  <a:schemeClr val="bg1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  <a:sym typeface="Arial" panose="020B0604020202090204" pitchFamily="34" charset="0"/>
              </a:rPr>
              <a:t>-</a:t>
            </a:r>
            <a:endParaRPr lang="zh-CN" altLang="en-US" sz="4800" dirty="0">
              <a:solidFill>
                <a:schemeClr val="bg1"/>
              </a:solidFill>
              <a:effectLst/>
              <a:latin typeface="三极信黑简体" panose="00000500000000000000" pitchFamily="2" charset="-122"/>
              <a:ea typeface="三极信黑简体" panose="00000500000000000000" pitchFamily="2" charset="-122"/>
              <a:cs typeface="Aa榴莲爸爸" panose="03000502000000000000" charset="-122"/>
              <a:sym typeface="Arial" panose="020B060402020209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05" y="3443605"/>
            <a:ext cx="3335020" cy="33350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6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14843" b="11171"/>
          <a:stretch>
            <a:fillRect/>
          </a:stretch>
        </p:blipFill>
        <p:spPr>
          <a:xfrm>
            <a:off x="324485" y="4081145"/>
            <a:ext cx="2222500" cy="243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/>
      <p:bldP spid="50" grpId="0" bldLvl="0" animBg="1"/>
      <p:bldP spid="12" grpId="0"/>
      <p:bldP spid="13" grpId="0" bldLvl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933065" y="2436495"/>
            <a:ext cx="7209155" cy="1462405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一、项目情境</a:t>
            </a:r>
            <a:br>
              <a:rPr lang="en-US" altLang="zh-CN" dirty="0"/>
            </a:br>
            <a:r>
              <a:rPr lang="zh-CN" altLang="en-US" dirty="0"/>
              <a:t>提出问题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 bwMode="auto">
          <a:xfrm>
            <a:off x="976630" y="1246505"/>
            <a:ext cx="2306955" cy="790575"/>
          </a:xfrm>
          <a:prstGeom prst="roundRect">
            <a:avLst>
              <a:gd name="adj" fmla="val 14047"/>
            </a:avLst>
          </a:prstGeom>
          <a:gradFill>
            <a:gsLst>
              <a:gs pos="0">
                <a:srgbClr val="E9BD44">
                  <a:lumMod val="60000"/>
                  <a:lumOff val="40000"/>
                </a:srgbClr>
              </a:gs>
              <a:gs pos="50000">
                <a:srgbClr val="E9BD44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45720" rIns="91440" bIns="4572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rPr>
              <a:t>情境导入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8" y="2488376"/>
            <a:ext cx="3045419" cy="276856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581525" y="2499360"/>
            <a:ext cx="6586220" cy="2757170"/>
            <a:chOff x="6578" y="3715"/>
            <a:chExt cx="10372" cy="4342"/>
          </a:xfrm>
        </p:grpSpPr>
        <p:sp>
          <p:nvSpPr>
            <p:cNvPr id="7" name="文本框 6"/>
            <p:cNvSpPr txBox="1"/>
            <p:nvPr/>
          </p:nvSpPr>
          <p:spPr>
            <a:xfrm>
              <a:off x="6845" y="3935"/>
              <a:ext cx="9892" cy="41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indent="539750">
                <a:lnSpc>
                  <a:spcPct val="150000"/>
                </a:lnSpc>
              </a:pPr>
              <a:r>
                <a:rPr kumimoji="1"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六一儿童节爸爸送给李明一个全自动削笔刀，只要将铅笔放进削笔刀，就可以自动完成削笔，李明很喜欢这个礼物。他想家里的其他设备是不是也可以更新换代，使得使用更加方便呢？ 让我们和李明一起深入探究，给爸爸提出一个合理的设备更新建议吧。</a:t>
              </a:r>
            </a:p>
          </p:txBody>
        </p:sp>
        <p:sp>
          <p:nvSpPr>
            <p:cNvPr id="9" name="矩形: 圆角 2"/>
            <p:cNvSpPr/>
            <p:nvPr/>
          </p:nvSpPr>
          <p:spPr>
            <a:xfrm>
              <a:off x="6578" y="3715"/>
              <a:ext cx="10372" cy="4343"/>
            </a:xfrm>
            <a:prstGeom prst="roundRect">
              <a:avLst>
                <a:gd name="adj" fmla="val 5500"/>
              </a:avLst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卡通人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5" y="4825365"/>
            <a:ext cx="1419225" cy="13201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34"/>
          <p:cNvGrpSpPr/>
          <p:nvPr/>
        </p:nvGrpSpPr>
        <p:grpSpPr>
          <a:xfrm>
            <a:off x="6342437" y="2595182"/>
            <a:ext cx="5849563" cy="4262818"/>
            <a:chOff x="6342437" y="2595182"/>
            <a:chExt cx="5849563" cy="4262818"/>
          </a:xfrm>
        </p:grpSpPr>
        <p:sp>
          <p:nvSpPr>
            <p:cNvPr id="157" name="任意多边形: 形状 156"/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8" name="任意多边形: 形状 157"/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9" name="任意多边形: 形状 158"/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0" name="任意多边形: 形状 159"/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1" name="任意多边形: 形状 160"/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2" name="任意多边形: 形状 161"/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3" name="任意多边形: 形状 162"/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4" name="任意多边形: 形状 163"/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5" name="任意多边形: 形状 164"/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6" name="任意多边形: 形状 165"/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7" name="任意多边形: 形状 166"/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8" name="任意多边形: 形状 167"/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9" name="任意多边形: 形状 168"/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0" name="任意多边形: 形状 169"/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1" name="任意多边形: 形状 170"/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2" name="任意多边形: 形状 171"/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3" name="任意多边形: 形状 172"/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4" name="任意多边形: 形状 173"/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5" name="任意多边形: 形状 174"/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6" name="任意多边形: 形状 175"/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7" name="任意多边形: 形状 176"/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8" name="任意多边形: 形状 177"/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9" name="任意多边形: 形状 178"/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0" name="任意多边形: 形状 179"/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1" name="任意多边形: 形状 180"/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2" name="任意多边形: 形状 181"/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3" name="任意多边形: 形状 182"/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4" name="任意多边形: 形状 183"/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5" name="任意多边形: 形状 184"/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6" name="任意多边形: 形状 185"/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7" name="任意多边形: 形状 186"/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8" name="任意多边形: 形状 187"/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9" name="任意多边形: 形状 188"/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0" name="任意多边形: 形状 189"/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1" name="任意多边形: 形状 190"/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2" name="任意多边形: 形状 191"/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3" name="任意多边形: 形状 192"/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4" name="任意多边形: 形状 193"/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5" name="任意多边形: 形状 194"/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6" name="任意多边形: 形状 195"/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7" name="任意多边形: 形状 196"/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8" name="任意多边形: 形状 197"/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9" name="任意多边形: 形状 198"/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0" name="任意多边形: 形状 199"/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1" name="任意多边形: 形状 200"/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2" name="任意多边形: 形状 201"/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3" name="任意多边形: 形状 202"/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4" name="任意多边形: 形状 203"/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5" name="任意多边形: 形状 204"/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6" name="任意多边形: 形状 205"/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7" name="任意多边形: 形状 206"/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8" name="任意多边形: 形状 207"/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9" name="任意多边形: 形状 208"/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0" name="任意多边形: 形状 209"/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1" name="任意多边形: 形状 210"/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2" name="任意多边形: 形状 211"/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3" name="任意多边形: 形状 212"/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4" name="任意多边形: 形状 213"/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5" name="任意多边形: 形状 214"/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6" name="任意多边形: 形状 215"/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7" name="任意多边形: 形状 216"/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8" name="任意多边形: 形状 217"/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9" name="任意多边形: 形状 218"/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0" name="任意多边形: 形状 219"/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1" name="任意多边形: 形状 220"/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2" name="任意多边形: 形状 221"/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3" name="任意多边形: 形状 222"/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4" name="任意多边形: 形状 223"/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5" name="任意多边形: 形状 224"/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6" name="任意多边形: 形状 225"/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7" name="任意多边形: 形状 226"/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8" name="任意多边形: 形状 227"/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9" name="任意多边形: 形状 228"/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0" name="任意多边形: 形状 229"/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1" name="任意多边形: 形状 230"/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2" name="任意多边形: 形状 231"/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3" name="任意多边形: 形状 232"/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4" name="任意多边形: 形状 233"/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235" name="任意多边形: 形状 234"/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/>
            </a:p>
          </p:txBody>
        </p:sp>
        <p:sp>
          <p:nvSpPr>
            <p:cNvPr id="236" name="任意多边形: 形状 235"/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7" name="任意多边形: 形状 236"/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8" name="任意多边形: 形状 237"/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9" name="任意多边形: 形状 238"/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0" name="任意多边形: 形状 239"/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1" name="任意多边形: 形状 240"/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2" name="任意多边形: 形状 241"/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3" name="任意多边形: 形状 242"/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4" name="任意多边形: 形状 243"/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5" name="任意多边形: 形状 244"/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6" name="任意多边形: 形状 245"/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7" name="矩形 246"/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8" name="任意多边形: 形状 247"/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9" name="任意多边形: 形状 248"/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0" name="任意多边形: 形状 249"/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1" name="任意多边形: 形状 250"/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2" name="任意多边形: 形状 251"/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3" name="任意多边形: 形状 252"/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4" name="任意多边形: 形状 253"/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5" name="任意多边形: 形状 254"/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6" name="任意多边形: 形状 255"/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257" name="任意多边形: 形状 256"/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8" name="任意多边形: 形状 257"/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9" name="任意多边形: 形状 258"/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sp>
        <p:nvSpPr>
          <p:cNvPr id="12" name="标题 4"/>
          <p:cNvSpPr txBox="1"/>
          <p:nvPr/>
        </p:nvSpPr>
        <p:spPr>
          <a:xfrm>
            <a:off x="2040255" y="2193290"/>
            <a:ext cx="6475095" cy="193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130000"/>
              </a:lnSpc>
              <a:spcBef>
                <a:spcPct val="0"/>
              </a:spcBef>
              <a:buNone/>
              <a:defRPr sz="4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/>
              <a:t>二、项目准备</a:t>
            </a:r>
            <a:endParaRPr lang="en-US" altLang="zh-CN" sz="3600" dirty="0"/>
          </a:p>
          <a:p>
            <a:pPr algn="l"/>
            <a:r>
              <a:rPr lang="en-US" altLang="zh-CN" sz="3600" dirty="0"/>
              <a:t>       </a:t>
            </a:r>
            <a:r>
              <a:rPr lang="zh-CN" altLang="en-US" sz="3600" dirty="0"/>
              <a:t>梳理方案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2" y="5110817"/>
            <a:ext cx="918215" cy="1197671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949700" y="1207616"/>
            <a:ext cx="396240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  <a:sym typeface="Arial" panose="020B0604020202090204" pitchFamily="34" charset="0"/>
              </a:rPr>
              <a:t>1. </a:t>
            </a:r>
            <a:r>
              <a:rPr lang="zh-CN" altLang="en-US" sz="3200" dirty="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  <a:sym typeface="Arial" panose="020B0604020202090204" pitchFamily="34" charset="0"/>
              </a:rPr>
              <a:t>认识削笔刀</a:t>
            </a:r>
          </a:p>
        </p:txBody>
      </p:sp>
      <p:sp>
        <p:nvSpPr>
          <p:cNvPr id="3" name="文本框 27"/>
          <p:cNvSpPr/>
          <p:nvPr/>
        </p:nvSpPr>
        <p:spPr>
          <a:xfrm>
            <a:off x="1047263" y="3457789"/>
            <a:ext cx="4462842" cy="1653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你用过哪一种？</a:t>
            </a:r>
            <a:endParaRPr lang="en-US" altLang="zh-CN" sz="2000" dirty="0">
              <a:solidFill>
                <a:schemeClr val="bg1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342900" indent="-342900" defTabSz="914400">
              <a:lnSpc>
                <a:spcPct val="150000"/>
              </a:lnSpc>
              <a:spcBef>
                <a:spcPts val="180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说一说两种削笔刀的使用方法有什么不同？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47263" y="2465462"/>
            <a:ext cx="3852207" cy="704711"/>
            <a:chOff x="6388487" y="2098491"/>
            <a:chExt cx="3852207" cy="704711"/>
          </a:xfrm>
        </p:grpSpPr>
        <p:sp>
          <p:nvSpPr>
            <p:cNvPr id="7" name="圆角矩形 13"/>
            <p:cNvSpPr/>
            <p:nvPr/>
          </p:nvSpPr>
          <p:spPr>
            <a:xfrm>
              <a:off x="6388487" y="2200275"/>
              <a:ext cx="3255575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8" name="文本框 28"/>
            <p:cNvSpPr txBox="1"/>
            <p:nvPr/>
          </p:nvSpPr>
          <p:spPr>
            <a:xfrm>
              <a:off x="6666126" y="2098491"/>
              <a:ext cx="3574568" cy="66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90204" pitchFamily="34" charset="0"/>
                </a:rPr>
                <a:t>体验削笔刀使用</a:t>
              </a: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509751" y="2465870"/>
          <a:ext cx="4865510" cy="2785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526665" imgH="1453515" progId="Word.Document.12">
                  <p:embed/>
                </p:oleObj>
              </mc:Choice>
              <mc:Fallback>
                <p:oleObj name="Document" r:id="rId4" imgW="2526665" imgH="1453515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751" y="2465870"/>
                        <a:ext cx="4865510" cy="2785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5015" y="4987320"/>
            <a:ext cx="1220821" cy="1428813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708275" y="1674341"/>
            <a:ext cx="63309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  <a:sym typeface="Arial" panose="020B060402020209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  <a:sym typeface="Arial" panose="020B0604020202090204" pitchFamily="34" charset="0"/>
              </a:rPr>
              <a:t>．分析两种削笔刀控制方式区别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011680" y="2611120"/>
          <a:ext cx="8448040" cy="23774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11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indent="355600" algn="ctr"/>
                      <a:r>
                        <a:rPr lang="zh-CN" sz="2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设备名称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DAE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使用过程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DA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笔的进退控制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DA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笔的粗细控制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DA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indent="266700" algn="ctr"/>
                      <a:r>
                        <a:rPr lang="zh-CN" sz="20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手摇式削笔刀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buClrTx/>
                        <a:buSzTx/>
                        <a:buFontTx/>
                        <a:buNone/>
                      </a:pPr>
                      <a:endParaRPr lang="en-US" altLang="en-US" sz="1800" dirty="0">
                        <a:solidFill>
                          <a:schemeClr val="bg1"/>
                        </a:solidFill>
                        <a:effectLst/>
                        <a:latin typeface="Times New Roman" panose="02020503050405090304" pitchFamily="18" charset="0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ClrTx/>
                        <a:buSzTx/>
                        <a:buFontTx/>
                      </a:pP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□人工控制</a:t>
                      </a:r>
                    </a:p>
                    <a:p>
                      <a:pPr indent="0" algn="ctr">
                        <a:buClrTx/>
                        <a:buSzTx/>
                        <a:buFontTx/>
                      </a:pP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□自动控制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ea typeface="微软雅黑" panose="020B0503020204020204" charset="-122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503050405090304" pitchFamily="18" charset="0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ClrTx/>
                        <a:buSzTx/>
                        <a:buFontTx/>
                      </a:pP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□人工控制</a:t>
                      </a:r>
                      <a:endParaRPr lang="zh-CN" sz="18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ClrTx/>
                        <a:buSzTx/>
                        <a:buFontTx/>
                      </a:pP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□自动控制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indent="266700" algn="ctr"/>
                      <a:r>
                        <a:rPr lang="zh-CN" sz="20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全自动削笔刀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buClrTx/>
                        <a:buSzTx/>
                        <a:buFontTx/>
                        <a:buNone/>
                      </a:pPr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ClrTx/>
                        <a:buSzTx/>
                        <a:buFontTx/>
                      </a:pP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□人工控制</a:t>
                      </a:r>
                      <a:endParaRPr lang="zh-CN" sz="18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ClrTx/>
                        <a:buSzTx/>
                        <a:buFontTx/>
                      </a:pP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□自动控制 </a:t>
                      </a: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ClrTx/>
                        <a:buSzTx/>
                        <a:buFontTx/>
                      </a:pP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□人工控制</a:t>
                      </a:r>
                      <a:endParaRPr lang="zh-CN" sz="18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ClrTx/>
                        <a:buSzTx/>
                        <a:buFontTx/>
                      </a:pP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□自动控制 </a:t>
                      </a: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889" y="4129576"/>
            <a:ext cx="8035925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313019" y="1446547"/>
            <a:ext cx="63309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  <a:sym typeface="Arial" panose="020B0604020202090204" pitchFamily="34" charset="0"/>
              </a:rPr>
              <a:t>3</a:t>
            </a:r>
            <a:r>
              <a:rPr lang="zh-CN" altLang="en-US" sz="3200" dirty="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  <a:sym typeface="Arial" panose="020B0604020202090204" pitchFamily="34" charset="0"/>
              </a:rPr>
              <a:t>．梳理项目实施方案</a:t>
            </a:r>
          </a:p>
        </p:txBody>
      </p:sp>
      <p:sp>
        <p:nvSpPr>
          <p:cNvPr id="23" name="矩形 22"/>
          <p:cNvSpPr/>
          <p:nvPr/>
        </p:nvSpPr>
        <p:spPr>
          <a:xfrm>
            <a:off x="2081879" y="2624626"/>
            <a:ext cx="8115935" cy="974090"/>
          </a:xfrm>
          <a:prstGeom prst="rect">
            <a:avLst/>
          </a:prstGeom>
          <a:ln w="19050">
            <a:solidFill>
              <a:srgbClr val="FFC000"/>
            </a:solidFill>
            <a:prstDash val="dashDot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000">
                <a:solidFill>
                  <a:srgbClr val="000000"/>
                </a:solidFill>
                <a:latin typeface="宋体" pitchFamily="2" charset="-122"/>
                <a:ea typeface="宋体" pitchFamily="2" charset="-122"/>
                <a:sym typeface="+mn-ea"/>
              </a:rPr>
              <a:t>结合两种控制方式对生活的影响，找一找家里有哪些设备可以更新换代，并讨论家用设备更新建议的流程。</a:t>
            </a:r>
            <a:endParaRPr lang="zh-CN" altLang="en-US" sz="240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，按照烹饪顺序，分段仔细观看烹饪视频，用准确而简练的。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: 圆角 4"/>
          <p:cNvSpPr/>
          <p:nvPr>
            <p:custDataLst>
              <p:tags r:id="rId2"/>
            </p:custDataLst>
          </p:nvPr>
        </p:nvSpPr>
        <p:spPr bwMode="auto">
          <a:xfrm>
            <a:off x="2081879" y="2261406"/>
            <a:ext cx="1614805" cy="363220"/>
          </a:xfrm>
          <a:prstGeom prst="roundRect">
            <a:avLst>
              <a:gd name="adj" fmla="val 14047"/>
            </a:avLst>
          </a:prstGeom>
          <a:gradFill>
            <a:gsLst>
              <a:gs pos="0">
                <a:srgbClr val="E9BD44">
                  <a:lumMod val="60000"/>
                  <a:lumOff val="40000"/>
                </a:srgbClr>
              </a:gs>
              <a:gs pos="50000">
                <a:srgbClr val="E9BD44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45720" rIns="91440" bIns="4572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rPr>
              <a:t>讨</a:t>
            </a:r>
            <a:r>
              <a:rPr kumimoji="1" lang="en-US" altLang="zh-CN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rPr>
              <a:t>  </a:t>
            </a:r>
            <a:r>
              <a:rPr kumimoji="1" lang="zh-CN" altLang="en-US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rPr>
              <a:t>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157730" y="2468245"/>
            <a:ext cx="4707255" cy="159956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600" dirty="0"/>
              <a:t>三、项目实施</a:t>
            </a:r>
            <a:br>
              <a:rPr lang="zh-CN" altLang="en-US" sz="3600" dirty="0"/>
            </a:br>
            <a:r>
              <a:rPr lang="zh-CN" altLang="en-US" sz="3600" dirty="0"/>
              <a:t> </a:t>
            </a:r>
            <a:r>
              <a:rPr lang="en-US" altLang="zh-CN" sz="3600" dirty="0"/>
              <a:t>      </a:t>
            </a:r>
            <a:r>
              <a:rPr lang="zh-CN" altLang="en-US" sz="3600" dirty="0"/>
              <a:t>践行方案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60" y="2238925"/>
            <a:ext cx="3057291" cy="335615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COMMONDATA" val="eyJoZGlkIjoiOGI4NjI5OTBmMDM1ODFlMDkzNDFlZTFiMWNhZWU5Z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5*187"/>
  <p:tag name="TABLE_ENDDRAG_RECT" val="158*205*665*1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7*232"/>
  <p:tag name="TABLE_ENDDRAG_RECT" val="158*238*677*2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  <p:tag name="KSO_WM_DIAGRAM_VIRTUALLY_FRAME" val="{&quot;height&quot;:311.1290551181102,&quot;left&quot;:201.34913385826772,&quot;top&quot;:165.8107874015748,&quot;width&quot;:523.6895275590553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2*217"/>
  <p:tag name="TABLE_ENDDRAG_RECT" val="135*235*742*2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85*343"/>
  <p:tag name="TABLE_ENDDRAG_RECT" val="105*140*685*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11.1290551181102,&quot;left&quot;:201.34913385826772,&quot;top&quot;:165.8107874015748,&quot;width&quot;:523.689527559055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  <p:tag name="KSO_WM_DIAGRAM_VIRTUALLY_FRAME" val="{&quot;height&quot;:311.1290551181102,&quot;left&quot;:201.34913385826772,&quot;top&quot;:165.8107874015748,&quot;width&quot;:523.689527559055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11.1290551181102,&quot;left&quot;:201.34913385826772,&quot;top&quot;:165.8107874015748,&quot;width&quot;:523.689527559055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  <p:tag name="KSO_WM_DIAGRAM_VIRTUALLY_FRAME" val="{&quot;height&quot;:311.1290551181102,&quot;left&quot;:201.34913385826772,&quot;top&quot;:165.8107874015748,&quot;width&quot;:523.689527559055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11.1290551181102,&quot;left&quot;:201.34913385826772,&quot;top&quot;:165.8107874015748,&quot;width&quot;:523.689527559055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  <p:tag name="KSO_WM_DIAGRAM_VIRTUALLY_FRAME" val="{&quot;height&quot;:311.1290551181102,&quot;left&quot;:201.34913385826772,&quot;top&quot;:165.8107874015748,&quot;width&quot;:523.68952755905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11.1290551181102,&quot;left&quot;:201.34913385826772,&quot;top&quot;:165.8107874015748,&quot;width&quot;:523.6895275590553}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605</Words>
  <Application>Microsoft Office PowerPoint</Application>
  <PresentationFormat>宽屏</PresentationFormat>
  <Paragraphs>92</Paragraphs>
  <Slides>16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等线</vt:lpstr>
      <vt:lpstr>方正姚体</vt:lpstr>
      <vt:lpstr>华文楷体</vt:lpstr>
      <vt:lpstr>楷体</vt:lpstr>
      <vt:lpstr>三极信黑简体</vt:lpstr>
      <vt:lpstr>宋体</vt:lpstr>
      <vt:lpstr>微软雅黑</vt:lpstr>
      <vt:lpstr>Arial</vt:lpstr>
      <vt:lpstr>Calibri</vt:lpstr>
      <vt:lpstr>Times New Roman</vt:lpstr>
      <vt:lpstr>Wingdings</vt:lpstr>
      <vt:lpstr>Designed by OfficePLUS</vt:lpstr>
      <vt:lpstr>1_Designed by OfficePLUS</vt:lpstr>
      <vt:lpstr>Document</vt:lpstr>
      <vt:lpstr>更新设备提建议</vt:lpstr>
      <vt:lpstr>PowerPoint 演示文稿</vt:lpstr>
      <vt:lpstr>一、项目情境 提出问题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三、项目实施        践行方案</vt:lpstr>
      <vt:lpstr>PowerPoint 演示文稿</vt:lpstr>
      <vt:lpstr>PowerPoint 演示文稿</vt:lpstr>
      <vt:lpstr>PowerPoint 演示文稿</vt:lpstr>
      <vt:lpstr>四、项目拓展 总结升华</vt:lpstr>
      <vt:lpstr>PowerPoint 演示文稿</vt:lpstr>
      <vt:lpstr>PowerPoint 演示文稿</vt:lpstr>
      <vt:lpstr>用所学知识 探究未知世界吧！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gq x</cp:lastModifiedBy>
  <cp:revision>100</cp:revision>
  <cp:lastPrinted>2024-08-05T05:11:15Z</cp:lastPrinted>
  <dcterms:created xsi:type="dcterms:W3CDTF">2024-08-05T05:11:15Z</dcterms:created>
  <dcterms:modified xsi:type="dcterms:W3CDTF">2024-08-08T02:07:51Z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A2C457499A71DAD4F35EB066853A95A1_43</vt:lpwstr>
  </property>
  <property fmtid="{D5CDD505-2E9C-101B-9397-08002B2CF9AE}" pid="3" name="KSOProductBuildVer">
    <vt:lpwstr>2052-6.7.1.8828</vt:lpwstr>
  </property>
</Properties>
</file>