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22.svg" ContentType="image/svg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12703" r:id="rId3"/>
    <p:sldId id="12706" r:id="rId5"/>
    <p:sldId id="12705" r:id="rId6"/>
    <p:sldId id="12722" r:id="rId7"/>
    <p:sldId id="12719" r:id="rId8"/>
    <p:sldId id="12723" r:id="rId9"/>
    <p:sldId id="12724" r:id="rId10"/>
    <p:sldId id="12725" r:id="rId11"/>
    <p:sldId id="12726" r:id="rId12"/>
    <p:sldId id="12714" r:id="rId13"/>
    <p:sldId id="12727" r:id="rId14"/>
    <p:sldId id="12710" r:id="rId15"/>
    <p:sldId id="12729" r:id="rId16"/>
    <p:sldId id="12704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  <p:embeddedFont>
      <p:font typeface="黑体" panose="0201060906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 userDrawn="1">
          <p15:clr>
            <a:srgbClr val="A4A3A4"/>
          </p15:clr>
        </p15:guide>
        <p15:guide id="3" orient="horz" pos="511" userDrawn="1">
          <p15:clr>
            <a:srgbClr val="A4A3A4"/>
          </p15:clr>
        </p15:guide>
        <p15:guide id="4" pos="416" userDrawn="1">
          <p15:clr>
            <a:srgbClr val="A4A3A4"/>
          </p15:clr>
        </p15:guide>
        <p15:guide id="5" pos="7286" userDrawn="1">
          <p15:clr>
            <a:srgbClr val="A4A3A4"/>
          </p15:clr>
        </p15:guide>
        <p15:guide id="6" orient="horz" pos="3706" userDrawn="1">
          <p15:clr>
            <a:srgbClr val="A4A3A4"/>
          </p15:clr>
        </p15:guide>
        <p15:guide id="7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0E2"/>
    <a:srgbClr val="80CFCF"/>
    <a:srgbClr val="38B4B4"/>
    <a:srgbClr val="7EBFB9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27E7743-39CA-4E87-A19B-AE24449E94FE}" styleName="{e542d831-374a-44cb-814a-449f3ee2df6f}">
    <a:wholeTbl>
      <a:tcTxStyle>
        <a:fontRef idx="none">
          <a:prstClr val="black"/>
        </a:fontRef>
      </a:tcTxStyle>
      <a:tcStyle>
        <a:tcBdr>
          <a:bottom>
            <a:ln w="38100" cmpd="sng">
              <a:solidFill>
                <a:srgbClr val="B9E0F6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6F6F6"/>
          </a:solidFill>
        </a:fill>
      </a:tcStyle>
    </a:band2H>
    <a:firstRow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B9E0F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3939" autoAdjust="0"/>
  </p:normalViewPr>
  <p:slideViewPr>
    <p:cSldViewPr snapToGrid="0" showGuides="1">
      <p:cViewPr varScale="1">
        <p:scale>
          <a:sx n="107" d="100"/>
          <a:sy n="107" d="100"/>
        </p:scale>
        <p:origin x="300" y="84"/>
      </p:cViewPr>
      <p:guideLst>
        <p:guide orient="horz" pos="2176"/>
        <p:guide orient="horz" pos="511"/>
        <p:guide pos="416"/>
        <p:guide pos="7286"/>
        <p:guide orient="horz" pos="37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90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3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960755" y="6429375"/>
            <a:ext cx="39306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提高共享电单车的安全性能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39306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提高共享电单车的安全性能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409322" y="41824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准备间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7872899" y="433634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活动室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105591" y="433634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收获园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482141" y="433634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挑战台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5" y="43032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4" y="31139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493777" y="427135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准备间</a:t>
            </a:r>
            <a:endParaRPr lang="zh-CN" altLang="en-US" sz="20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782094" y="404424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kern="1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活动室</a:t>
            </a:r>
            <a:endParaRPr lang="zh-CN" altLang="en-US" sz="2400" b="1" kern="1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190046" y="442524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收获园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566596" y="442524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挑战台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60755" y="6429375"/>
            <a:ext cx="39306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提高共享电单车的安全性能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5" y="419534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25" y="300601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01397" y="416340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准备间</a:t>
            </a:r>
            <a:endParaRPr lang="zh-CN" altLang="en-US" sz="20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31729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活动室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197666" y="431729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kern="1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收获园</a:t>
            </a:r>
            <a:endParaRPr lang="zh-CN" altLang="en-US" sz="2400" b="1" kern="1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574216" y="431729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挑战台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60755" y="6429375"/>
            <a:ext cx="39306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提高共享电单车的安全性能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5" y="432234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6" y="315587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498857" y="444503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准备间</a:t>
            </a:r>
            <a:endParaRPr lang="zh-CN" altLang="en-US" sz="20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2434" y="444503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活动室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195126" y="444503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收获园</a:t>
            </a:r>
            <a:endParaRPr lang="zh-CN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449756" y="429114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kern="1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挑战台</a:t>
            </a:r>
            <a:endParaRPr lang="zh-CN" altLang="en-US" sz="2400" b="1" kern="1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60755" y="6429375"/>
            <a:ext cx="39306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提高共享电单车的安全性能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39306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提高共享电单车的安全性能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568628" y="7648535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072628" y="7648535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834228" y="7648535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CD8D6"/>
            </a:gs>
            <a:gs pos="100000">
              <a:srgbClr val="74CBE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7;p11"/>
          <p:cNvSpPr/>
          <p:nvPr userDrawn="1"/>
        </p:nvSpPr>
        <p:spPr>
          <a:xfrm rot="10800000" flipH="1">
            <a:off x="0" y="-31750"/>
            <a:ext cx="3112135" cy="3567430"/>
          </a:xfrm>
          <a:custGeom>
            <a:avLst/>
            <a:gdLst/>
            <a:ahLst/>
            <a:cxnLst/>
            <a:rect l="l" t="t" r="r" b="b"/>
            <a:pathLst>
              <a:path w="14589" h="14516" extrusionOk="0">
                <a:moveTo>
                  <a:pt x="668" y="0"/>
                </a:moveTo>
                <a:cubicBezTo>
                  <a:pt x="564" y="0"/>
                  <a:pt x="459" y="10"/>
                  <a:pt x="356" y="29"/>
                </a:cubicBezTo>
                <a:cubicBezTo>
                  <a:pt x="253" y="47"/>
                  <a:pt x="153" y="76"/>
                  <a:pt x="55" y="114"/>
                </a:cubicBezTo>
                <a:cubicBezTo>
                  <a:pt x="21" y="156"/>
                  <a:pt x="1" y="209"/>
                  <a:pt x="1" y="263"/>
                </a:cubicBezTo>
                <a:lnTo>
                  <a:pt x="1" y="14281"/>
                </a:lnTo>
                <a:cubicBezTo>
                  <a:pt x="1" y="14411"/>
                  <a:pt x="106" y="14516"/>
                  <a:pt x="237" y="14516"/>
                </a:cubicBezTo>
                <a:lnTo>
                  <a:pt x="9837" y="14516"/>
                </a:lnTo>
                <a:cubicBezTo>
                  <a:pt x="12561" y="13402"/>
                  <a:pt x="14589" y="10632"/>
                  <a:pt x="13959" y="7549"/>
                </a:cubicBezTo>
                <a:cubicBezTo>
                  <a:pt x="13561" y="5609"/>
                  <a:pt x="11996" y="3405"/>
                  <a:pt x="9860" y="3270"/>
                </a:cubicBezTo>
                <a:cubicBezTo>
                  <a:pt x="9823" y="3268"/>
                  <a:pt x="9785" y="3266"/>
                  <a:pt x="9747" y="3266"/>
                </a:cubicBezTo>
                <a:cubicBezTo>
                  <a:pt x="8272" y="3266"/>
                  <a:pt x="6369" y="4996"/>
                  <a:pt x="4794" y="4996"/>
                </a:cubicBezTo>
                <a:cubicBezTo>
                  <a:pt x="4188" y="4996"/>
                  <a:pt x="3631" y="4739"/>
                  <a:pt x="3166" y="4030"/>
                </a:cubicBezTo>
                <a:cubicBezTo>
                  <a:pt x="2553" y="3095"/>
                  <a:pt x="2801" y="1884"/>
                  <a:pt x="2264" y="924"/>
                </a:cubicBezTo>
                <a:cubicBezTo>
                  <a:pt x="1995" y="445"/>
                  <a:pt x="1507" y="123"/>
                  <a:pt x="982" y="29"/>
                </a:cubicBezTo>
                <a:cubicBezTo>
                  <a:pt x="878" y="10"/>
                  <a:pt x="773" y="0"/>
                  <a:pt x="668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5"/>
          </a:p>
        </p:txBody>
      </p:sp>
      <p:sp>
        <p:nvSpPr>
          <p:cNvPr id="6" name="Google Shape;96;p11"/>
          <p:cNvSpPr/>
          <p:nvPr userDrawn="1"/>
        </p:nvSpPr>
        <p:spPr>
          <a:xfrm rot="-1101860">
            <a:off x="7785957" y="-237606"/>
            <a:ext cx="4820062" cy="1831626"/>
          </a:xfrm>
          <a:custGeom>
            <a:avLst/>
            <a:gdLst/>
            <a:ahLst/>
            <a:cxnLst/>
            <a:rect l="l" t="t" r="r" b="b"/>
            <a:pathLst>
              <a:path w="19016" h="7226" extrusionOk="0">
                <a:moveTo>
                  <a:pt x="5003" y="1"/>
                </a:moveTo>
                <a:cubicBezTo>
                  <a:pt x="2007" y="1"/>
                  <a:pt x="89" y="1616"/>
                  <a:pt x="176" y="3909"/>
                </a:cubicBezTo>
                <a:cubicBezTo>
                  <a:pt x="176" y="3909"/>
                  <a:pt x="1" y="7225"/>
                  <a:pt x="8018" y="7225"/>
                </a:cubicBezTo>
                <a:cubicBezTo>
                  <a:pt x="17199" y="7225"/>
                  <a:pt x="19016" y="2591"/>
                  <a:pt x="17328" y="989"/>
                </a:cubicBezTo>
                <a:cubicBezTo>
                  <a:pt x="16688" y="381"/>
                  <a:pt x="15982" y="184"/>
                  <a:pt x="15213" y="184"/>
                </a:cubicBezTo>
                <a:cubicBezTo>
                  <a:pt x="13782" y="184"/>
                  <a:pt x="12133" y="869"/>
                  <a:pt x="10286" y="869"/>
                </a:cubicBezTo>
                <a:cubicBezTo>
                  <a:pt x="9643" y="869"/>
                  <a:pt x="8977" y="786"/>
                  <a:pt x="8287" y="562"/>
                </a:cubicBezTo>
                <a:cubicBezTo>
                  <a:pt x="7097" y="177"/>
                  <a:pt x="5991" y="1"/>
                  <a:pt x="5003" y="1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5"/>
          </a:p>
        </p:txBody>
      </p:sp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46CCC7-D3FB-43F7-918C-9CD855C2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6E37E-41EE-4C61-BB5A-3D3EE9A689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svg"/><Relationship Id="rId6" Type="http://schemas.openxmlformats.org/officeDocument/2006/relationships/image" Target="../media/image26.jpe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svg"/><Relationship Id="rId3" Type="http://schemas.openxmlformats.org/officeDocument/2006/relationships/image" Target="../media/image21.jpe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2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8.png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6.xml"/><Relationship Id="rId7" Type="http://schemas.openxmlformats.org/officeDocument/2006/relationships/image" Target="../media/image10.png"/><Relationship Id="rId6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jpe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274955" y="511175"/>
            <a:ext cx="11699875" cy="5940425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943735" y="1660525"/>
            <a:ext cx="852360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endParaRPr lang="zh-CN" altLang="en-US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提高共享电单车的安全性能</a:t>
            </a:r>
            <a:endParaRPr lang="zh-CN" altLang="en-US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系统优化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探秘共享电单车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7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合肥高新创新实验中学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赵新未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六年级上册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4809026"/>
            <a:ext cx="1101775" cy="1409977"/>
          </a:xfrm>
          <a:prstGeom prst="rect">
            <a:avLst/>
          </a:prstGeom>
        </p:spPr>
      </p:pic>
      <p:sp>
        <p:nvSpPr>
          <p:cNvPr id="18" name="剪去对角的矩形 33"/>
          <p:cNvSpPr/>
          <p:nvPr>
            <p:custDataLst>
              <p:tags r:id="rId3"/>
            </p:custDataLst>
          </p:nvPr>
        </p:nvSpPr>
        <p:spPr>
          <a:xfrm>
            <a:off x="2904490" y="2208530"/>
            <a:ext cx="7783195" cy="2098040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04110" y="2428017"/>
            <a:ext cx="6466541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系统一直处于不断调整和优化的过程中，为了解决系统存在的问题，需要</a:t>
            </a:r>
            <a:r>
              <a:rPr lang="zh-CN" altLang="en-US" dirty="0"/>
              <a:t>从系统的组成结构进行分析。以共享电单车系统为例，需要考虑其硬件系统、软件系统及其他结构之间的关系，最终使系统达到相对稳定的状态。</a:t>
            </a:r>
            <a:endParaRPr lang="zh-CN" altLang="en-US" dirty="0"/>
          </a:p>
        </p:txBody>
      </p:sp>
      <p:sp>
        <p:nvSpPr>
          <p:cNvPr id="20" name="半闭框 19"/>
          <p:cNvSpPr/>
          <p:nvPr>
            <p:custDataLst>
              <p:tags r:id="rId4"/>
            </p:custDataLst>
          </p:nvPr>
        </p:nvSpPr>
        <p:spPr>
          <a:xfrm>
            <a:off x="2904721" y="2208320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半闭框 20"/>
          <p:cNvSpPr/>
          <p:nvPr>
            <p:custDataLst>
              <p:tags r:id="rId5"/>
            </p:custDataLst>
          </p:nvPr>
        </p:nvSpPr>
        <p:spPr>
          <a:xfrm rot="10800000">
            <a:off x="10467187" y="3938266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4" name="图片 8" descr="文献检索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5694" y="2544367"/>
            <a:ext cx="590627" cy="590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495" y="946150"/>
            <a:ext cx="2325370" cy="64325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9"/>
        </p:blipFill>
        <p:spPr>
          <a:xfrm>
            <a:off x="836295" y="2378710"/>
            <a:ext cx="1817370" cy="1802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10935" y="2794000"/>
            <a:ext cx="4831080" cy="127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在进行系统优化时，需要全面考虑事物的整体性，注重遵循系统内部结构的有序性，同时关注系统内部结构的优化趋向。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70" y="961390"/>
            <a:ext cx="2987675" cy="662305"/>
          </a:xfrm>
          <a:prstGeom prst="rect">
            <a:avLst/>
          </a:prstGeom>
        </p:spPr>
      </p:pic>
      <p:sp>
        <p:nvSpPr>
          <p:cNvPr id="4" name="矩形: 圆角 10"/>
          <p:cNvSpPr/>
          <p:nvPr/>
        </p:nvSpPr>
        <p:spPr>
          <a:xfrm>
            <a:off x="5816600" y="2283460"/>
            <a:ext cx="5286375" cy="2291715"/>
          </a:xfrm>
          <a:custGeom>
            <a:avLst/>
            <a:gdLst>
              <a:gd name="connsiteX0" fmla="*/ 0 w 4936565"/>
              <a:gd name="connsiteY0" fmla="*/ 744085 h 4464423"/>
              <a:gd name="connsiteX1" fmla="*/ 744085 w 4936565"/>
              <a:gd name="connsiteY1" fmla="*/ 0 h 4464423"/>
              <a:gd name="connsiteX2" fmla="*/ 1318818 w 4936565"/>
              <a:gd name="connsiteY2" fmla="*/ 0 h 4464423"/>
              <a:gd name="connsiteX3" fmla="*/ 1859066 w 4936565"/>
              <a:gd name="connsiteY3" fmla="*/ 0 h 4464423"/>
              <a:gd name="connsiteX4" fmla="*/ 2399315 w 4936565"/>
              <a:gd name="connsiteY4" fmla="*/ 0 h 4464423"/>
              <a:gd name="connsiteX5" fmla="*/ 3043015 w 4936565"/>
              <a:gd name="connsiteY5" fmla="*/ 0 h 4464423"/>
              <a:gd name="connsiteX6" fmla="*/ 3548780 w 4936565"/>
              <a:gd name="connsiteY6" fmla="*/ 0 h 4464423"/>
              <a:gd name="connsiteX7" fmla="*/ 4192480 w 4936565"/>
              <a:gd name="connsiteY7" fmla="*/ 0 h 4464423"/>
              <a:gd name="connsiteX8" fmla="*/ 4936565 w 4936565"/>
              <a:gd name="connsiteY8" fmla="*/ 744085 h 4464423"/>
              <a:gd name="connsiteX9" fmla="*/ 4936565 w 4936565"/>
              <a:gd name="connsiteY9" fmla="*/ 1339336 h 4464423"/>
              <a:gd name="connsiteX10" fmla="*/ 4936565 w 4936565"/>
              <a:gd name="connsiteY10" fmla="*/ 1934586 h 4464423"/>
              <a:gd name="connsiteX11" fmla="*/ 4936565 w 4936565"/>
              <a:gd name="connsiteY11" fmla="*/ 2440549 h 4464423"/>
              <a:gd name="connsiteX12" fmla="*/ 4936565 w 4936565"/>
              <a:gd name="connsiteY12" fmla="*/ 3095325 h 4464423"/>
              <a:gd name="connsiteX13" fmla="*/ 4936565 w 4936565"/>
              <a:gd name="connsiteY13" fmla="*/ 3720338 h 4464423"/>
              <a:gd name="connsiteX14" fmla="*/ 4192480 w 4936565"/>
              <a:gd name="connsiteY14" fmla="*/ 4464423 h 4464423"/>
              <a:gd name="connsiteX15" fmla="*/ 3548780 w 4936565"/>
              <a:gd name="connsiteY15" fmla="*/ 4464423 h 4464423"/>
              <a:gd name="connsiteX16" fmla="*/ 3008531 w 4936565"/>
              <a:gd name="connsiteY16" fmla="*/ 4464423 h 4464423"/>
              <a:gd name="connsiteX17" fmla="*/ 2433799 w 4936565"/>
              <a:gd name="connsiteY17" fmla="*/ 4464423 h 4464423"/>
              <a:gd name="connsiteX18" fmla="*/ 1824582 w 4936565"/>
              <a:gd name="connsiteY18" fmla="*/ 4464423 h 4464423"/>
              <a:gd name="connsiteX19" fmla="*/ 1318818 w 4936565"/>
              <a:gd name="connsiteY19" fmla="*/ 4464423 h 4464423"/>
              <a:gd name="connsiteX20" fmla="*/ 744085 w 4936565"/>
              <a:gd name="connsiteY20" fmla="*/ 4464423 h 4464423"/>
              <a:gd name="connsiteX21" fmla="*/ 0 w 4936565"/>
              <a:gd name="connsiteY21" fmla="*/ 3720338 h 4464423"/>
              <a:gd name="connsiteX22" fmla="*/ 0 w 4936565"/>
              <a:gd name="connsiteY22" fmla="*/ 3125087 h 4464423"/>
              <a:gd name="connsiteX23" fmla="*/ 0 w 4936565"/>
              <a:gd name="connsiteY23" fmla="*/ 2559599 h 4464423"/>
              <a:gd name="connsiteX24" fmla="*/ 0 w 4936565"/>
              <a:gd name="connsiteY24" fmla="*/ 1934586 h 4464423"/>
              <a:gd name="connsiteX25" fmla="*/ 0 w 4936565"/>
              <a:gd name="connsiteY25" fmla="*/ 1309573 h 4464423"/>
              <a:gd name="connsiteX26" fmla="*/ 0 w 4936565"/>
              <a:gd name="connsiteY26" fmla="*/ 744085 h 446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6565" h="4464423" extrusionOk="0">
                <a:moveTo>
                  <a:pt x="0" y="744085"/>
                </a:moveTo>
                <a:cubicBezTo>
                  <a:pt x="25879" y="343838"/>
                  <a:pt x="325743" y="71916"/>
                  <a:pt x="744085" y="0"/>
                </a:cubicBezTo>
                <a:cubicBezTo>
                  <a:pt x="981188" y="-31085"/>
                  <a:pt x="1173937" y="48956"/>
                  <a:pt x="1318818" y="0"/>
                </a:cubicBezTo>
                <a:cubicBezTo>
                  <a:pt x="1463699" y="-48956"/>
                  <a:pt x="1670905" y="5839"/>
                  <a:pt x="1859066" y="0"/>
                </a:cubicBezTo>
                <a:cubicBezTo>
                  <a:pt x="2047227" y="-5839"/>
                  <a:pt x="2170802" y="14132"/>
                  <a:pt x="2399315" y="0"/>
                </a:cubicBezTo>
                <a:cubicBezTo>
                  <a:pt x="2627828" y="-14132"/>
                  <a:pt x="2826217" y="33522"/>
                  <a:pt x="3043015" y="0"/>
                </a:cubicBezTo>
                <a:cubicBezTo>
                  <a:pt x="3259813" y="-33522"/>
                  <a:pt x="3382122" y="31356"/>
                  <a:pt x="3548780" y="0"/>
                </a:cubicBezTo>
                <a:cubicBezTo>
                  <a:pt x="3715439" y="-31356"/>
                  <a:pt x="3903375" y="14880"/>
                  <a:pt x="4192480" y="0"/>
                </a:cubicBezTo>
                <a:cubicBezTo>
                  <a:pt x="4601609" y="-15572"/>
                  <a:pt x="4944760" y="221019"/>
                  <a:pt x="4936565" y="744085"/>
                </a:cubicBezTo>
                <a:cubicBezTo>
                  <a:pt x="4981093" y="968459"/>
                  <a:pt x="4917316" y="1142649"/>
                  <a:pt x="4936565" y="1339336"/>
                </a:cubicBezTo>
                <a:cubicBezTo>
                  <a:pt x="4955814" y="1536023"/>
                  <a:pt x="4926982" y="1751558"/>
                  <a:pt x="4936565" y="1934586"/>
                </a:cubicBezTo>
                <a:cubicBezTo>
                  <a:pt x="4946148" y="2117614"/>
                  <a:pt x="4877225" y="2299029"/>
                  <a:pt x="4936565" y="2440549"/>
                </a:cubicBezTo>
                <a:cubicBezTo>
                  <a:pt x="4995905" y="2582069"/>
                  <a:pt x="4886544" y="2884669"/>
                  <a:pt x="4936565" y="3095325"/>
                </a:cubicBezTo>
                <a:cubicBezTo>
                  <a:pt x="4986586" y="3305981"/>
                  <a:pt x="4921259" y="3418467"/>
                  <a:pt x="4936565" y="3720338"/>
                </a:cubicBezTo>
                <a:cubicBezTo>
                  <a:pt x="4868484" y="4091265"/>
                  <a:pt x="4721655" y="4485978"/>
                  <a:pt x="4192480" y="4464423"/>
                </a:cubicBezTo>
                <a:cubicBezTo>
                  <a:pt x="4018064" y="4516178"/>
                  <a:pt x="3778390" y="4408556"/>
                  <a:pt x="3548780" y="4464423"/>
                </a:cubicBezTo>
                <a:cubicBezTo>
                  <a:pt x="3319170" y="4520290"/>
                  <a:pt x="3133465" y="4422218"/>
                  <a:pt x="3008531" y="4464423"/>
                </a:cubicBezTo>
                <a:cubicBezTo>
                  <a:pt x="2883597" y="4506628"/>
                  <a:pt x="2703302" y="4408041"/>
                  <a:pt x="2433799" y="4464423"/>
                </a:cubicBezTo>
                <a:cubicBezTo>
                  <a:pt x="2164296" y="4520805"/>
                  <a:pt x="2065432" y="4392875"/>
                  <a:pt x="1824582" y="4464423"/>
                </a:cubicBezTo>
                <a:cubicBezTo>
                  <a:pt x="1583732" y="4535971"/>
                  <a:pt x="1553241" y="4411493"/>
                  <a:pt x="1318818" y="4464423"/>
                </a:cubicBezTo>
                <a:cubicBezTo>
                  <a:pt x="1084395" y="4517353"/>
                  <a:pt x="995714" y="4415784"/>
                  <a:pt x="744085" y="4464423"/>
                </a:cubicBezTo>
                <a:cubicBezTo>
                  <a:pt x="398237" y="4508505"/>
                  <a:pt x="68881" y="4156697"/>
                  <a:pt x="0" y="3720338"/>
                </a:cubicBezTo>
                <a:cubicBezTo>
                  <a:pt x="-56215" y="3515012"/>
                  <a:pt x="62950" y="3284134"/>
                  <a:pt x="0" y="3125087"/>
                </a:cubicBezTo>
                <a:cubicBezTo>
                  <a:pt x="-62950" y="2966040"/>
                  <a:pt x="57455" y="2824238"/>
                  <a:pt x="0" y="2559599"/>
                </a:cubicBezTo>
                <a:cubicBezTo>
                  <a:pt x="-57455" y="2294960"/>
                  <a:pt x="24227" y="2081198"/>
                  <a:pt x="0" y="1934586"/>
                </a:cubicBezTo>
                <a:cubicBezTo>
                  <a:pt x="-24227" y="1787974"/>
                  <a:pt x="38909" y="1553479"/>
                  <a:pt x="0" y="1309573"/>
                </a:cubicBezTo>
                <a:cubicBezTo>
                  <a:pt x="-38909" y="1065667"/>
                  <a:pt x="24799" y="965785"/>
                  <a:pt x="0" y="744085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9" descr="考试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1981" y="2190054"/>
            <a:ext cx="812165" cy="75374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</p:blipFill>
        <p:spPr>
          <a:xfrm>
            <a:off x="1378585" y="1693545"/>
            <a:ext cx="3672840" cy="3044825"/>
          </a:xfrm>
          <a:prstGeom prst="rect">
            <a:avLst/>
          </a:prstGeom>
        </p:spPr>
      </p:pic>
      <p:pic>
        <p:nvPicPr>
          <p:cNvPr id="11" name="图片 10" descr="妮妮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5" y="4452620"/>
            <a:ext cx="1738630" cy="2035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flipH="1">
            <a:off x="1822450" y="989330"/>
            <a:ext cx="80606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i="0" u="none" strike="noStrike" cap="none" spc="0" normalizeH="0" baseline="0" dirty="0"/>
              <a:t>为避免未满 16 周岁的青少年骑行共享电单车，试着从硬件系统和软件系统两个方面考虑如何解决这个问题</a:t>
            </a:r>
            <a:endParaRPr kumimoji="0" lang="zh-CN" altLang="en-US" i="0" u="none" strike="noStrike" cap="none" spc="0" normalizeH="0" baseline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1" y="1203255"/>
            <a:ext cx="632428" cy="632428"/>
          </a:xfrm>
          <a:prstGeom prst="rect">
            <a:avLst/>
          </a:prstGeom>
        </p:spPr>
      </p:pic>
      <p:sp>
        <p:nvSpPr>
          <p:cNvPr id="2" name="任意多边形: 形状 7"/>
          <p:cNvSpPr/>
          <p:nvPr>
            <p:custDataLst>
              <p:tags r:id="rId3"/>
            </p:custDataLst>
          </p:nvPr>
        </p:nvSpPr>
        <p:spPr>
          <a:xfrm>
            <a:off x="5841683" y="3046095"/>
            <a:ext cx="5360035" cy="2709545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60000"/>
                  <a:lumOff val="40000"/>
                  <a:alpha val="40000"/>
                </a:schemeClr>
              </a:gs>
              <a:gs pos="20000">
                <a:schemeClr val="accent2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 w="190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>
            <a:off x="5949633" y="3176905"/>
            <a:ext cx="5360035" cy="2709545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noFill/>
          <a:ln w="19050" cap="flat">
            <a:gradFill flip="none" rotWithShape="1">
              <a:gsLst>
                <a:gs pos="3000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10800000" scaled="1"/>
              <a:tileRect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平行四边形 10"/>
          <p:cNvSpPr/>
          <p:nvPr>
            <p:custDataLst>
              <p:tags r:id="rId5"/>
            </p:custDataLst>
          </p:nvPr>
        </p:nvSpPr>
        <p:spPr>
          <a:xfrm>
            <a:off x="6499860" y="5549265"/>
            <a:ext cx="1758315" cy="504190"/>
          </a:xfrm>
          <a:prstGeom prst="parallelogram">
            <a:avLst>
              <a:gd name="adj" fmla="val 208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900" b="1" dirty="0">
                <a:solidFill>
                  <a:schemeClr val="lt1"/>
                </a:solidFill>
              </a:rPr>
              <a:t>软件系统</a:t>
            </a:r>
            <a:endParaRPr lang="zh-CN" altLang="en-US" sz="1900" b="1" dirty="0">
              <a:solidFill>
                <a:schemeClr val="lt1"/>
              </a:solidFill>
            </a:endParaRPr>
          </a:p>
        </p:txBody>
      </p:sp>
      <p:sp>
        <p:nvSpPr>
          <p:cNvPr id="9" name="任意多边形: 形状 6"/>
          <p:cNvSpPr/>
          <p:nvPr>
            <p:custDataLst>
              <p:tags r:id="rId6"/>
            </p:custDataLst>
          </p:nvPr>
        </p:nvSpPr>
        <p:spPr>
          <a:xfrm>
            <a:off x="1126808" y="2205990"/>
            <a:ext cx="5360035" cy="2709545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  <a:alpha val="40000"/>
                </a:schemeClr>
              </a:gs>
              <a:gs pos="20000">
                <a:schemeClr val="accent1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任意多边形: 形状 8"/>
          <p:cNvSpPr/>
          <p:nvPr>
            <p:custDataLst>
              <p:tags r:id="rId7"/>
            </p:custDataLst>
          </p:nvPr>
        </p:nvSpPr>
        <p:spPr>
          <a:xfrm>
            <a:off x="1030923" y="2080260"/>
            <a:ext cx="5360035" cy="2709545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noFill/>
          <a:ln w="19050" cap="flat">
            <a:gradFill flip="none" rotWithShape="1">
              <a:gsLst>
                <a:gs pos="3000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0" scaled="1"/>
              <a:tileRect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平行四边形 12"/>
          <p:cNvSpPr/>
          <p:nvPr>
            <p:custDataLst>
              <p:tags r:id="rId8"/>
            </p:custDataLst>
          </p:nvPr>
        </p:nvSpPr>
        <p:spPr>
          <a:xfrm>
            <a:off x="3978910" y="1863090"/>
            <a:ext cx="1889125" cy="504190"/>
          </a:xfrm>
          <a:prstGeom prst="parallelogram">
            <a:avLst>
              <a:gd name="adj" fmla="val 208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900" b="1" dirty="0">
                <a:solidFill>
                  <a:schemeClr val="lt1"/>
                </a:solidFill>
              </a:rPr>
              <a:t>硬件系统</a:t>
            </a:r>
            <a:endParaRPr lang="zh-CN" altLang="en-US" sz="1900" b="1" dirty="0">
              <a:solidFill>
                <a:schemeClr val="lt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973281" y="374835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973281" y="456115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73281" y="415475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973281" y="496755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615911" y="293174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615911" y="374454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15911" y="333814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615911" y="4150946"/>
            <a:ext cx="2909570" cy="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flipH="1">
            <a:off x="1822450" y="989330"/>
            <a:ext cx="806069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i="0" u="none" strike="noStrike" cap="none" spc="0" normalizeH="0" baseline="0" dirty="0"/>
              <a:t>李徽家的计算机运行十分缓慢，甚至出现了卡顿的情况。计算机磁盘使</a:t>
            </a:r>
            <a:endParaRPr kumimoji="0" lang="zh-CN" altLang="en-US" i="0" u="none" strike="noStrike" cap="none" spc="0" normalizeH="0" baseline="0" dirty="0"/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i="0" u="none" strike="noStrike" cap="none" spc="0" normalizeH="0" baseline="0" dirty="0"/>
              <a:t>用情况如图所示，你知道是什么原因造成他家计算机运行缓慢吗？请给出</a:t>
            </a:r>
            <a:endParaRPr kumimoji="0" lang="zh-CN" altLang="en-US" i="0" u="none" strike="noStrike" cap="none" spc="0" normalizeH="0" baseline="0" dirty="0"/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i="0" u="none" strike="noStrike" cap="none" spc="0" normalizeH="0" baseline="0" dirty="0"/>
              <a:t>一个合理的建议帮李徽解决这个问题</a:t>
            </a:r>
            <a:endParaRPr kumimoji="0" lang="zh-CN" altLang="en-US" i="0" u="none" strike="noStrike" cap="none" spc="0" normalizeH="0" baseline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1" y="1203255"/>
            <a:ext cx="632428" cy="6324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2644775"/>
            <a:ext cx="5255260" cy="2234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226060" y="663575"/>
            <a:ext cx="11767820" cy="5782945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312391" y="1156512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六年级上册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191944" y="3076495"/>
            <a:ext cx="6573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下节课再见！</a:t>
            </a:r>
            <a:endParaRPr lang="zh-CN" altLang="en-US" sz="6600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36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226060" y="645795"/>
            <a:ext cx="11768455" cy="5800725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115" y="1767205"/>
            <a:ext cx="856805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tabLst>
                <a:tab pos="269875" algn="l"/>
              </a:tabLst>
            </a:pPr>
            <a:r>
              <a:rPr lang="en-US" altLang="zh-CN" sz="2800" kern="100" dirty="0">
                <a:solidFill>
                  <a:srgbClr val="38B4B4"/>
                </a:solidFill>
              </a:rPr>
              <a:t>     </a:t>
            </a:r>
            <a:r>
              <a:rPr lang="zh-CN" sz="2800" kern="100" dirty="0">
                <a:solidFill>
                  <a:srgbClr val="38B4B4"/>
                </a:solidFill>
              </a:rPr>
              <a:t>李徽在上学途中多次看到因骑行共享电单车引发的交通事故，他发现共享电单车使用不当会存在一些安全隐患，因此他决定与同学们一同深入调查研究</a:t>
            </a:r>
            <a:endParaRPr lang="zh-CN" sz="2800" kern="100" dirty="0">
              <a:solidFill>
                <a:srgbClr val="38B4B4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898124" y="4068372"/>
            <a:ext cx="4713136" cy="1167720"/>
            <a:chOff x="5385490" y="4358564"/>
            <a:chExt cx="4293546" cy="862910"/>
          </a:xfrm>
        </p:grpSpPr>
        <p:sp>
          <p:nvSpPr>
            <p:cNvPr id="10" name="任意多边形: 形状 9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剪去单角 14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8" y="3887200"/>
            <a:ext cx="1125235" cy="144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14996" y="4145537"/>
            <a:ext cx="39764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目标：结合生活中的实例，理解过程与控制系统中存在安全问题。</a:t>
            </a:r>
            <a:endParaRPr lang="zh-CN" altLang="en-US" sz="2000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850" y="3477260"/>
            <a:ext cx="3141980" cy="2162810"/>
          </a:xfrm>
          <a:prstGeom prst="round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" y="2047534"/>
            <a:ext cx="2224503" cy="1127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9" y="2027142"/>
            <a:ext cx="2224503" cy="1167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5" y="2097534"/>
            <a:ext cx="2393321" cy="1086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83" y="2149094"/>
            <a:ext cx="2260391" cy="9834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1190" y="927735"/>
            <a:ext cx="1976755" cy="56896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6"/>
              </p:custDataLst>
            </p:nvPr>
          </p:nvSpPr>
          <p:spPr>
            <a:xfrm>
              <a:off x="987302" y="561193"/>
              <a:ext cx="1350545" cy="3268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7" name="流程图: 文档 6"/>
          <p:cNvSpPr/>
          <p:nvPr/>
        </p:nvSpPr>
        <p:spPr>
          <a:xfrm rot="16200000">
            <a:off x="1559320" y="2412761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文档 13"/>
          <p:cNvSpPr/>
          <p:nvPr/>
        </p:nvSpPr>
        <p:spPr>
          <a:xfrm rot="16200000">
            <a:off x="4264757" y="241276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文档 14"/>
          <p:cNvSpPr/>
          <p:nvPr/>
        </p:nvSpPr>
        <p:spPr>
          <a:xfrm rot="16200000">
            <a:off x="6913379" y="238805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文档 15"/>
          <p:cNvSpPr/>
          <p:nvPr/>
        </p:nvSpPr>
        <p:spPr>
          <a:xfrm rot="16200000">
            <a:off x="9599765" y="241276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汇总连接 16"/>
          <p:cNvSpPr/>
          <p:nvPr/>
        </p:nvSpPr>
        <p:spPr>
          <a:xfrm>
            <a:off x="1167928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汇总连接 17"/>
          <p:cNvSpPr/>
          <p:nvPr/>
        </p:nvSpPr>
        <p:spPr>
          <a:xfrm>
            <a:off x="2547614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汇总连接 18"/>
          <p:cNvSpPr/>
          <p:nvPr/>
        </p:nvSpPr>
        <p:spPr>
          <a:xfrm>
            <a:off x="4075765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汇总连接 19"/>
          <p:cNvSpPr/>
          <p:nvPr/>
        </p:nvSpPr>
        <p:spPr>
          <a:xfrm>
            <a:off x="5455451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汇总连接 20"/>
          <p:cNvSpPr/>
          <p:nvPr/>
        </p:nvSpPr>
        <p:spPr>
          <a:xfrm>
            <a:off x="6758467" y="4206003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汇总连接 21"/>
          <p:cNvSpPr/>
          <p:nvPr/>
        </p:nvSpPr>
        <p:spPr>
          <a:xfrm>
            <a:off x="8138153" y="4206003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汇总连接 22"/>
          <p:cNvSpPr/>
          <p:nvPr/>
        </p:nvSpPr>
        <p:spPr>
          <a:xfrm>
            <a:off x="9301548" y="422417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汇总连接 23"/>
          <p:cNvSpPr/>
          <p:nvPr/>
        </p:nvSpPr>
        <p:spPr>
          <a:xfrm>
            <a:off x="10681234" y="422417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71213" y="3372807"/>
            <a:ext cx="20587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zh-CN" sz="2000" kern="0" dirty="0">
                <a:solidFill>
                  <a:srgbClr val="38B4B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发现安全隐患</a:t>
            </a:r>
            <a:endParaRPr lang="zh-CN" altLang="zh-CN" sz="2000" kern="0" dirty="0">
              <a:solidFill>
                <a:srgbClr val="38B4B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34035" y="3306640"/>
            <a:ext cx="205876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2000" kern="0" dirty="0">
                <a:solidFill>
                  <a:srgbClr val="38B4B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分析安全隐患产生的原因</a:t>
            </a:r>
            <a:endParaRPr lang="zh-CN" altLang="en-US" sz="2000" kern="0" dirty="0">
              <a:solidFill>
                <a:srgbClr val="38B4B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59796" y="3357127"/>
            <a:ext cx="20587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2000" kern="0" dirty="0">
                <a:solidFill>
                  <a:srgbClr val="38B4B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提出优化方案</a:t>
            </a:r>
            <a:endParaRPr lang="zh-CN" altLang="en-US" sz="2000" kern="0" dirty="0">
              <a:solidFill>
                <a:srgbClr val="38B4B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5925" y="3357127"/>
            <a:ext cx="20587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2000" kern="0" dirty="0">
                <a:solidFill>
                  <a:srgbClr val="38B4B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扩展与延申</a:t>
            </a:r>
            <a:endParaRPr lang="zh-CN" altLang="en-US" sz="2000" kern="0" dirty="0">
              <a:solidFill>
                <a:srgbClr val="38B4B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91990" y="2638425"/>
            <a:ext cx="7049135" cy="20701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收集共享电单车安全事故的案例，找出这些事故的起因。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．我收集了</a:t>
            </a:r>
            <a:r>
              <a:rPr lang="en-US" altLang="zh-CN" b="1" u="sng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        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例事故案例，分别是由以下几种原因导致的：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u="sng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                                                                  </a:t>
            </a:r>
            <a:endParaRPr lang="en-US" altLang="zh-CN" b="1" u="sng">
              <a:solidFill>
                <a:srgbClr val="000000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2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黑体" panose="02010609060101010101" charset="-122"/>
              </a:rPr>
              <a:t>．在这些事故原因中，我觉得以下几种原因需要引起重视：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indent="269875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u="sng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                                                                 </a:t>
            </a:r>
            <a:endParaRPr lang="en-US" altLang="zh-CN" u="sng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8" name="矩形: 圆角 4"/>
          <p:cNvSpPr/>
          <p:nvPr/>
        </p:nvSpPr>
        <p:spPr>
          <a:xfrm>
            <a:off x="4491990" y="2358390"/>
            <a:ext cx="6478905" cy="2879725"/>
          </a:xfrm>
          <a:prstGeom prst="roundRect">
            <a:avLst>
              <a:gd name="adj" fmla="val 7056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2436495"/>
            <a:ext cx="3549650" cy="2626360"/>
          </a:xfrm>
          <a:prstGeom prst="round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611" y="1439180"/>
            <a:ext cx="9489440" cy="153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zh-CN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根据收集到的事故案例，可以发现共享电单车在使用过程中存在以下安全隐患：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99530" y="3205480"/>
            <a:ext cx="4104640" cy="198831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终止 5"/>
          <p:cNvSpPr/>
          <p:nvPr/>
        </p:nvSpPr>
        <p:spPr>
          <a:xfrm>
            <a:off x="6551930" y="2976880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聚焦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5" y="2563495"/>
            <a:ext cx="3926840" cy="3321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51930" y="3625215"/>
            <a:ext cx="356806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/>
              <a:t>小组内经过讨论，我们组确定针对</a:t>
            </a:r>
            <a:r>
              <a:rPr lang="zh-CN" altLang="en-US" u="sng"/>
              <a:t>    </a:t>
            </a:r>
            <a:r>
              <a:rPr lang="en-US" altLang="zh-CN" u="sng"/>
              <a:t>  </a:t>
            </a:r>
            <a:r>
              <a:rPr lang="zh-CN" altLang="en-US" u="sng"/>
              <a:t>    </a:t>
            </a:r>
            <a:r>
              <a:rPr lang="zh-CN" altLang="en-US"/>
              <a:t>安全隐患进行后续分析和提出优化方案。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flipH="1">
            <a:off x="1358265" y="862330"/>
            <a:ext cx="7363460" cy="83820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7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找到问题产生的原因后，针对原因初步提出优化方案。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4809026"/>
            <a:ext cx="1101775" cy="1409977"/>
          </a:xfrm>
          <a:prstGeom prst="rect">
            <a:avLst/>
          </a:prstGeom>
        </p:spPr>
      </p:pic>
      <p:graphicFrame>
        <p:nvGraphicFramePr>
          <p:cNvPr id="11" name="表格 10"/>
          <p:cNvGraphicFramePr/>
          <p:nvPr>
            <p:custDataLst>
              <p:tags r:id="rId3"/>
            </p:custDataLst>
          </p:nvPr>
        </p:nvGraphicFramePr>
        <p:xfrm>
          <a:off x="3933825" y="1899920"/>
          <a:ext cx="4070985" cy="3750945"/>
        </p:xfrm>
        <a:graphic>
          <a:graphicData uri="http://schemas.openxmlformats.org/drawingml/2006/table">
            <a:tbl>
              <a:tblPr firstRow="1" bandRow="1">
                <a:tableStyleId>{827E7743-39CA-4E87-A19B-AE24449E94FE}</a:tableStyleId>
              </a:tblPr>
              <a:tblGrid>
                <a:gridCol w="1529080"/>
                <a:gridCol w="2541905"/>
              </a:tblGrid>
              <a:tr h="74676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chemeClr val="bg1"/>
                          </a:solidFill>
                        </a:rPr>
                        <a:t>产生原因</a:t>
                      </a:r>
                      <a:endParaRPr lang="zh-CN" sz="20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chemeClr val="bg1"/>
                          </a:solidFill>
                        </a:rPr>
                        <a:t>优化方案</a:t>
                      </a:r>
                      <a:endParaRPr lang="zh-CN" sz="20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 </a:t>
                      </a:r>
                      <a:endParaRPr lang="en-US" altLang="zh-CN" sz="1800"/>
                    </a:p>
                  </a:txBody>
                  <a:tcPr marL="68580" marR="68580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 </a:t>
                      </a:r>
                      <a:endParaRPr lang="en-US" altLang="zh-CN" sz="1800"/>
                    </a:p>
                  </a:txBody>
                  <a:tcPr marL="68580" marR="68580" marT="0" marB="0" anchor="ctr"/>
                </a:tc>
              </a:tr>
              <a:tr h="51054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 </a:t>
                      </a:r>
                      <a:endParaRPr lang="en-US" altLang="zh-CN" sz="1800"/>
                    </a:p>
                  </a:txBody>
                  <a:tcPr marL="68580" marR="68580" marT="0" marB="0" anchor="ctr"/>
                </a:tc>
              </a:tr>
              <a:tr h="57721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 </a:t>
                      </a:r>
                      <a:endParaRPr lang="en-US" altLang="zh-CN" sz="1800"/>
                    </a:p>
                  </a:txBody>
                  <a:tcPr marL="68580" marR="68580" marT="0" marB="0" anchor="ctr"/>
                </a:tc>
              </a:tr>
              <a:tr h="47688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 </a:t>
                      </a:r>
                      <a:endParaRPr lang="en-US" altLang="zh-CN" sz="1800"/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flipH="1">
            <a:off x="1195705" y="1122045"/>
            <a:ext cx="10242550" cy="65087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对优化方案进行归类和可行性分析，从系统的角度将优化方案分为三类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4809026"/>
            <a:ext cx="1101775" cy="1409977"/>
          </a:xfrm>
          <a:prstGeom prst="rect">
            <a:avLst/>
          </a:prstGeom>
        </p:spPr>
      </p:pic>
      <p:pic>
        <p:nvPicPr>
          <p:cNvPr id="20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0" y="2807335"/>
            <a:ext cx="4032250" cy="20739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078855" y="2863850"/>
            <a:ext cx="508000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l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我们可以针对硬件系统进行优化：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 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r>
              <a:rPr lang="en-US" altLang="zh-CN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                                                        </a:t>
            </a:r>
            <a:endParaRPr lang="en-US" altLang="zh-CN" b="1" u="sng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）我们可以针对软件系统进行优化：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r>
              <a:rPr lang="en-US" altLang="zh-CN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                                                        </a:t>
            </a:r>
            <a:endParaRPr lang="en-US" altLang="zh-CN" b="1" u="sng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我们可以针对网络平台进行优化：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r>
              <a:rPr lang="en-US" altLang="zh-CN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                                                        </a:t>
            </a:r>
            <a:endParaRPr lang="en-US" altLang="zh-CN" b="1" u="sng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: 圆角 10"/>
          <p:cNvSpPr/>
          <p:nvPr/>
        </p:nvSpPr>
        <p:spPr>
          <a:xfrm>
            <a:off x="5821045" y="2235835"/>
            <a:ext cx="4823460" cy="3773170"/>
          </a:xfrm>
          <a:custGeom>
            <a:avLst/>
            <a:gdLst>
              <a:gd name="connsiteX0" fmla="*/ 0 w 4936565"/>
              <a:gd name="connsiteY0" fmla="*/ 744085 h 4464423"/>
              <a:gd name="connsiteX1" fmla="*/ 744085 w 4936565"/>
              <a:gd name="connsiteY1" fmla="*/ 0 h 4464423"/>
              <a:gd name="connsiteX2" fmla="*/ 1318818 w 4936565"/>
              <a:gd name="connsiteY2" fmla="*/ 0 h 4464423"/>
              <a:gd name="connsiteX3" fmla="*/ 1859066 w 4936565"/>
              <a:gd name="connsiteY3" fmla="*/ 0 h 4464423"/>
              <a:gd name="connsiteX4" fmla="*/ 2399315 w 4936565"/>
              <a:gd name="connsiteY4" fmla="*/ 0 h 4464423"/>
              <a:gd name="connsiteX5" fmla="*/ 3043015 w 4936565"/>
              <a:gd name="connsiteY5" fmla="*/ 0 h 4464423"/>
              <a:gd name="connsiteX6" fmla="*/ 3548780 w 4936565"/>
              <a:gd name="connsiteY6" fmla="*/ 0 h 4464423"/>
              <a:gd name="connsiteX7" fmla="*/ 4192480 w 4936565"/>
              <a:gd name="connsiteY7" fmla="*/ 0 h 4464423"/>
              <a:gd name="connsiteX8" fmla="*/ 4936565 w 4936565"/>
              <a:gd name="connsiteY8" fmla="*/ 744085 h 4464423"/>
              <a:gd name="connsiteX9" fmla="*/ 4936565 w 4936565"/>
              <a:gd name="connsiteY9" fmla="*/ 1339336 h 4464423"/>
              <a:gd name="connsiteX10" fmla="*/ 4936565 w 4936565"/>
              <a:gd name="connsiteY10" fmla="*/ 1934586 h 4464423"/>
              <a:gd name="connsiteX11" fmla="*/ 4936565 w 4936565"/>
              <a:gd name="connsiteY11" fmla="*/ 2440549 h 4464423"/>
              <a:gd name="connsiteX12" fmla="*/ 4936565 w 4936565"/>
              <a:gd name="connsiteY12" fmla="*/ 3095325 h 4464423"/>
              <a:gd name="connsiteX13" fmla="*/ 4936565 w 4936565"/>
              <a:gd name="connsiteY13" fmla="*/ 3720338 h 4464423"/>
              <a:gd name="connsiteX14" fmla="*/ 4192480 w 4936565"/>
              <a:gd name="connsiteY14" fmla="*/ 4464423 h 4464423"/>
              <a:gd name="connsiteX15" fmla="*/ 3548780 w 4936565"/>
              <a:gd name="connsiteY15" fmla="*/ 4464423 h 4464423"/>
              <a:gd name="connsiteX16" fmla="*/ 3008531 w 4936565"/>
              <a:gd name="connsiteY16" fmla="*/ 4464423 h 4464423"/>
              <a:gd name="connsiteX17" fmla="*/ 2433799 w 4936565"/>
              <a:gd name="connsiteY17" fmla="*/ 4464423 h 4464423"/>
              <a:gd name="connsiteX18" fmla="*/ 1824582 w 4936565"/>
              <a:gd name="connsiteY18" fmla="*/ 4464423 h 4464423"/>
              <a:gd name="connsiteX19" fmla="*/ 1318818 w 4936565"/>
              <a:gd name="connsiteY19" fmla="*/ 4464423 h 4464423"/>
              <a:gd name="connsiteX20" fmla="*/ 744085 w 4936565"/>
              <a:gd name="connsiteY20" fmla="*/ 4464423 h 4464423"/>
              <a:gd name="connsiteX21" fmla="*/ 0 w 4936565"/>
              <a:gd name="connsiteY21" fmla="*/ 3720338 h 4464423"/>
              <a:gd name="connsiteX22" fmla="*/ 0 w 4936565"/>
              <a:gd name="connsiteY22" fmla="*/ 3125087 h 4464423"/>
              <a:gd name="connsiteX23" fmla="*/ 0 w 4936565"/>
              <a:gd name="connsiteY23" fmla="*/ 2559599 h 4464423"/>
              <a:gd name="connsiteX24" fmla="*/ 0 w 4936565"/>
              <a:gd name="connsiteY24" fmla="*/ 1934586 h 4464423"/>
              <a:gd name="connsiteX25" fmla="*/ 0 w 4936565"/>
              <a:gd name="connsiteY25" fmla="*/ 1309573 h 4464423"/>
              <a:gd name="connsiteX26" fmla="*/ 0 w 4936565"/>
              <a:gd name="connsiteY26" fmla="*/ 744085 h 446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6565" h="4464423" extrusionOk="0">
                <a:moveTo>
                  <a:pt x="0" y="744085"/>
                </a:moveTo>
                <a:cubicBezTo>
                  <a:pt x="25879" y="343838"/>
                  <a:pt x="325743" y="71916"/>
                  <a:pt x="744085" y="0"/>
                </a:cubicBezTo>
                <a:cubicBezTo>
                  <a:pt x="981188" y="-31085"/>
                  <a:pt x="1173937" y="48956"/>
                  <a:pt x="1318818" y="0"/>
                </a:cubicBezTo>
                <a:cubicBezTo>
                  <a:pt x="1463699" y="-48956"/>
                  <a:pt x="1670905" y="5839"/>
                  <a:pt x="1859066" y="0"/>
                </a:cubicBezTo>
                <a:cubicBezTo>
                  <a:pt x="2047227" y="-5839"/>
                  <a:pt x="2170802" y="14132"/>
                  <a:pt x="2399315" y="0"/>
                </a:cubicBezTo>
                <a:cubicBezTo>
                  <a:pt x="2627828" y="-14132"/>
                  <a:pt x="2826217" y="33522"/>
                  <a:pt x="3043015" y="0"/>
                </a:cubicBezTo>
                <a:cubicBezTo>
                  <a:pt x="3259813" y="-33522"/>
                  <a:pt x="3382122" y="31356"/>
                  <a:pt x="3548780" y="0"/>
                </a:cubicBezTo>
                <a:cubicBezTo>
                  <a:pt x="3715439" y="-31356"/>
                  <a:pt x="3903375" y="14880"/>
                  <a:pt x="4192480" y="0"/>
                </a:cubicBezTo>
                <a:cubicBezTo>
                  <a:pt x="4601609" y="-15572"/>
                  <a:pt x="4944760" y="221019"/>
                  <a:pt x="4936565" y="744085"/>
                </a:cubicBezTo>
                <a:cubicBezTo>
                  <a:pt x="4981093" y="968459"/>
                  <a:pt x="4917316" y="1142649"/>
                  <a:pt x="4936565" y="1339336"/>
                </a:cubicBezTo>
                <a:cubicBezTo>
                  <a:pt x="4955814" y="1536023"/>
                  <a:pt x="4926982" y="1751558"/>
                  <a:pt x="4936565" y="1934586"/>
                </a:cubicBezTo>
                <a:cubicBezTo>
                  <a:pt x="4946148" y="2117614"/>
                  <a:pt x="4877225" y="2299029"/>
                  <a:pt x="4936565" y="2440549"/>
                </a:cubicBezTo>
                <a:cubicBezTo>
                  <a:pt x="4995905" y="2582069"/>
                  <a:pt x="4886544" y="2884669"/>
                  <a:pt x="4936565" y="3095325"/>
                </a:cubicBezTo>
                <a:cubicBezTo>
                  <a:pt x="4986586" y="3305981"/>
                  <a:pt x="4921259" y="3418467"/>
                  <a:pt x="4936565" y="3720338"/>
                </a:cubicBezTo>
                <a:cubicBezTo>
                  <a:pt x="4868484" y="4091265"/>
                  <a:pt x="4721655" y="4485978"/>
                  <a:pt x="4192480" y="4464423"/>
                </a:cubicBezTo>
                <a:cubicBezTo>
                  <a:pt x="4018064" y="4516178"/>
                  <a:pt x="3778390" y="4408556"/>
                  <a:pt x="3548780" y="4464423"/>
                </a:cubicBezTo>
                <a:cubicBezTo>
                  <a:pt x="3319170" y="4520290"/>
                  <a:pt x="3133465" y="4422218"/>
                  <a:pt x="3008531" y="4464423"/>
                </a:cubicBezTo>
                <a:cubicBezTo>
                  <a:pt x="2883597" y="4506628"/>
                  <a:pt x="2703302" y="4408041"/>
                  <a:pt x="2433799" y="4464423"/>
                </a:cubicBezTo>
                <a:cubicBezTo>
                  <a:pt x="2164296" y="4520805"/>
                  <a:pt x="2065432" y="4392875"/>
                  <a:pt x="1824582" y="4464423"/>
                </a:cubicBezTo>
                <a:cubicBezTo>
                  <a:pt x="1583732" y="4535971"/>
                  <a:pt x="1553241" y="4411493"/>
                  <a:pt x="1318818" y="4464423"/>
                </a:cubicBezTo>
                <a:cubicBezTo>
                  <a:pt x="1084395" y="4517353"/>
                  <a:pt x="995714" y="4415784"/>
                  <a:pt x="744085" y="4464423"/>
                </a:cubicBezTo>
                <a:cubicBezTo>
                  <a:pt x="398237" y="4508505"/>
                  <a:pt x="68881" y="4156697"/>
                  <a:pt x="0" y="3720338"/>
                </a:cubicBezTo>
                <a:cubicBezTo>
                  <a:pt x="-56215" y="3515012"/>
                  <a:pt x="62950" y="3284134"/>
                  <a:pt x="0" y="3125087"/>
                </a:cubicBezTo>
                <a:cubicBezTo>
                  <a:pt x="-62950" y="2966040"/>
                  <a:pt x="57455" y="2824238"/>
                  <a:pt x="0" y="2559599"/>
                </a:cubicBezTo>
                <a:cubicBezTo>
                  <a:pt x="-57455" y="2294960"/>
                  <a:pt x="24227" y="2081198"/>
                  <a:pt x="0" y="1934586"/>
                </a:cubicBezTo>
                <a:cubicBezTo>
                  <a:pt x="-24227" y="1787974"/>
                  <a:pt x="38909" y="1553479"/>
                  <a:pt x="0" y="1309573"/>
                </a:cubicBezTo>
                <a:cubicBezTo>
                  <a:pt x="-38909" y="1065667"/>
                  <a:pt x="24799" y="965785"/>
                  <a:pt x="0" y="744085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9" descr="考试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5510" y="2127250"/>
            <a:ext cx="79375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33"/>
          <p:cNvSpPr/>
          <p:nvPr>
            <p:custDataLst>
              <p:tags r:id="rId1"/>
            </p:custDataLst>
          </p:nvPr>
        </p:nvSpPr>
        <p:spPr>
          <a:xfrm>
            <a:off x="6664325" y="2063115"/>
            <a:ext cx="4185920" cy="3757295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1920" y="1128395"/>
            <a:ext cx="972566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各组交流、展示本组共享电单车的优化方案和可行性分析，并相互打分。</a:t>
            </a:r>
            <a:endParaRPr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6937375" y="3706495"/>
          <a:ext cx="3639820" cy="1887220"/>
        </p:xfrm>
        <a:graphic>
          <a:graphicData uri="http://schemas.openxmlformats.org/drawingml/2006/table">
            <a:tbl>
              <a:tblPr/>
              <a:tblGrid>
                <a:gridCol w="1644650"/>
                <a:gridCol w="1995170"/>
              </a:tblGrid>
              <a:tr h="4718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楷体" panose="02010609060101010101" pitchFamily="49" charset="-122"/>
                        </a:rPr>
                        <a:t>经济性</a:t>
                      </a:r>
                      <a:endParaRPr lang="zh-CN" sz="18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8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楷体" panose="02010609060101010101" pitchFamily="49" charset="-122"/>
                        </a:rPr>
                        <a:t>技术实现难度</a:t>
                      </a:r>
                      <a:endParaRPr lang="zh-CN" sz="18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8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楷体" panose="02010609060101010101" pitchFamily="49" charset="-122"/>
                        </a:rPr>
                        <a:t>法律与合规性</a:t>
                      </a:r>
                      <a:endParaRPr lang="zh-CN" sz="18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8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楷体" panose="02010609060101010101" pitchFamily="49" charset="-122"/>
                        </a:rPr>
                        <a:t>风险评估</a:t>
                      </a:r>
                      <a:endParaRPr lang="zh-CN" sz="18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8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758940" y="2063115"/>
            <a:ext cx="47040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Times New Roman" panose="02020603050405020304"/>
                <a:ea typeface="黑体" panose="02010609060101010101" charset="-122"/>
                <a:sym typeface="+mn-ea"/>
              </a:rPr>
              <a:t>优化方向：</a:t>
            </a:r>
            <a:r>
              <a:rPr lang="en-US" altLang="zh-CN" sz="1600" b="1" u="sng">
                <a:latin typeface="Times New Roman" panose="02020603050405020304"/>
                <a:ea typeface="黑体" panose="02010609060101010101" charset="-122"/>
                <a:sym typeface="+mn-ea"/>
              </a:rPr>
              <a:t>                                               </a:t>
            </a:r>
            <a:endParaRPr lang="en-US" altLang="zh-CN" sz="1600" b="1" u="sng">
              <a:latin typeface="Times New Roman" panose="02020603050405020304"/>
              <a:ea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Times New Roman" panose="02020603050405020304"/>
                <a:ea typeface="黑体" panose="02010609060101010101" charset="-122"/>
                <a:sym typeface="+mn-ea"/>
              </a:rPr>
              <a:t>我们组的优化方案：</a:t>
            </a:r>
            <a:r>
              <a:rPr lang="en-US" altLang="zh-CN" sz="1600" b="1" u="sng">
                <a:latin typeface="Times New Roman" panose="02020603050405020304"/>
                <a:ea typeface="黑体" panose="02010609060101010101" charset="-122"/>
                <a:sym typeface="+mn-ea"/>
              </a:rPr>
              <a:t>                                       </a:t>
            </a:r>
            <a:r>
              <a:rPr lang="en-US" altLang="zh-CN" sz="1600" b="1">
                <a:latin typeface="Times New Roman" panose="02020603050405020304"/>
                <a:ea typeface="黑体" panose="02010609060101010101" charset="-122"/>
                <a:sym typeface="+mn-ea"/>
              </a:rPr>
              <a:t>      </a:t>
            </a:r>
            <a:endParaRPr lang="en-US" altLang="zh-CN" sz="1600" b="1">
              <a:latin typeface="Times New Roman" panose="02020603050405020304"/>
              <a:ea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Times New Roman" panose="02020603050405020304"/>
                <a:ea typeface="黑体" panose="02010609060101010101" charset="-122"/>
                <a:sym typeface="+mn-ea"/>
              </a:rPr>
              <a:t>在现实中是否已经大规模运用：</a:t>
            </a:r>
            <a:r>
              <a:rPr lang="zh-CN" altLang="en-US" sz="1600" b="1" u="sng">
                <a:latin typeface="Times New Roman" panose="02020603050405020304"/>
                <a:ea typeface="黑体" panose="02010609060101010101" charset="-122"/>
                <a:sym typeface="+mn-ea"/>
              </a:rPr>
              <a:t>是</a:t>
            </a:r>
            <a:r>
              <a:rPr lang="en-US" altLang="zh-CN" sz="1600" b="1" u="sng">
                <a:latin typeface="Times New Roman" panose="02020603050405020304"/>
                <a:ea typeface="黑体" panose="02010609060101010101" charset="-122"/>
                <a:sym typeface="+mn-ea"/>
              </a:rPr>
              <a:t>/</a:t>
            </a:r>
            <a:r>
              <a:rPr lang="zh-CN" altLang="en-US" sz="1600" b="1" u="sng">
                <a:latin typeface="Times New Roman" panose="02020603050405020304"/>
                <a:ea typeface="黑体" panose="02010609060101010101" charset="-122"/>
                <a:sym typeface="+mn-ea"/>
              </a:rPr>
              <a:t>否</a:t>
            </a:r>
            <a:r>
              <a:rPr lang="en-US" altLang="zh-CN" sz="1600" b="1">
                <a:latin typeface="Times New Roman" panose="02020603050405020304"/>
                <a:ea typeface="黑体" panose="02010609060101010101" charset="-122"/>
                <a:sym typeface="+mn-ea"/>
              </a:rPr>
              <a:t>  </a:t>
            </a:r>
            <a:endParaRPr lang="en-US" altLang="zh-CN" sz="1600" b="1">
              <a:latin typeface="Times New Roman" panose="02020603050405020304"/>
              <a:ea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Times New Roman" panose="02020603050405020304"/>
                <a:ea typeface="黑体" panose="02010609060101010101" charset="-122"/>
                <a:sym typeface="+mn-ea"/>
              </a:rPr>
              <a:t>                   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sym typeface="+mn-ea"/>
              </a:rPr>
              <a:t>优化方案可行性分析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</p:blipFill>
        <p:spPr>
          <a:xfrm>
            <a:off x="1322070" y="2470785"/>
            <a:ext cx="3921760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47080" y="2342515"/>
            <a:ext cx="467233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latin typeface="Times New Roman" panose="02020603050405020304"/>
                <a:ea typeface="黑体" panose="02010609060101010101" charset="-122"/>
                <a:sym typeface="+mn-ea"/>
              </a:rPr>
              <a:t>经过小组间讨论，以下方案在现实生活中已经大规模运用且取得较好成效：</a:t>
            </a:r>
            <a:endParaRPr b="1">
              <a:latin typeface="Times New Roman" panose="02020603050405020304"/>
              <a:ea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latin typeface="Times New Roman" panose="02020603050405020304"/>
                <a:ea typeface="黑体" panose="02010609060101010101" charset="-122"/>
                <a:sym typeface="+mn-ea"/>
              </a:rPr>
              <a:t> </a:t>
            </a:r>
            <a:r>
              <a:rPr b="1" u="sng">
                <a:latin typeface="Times New Roman" panose="02020603050405020304"/>
                <a:ea typeface="黑体" panose="02010609060101010101" charset="-122"/>
                <a:sym typeface="+mn-ea"/>
              </a:rPr>
              <a:t> </a:t>
            </a:r>
            <a:r>
              <a:rPr b="1">
                <a:latin typeface="Times New Roman" panose="02020603050405020304"/>
                <a:ea typeface="黑体" panose="02010609060101010101" charset="-122"/>
                <a:sym typeface="+mn-ea"/>
              </a:rPr>
              <a:t>                                                             </a:t>
            </a:r>
            <a:endParaRPr b="1">
              <a:latin typeface="Times New Roman" panose="02020603050405020304"/>
              <a:ea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latin typeface="Times New Roman" panose="02020603050405020304"/>
                <a:ea typeface="黑体" panose="02010609060101010101" charset="-122"/>
                <a:sym typeface="+mn-ea"/>
              </a:rPr>
              <a:t>我们还列举出以下优化方案评分较高，但并未在现实生活中运用，请咨询相关专家，找出原因：</a:t>
            </a:r>
            <a:endParaRPr b="1">
              <a:latin typeface="Times New Roman" panose="02020603050405020304"/>
              <a:ea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latin typeface="Times New Roman" panose="02020603050405020304"/>
                <a:ea typeface="黑体" panose="02010609060101010101" charset="-122"/>
                <a:sym typeface="+mn-ea"/>
              </a:rPr>
              <a:t>                                                               </a:t>
            </a:r>
            <a:endParaRPr b="1">
              <a:latin typeface="Times New Roman" panose="02020603050405020304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</p:blipFill>
        <p:spPr>
          <a:xfrm>
            <a:off x="564515" y="4390390"/>
            <a:ext cx="2238375" cy="1771650"/>
          </a:xfrm>
          <a:prstGeom prst="rect">
            <a:avLst/>
          </a:prstGeom>
        </p:spPr>
      </p:pic>
      <p:sp>
        <p:nvSpPr>
          <p:cNvPr id="9" name="矩形: 圆角 4"/>
          <p:cNvSpPr/>
          <p:nvPr/>
        </p:nvSpPr>
        <p:spPr>
          <a:xfrm>
            <a:off x="5466715" y="2166620"/>
            <a:ext cx="5469890" cy="3311525"/>
          </a:xfrm>
          <a:prstGeom prst="roundRect">
            <a:avLst>
              <a:gd name="adj" fmla="val 9900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7222201" y="4965651"/>
            <a:ext cx="2909570" cy="209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989666" y="3693111"/>
            <a:ext cx="2909570" cy="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89666" y="5321251"/>
            <a:ext cx="2909570" cy="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53110" y="2221230"/>
            <a:ext cx="4328160" cy="1713865"/>
            <a:chOff x="5385490" y="4358564"/>
            <a:chExt cx="4293546" cy="862910"/>
          </a:xfrm>
        </p:grpSpPr>
        <p:sp>
          <p:nvSpPr>
            <p:cNvPr id="12" name="任意多边形: 形状 2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剪去单角 12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86485" y="2506980"/>
            <a:ext cx="385445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将优化方案中现实已实现和未实现的进行对比，找出区别</a:t>
            </a:r>
            <a:endParaRPr lang="zh-CN" altLang="en-US" dirty="0"/>
          </a:p>
        </p:txBody>
      </p:sp>
      <p:sp>
        <p:nvSpPr>
          <p:cNvPr id="22" name="任意多边形 40"/>
          <p:cNvSpPr/>
          <p:nvPr>
            <p:custDataLst>
              <p:tags r:id="rId3"/>
            </p:custDataLst>
          </p:nvPr>
        </p:nvSpPr>
        <p:spPr>
          <a:xfrm>
            <a:off x="1386840" y="1998980"/>
            <a:ext cx="161861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讨论汇总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3" name="图片 54" descr="感知体验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470" y="1924685"/>
            <a:ext cx="357505" cy="41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329.9500022731991,&quot;left&quot;:81.17503937007874,&quot;top&quot;:146.6999977268009,&quot;width&quot;:809.3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6956_1*l_h_i*1_2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3"/>
  <p:tag name="KSO_WM_DIAGRAM_MAX_ITEMCNT" val="2"/>
  <p:tag name="KSO_WM_DIAGRAM_MIN_ITEMCNT" val="2"/>
  <p:tag name="KSO_WM_DIAGRAM_COLOR_MATCH_VALUE" val="{&quot;shape&quot;:{&quot;fill&quot;:{&quot;gradient&quot;:[{&quot;brightness&quot;:0.4000000059604645,&quot;colorType&quot;:1,&quot;foreColorIndex&quot;:8,&quot;pos&quot;:1,&quot;transparency&quot;:0.6000000238418579},{&quot;brightness&quot;:0.4000000059604645,&quot;colorType&quot;:1,&quot;foreColorIndex&quot;:8,&quot;pos&quot;:0.20000000298023224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DIAGRAM_VIRTUALLY_FRAME" val="{&quot;height&quot;:329.9500022731991,&quot;left&quot;:81.17503937007874,&quot;top&quot;:146.6999977268009,&quot;width&quot;:809.3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6956_1*l_h_i*1_2_2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8,&quot;pos&quot;:0.30000001192092896,&quot;transparency&quot;:1},{&quot;brightness&quot;:0,&quot;colorType&quot;:1,&quot;foreColorIndex&quot;:8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DIAGRAM_VIRTUALLY_FRAME" val="{&quot;height&quot;:329.9500022731991,&quot;left&quot;:81.17503937007874,&quot;top&quot;:146.6999977268009,&quot;width&quot;:809.3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6956_1*l_h_f*1_2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劣势"/>
  <p:tag name="KSO_WM_DIAGRAM_MAX_ITEMCNT" val="2"/>
  <p:tag name="KSO_WM_DIAGRAM_MIN_ITEMCNT" val="2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DIAGRAM_VIRTUALLY_FRAME" val="{&quot;height&quot;:329.9500022731991,&quot;left&quot;:81.17503937007874,&quot;top&quot;:146.6999977268009,&quot;width&quot;:809.3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6956_1*l_h_i*1_1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3"/>
  <p:tag name="KSO_WM_DIAGRAM_MAX_ITEMCNT" val="2"/>
  <p:tag name="KSO_WM_DIAGRAM_MIN_ITEMCNT" val="2"/>
  <p:tag name="KSO_WM_DIAGRAM_COLOR_MATCH_VALUE" val="{&quot;shape&quot;:{&quot;fill&quot;:{&quot;gradient&quot;:[{&quot;brightness&quot;:0.4000000059604645,&quot;colorType&quot;:1,&quot;foreColorIndex&quot;:5,&quot;pos&quot;:1,&quot;transparency&quot;:0.6000000238418579},{&quot;brightness&quot;:0.4000000059604645,&quot;colorType&quot;:1,&quot;foreColorIndex&quot;:5,&quot;pos&quot;:0.20000000298023224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DIAGRAM_VIRTUALLY_FRAME" val="{&quot;height&quot;:329.9500022731991,&quot;left&quot;:81.17503937007874,&quot;top&quot;:146.6999977268009,&quot;width&quot;:809.3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6956_1*l_h_i*1_1_2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0.30000001192092896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29.9500022731991,&quot;left&quot;:81.17503937007874,&quot;top&quot;:146.6999977268009,&quot;width&quot;:809.3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6956_1*l_h_f*1_1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优势"/>
  <p:tag name="KSO_WM_DIAGRAM_MAX_ITEMCNT" val="2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RESOURCE_RECORD_KEY" val="{&quot;70&quot;:[3330498]}"/>
</p:tagLst>
</file>

<file path=ppt/tags/tag22.xml><?xml version="1.0" encoding="utf-8"?>
<p:tagLst xmlns:p="http://schemas.openxmlformats.org/presentationml/2006/main">
  <p:tag name="RESOURCE_RECORD_KEY" val="{&quot;70&quot;:[3330498]}"/>
</p:tagLst>
</file>

<file path=ppt/tags/tag23.xml><?xml version="1.0" encoding="utf-8"?>
<p:tagLst xmlns:p="http://schemas.openxmlformats.org/presentationml/2006/main">
  <p:tag name="COMMONDATA" val="eyJoZGlkIjoiYzA4YzQxYTVkN2FjYTVlNGQ2YzQ4NmM5YmMzODc0YjkifQ=="/>
  <p:tag name="RESOURCE_RECORD_KEY" val="{&quot;70&quot;:[3330498]}"/>
  <p:tag name="resource_record_key" val="{&quot;13&quot;:[20362264],&quot;70&quot;:[3330498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PA" val="v5.2.11"/>
  <p:tag name="WHOLESPTYPE" val="Shape_Text"/>
</p:tagLst>
</file>

<file path=ppt/tags/tag5.xml><?xml version="1.0" encoding="utf-8"?>
<p:tagLst xmlns:p="http://schemas.openxmlformats.org/presentationml/2006/main">
  <p:tag name="PA" val="v5.2.11"/>
  <p:tag name="WHOLESPTYPE" val="Shape_Text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TABLE_ENDDRAG_ORIGIN_RECT" val="284*317"/>
  <p:tag name="TABLE_ENDDRAG_RECT" val="478*150*284*317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TABLE_ENDDRAG_ORIGIN_RECT" val="286*148"/>
  <p:tag name="TABLE_ENDDRAG_RECT" val="571*291*286*148"/>
</p:tagLst>
</file>

<file path=ppt/theme/theme1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WPS 演示</Application>
  <PresentationFormat>宽屏</PresentationFormat>
  <Paragraphs>119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隶书</vt:lpstr>
      <vt:lpstr>微软雅黑</vt:lpstr>
      <vt:lpstr>方正启体简体</vt:lpstr>
      <vt:lpstr>印品灵秀体</vt:lpstr>
      <vt:lpstr>Calibri</vt:lpstr>
      <vt:lpstr>阿里巴巴普惠体 M</vt:lpstr>
      <vt:lpstr>阿里巴巴普惠体</vt:lpstr>
      <vt:lpstr>思源黑体 CN</vt:lpstr>
      <vt:lpstr>楷体</vt:lpstr>
      <vt:lpstr>Times New Roman</vt:lpstr>
      <vt:lpstr>Times New Roman</vt:lpstr>
      <vt:lpstr>黑体</vt:lpstr>
      <vt:lpstr>Arial Unicode MS</vt:lpstr>
      <vt:lpstr>华康行楷体 W5</vt:lpstr>
      <vt:lpstr>WPS灵秀黑</vt:lpstr>
      <vt:lpstr>字魂111号-金榜招牌体</vt:lpstr>
      <vt:lpstr>思源黑体 CN Heavy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赵新未</cp:lastModifiedBy>
  <cp:revision>175</cp:revision>
  <dcterms:created xsi:type="dcterms:W3CDTF">2021-03-10T11:26:00Z</dcterms:created>
  <dcterms:modified xsi:type="dcterms:W3CDTF">2024-08-06T00:05:32Z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5FFC9EFAFCB84DCABDA0E8FFFB6D3C6A_13</vt:lpwstr>
  </property>
  <property fmtid="{D5CDD505-2E9C-101B-9397-08002B2CF9AE}" pid="3" name="KSOProductBuildVer">
    <vt:lpwstr>2052-12.1.0.17147</vt:lpwstr>
  </property>
</Properties>
</file>