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87" r:id="rId3"/>
    <p:sldId id="417" r:id="rId5"/>
    <p:sldId id="426" r:id="rId6"/>
    <p:sldId id="427" r:id="rId7"/>
    <p:sldId id="447" r:id="rId8"/>
    <p:sldId id="333" r:id="rId9"/>
    <p:sldId id="402" r:id="rId10"/>
    <p:sldId id="418" r:id="rId11"/>
    <p:sldId id="422" r:id="rId12"/>
    <p:sldId id="428" r:id="rId13"/>
    <p:sldId id="419" r:id="rId14"/>
    <p:sldId id="429" r:id="rId15"/>
    <p:sldId id="431" r:id="rId16"/>
    <p:sldId id="415" r:id="rId17"/>
    <p:sldId id="432" r:id="rId18"/>
    <p:sldId id="420" r:id="rId19"/>
    <p:sldId id="423" r:id="rId20"/>
    <p:sldId id="416" r:id="rId21"/>
    <p:sldId id="421" r:id="rId22"/>
    <p:sldId id="424" r:id="rId23"/>
    <p:sldId id="430" r:id="rId24"/>
    <p:sldId id="411" r:id="rId25"/>
  </p:sldIdLst>
  <p:sldSz cx="12192000" cy="6858000"/>
  <p:notesSz cx="6858000" cy="9144000"/>
  <p:embeddedFontLst>
    <p:embeddedFont>
      <p:font typeface="方正姚体简体" panose="03000509000000000000" pitchFamily="65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华文琥珀" panose="02010800040101010101" pitchFamily="2" charset="-122"/>
      <p:regular r:id="rId33"/>
    </p:embeddedFont>
    <p:embeddedFont>
      <p:font typeface="方正粗黑宋简体" panose="02000000000000000000" pitchFamily="2" charset="-122"/>
      <p:regular r:id="rId34"/>
    </p:embeddedFont>
    <p:embeddedFont>
      <p:font typeface="方正小标宋简体" panose="03000509000000000000" pitchFamily="65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汉仪雅酷黑 85W" panose="020B0904020202020204" charset="-122"/>
      <p:bold r:id="rId41"/>
    </p:embeddedFont>
    <p:embeddedFont>
      <p:font typeface="黑体" panose="02010609060101010101" charset="-122"/>
      <p:regular r:id="rId42"/>
    </p:embeddedFont>
    <p:embeddedFont>
      <p:font typeface="Calibri" panose="020F0502020204030204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  <p:embeddedFont>
      <p:font typeface="等线" panose="02010600030101010101" charset="-122"/>
      <p:regular r:id="rId48"/>
    </p:embeddedFont>
  </p:embeddedFontLst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3E2"/>
    <a:srgbClr val="3484A2"/>
    <a:srgbClr val="FF9900"/>
    <a:srgbClr val="0068B6"/>
    <a:srgbClr val="3586A5"/>
    <a:srgbClr val="2E9FD1"/>
    <a:srgbClr val="F7AD35"/>
    <a:srgbClr val="CB6D41"/>
    <a:srgbClr val="F8B64D"/>
    <a:srgbClr val="F9C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60.xml"/><Relationship Id="rId48" Type="http://schemas.openxmlformats.org/officeDocument/2006/relationships/font" Target="fonts/font18.fntdata"/><Relationship Id="rId47" Type="http://schemas.openxmlformats.org/officeDocument/2006/relationships/font" Target="fonts/font17.fntdata"/><Relationship Id="rId46" Type="http://schemas.openxmlformats.org/officeDocument/2006/relationships/font" Target="fonts/font16.fntdata"/><Relationship Id="rId45" Type="http://schemas.openxmlformats.org/officeDocument/2006/relationships/font" Target="fonts/font15.fntdata"/><Relationship Id="rId44" Type="http://schemas.openxmlformats.org/officeDocument/2006/relationships/font" Target="fonts/font14.fntdata"/><Relationship Id="rId43" Type="http://schemas.openxmlformats.org/officeDocument/2006/relationships/font" Target="fonts/font13.fntdata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919605" y="4516755"/>
            <a:ext cx="228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2.xml"/><Relationship Id="rId5" Type="http://schemas.openxmlformats.org/officeDocument/2006/relationships/slide" Target="../slides/slide18.xml"/><Relationship Id="rId4" Type="http://schemas.openxmlformats.org/officeDocument/2006/relationships/slide" Target="../slides/slide14.xml"/><Relationship Id="rId3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2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4" Type="http://schemas.openxmlformats.org/officeDocument/2006/relationships/slide" Target="../slides/slide18.xml"/><Relationship Id="rId3" Type="http://schemas.openxmlformats.org/officeDocument/2006/relationships/slide" Target="../slides/slide14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4" Type="http://schemas.openxmlformats.org/officeDocument/2006/relationships/slide" Target="../slides/slide18.xml"/><Relationship Id="rId3" Type="http://schemas.openxmlformats.org/officeDocument/2006/relationships/slide" Target="../slides/slide14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2" tooltip="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预测绿植灌溉水量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+mn-ea"/>
              </a:rPr>
              <a:t>预测绿植灌溉水量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tooltip="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tooltip="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预测绿植灌溉水量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tooltip="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预测绿植灌溉水量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2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3.xml"/><Relationship Id="rId2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3.jpeg"/><Relationship Id="rId2" Type="http://schemas.openxmlformats.org/officeDocument/2006/relationships/tags" Target="../tags/tag46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5.jpeg"/><Relationship Id="rId3" Type="http://schemas.openxmlformats.org/officeDocument/2006/relationships/image" Target="../media/image12.png"/><Relationship Id="rId2" Type="http://schemas.openxmlformats.org/officeDocument/2006/relationships/image" Target="../media/image24.e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tags" Target="../tags/tag5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Relationship Id="rId3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0.png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4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7498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预测绿植灌溉水量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马鞍山市丹阳中学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刘</a:t>
              </a:r>
              <a:r>
                <a:rPr lang="en-US" altLang="zh-CN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   </a:t>
              </a:r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斌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89790" y="3846700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物联网数据分析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实现智能绿植养护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305" y="1072515"/>
            <a:ext cx="34169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使用设备采集数据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47240" y="1594485"/>
            <a:ext cx="8502650" cy="9436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514985" defTabSz="266700" fontAlgn="auto">
              <a:lnSpc>
                <a:spcPct val="150000"/>
              </a:lnSpc>
            </a:pPr>
            <a:r>
              <a:rPr 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选用温度传感器来采集气温数据，并统计出该气温下十天的绿植需水量，将这些收集的数据记录在表格中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314575" y="2811780"/>
          <a:ext cx="6976745" cy="2171700"/>
        </p:xfrm>
        <a:graphic>
          <a:graphicData uri="http://schemas.openxmlformats.org/drawingml/2006/table">
            <a:tbl>
              <a:tblPr/>
              <a:tblGrid>
                <a:gridCol w="2001520"/>
                <a:gridCol w="2561590"/>
                <a:gridCol w="2413635"/>
              </a:tblGrid>
              <a:tr h="542925">
                <a:tc>
                  <a:txBody>
                    <a:bodyPr/>
                    <a:lstStyle/>
                    <a:p>
                      <a:pPr marL="68580" algn="ctr">
                        <a:spcBef>
                          <a:spcPct val="20000"/>
                        </a:spcBef>
                        <a:buClrTx/>
                        <a:buSzTx/>
                        <a:buFontTx/>
                      </a:pPr>
                      <a:r>
                        <a:rPr lang="zh-CN" altLang="en-US" sz="1800">
                          <a:latin typeface="Times New Roman" panose="02020603050405020304"/>
                          <a:ea typeface="黑体" panose="02010609060101010101" charset="-122"/>
                        </a:rPr>
                        <a:t>序号</a:t>
                      </a:r>
                      <a:endParaRPr lang="zh-CN" altLang="en-US" sz="1800"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Bef>
                          <a:spcPct val="20000"/>
                        </a:spcBef>
                        <a:buClrTx/>
                        <a:buSzTx/>
                        <a:buFontTx/>
                      </a:pPr>
                      <a:r>
                        <a:rPr lang="zh-CN" altLang="en-US" sz="1800">
                          <a:latin typeface="Times New Roman" panose="02020603050405020304"/>
                          <a:ea typeface="黑体" panose="02010609060101010101" charset="-122"/>
                        </a:rPr>
                        <a:t>气温（℃）</a:t>
                      </a:r>
                      <a:endParaRPr lang="zh-CN" altLang="en-US" sz="1800"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Bef>
                          <a:spcPct val="20000"/>
                        </a:spcBef>
                        <a:buClrTx/>
                        <a:buSzTx/>
                        <a:buFontTx/>
                      </a:pPr>
                      <a:r>
                        <a:rPr lang="zh-CN" altLang="en-US" sz="1800">
                          <a:latin typeface="Times New Roman" panose="02020603050405020304"/>
                          <a:ea typeface="黑体" panose="02010609060101010101" charset="-122"/>
                        </a:rPr>
                        <a:t>绿植需水量（mL）</a:t>
                      </a:r>
                      <a:endParaRPr lang="zh-CN" altLang="en-US" sz="1800"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5B9BD5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5B9BD5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5B9BD5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5B9BD5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5B9BD5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5B9BD5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1476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建立数据间的关系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45" y="1697990"/>
            <a:ext cx="7056755" cy="4344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65" y="1352550"/>
            <a:ext cx="3220085" cy="46202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481695" y="1712595"/>
            <a:ext cx="2740025" cy="3900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想一想：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运行程序，根据程序运行结果，描出气温与绿植需水量的数据点，并画出对应的预测线。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若增加气温与绿植需水量的数据点，是否会影响预测结果，如果影响预测结果，其原因是什么。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8101717" y="5311862"/>
            <a:ext cx="708545" cy="82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9935" y="1048385"/>
            <a:ext cx="40767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编写用水量预测的程序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0618" y="2141310"/>
            <a:ext cx="532974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填一填图中代码模块的含义？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45" y="2912110"/>
            <a:ext cx="7865110" cy="187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9935" y="1048385"/>
            <a:ext cx="40767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测试需水量预测的功能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4232" y="1592118"/>
            <a:ext cx="8816051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 fontAlgn="auto">
              <a:lnSpc>
                <a:spcPct val="150000"/>
              </a:lnSpc>
            </a:pP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运行编写好的预测程序，根据表格中输入的气温数据，测试预测效果，并将预测结果记录在表格中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475230" y="2700020"/>
          <a:ext cx="6795770" cy="2117725"/>
        </p:xfrm>
        <a:graphic>
          <a:graphicData uri="http://schemas.openxmlformats.org/drawingml/2006/table">
            <a:tbl>
              <a:tblPr/>
              <a:tblGrid>
                <a:gridCol w="773430"/>
                <a:gridCol w="1461135"/>
                <a:gridCol w="2169795"/>
                <a:gridCol w="2391410"/>
              </a:tblGrid>
              <a:tr h="59436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次数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输入气温（℃）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输出绿植需水量（mL）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31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预测是否准确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31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1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D0D0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Calibri" panose="020F0502020204030204"/>
                          <a:ea typeface="Calibri" panose="020F0502020204030204"/>
                        </a:rPr>
                        <a:t> </a:t>
                      </a:r>
                      <a:endParaRPr lang="en-US" sz="1000">
                        <a:solidFill>
                          <a:srgbClr val="0D0D0D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-2286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□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是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 □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否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2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Calibri" panose="020F0502020204030204"/>
                          <a:ea typeface="Calibri" panose="020F0502020204030204"/>
                        </a:rPr>
                        <a:t> </a:t>
                      </a:r>
                      <a:endParaRPr lang="en-US" sz="1000">
                        <a:solidFill>
                          <a:srgbClr val="0D0D0D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Calibri" panose="020F0502020204030204"/>
                          <a:ea typeface="Calibri" panose="020F0502020204030204"/>
                        </a:rPr>
                        <a:t> </a:t>
                      </a:r>
                      <a:endParaRPr lang="en-US" sz="1000">
                        <a:solidFill>
                          <a:srgbClr val="0D0D0D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-2286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□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是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 □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否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3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Calibri" panose="020F0502020204030204"/>
                          <a:ea typeface="Calibri" panose="020F0502020204030204"/>
                        </a:rPr>
                        <a:t> </a:t>
                      </a:r>
                      <a:endParaRPr lang="en-US" sz="1000">
                        <a:solidFill>
                          <a:srgbClr val="0D0D0D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Calibri" panose="020F0502020204030204"/>
                          <a:ea typeface="Calibri" panose="020F0502020204030204"/>
                        </a:rPr>
                        <a:t> </a:t>
                      </a:r>
                      <a:endParaRPr lang="en-US" sz="1000">
                        <a:solidFill>
                          <a:srgbClr val="0D0D0D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-2286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□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是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 □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否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2E74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2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4131" y="782433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预测绿植灌溉水量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198000" y="1453959"/>
            <a:ext cx="3352902" cy="3665449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887712" y="2459990"/>
            <a:ext cx="466612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</a:pPr>
            <a:r>
              <a:rPr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物联网数据分析对从物联网中收集到的数据进行整理和分析后，将其转换为有意义的信息。本节课中，根据所学的内容，在图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框</a:t>
            </a:r>
            <a:r>
              <a:rPr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的结论中填一填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455226" y="2000250"/>
            <a:ext cx="2838450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sz="1600" i="0" u="none" strike="noStrike" cap="none" normalizeH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物联网每天都会产生大量的数据，可以对其进行_______并_______，从而得到有价值的信息。根据已有数据，可以用_______等物联网数据分析方法建立数据之间的关系，从而帮助人们做出判断，以便采取适当行动。</a:t>
            </a:r>
            <a:endParaRPr kumimoji="0" sz="1600" i="0" u="none" strike="noStrike" cap="none" normalizeH="0" baseline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7370" y="3900170"/>
            <a:ext cx="4527550" cy="19481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240905" y="4128770"/>
            <a:ext cx="3841750" cy="1129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想一想：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在本项目中，分析物联网数据之前，还需要完成哪些工作？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1215" y="1072515"/>
            <a:ext cx="48037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核心概念（物联网数据分析）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7711" y="1997695"/>
            <a:ext cx="5163537" cy="234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物联网数据分析指的是，采用适当的统计分析方法对物联网数据进行汇总、处理和分析，使之成为有价值的信息过程。通过物联网数据分析，可以帮助我们找出研究对象的内在规律，从而做出判断并采取适当行动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6790442" y="5335992"/>
            <a:ext cx="708545" cy="82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114" y="1027495"/>
            <a:ext cx="55115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核心概念（物联网数据分析方法）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69" y="1526340"/>
            <a:ext cx="860955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线性回归预测法是一种常用的物联网数据分析方法，它用一条直线精确地描述出数据之间的关系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。按照表格所示，请你用物联网数据分析方法在坐标图构造出一条预测线，用来描述图书页数和书价间的数据关系。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9391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37105" y="3406458"/>
          <a:ext cx="3062605" cy="23196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6720"/>
                <a:gridCol w="1365885"/>
              </a:tblGrid>
              <a:tr h="37338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图书页数（</a:t>
                      </a:r>
                      <a:r>
                        <a:rPr lang="zh-CN" sz="1600" kern="100" dirty="0">
                          <a:effectLst/>
                          <a:sym typeface="+mn-ea"/>
                        </a:rPr>
                        <a:t>页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书价（元）</a:t>
                      </a: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9273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57.5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94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41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图片 8" descr="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840" y="2976880"/>
            <a:ext cx="4027170" cy="317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8536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预测绿植灌溉水量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6"/>
              </p:custDataLst>
            </p:nvPr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0"/>
              </p:custDataLst>
            </p:nvPr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444325" y="3120503"/>
            <a:ext cx="395694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物联网数据分析的应用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5394087" y="4452126"/>
            <a:ext cx="29375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制作体重预测小助手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16440" y="2062800"/>
          <a:ext cx="648081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Picture" r:id="rId1" imgW="3570605" imgH="1650365" progId="Word.Picture.8">
                  <p:embed/>
                </p:oleObj>
              </mc:Choice>
              <mc:Fallback>
                <p:oleObj name="Picture" r:id="rId1" imgW="3570605" imgH="1650365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440" y="2062800"/>
                        <a:ext cx="6480810" cy="299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117030" y="1074639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物联网数据分析的应用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6" y="2515100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2E3E2"/>
                </a:solidFill>
              </a:endParaRPr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项目情境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807125" y="2347453"/>
            <a:ext cx="3640112" cy="2591756"/>
            <a:chOff x="4304042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>
                <a:gd name="adj" fmla="val 12115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400650" y="1367925"/>
              <a:ext cx="3661797" cy="2595722"/>
            </a:xfrm>
            <a:prstGeom prst="roundRect">
              <a:avLst>
                <a:gd name="adj" fmla="val 13040"/>
              </a:avLst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1646305" y="1623346"/>
            <a:ext cx="4810785" cy="364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altLang="zh-CN" sz="22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水是绿植生长和发育的必要条件，在不同的气温环境下，绿植的需水量也不相同。养护绿植时，可以根据气温的高低给绿植补充适量的水分。李明小组想通过物联网平台收集气温数据，并分析、预测绿植需水量，从而在当前环境中更好地进行绿植养护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预测绿植灌溉水量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实现智能绿植养护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389759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制作体重预测小助手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0581" y="1980771"/>
            <a:ext cx="349734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你所学的内容，请你设计并制作一个“体重预测小助手”，以右表所示的男性20岁时的身高数据与该身高下的标准体重数据为参考，编程实现体重预测功能。当输入男性的身高，用户设备预测并输出该身高下的标准体重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79060" y="2792618"/>
          <a:ext cx="6068060" cy="18757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76985"/>
                <a:gridCol w="1785620"/>
                <a:gridCol w="1236980"/>
                <a:gridCol w="1768475"/>
              </a:tblGrid>
              <a:tr h="40322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身高（米）</a:t>
                      </a: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标准体重（公斤）</a:t>
                      </a: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sym typeface="+mn-ea"/>
                        </a:rPr>
                        <a:t>身高（米）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None/>
                      </a:pPr>
                      <a:r>
                        <a:rPr lang="zh-CN" sz="1600" kern="100" dirty="0">
                          <a:effectLst/>
                        </a:rPr>
                        <a:t>标准体重（公斤）</a:t>
                      </a: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50.4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64.4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53.2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67.2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34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11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en-US" alt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63525" y="1280758"/>
          <a:ext cx="8472854" cy="3937796"/>
        </p:xfrm>
        <a:graphic>
          <a:graphicData uri="http://schemas.openxmlformats.org/drawingml/2006/table">
            <a:tbl>
              <a:tblPr firstRow="1" firstCol="1" bandRow="1"/>
              <a:tblGrid>
                <a:gridCol w="1579649"/>
                <a:gridCol w="5085995"/>
                <a:gridCol w="1807210"/>
              </a:tblGrid>
              <a:tr h="3329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自我评价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58356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过程性评价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能积极发表自己的看法、听取同伴发言，独立思考和解决问题。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1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能参与小组合作，主动投入学习完成项目任务，学习效果明显。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能主动参与合作任务，依据需要，积极主动完成小组分配任务。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0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总结性评价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能够依据需要，收集项目所需的物联网数据。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能够对收集的物联网数据进行分析，建立数据关系模型，实现预测结果的数据可视化。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5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能够通过编程实现绿植需水量的预测，并且程序演示正确，代码模块逻辑结构清晰、合理。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47142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47142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47142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47142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47142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237862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237862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237862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237862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237862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29786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29786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29786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29786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29786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407075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407075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407075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407075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407075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4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预测绿植灌溉水量</a:t>
              </a:r>
              <a:endPara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知识盛宴毕</a:t>
            </a:r>
            <a:endParaRPr lang="zh-CN" altLang="en-US" sz="48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乐享学习趣</a:t>
            </a:r>
            <a:r>
              <a:rPr lang="zh-CN" altLang="en-US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zh-CN" altLang="en-US" sz="36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实现智能绿植养护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学习目标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02370" y="1755957"/>
            <a:ext cx="8190754" cy="305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了解物联网数据分析及其常用的数据分析方法。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能分析收集到的物联网数据，并以此数据建立关系，实现预测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结果的数据可视化。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通过物联网平台收集气温数据，并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对此数据进行相关分析，预测合适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的绿植需水量，以便更好地进行绿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植养护。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5174" y="4724756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预测绿植需水量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 descr="千库网_黑色手绘LED电视屏幕_元素编号12398715"/>
          <p:cNvPicPr>
            <a:picLocks noChangeAspect="1"/>
          </p:cNvPicPr>
          <p:nvPr/>
        </p:nvPicPr>
        <p:blipFill>
          <a:blip r:embed="rId2"/>
          <a:srcRect l="18850" t="25838" r="19980" b="29852"/>
          <a:stretch>
            <a:fillRect/>
          </a:stretch>
        </p:blipFill>
        <p:spPr>
          <a:xfrm>
            <a:off x="6247765" y="2893695"/>
            <a:ext cx="4422140" cy="2753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10" y="3088005"/>
            <a:ext cx="3117215" cy="2312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预测绿植灌溉水量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实现智能绿植养护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核心问题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65706" y="2249226"/>
          <a:ext cx="7610108" cy="29089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9929"/>
                <a:gridCol w="2934103"/>
                <a:gridCol w="3766076"/>
              </a:tblGrid>
              <a:tr h="348587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预测绿植灌溉数量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600" kern="1200" dirty="0"/>
                        <a:t>选一选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问题池</a:t>
                      </a:r>
                      <a:endParaRPr lang="zh-CN" altLang="en-US" sz="1600" dirty="0"/>
                    </a:p>
                  </a:txBody>
                  <a:tcPr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有哪些物联网数据分析方法？ 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什么是物联网数据分析？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3.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如何描述物联网数据分析的过程？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物联网数据分析的目的是什么？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5.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如何采集气温数据？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6.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如何建立气温和绿植需水量的数据关系模型？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7.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如何通过编程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实现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绿植需水量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预测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功能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280581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859609" y="1693303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从“问题池”中选一选与项目相关的问题，并按照先后顺序排序。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预测绿植灌溉水量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实现智能绿植养护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2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4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01.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5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项目准备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02.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8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项目实施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10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03.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11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素养提升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2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3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04.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4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拓展评价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标题"/>
          <p:cNvSpPr txBox="1"/>
          <p:nvPr>
            <p:custDataLst>
              <p:tags r:id="rId15"/>
            </p:custDataLst>
          </p:nvPr>
        </p:nvSpPr>
        <p:spPr>
          <a:xfrm>
            <a:off x="6471603" y="1576705"/>
            <a:ext cx="386461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了解原因，分析预测绿植需水量方法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6"/>
            </p:custDataLst>
          </p:nvPr>
        </p:nvSpPr>
        <p:spPr>
          <a:xfrm>
            <a:off x="6596380" y="2767330"/>
            <a:ext cx="361505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建立数据关系，编程实现预测功能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7"/>
            </p:custDataLst>
          </p:nvPr>
        </p:nvSpPr>
        <p:spPr>
          <a:xfrm>
            <a:off x="6101080" y="3997960"/>
            <a:ext cx="460565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了解物联网数据分析的概念、方法及其过程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8"/>
            </p:custDataLst>
          </p:nvPr>
        </p:nvSpPr>
        <p:spPr>
          <a:xfrm>
            <a:off x="6344603" y="5076190"/>
            <a:ext cx="411861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了解物联网数据分析的应用，举一反三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19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  <a:cs typeface="宋体" panose="02010600030101010101" pitchFamily="2" charset="-122"/>
              </a:rPr>
              <a:t>目录</a:t>
            </a:r>
            <a:endParaRPr lang="zh-CN" altLang="en-US" dirty="0">
              <a:latin typeface="汉仪雅酷黑 85W" panose="020B0904020202020204" charset="-122"/>
              <a:ea typeface="汉仪雅酷黑 85W" panose="020B0904020202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预测绿植灌溉水量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3150231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了解原因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219072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分析预测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2991619" y="4708553"/>
            <a:ext cx="201930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了解气温影响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需水量原因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6060460" y="4708553"/>
            <a:ext cx="201930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分析预测绿植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需水量方法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8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5600" y="981710"/>
            <a:ext cx="41148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了解气温影响需水量原因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0160" y="1558152"/>
            <a:ext cx="8373306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 fontAlgn="auto">
              <a:lnSpc>
                <a:spcPct val="150000"/>
              </a:lnSpc>
            </a:pP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依据生活经验得知，气温的高低会对绿植的需水量大小产生影响，思考一下其中的原因，想一想它还会受到哪些其他因素限制，填一填。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674592"/>
            <a:ext cx="6289040" cy="277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368699" y="2936875"/>
          <a:ext cx="6965315" cy="239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Picture" r:id="rId1" imgW="4819015" imgH="1659890" progId="Word.Picture.8">
                  <p:embed/>
                </p:oleObj>
              </mc:Choice>
              <mc:Fallback>
                <p:oleObj name="Picture" r:id="rId1" imgW="4819015" imgH="1659890" progId="Word.Picture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699" y="2936875"/>
                        <a:ext cx="6965315" cy="2397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893600" y="976449"/>
            <a:ext cx="453413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分析预测绿植需水量方法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5887" y="1726284"/>
            <a:ext cx="8936079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为了预测绿植的需水量，需要通过物联网平台上收集气温数据，并对数据进行相关分析，从而获得有价值的信息，接下来，思考并回答以下问题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预测绿植灌溉水量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382963" y="2647950"/>
          <a:ext cx="53721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Picture" r:id="rId2" imgW="6743700" imgH="3676650" progId="Word.Picture.8">
                  <p:embed/>
                </p:oleObj>
              </mc:Choice>
              <mc:Fallback>
                <p:oleObj name="Picture" r:id="rId2" imgW="6743700" imgH="3676650" progId="Word.Pictur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647950"/>
                        <a:ext cx="5372100" cy="290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2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3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4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5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6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7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8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19.60220472440943,&quot;left&quot;:165.141968503937,&quot;top&quot;:116.5,&quot;width&quot;:480.65960629921256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19.60220472440943,&quot;left&quot;:165.141968503937,&quot;top&quot;:116.5,&quot;width&quot;:480.65960629921256}"/>
</p:tagLst>
</file>

<file path=ppt/tags/tag31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32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80.65960629921256}"/>
</p:tagLst>
</file>

<file path=ppt/tags/tag33.xml><?xml version="1.0" encoding="utf-8"?>
<p:tagLst xmlns:p="http://schemas.openxmlformats.org/presentationml/2006/main">
  <p:tag name="TABLE_ENDDRAG_ORIGIN_RECT" val="549*170"/>
  <p:tag name="TABLE_ENDDRAG_RECT" val="323*221*549*170"/>
</p:tagLst>
</file>

<file path=ppt/tags/tag34.xml><?xml version="1.0" encoding="utf-8"?>
<p:tagLst xmlns:p="http://schemas.openxmlformats.org/presentationml/2006/main">
  <p:tag name="TABLE_ENDDRAG_ORIGIN_RECT" val="535*166"/>
  <p:tag name="TABLE_ENDDRAG_RECT" val="229*204*535*166"/>
</p:tagLst>
</file>

<file path=ppt/tags/tag35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40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6.xml><?xml version="1.0" encoding="utf-8"?>
<p:tagLst xmlns:p="http://schemas.openxmlformats.org/presentationml/2006/main">
  <p:tag name="TABLE_ENDDRAG_ORIGIN_RECT" val="453*239"/>
  <p:tag name="TABLE_ENDDRAG_RECT" val="399*166*453*239"/>
</p:tagLst>
</file>

<file path=ppt/tags/tag47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48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49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50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1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2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3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4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11.76228346456685}"/>
</p:tagLst>
</file>

<file path=ppt/tags/tag5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11.76228346456685}"/>
</p:tagLst>
</file>

<file path=ppt/tags/tag57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8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11.76228346456685}"/>
</p:tagLst>
</file>

<file path=ppt/tags/tag59.xml><?xml version="1.0" encoding="utf-8"?>
<p:tagLst xmlns:p="http://schemas.openxmlformats.org/presentationml/2006/main">
  <p:tag name="TABLE_ENDDRAG_ORIGIN_RECT" val="453*239"/>
  <p:tag name="TABLE_ENDDRAG_RECT" val="399*166*453*239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60.xml><?xml version="1.0" encoding="utf-8"?>
<p:tagLst xmlns:p="http://schemas.openxmlformats.org/presentationml/2006/main">
  <p:tag name="COMMONDATA" val="eyJoZGlkIjoiMzVhMWFhMzE0ZDdlZTk1MzUxMjZmOTAzZDU5NWY5NjkifQ==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44.85,&quot;top&quot;:68.7056671142578,&quot;width&quot;:47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3099</Words>
  <Application>WPS 演示</Application>
  <PresentationFormat>宽屏</PresentationFormat>
  <Paragraphs>439</Paragraphs>
  <Slides>22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宋体</vt:lpstr>
      <vt:lpstr>Wingdings</vt:lpstr>
      <vt:lpstr>方正姚体简体</vt:lpstr>
      <vt:lpstr>微软雅黑</vt:lpstr>
      <vt:lpstr>阿里巴巴普惠体 M</vt:lpstr>
      <vt:lpstr>华文琥珀</vt:lpstr>
      <vt:lpstr>方正粗黑宋简体</vt:lpstr>
      <vt:lpstr>方正小标宋简体</vt:lpstr>
      <vt:lpstr>楷体</vt:lpstr>
      <vt:lpstr>Times New Roman</vt:lpstr>
      <vt:lpstr>Calibri</vt:lpstr>
      <vt:lpstr>MiSans Normal</vt:lpstr>
      <vt:lpstr>Wingdings</vt:lpstr>
      <vt:lpstr>汉仪雅酷黑 85W</vt:lpstr>
      <vt:lpstr>思源黑体</vt:lpstr>
      <vt:lpstr>黑体</vt:lpstr>
      <vt:lpstr>Calibri</vt:lpstr>
      <vt:lpstr>Impact</vt:lpstr>
      <vt:lpstr>Times New Roman</vt:lpstr>
      <vt:lpstr>Arial Unicode MS</vt:lpstr>
      <vt:lpstr>等线</vt:lpstr>
      <vt:lpstr>Office 主题</vt:lpstr>
      <vt:lpstr>Word.Picture.8</vt:lpstr>
      <vt:lpstr>Word.Picture.8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课件</dc:title>
  <dc:creator>Administrator</dc:creator>
  <cp:lastModifiedBy>真牛</cp:lastModifiedBy>
  <cp:revision>230</cp:revision>
  <dcterms:created xsi:type="dcterms:W3CDTF">2021-03-10T08:28:00Z</dcterms:created>
  <dcterms:modified xsi:type="dcterms:W3CDTF">2024-08-10T01:52:44Z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