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473" r:id="rId3"/>
    <p:sldId id="467" r:id="rId5"/>
    <p:sldId id="470" r:id="rId6"/>
    <p:sldId id="471" r:id="rId7"/>
    <p:sldId id="480" r:id="rId8"/>
  </p:sldIdLst>
  <p:sldSz cx="12192000" cy="6858000"/>
  <p:notesSz cx="6858000" cy="9144000"/>
  <p:embeddedFontLst>
    <p:embeddedFont>
      <p:font typeface="方正姚体简体" panose="03000509000000000000" pitchFamily="65" charset="-122"/>
      <p:regular r:id="rId14"/>
    </p:embeddedFont>
    <p:embeddedFont>
      <p:font typeface="微软雅黑" panose="020B0503020204020204" pitchFamily="34" charset="-122"/>
      <p:regular r:id="rId15"/>
    </p:embeddedFont>
    <p:embeddedFont>
      <p:font typeface="楷体" panose="02010609060101010101" charset="-122"/>
      <p:regular r:id="rId16"/>
    </p:embeddedFont>
    <p:embeddedFont>
      <p:font typeface="黑体" panose="02010609060101010101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  <p:embeddedFont>
      <p:font typeface="等线" panose="02010600030101010101" charset="-122"/>
      <p:regular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gun Vagun" initials="VV" lastIdx="1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84A2"/>
    <a:srgbClr val="FF9900"/>
    <a:srgbClr val="0068B6"/>
    <a:srgbClr val="3586A5"/>
    <a:srgbClr val="2E9FD1"/>
    <a:srgbClr val="F7AD35"/>
    <a:srgbClr val="CB6D41"/>
    <a:srgbClr val="F8B64D"/>
    <a:srgbClr val="F9C55C"/>
    <a:srgbClr val="54C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89052" autoAdjust="0"/>
  </p:normalViewPr>
  <p:slideViewPr>
    <p:cSldViewPr snapToGrid="0">
      <p:cViewPr varScale="1">
        <p:scale>
          <a:sx n="102" d="100"/>
          <a:sy n="102" d="100"/>
        </p:scale>
        <p:origin x="7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7.xml"/><Relationship Id="rId22" Type="http://schemas.openxmlformats.org/officeDocument/2006/relationships/font" Target="fonts/font9.fntdata"/><Relationship Id="rId21" Type="http://schemas.openxmlformats.org/officeDocument/2006/relationships/font" Target="fonts/font8.fntdata"/><Relationship Id="rId20" Type="http://schemas.openxmlformats.org/officeDocument/2006/relationships/font" Target="fonts/font7.fntdata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F4E72-6667-4E46-B0E4-B4D531CF00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5CDD19-2EEA-4CDF-B2F3-7EEA11EB95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549275" y="523875"/>
            <a:ext cx="11092815" cy="5810250"/>
          </a:xfrm>
          <a:prstGeom prst="rect">
            <a:avLst/>
          </a:prstGeom>
          <a:solidFill>
            <a:srgbClr val="2E9FD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alphaModFix amt="7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95" y="310696"/>
            <a:ext cx="11220574" cy="609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21895" y="611203"/>
            <a:ext cx="10770669" cy="5592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t="14440" r="47711" b="31550"/>
          <a:stretch>
            <a:fillRect/>
          </a:stretch>
        </p:blipFill>
        <p:spPr>
          <a:xfrm>
            <a:off x="347542" y="88053"/>
            <a:ext cx="554294" cy="446422"/>
          </a:xfrm>
          <a:prstGeom prst="rect">
            <a:avLst/>
          </a:prstGeom>
        </p:spPr>
      </p:pic>
      <p:sp>
        <p:nvSpPr>
          <p:cNvPr id="30" name="文本框 29"/>
          <p:cNvSpPr txBox="1"/>
          <p:nvPr userDrawn="1"/>
        </p:nvSpPr>
        <p:spPr>
          <a:xfrm>
            <a:off x="7857022" y="6315614"/>
            <a:ext cx="3611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8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上</a:t>
            </a:r>
            <a:r>
              <a:rPr lang="en-US" altLang="zh-CN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单元项目</a:t>
            </a:r>
            <a:r>
              <a:rPr lang="en-US" altLang="zh-CN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  预测绿植灌溉水量</a:t>
            </a:r>
            <a:endParaRPr lang="zh-CN" altLang="en-US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870485" y="161861"/>
            <a:ext cx="423555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+mn-ea"/>
              </a:rPr>
              <a:t>分析</a:t>
            </a:r>
            <a:r>
              <a:rPr lang="zh-CN" altLang="en-US" sz="1800" kern="1200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+mn-cs"/>
              </a:rPr>
              <a:t>物联网数据</a:t>
            </a:r>
            <a:endParaRPr lang="zh-CN" altLang="en-US" sz="1800" kern="1200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21895" y="611203"/>
            <a:ext cx="10770669" cy="5592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t="14440" r="47711" b="31550"/>
          <a:stretch>
            <a:fillRect/>
          </a:stretch>
        </p:blipFill>
        <p:spPr>
          <a:xfrm>
            <a:off x="347542" y="88053"/>
            <a:ext cx="554294" cy="446422"/>
          </a:xfrm>
          <a:prstGeom prst="rect">
            <a:avLst/>
          </a:prstGeom>
        </p:spPr>
      </p:pic>
      <p:sp>
        <p:nvSpPr>
          <p:cNvPr id="21" name="文本框 20"/>
          <p:cNvSpPr txBox="1"/>
          <p:nvPr userDrawn="1"/>
        </p:nvSpPr>
        <p:spPr>
          <a:xfrm>
            <a:off x="870485" y="161861"/>
            <a:ext cx="423555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+mn-ea"/>
              </a:rPr>
              <a:t>分析</a:t>
            </a:r>
            <a:r>
              <a:rPr lang="zh-CN" altLang="en-US" sz="1800" kern="1200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+mn-cs"/>
              </a:rPr>
              <a:t>物联网数据</a:t>
            </a:r>
            <a:endParaRPr lang="zh-CN" altLang="en-US" sz="1800" kern="1200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cs typeface="+mn-cs"/>
            </a:endParaRPr>
          </a:p>
        </p:txBody>
      </p:sp>
      <p:sp>
        <p:nvSpPr>
          <p:cNvPr id="30" name="文本框 29"/>
          <p:cNvSpPr txBox="1"/>
          <p:nvPr userDrawn="1"/>
        </p:nvSpPr>
        <p:spPr>
          <a:xfrm>
            <a:off x="7857022" y="6315614"/>
            <a:ext cx="3611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8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上</a:t>
            </a:r>
            <a:r>
              <a:rPr lang="en-US" altLang="zh-CN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单元项目</a:t>
            </a:r>
            <a:r>
              <a:rPr lang="en-US" altLang="zh-CN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  预测绿植灌溉水量</a:t>
            </a:r>
            <a:endParaRPr lang="zh-CN" altLang="en-US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21895" y="611203"/>
            <a:ext cx="10770669" cy="5592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t="14440" r="47711" b="31550"/>
          <a:stretch>
            <a:fillRect/>
          </a:stretch>
        </p:blipFill>
        <p:spPr>
          <a:xfrm>
            <a:off x="347542" y="88053"/>
            <a:ext cx="554294" cy="446422"/>
          </a:xfrm>
          <a:prstGeom prst="rect">
            <a:avLst/>
          </a:prstGeom>
        </p:spPr>
      </p:pic>
      <p:sp>
        <p:nvSpPr>
          <p:cNvPr id="30" name="文本框 29"/>
          <p:cNvSpPr txBox="1"/>
          <p:nvPr userDrawn="1"/>
        </p:nvSpPr>
        <p:spPr>
          <a:xfrm>
            <a:off x="7857022" y="6315614"/>
            <a:ext cx="3611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8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上</a:t>
            </a:r>
            <a:r>
              <a:rPr lang="en-US" altLang="zh-CN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单元项目</a:t>
            </a:r>
            <a:r>
              <a:rPr lang="en-US" altLang="zh-CN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  预测绿植灌溉水量</a:t>
            </a:r>
            <a:endParaRPr lang="zh-CN" altLang="en-US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870485" y="161861"/>
            <a:ext cx="423555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+mn-ea"/>
              </a:rPr>
              <a:t>分析</a:t>
            </a:r>
            <a:r>
              <a:rPr lang="zh-CN" altLang="en-US" sz="1800" kern="1200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+mn-cs"/>
              </a:rPr>
              <a:t>物联网数据</a:t>
            </a:r>
            <a:endParaRPr lang="zh-CN" altLang="en-US" sz="1800" kern="1200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21895" y="611203"/>
            <a:ext cx="10770669" cy="5592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92608" y="306766"/>
            <a:ext cx="11606784" cy="5913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92608" y="306766"/>
            <a:ext cx="11606784" cy="5913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-任意多边形: 形状 22"/>
          <p:cNvSpPr/>
          <p:nvPr userDrawn="1">
            <p:custDataLst>
              <p:tags r:id="rId2"/>
            </p:custDataLst>
          </p:nvPr>
        </p:nvSpPr>
        <p:spPr>
          <a:xfrm rot="16200000">
            <a:off x="5259705" y="-23495"/>
            <a:ext cx="1638935" cy="11643995"/>
          </a:xfrm>
          <a:custGeom>
            <a:avLst/>
            <a:gdLst>
              <a:gd name="connsiteX0" fmla="*/ 0 w 6168251"/>
              <a:gd name="connsiteY0" fmla="*/ 0 h 6857999"/>
              <a:gd name="connsiteX1" fmla="*/ 4531744 w 6168251"/>
              <a:gd name="connsiteY1" fmla="*/ 0 h 6857999"/>
              <a:gd name="connsiteX2" fmla="*/ 4540769 w 6168251"/>
              <a:gd name="connsiteY2" fmla="*/ 7092 h 6857999"/>
              <a:gd name="connsiteX3" fmla="*/ 6168251 w 6168251"/>
              <a:gd name="connsiteY3" fmla="*/ 3458096 h 6857999"/>
              <a:gd name="connsiteX4" fmla="*/ 4703042 w 6168251"/>
              <a:gd name="connsiteY4" fmla="*/ 6768535 h 6857999"/>
              <a:gd name="connsiteX5" fmla="*/ 4599761 w 6168251"/>
              <a:gd name="connsiteY5" fmla="*/ 6857999 h 6857999"/>
              <a:gd name="connsiteX6" fmla="*/ 0 w 6168251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68251" h="6857999">
                <a:moveTo>
                  <a:pt x="0" y="0"/>
                </a:moveTo>
                <a:lnTo>
                  <a:pt x="4531744" y="0"/>
                </a:lnTo>
                <a:lnTo>
                  <a:pt x="4540769" y="7092"/>
                </a:lnTo>
                <a:cubicBezTo>
                  <a:pt x="5534713" y="827368"/>
                  <a:pt x="6168251" y="2068747"/>
                  <a:pt x="6168251" y="3458096"/>
                </a:cubicBezTo>
                <a:cubicBezTo>
                  <a:pt x="6168251" y="4770259"/>
                  <a:pt x="5603151" y="5950436"/>
                  <a:pt x="4703042" y="6768535"/>
                </a:cubicBezTo>
                <a:lnTo>
                  <a:pt x="4599761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2E9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print">
            <a:alphaModFix amt="11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03" b="30215"/>
          <a:stretch>
            <a:fillRect/>
          </a:stretch>
        </p:blipFill>
        <p:spPr>
          <a:xfrm>
            <a:off x="-117987" y="5014428"/>
            <a:ext cx="6858000" cy="18435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9" grpId="1" bldLvl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92608" y="268224"/>
            <a:ext cx="11606784" cy="6339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emf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emf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1.png"/><Relationship Id="rId6" Type="http://schemas.openxmlformats.org/officeDocument/2006/relationships/tags" Target="../tags/tag6.xml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6" y="2848061"/>
            <a:ext cx="3733406" cy="3733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t="14440" r="47711" b="31550"/>
          <a:stretch>
            <a:fillRect/>
          </a:stretch>
        </p:blipFill>
        <p:spPr>
          <a:xfrm>
            <a:off x="955702" y="654085"/>
            <a:ext cx="720000" cy="579879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635364" y="903099"/>
            <a:ext cx="353153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000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</a:t>
            </a:r>
            <a:r>
              <a:rPr lang="zh-CN" altLang="en-US" sz="2000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单元  实现智能绿植养护</a:t>
            </a:r>
            <a:endParaRPr lang="zh-CN" altLang="en-US" sz="2000" dirty="0">
              <a:solidFill>
                <a:srgbClr val="3484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619591" y="891524"/>
            <a:ext cx="4293441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义务教育</a:t>
            </a:r>
            <a:r>
              <a:rPr lang="en-US" altLang="zh-CN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信息科技</a:t>
            </a:r>
            <a:r>
              <a:rPr lang="en-US" altLang="zh-CN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》</a:t>
            </a:r>
            <a:r>
              <a:rPr lang="zh-CN" altLang="en-US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八年级上册</a:t>
            </a:r>
            <a:endParaRPr lang="zh-CN" altLang="en-US" sz="2400" spc="-180" dirty="0">
              <a:solidFill>
                <a:srgbClr val="3484A2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4015" y="2752090"/>
            <a:ext cx="6597650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分析物联网数据</a:t>
            </a:r>
            <a:endParaRPr lang="zh-CN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9591" y="1233805"/>
            <a:ext cx="54317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000" dirty="0">
                <a:solidFill>
                  <a:srgbClr val="3484A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000" dirty="0">
                <a:solidFill>
                  <a:srgbClr val="3484A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项目</a:t>
            </a:r>
            <a:r>
              <a:rPr lang="en-US" altLang="zh-CN" sz="2000" dirty="0">
                <a:solidFill>
                  <a:srgbClr val="3484A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4  </a:t>
            </a:r>
            <a:r>
              <a:rPr lang="zh-CN" altLang="en-US" sz="2000" dirty="0">
                <a:solidFill>
                  <a:srgbClr val="3484A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预测绿植灌溉水量</a:t>
            </a:r>
            <a:endParaRPr lang="zh-CN" altLang="en-US" sz="2000" dirty="0">
              <a:solidFill>
                <a:srgbClr val="3484A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6" grpId="0"/>
      <p:bldP spid="6" grpId="1"/>
      <p:bldP spid="8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98980" y="1072515"/>
            <a:ext cx="436753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实例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92910" y="1785620"/>
            <a:ext cx="88061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表格中提供了某商场的日均人流量数据和日均销售收入的数据，请你对这些数据进行分析，预测人流量达到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千人时</a:t>
            </a:r>
            <a:r>
              <a:rPr 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的日均销售收入</a:t>
            </a:r>
            <a:r>
              <a:rPr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71495" y="3444128"/>
          <a:ext cx="6049645" cy="187579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276985"/>
                <a:gridCol w="2277110"/>
                <a:gridCol w="2495550"/>
              </a:tblGrid>
              <a:tr h="403225"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序号</a:t>
                      </a:r>
                      <a:endParaRPr lang="zh-CN" sz="1600" kern="100" dirty="0"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日均人流量（千人）</a:t>
                      </a:r>
                      <a:endParaRPr lang="zh-CN" sz="1600" kern="100" dirty="0"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日均销售收入（千元）</a:t>
                      </a:r>
                      <a:endParaRPr lang="zh-CN" sz="1600" kern="100" dirty="0"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</a:tr>
              <a:tr h="288290"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7500"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7340"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4320"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5115"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127000" algn="ctr"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altLang="zh-CN" sz="1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千库网_黑色手绘LED电视屏幕_元素编号12398715"/>
          <p:cNvPicPr>
            <a:picLocks noChangeAspect="1"/>
          </p:cNvPicPr>
          <p:nvPr/>
        </p:nvPicPr>
        <p:blipFill>
          <a:blip r:embed="rId1"/>
          <a:srcRect l="18850" t="25838" r="19980" b="29852"/>
          <a:stretch>
            <a:fillRect/>
          </a:stretch>
        </p:blipFill>
        <p:spPr>
          <a:xfrm>
            <a:off x="8538845" y="1785620"/>
            <a:ext cx="2682875" cy="16706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98980" y="1072515"/>
            <a:ext cx="436753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一、建立关系模型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756650" y="2106930"/>
            <a:ext cx="2247265" cy="102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ctr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线性回归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algn="l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描出数据点，绘制预测线。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965" y="2035175"/>
            <a:ext cx="7110730" cy="4176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657590" y="1696720"/>
            <a:ext cx="2511425" cy="1509395"/>
            <a:chOff x="1249092" y="1220655"/>
            <a:chExt cx="2827683" cy="3548678"/>
          </a:xfrm>
        </p:grpSpPr>
        <p:sp>
          <p:nvSpPr>
            <p:cNvPr id="13" name="圆角矩形 12"/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2" name="椭圆 71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98980" y="1072515"/>
            <a:ext cx="436753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二、</a:t>
            </a:r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测试预测功能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780780" y="1916748"/>
            <a:ext cx="2265045" cy="1069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l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通过输入日均人流量，预测日均销售收入。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510" y="2969895"/>
            <a:ext cx="8081645" cy="2631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98980" y="1072515"/>
            <a:ext cx="378460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演示视频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pic>
        <p:nvPicPr>
          <p:cNvPr id="4" name="Picture 3" descr="C:\Users\KD\Downloads\1e24e89d7f5cd9676ca9d67d54d1a16f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04"/>
          <a:stretch>
            <a:fillRect/>
          </a:stretch>
        </p:blipFill>
        <p:spPr bwMode="auto">
          <a:xfrm>
            <a:off x="2113280" y="1576705"/>
            <a:ext cx="7965440" cy="459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s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313623" y="1766570"/>
            <a:ext cx="7595235" cy="4218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PA" val="v5.1.1"/>
</p:tagLst>
</file>

<file path=ppt/tags/tag2.xml><?xml version="1.0" encoding="utf-8"?>
<p:tagLst xmlns:p="http://schemas.openxmlformats.org/presentationml/2006/main">
  <p:tag name="KSO_WM_DIAGRAM_VIRTUALLY_FRAME" val="{&quot;height&quot;:112.35125984251968,&quot;left&quot;:127.52685039370078,&quot;top&quot;:70.19874015748032,&quot;width&quot;:820.1731496062991}"/>
</p:tagLst>
</file>

<file path=ppt/tags/tag3.xml><?xml version="1.0" encoding="utf-8"?>
<p:tagLst xmlns:p="http://schemas.openxmlformats.org/presentationml/2006/main">
  <p:tag name="KSO_WM_DIAGRAM_VIRTUALLY_FRAME" val="{&quot;height&quot;:112.35125984251968,&quot;left&quot;:127.52685039370078,&quot;top&quot;:70.19874015748032,&quot;width&quot;:820.1731496062991}"/>
</p:tagLst>
</file>

<file path=ppt/tags/tag4.xml><?xml version="1.0" encoding="utf-8"?>
<p:tagLst xmlns:p="http://schemas.openxmlformats.org/presentationml/2006/main">
  <p:tag name="TABLE_ENDDRAG_ORIGIN_RECT" val="453*239"/>
  <p:tag name="TABLE_ENDDRAG_RECT" val="399*166*453*239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7.xml><?xml version="1.0" encoding="utf-8"?>
<p:tagLst xmlns:p="http://schemas.openxmlformats.org/presentationml/2006/main">
  <p:tag name="COMMONDATA" val="eyJoZGlkIjoiMzVhMWFhMzE0ZDdlZTk1MzUxMjZmOTAzZDU5NWY5NjkifQ=="/>
  <p:tag name="RESOURCE_RECORD_KEY" val="{&quot;13&quot;:[4680684]}"/>
  <p:tag name="resource_record_key" val="{&quot;13&quot;:[4680684],&quot;70&quot;:[3322475]}"/>
</p:tagLst>
</file>

<file path=ppt/theme/theme1.xml><?xml version="1.0" encoding="utf-8"?>
<a:theme xmlns:a="http://schemas.openxmlformats.org/drawingml/2006/main" name="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font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lvl="0" algn="l">
          <a:buClrTx/>
          <a:buSzTx/>
          <a:buFontTx/>
          <a:defRPr lang="zh-CN" altLang="en-US" sz="2800" dirty="0" smtClean="0">
            <a:latin typeface="宋体" panose="02010600030101010101" pitchFamily="2" charset="-122"/>
            <a:ea typeface="宋体" panose="02010600030101010101" pitchFamily="2" charset="-122"/>
            <a:cs typeface="宋体" panose="02010600030101010101" pitchFamily="2" charset="-122"/>
            <a:sym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WPS 演示</Application>
  <PresentationFormat>宽屏</PresentationFormat>
  <Paragraphs>59</Paragraphs>
  <Slides>5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方正姚体简体</vt:lpstr>
      <vt:lpstr>微软雅黑</vt:lpstr>
      <vt:lpstr>楷体</vt:lpstr>
      <vt:lpstr>黑体</vt:lpstr>
      <vt:lpstr>Times New Roman</vt:lpstr>
      <vt:lpstr>Calibri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课件</dc:title>
  <dc:creator>Administrator</dc:creator>
  <cp:lastModifiedBy>真牛</cp:lastModifiedBy>
  <cp:revision>411</cp:revision>
  <dcterms:created xsi:type="dcterms:W3CDTF">2021-03-10T08:28:00Z</dcterms:created>
  <dcterms:modified xsi:type="dcterms:W3CDTF">2024-08-22T04:13:20Z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8F6A40DEAB994B90A50F73EA1B060CF3_13</vt:lpwstr>
  </property>
</Properties>
</file>