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87" r:id="rId3"/>
    <p:sldId id="417" r:id="rId5"/>
    <p:sldId id="426" r:id="rId6"/>
    <p:sldId id="427" r:id="rId7"/>
    <p:sldId id="447" r:id="rId8"/>
    <p:sldId id="333" r:id="rId9"/>
    <p:sldId id="402" r:id="rId10"/>
    <p:sldId id="418" r:id="rId11"/>
    <p:sldId id="422" r:id="rId12"/>
    <p:sldId id="428" r:id="rId13"/>
    <p:sldId id="464" r:id="rId14"/>
    <p:sldId id="465" r:id="rId15"/>
    <p:sldId id="419" r:id="rId16"/>
    <p:sldId id="429" r:id="rId17"/>
    <p:sldId id="431" r:id="rId18"/>
    <p:sldId id="415" r:id="rId19"/>
    <p:sldId id="432" r:id="rId20"/>
    <p:sldId id="420" r:id="rId21"/>
    <p:sldId id="416" r:id="rId22"/>
    <p:sldId id="421" r:id="rId23"/>
    <p:sldId id="424" r:id="rId24"/>
    <p:sldId id="430" r:id="rId25"/>
    <p:sldId id="411" r:id="rId26"/>
  </p:sldIdLst>
  <p:sldSz cx="12192000" cy="6858000"/>
  <p:notesSz cx="6858000" cy="9144000"/>
  <p:embeddedFontLst>
    <p:embeddedFont>
      <p:font typeface="方正姚体简体" panose="03000509000000000000" pitchFamily="65" charset="-122"/>
      <p:regular r:id="rId32"/>
    </p:embeddedFont>
    <p:embeddedFont>
      <p:font typeface="微软雅黑" panose="020B0503020204020204" pitchFamily="34" charset="-122"/>
      <p:regular r:id="rId33"/>
    </p:embeddedFont>
    <p:embeddedFont>
      <p:font typeface="华文琥珀" panose="02010800040101010101" pitchFamily="2" charset="-122"/>
      <p:regular r:id="rId34"/>
    </p:embeddedFont>
    <p:embeddedFont>
      <p:font typeface="方正粗黑宋简体" panose="02000000000000000000" pitchFamily="2" charset="-122"/>
      <p:regular r:id="rId35"/>
    </p:embeddedFont>
    <p:embeddedFont>
      <p:font typeface="方正小标宋简体" panose="03000509000000000000" pitchFamily="65" charset="-122"/>
      <p:regular r:id="rId36"/>
    </p:embeddedFont>
    <p:embeddedFont>
      <p:font typeface="楷体" panose="02010609060101010101" pitchFamily="49" charset="-12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汉仪雅酷黑 85W" panose="020B0904020202020204" charset="-122"/>
      <p:bold r:id="rId42"/>
    </p:embeddedFont>
    <p:embeddedFont>
      <p:font typeface="Calibri" panose="020F0502020204030204"/>
      <p:regular r:id="rId43"/>
      <p:bold r:id="rId44"/>
      <p:italic r:id="rId45"/>
      <p:boldItalic r:id="rId46"/>
    </p:embeddedFont>
    <p:embeddedFont>
      <p:font typeface="Impact" panose="020B0806030902050204" pitchFamily="34" charset="0"/>
      <p:regular r:id="rId47"/>
    </p:embeddedFont>
    <p:embeddedFont>
      <p:font typeface="黑体" panose="02010609060101010101" charset="-122"/>
      <p:regular r:id="rId48"/>
    </p:embeddedFont>
    <p:embeddedFont>
      <p:font typeface="等线" panose="02010600030101010101" charset="-122"/>
      <p:regular r:id="rId49"/>
    </p:embeddedFont>
    <p:embeddedFont>
      <p:font typeface="Wingdings 2" panose="05020102010507070707" charset="0"/>
      <p:regular r:id="rId50"/>
    </p:embeddedFont>
  </p:embeddedFontLst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F0"/>
    <a:srgbClr val="3484A2"/>
    <a:srgbClr val="FF9900"/>
    <a:srgbClr val="0068B6"/>
    <a:srgbClr val="3586A5"/>
    <a:srgbClr val="2E9FD1"/>
    <a:srgbClr val="F7AD35"/>
    <a:srgbClr val="CB6D41"/>
    <a:srgbClr val="F8B64D"/>
    <a:srgbClr val="F9C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9052" autoAdjust="0"/>
  </p:normalViewPr>
  <p:slideViewPr>
    <p:cSldViewPr snapToGrid="0">
      <p:cViewPr varScale="1">
        <p:scale>
          <a:sx n="102" d="100"/>
          <a:sy n="102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gs" Target="tags/tag58.xml"/><Relationship Id="rId50" Type="http://schemas.openxmlformats.org/officeDocument/2006/relationships/font" Target="fonts/font19.fntdata"/><Relationship Id="rId5" Type="http://schemas.openxmlformats.org/officeDocument/2006/relationships/slide" Target="slides/slide2.xml"/><Relationship Id="rId49" Type="http://schemas.openxmlformats.org/officeDocument/2006/relationships/font" Target="fonts/font18.fntdata"/><Relationship Id="rId48" Type="http://schemas.openxmlformats.org/officeDocument/2006/relationships/font" Target="fonts/font17.fntdata"/><Relationship Id="rId47" Type="http://schemas.openxmlformats.org/officeDocument/2006/relationships/font" Target="fonts/font16.fntdata"/><Relationship Id="rId46" Type="http://schemas.openxmlformats.org/officeDocument/2006/relationships/font" Target="fonts/font15.fntdata"/><Relationship Id="rId45" Type="http://schemas.openxmlformats.org/officeDocument/2006/relationships/font" Target="fonts/font14.fntdata"/><Relationship Id="rId44" Type="http://schemas.openxmlformats.org/officeDocument/2006/relationships/font" Target="fonts/font13.fntdata"/><Relationship Id="rId43" Type="http://schemas.openxmlformats.org/officeDocument/2006/relationships/font" Target="fonts/font12.fntdata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slide" Target="../slides/slide1.xml"/><Relationship Id="rId6" Type="http://schemas.openxmlformats.org/officeDocument/2006/relationships/slide" Target="../slides/slide23.xml"/><Relationship Id="rId5" Type="http://schemas.openxmlformats.org/officeDocument/2006/relationships/slide" Target="../slides/slide19.xml"/><Relationship Id="rId4" Type="http://schemas.openxmlformats.org/officeDocument/2006/relationships/slide" Target="../slides/slide16.xml"/><Relationship Id="rId3" Type="http://schemas.openxmlformats.org/officeDocument/2006/relationships/slide" Target="../slides/slide9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7" Type="http://schemas.openxmlformats.org/officeDocument/2006/relationships/slide" Target="../slides/slide23.xml"/><Relationship Id="rId6" Type="http://schemas.openxmlformats.org/officeDocument/2006/relationships/slide" Target="../slides/slide19.xml"/><Relationship Id="rId5" Type="http://schemas.openxmlformats.org/officeDocument/2006/relationships/slide" Target="../slides/slide16.xml"/><Relationship Id="rId4" Type="http://schemas.openxmlformats.org/officeDocument/2006/relationships/slide" Target="../slides/slide9.xml"/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slide" Target="../slides/slide1.xml"/><Relationship Id="rId6" Type="http://schemas.openxmlformats.org/officeDocument/2006/relationships/slide" Target="../slides/slide23.xml"/><Relationship Id="rId5" Type="http://schemas.openxmlformats.org/officeDocument/2006/relationships/slide" Target="../slides/slide6.xml"/><Relationship Id="rId4" Type="http://schemas.openxmlformats.org/officeDocument/2006/relationships/slide" Target="../slides/slide19.xml"/><Relationship Id="rId3" Type="http://schemas.openxmlformats.org/officeDocument/2006/relationships/slide" Target="../slides/slide16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slide" Target="../slides/slide1.xml"/><Relationship Id="rId6" Type="http://schemas.openxmlformats.org/officeDocument/2006/relationships/slide" Target="../slides/slide23.xml"/><Relationship Id="rId5" Type="http://schemas.openxmlformats.org/officeDocument/2006/relationships/slide" Target="../slides/slide6.xml"/><Relationship Id="rId4" Type="http://schemas.openxmlformats.org/officeDocument/2006/relationships/slide" Target="../slides/slide19.xml"/><Relationship Id="rId3" Type="http://schemas.openxmlformats.org/officeDocument/2006/relationships/slide" Target="../slides/slide16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>
              <a:hlinkClick r:id="rId2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项目准备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4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5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监测绿植土壤湿度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8561872" y="6315614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实现智能绿植养护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>
              <a:hlinkClick r:id="rId3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4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6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sp>
        <p:nvSpPr>
          <p:cNvPr id="23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监测绿植土壤湿度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561872" y="6315614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实现智能绿植养护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4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>
              <a:hlinkClick r:id="rId5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监测绿植土壤湿度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8561872" y="6315614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实现智能绿植养护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4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>
              <a:hlinkClick r:id="rId5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监测绿植土壤湿度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8561872" y="6315614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实现智能绿植养护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8561872" y="6315614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实现智能绿植养护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2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9" grpId="1" bldLvl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3.xml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png"/><Relationship Id="rId3" Type="http://schemas.openxmlformats.org/officeDocument/2006/relationships/image" Target="../media/image11.png"/><Relationship Id="rId2" Type="http://schemas.openxmlformats.org/officeDocument/2006/relationships/image" Target="../media/image18.emf"/><Relationship Id="rId1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emf"/><Relationship Id="rId2" Type="http://schemas.openxmlformats.org/officeDocument/2006/relationships/image" Target="../media/image11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5" Type="http://schemas.openxmlformats.org/officeDocument/2006/relationships/notesSlide" Target="../notesSlides/notesSlide16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tags" Target="../tags/tag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9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5.png"/><Relationship Id="rId3" Type="http://schemas.openxmlformats.org/officeDocument/2006/relationships/image" Target="../media/image11.png"/><Relationship Id="rId2" Type="http://schemas.openxmlformats.org/officeDocument/2006/relationships/image" Target="../media/image24.emf"/><Relationship Id="rId1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6.emf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6.xml"/><Relationship Id="rId3" Type="http://schemas.openxmlformats.org/officeDocument/2006/relationships/image" Target="file:///E:\360CloudEnterprise\Cache\2672364650\14815487282164357\01&#20010;&#20154;&#24037;&#20316;\ADMINI~1\AppData\Local\Temp\SGPicFaceTpBq\10544\0025DF50.png" TargetMode="Externa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9.png"/><Relationship Id="rId22" Type="http://schemas.openxmlformats.org/officeDocument/2006/relationships/notesSlide" Target="../notesSlides/notesSlide5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19.xml"/><Relationship Id="rId2" Type="http://schemas.openxmlformats.org/officeDocument/2006/relationships/tags" Target="../tags/tag2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</a:rPr>
              <a:t>3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90254" y="2325413"/>
            <a:ext cx="7498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监测绿植土壤湿度</a:t>
            </a:r>
            <a:endParaRPr lang="zh-CN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20456" y="5927986"/>
            <a:ext cx="5131576" cy="290195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马鞍山市丹阳中学</a:t>
              </a:r>
              <a:endParaRPr lang="zh-CN" altLang="en-US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刘</a:t>
              </a:r>
              <a:r>
                <a:rPr lang="en-US" altLang="zh-CN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   </a:t>
              </a:r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斌</a:t>
              </a:r>
              <a:endParaRPr lang="zh-CN" altLang="en-US" sz="18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89790" y="3846700"/>
            <a:ext cx="3905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物联网数据呈现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35364" y="903099"/>
            <a:ext cx="35315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实现智能绿植养护</a:t>
            </a:r>
            <a:endParaRPr lang="zh-CN" altLang="en-US" sz="2000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八年级上册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3" grpId="0"/>
      <p:bldP spid="38" grpId="0"/>
      <p:bldP spid="16" grpId="0"/>
      <p:bldP spid="16" grpId="1"/>
      <p:bldP spid="17" grpId="0"/>
      <p:bldP spid="17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305" y="1072515"/>
            <a:ext cx="378396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准备采集数据实验器材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1717675" y="3291205"/>
          <a:ext cx="7587615" cy="1510665"/>
        </p:xfrm>
        <a:graphic>
          <a:graphicData uri="http://schemas.openxmlformats.org/drawingml/2006/table">
            <a:tbl>
              <a:tblPr/>
              <a:tblGrid>
                <a:gridCol w="2213610"/>
                <a:gridCol w="5374005"/>
              </a:tblGrid>
              <a:tr h="50355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>
                          <a:latin typeface="Times New Roman" panose="02020603050405020304"/>
                          <a:ea typeface="黑体" panose="02010609060101010101" charset="-122"/>
                        </a:rPr>
                        <a:t>组成部分</a:t>
                      </a:r>
                      <a:endParaRPr lang="zh-CN" altLang="en-US" sz="1800"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buClrTx/>
                        <a:buSzTx/>
                        <a:buFontTx/>
                      </a:pPr>
                      <a:r>
                        <a:rPr lang="zh-CN" altLang="en-US" sz="1800">
                          <a:latin typeface="Times New Roman" panose="02020603050405020304"/>
                          <a:ea typeface="黑体" panose="02010609060101010101" charset="-122"/>
                        </a:rPr>
                        <a:t>实现功能</a:t>
                      </a:r>
                      <a:endParaRPr lang="zh-CN" altLang="en-US" sz="1800"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主控板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>
                          <a:solidFill>
                            <a:srgbClr val="0070C0"/>
                          </a:solidFill>
                          <a:latin typeface="Calibri" panose="020F0502020204030204"/>
                          <a:ea typeface="楷体" panose="02010609060101010101" pitchFamily="49" charset="-122"/>
                        </a:rPr>
                        <a:t> </a:t>
                      </a:r>
                      <a:endParaRPr lang="en-US" sz="1000">
                        <a:solidFill>
                          <a:srgbClr val="0070C0"/>
                        </a:solidFill>
                        <a:latin typeface="Calibri" panose="020F05020202040302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土壤湿度传感器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>
                          <a:solidFill>
                            <a:srgbClr val="0070C0"/>
                          </a:solidFill>
                          <a:latin typeface="Calibri" panose="020F0502020204030204"/>
                          <a:ea typeface="楷体" panose="02010609060101010101" pitchFamily="49" charset="-122"/>
                        </a:rPr>
                        <a:t> </a:t>
                      </a:r>
                      <a:endParaRPr lang="en-US" sz="1000">
                        <a:solidFill>
                          <a:srgbClr val="0070C0"/>
                        </a:solidFill>
                        <a:latin typeface="Calibri" panose="020F05020202040302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428115" y="1864360"/>
            <a:ext cx="93364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按表中所示，准备采集土壤湿度数据的实验器材，在表中填一填这些设备的功能。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305" y="1072515"/>
            <a:ext cx="403669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连接数据采集主控设备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28115" y="1691005"/>
            <a:ext cx="93364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14985" fontAlgn="auto">
              <a:lnSpc>
                <a:spcPct val="150000"/>
              </a:lnSpc>
            </a:pPr>
            <a:r>
              <a:rPr 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选择实验设备采集土壤湿度数据，请小组成员将图中所示的主控板、土壤湿度传感器连接起来。</a:t>
            </a:r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165" y="2713990"/>
            <a:ext cx="6962140" cy="3034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793490" y="3729990"/>
          <a:ext cx="5559425" cy="237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Picture" r:id="rId1" imgW="3634740" imgH="1558925" progId="Word.Picture.8">
                  <p:embed/>
                </p:oleObj>
              </mc:Choice>
              <mc:Fallback>
                <p:oleObj name="Picture" r:id="rId1" imgW="3634740" imgH="1558925" progId="Word.Picture.8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490" y="3729990"/>
                        <a:ext cx="5559425" cy="2378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059305" y="1072515"/>
            <a:ext cx="403669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组建监测系统网络环境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01445" y="1407160"/>
            <a:ext cx="8997315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defTabSz="266700" fontAlgn="auto">
              <a:lnSpc>
                <a:spcPct val="150000"/>
              </a:lnSpc>
              <a:spcAft>
                <a:spcPct val="0"/>
              </a:spcAft>
              <a:buFont typeface="Wingdings" panose="05000000000000000000" charset="0"/>
              <a:buChar char="l"/>
              <a:tabLst>
                <a:tab pos="266700" algn="l"/>
              </a:tabLst>
            </a:pPr>
            <a:r>
              <a:rPr 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部署网络环境：使用无线路由器组建模拟实验所需网络环境，服务器、采集设备以及用户端分别用计算机和两块主控板来代替，将它们连接在相同的</a:t>
            </a:r>
            <a:r>
              <a:rPr 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WiFi</a:t>
            </a:r>
            <a:r>
              <a:rPr 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网络上。</a:t>
            </a:r>
            <a:endParaRPr lang="zh-CN" sz="2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l" defTabSz="266700" fontAlgn="auto">
              <a:lnSpc>
                <a:spcPct val="150000"/>
              </a:lnSpc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提供数据服务：在服务器上创建名称为“</a:t>
            </a:r>
            <a:r>
              <a:rPr 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jiance</a:t>
            </a:r>
            <a:r>
              <a:rPr 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”的主题，让采集设备以及用户端订阅该主题，主题建立完成后，启动MQTT服务器。</a:t>
            </a:r>
            <a:endParaRPr lang="zh-CN" altLang="en-US" sz="2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8980" y="1072515"/>
            <a:ext cx="380809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编写采集数据功能代码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85991" y="1699975"/>
            <a:ext cx="532974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填一填图中代码模块的含义？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135" y="1931035"/>
            <a:ext cx="7051675" cy="421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20189"/>
          <a:stretch>
            <a:fillRect/>
          </a:stretch>
        </p:blipFill>
        <p:spPr>
          <a:xfrm>
            <a:off x="871220" y="1631315"/>
            <a:ext cx="7327265" cy="43205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19935" y="1048385"/>
            <a:ext cx="40767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完善数据监测功能程序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20" name="KSO_Shape"/>
          <p:cNvSpPr/>
          <p:nvPr/>
        </p:nvSpPr>
        <p:spPr>
          <a:xfrm>
            <a:off x="11193571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665" y="1230630"/>
            <a:ext cx="3220085" cy="472122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481695" y="1622743"/>
            <a:ext cx="2740025" cy="3937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想一想：</a:t>
            </a:r>
            <a:endParaRPr lang="zh-CN" alt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尝试更换数据呈现形式，例如，使用表格的形式显示土壤湿度数据？</a:t>
            </a:r>
            <a:endParaRPr lang="zh-CN" alt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添加报警功能，如果监测到土壤湿度小于设定阈值（30%RH），立即向用户端发送预警信号，在用户端红灯闪烁并伴有蜂鸣声？</a:t>
            </a:r>
            <a:endParaRPr lang="zh-CN" alt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just">
              <a:lnSpc>
                <a:spcPct val="125000"/>
              </a:lnSpc>
            </a:pPr>
            <a:endParaRPr lang="zh-CN" alt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8626">
            <a:off x="8101717" y="5271857"/>
            <a:ext cx="708545" cy="825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19935" y="1048385"/>
            <a:ext cx="387604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测试系统监测数据功能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20" name="KSO_Shape"/>
          <p:cNvSpPr/>
          <p:nvPr/>
        </p:nvSpPr>
        <p:spPr>
          <a:xfrm>
            <a:off x="11193571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4232" y="1511520"/>
            <a:ext cx="8816051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auto">
              <a:lnSpc>
                <a:spcPct val="150000"/>
              </a:lnSpc>
            </a:pPr>
            <a:r>
              <a:rPr lang="zh-CN" altLang="zh-CN" b="1" kern="100" dirty="0">
                <a:solidFill>
                  <a:srgbClr val="C45911"/>
                </a:solidFill>
                <a:ea typeface="Times New Roman" panose="02020603050405020304" pitchFamily="18" charset="0"/>
              </a:rPr>
              <a:t> 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将编写好的程序上传到相应的主控板上进行测试，请你根据测试过程中遇到的问题，合作交流解决方法，并将调试过程在表中填一填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844232" y="2489200"/>
          <a:ext cx="8293735" cy="3622040"/>
        </p:xfrm>
        <a:graphic>
          <a:graphicData uri="http://schemas.openxmlformats.org/drawingml/2006/table">
            <a:tbl>
              <a:tblPr/>
              <a:tblGrid>
                <a:gridCol w="3002217"/>
                <a:gridCol w="5291326"/>
              </a:tblGrid>
              <a:tr h="30480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20000"/>
                        </a:spcBef>
                        <a:spcAft>
                          <a:spcPct val="20000"/>
                        </a:spcAft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测试步骤</a:t>
                      </a:r>
                      <a:endParaRPr lang="zh-CN" altLang="en-US" sz="1600">
                        <a:solidFill>
                          <a:srgbClr val="000000"/>
                        </a:solidFill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解决问题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471805">
                <a:tc rowSpan="3">
                  <a:txBody>
                    <a:bodyPr/>
                    <a:lstStyle/>
                    <a:p>
                      <a:pPr marL="0" indent="0" algn="just">
                        <a:spcBef>
                          <a:spcPct val="20000"/>
                        </a:spcBef>
                        <a:spcAft>
                          <a:spcPct val="20000"/>
                        </a:spcAft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1.连接WiFi，启动MQTT服务器；</a:t>
                      </a:r>
                      <a:endParaRPr sz="1800" dirty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0" indent="0" algn="just">
                        <a:spcBef>
                          <a:spcPct val="20000"/>
                        </a:spcBef>
                        <a:spcAft>
                          <a:spcPct val="20000"/>
                        </a:spcAft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2.分别运行采集设备和用户端中的程序；</a:t>
                      </a:r>
                      <a:endParaRPr sz="1800" dirty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0" indent="0" algn="just">
                        <a:spcBef>
                          <a:spcPct val="20000"/>
                        </a:spcBef>
                        <a:spcAft>
                          <a:spcPct val="20000"/>
                        </a:spcAft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3.每隔一段时间，采集设备自动采集土壤湿度数据，并将其发送到MQTT服务器上，小组成员查看用户端屏幕上的可视化结果。</a:t>
                      </a:r>
                      <a:endParaRPr sz="1800" dirty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运行程序，查看用户端能否显示数据呈现的结果。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685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屏幕显示湿度折线图  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685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屏幕未显示湿度折线图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760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运行测试步骤2，如果发现采集设备无法采集土壤湿度数据，其原因是什么，如何解决。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0" indent="0" algn="just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产生原因：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0" indent="0" algn="just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解决办法：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698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测试监测系统时，如果发现用户端接收不到土壤湿度数据，如何解决。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0" indent="0" algn="just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endParaRPr lang="zh-CN" altLang="en-US" sz="1800" dirty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6132830" y="4481830"/>
            <a:ext cx="35642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25845" y="4822190"/>
            <a:ext cx="35775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097145" y="5668645"/>
            <a:ext cx="49288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102225" y="6035675"/>
            <a:ext cx="49288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088255" y="3022600"/>
            <a:ext cx="386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ym typeface="Wingdings 2" panose="05020102010507070707" charset="0"/>
              </a:rPr>
              <a:t></a:t>
            </a:r>
            <a:endParaRPr lang="zh-CN" altLang="en-US">
              <a:sym typeface="Wingdings 2" panose="05020102010507070707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93335" y="3286760"/>
            <a:ext cx="386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ym typeface="Wingdings 2" panose="05020102010507070707" charset="0"/>
              </a:rPr>
              <a:t></a:t>
            </a:r>
            <a:endParaRPr lang="zh-CN" altLang="en-US">
              <a:sym typeface="Wingdings 2" panose="05020102010507070707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72915" y="1586865"/>
            <a:ext cx="2855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素养提升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6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8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10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>
              <p:custDataLst>
                <p:tags r:id="rId11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9" name="MH_Text_1"/>
          <p:cNvSpPr/>
          <p:nvPr>
            <p:custDataLst>
              <p:tags r:id="rId12"/>
            </p:custDataLst>
          </p:nvPr>
        </p:nvSpPr>
        <p:spPr>
          <a:xfrm>
            <a:off x="314386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项目总结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13"/>
            </p:custDataLst>
          </p:nvPr>
        </p:nvSpPr>
        <p:spPr>
          <a:xfrm>
            <a:off x="6224324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核心概念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3081" y="757381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监测绿植土壤湿度数据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7" y="1072579"/>
            <a:ext cx="24078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项目总结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7198000" y="1453959"/>
            <a:ext cx="3352902" cy="3665449"/>
            <a:chOff x="1249092" y="1220655"/>
            <a:chExt cx="2827683" cy="3548678"/>
          </a:xfrm>
        </p:grpSpPr>
        <p:sp>
          <p:nvSpPr>
            <p:cNvPr id="13" name="圆角矩形 12"/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2" name="椭圆 7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0" name="椭圆 6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0" name="椭圆 5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17774" y="2133600"/>
            <a:ext cx="2713355" cy="208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kumimoji="0" sz="1600" i="0" u="none" strike="noStrike" cap="none" normalizeH="0" baseline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物联网产生的大量数据，对其进行_____、处理和分析后，发送到计算机、手机和手环等终端设备中，并选择用文本、______、表格等合适的方式直观、清晰地在终端设备上______出来</a:t>
            </a:r>
            <a:r>
              <a:rPr kumimoji="0" lang="zh-CN" sz="1600" i="0" u="none" strike="noStrike" cap="none" normalizeH="0" baseline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0" sz="1600" i="0" u="none" strike="noStrike" cap="none" normalizeH="0" baseline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87712" y="2240280"/>
            <a:ext cx="4927867" cy="2749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266700" fontAlgn="auto">
              <a:lnSpc>
                <a:spcPct val="150000"/>
              </a:lnSpc>
            </a:pPr>
            <a:r>
              <a:rPr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物联网终端每时每刻都在产生着大量的数据，当收集的数据量比较大时，需要将这些数据进行处理，并以适当的形式进行呈现。本节课中，请完成项目的小组成员根据所学的内容，在图</a:t>
            </a:r>
            <a:r>
              <a:rPr 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框</a:t>
            </a:r>
            <a:r>
              <a:rPr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的结论中填一填</a:t>
            </a:r>
            <a:r>
              <a:rPr 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zh-CN" sz="20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defTabSz="266700" fontAlgn="auto">
              <a:lnSpc>
                <a:spcPct val="125000"/>
              </a:lnSpc>
            </a:pPr>
            <a:endParaRPr lang="zh-CN" sz="20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215" y="1072515"/>
            <a:ext cx="568833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核心概念（物联网数据呈现的形式）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87712" y="1997695"/>
            <a:ext cx="5191818" cy="3265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物联网数据呈现的形式多种多样，如传感器将检测到的异常情况发送到终端设备时，可以使用振动、电话、邮件、声音、文字等表现形式呈现物联网数据；我们也可以通过可视化数据展现物联网数据，其呈现的形式也有很多种，如颜色图、柱形图、折线图、饼形图、网络图、地理图等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370" y="3900170"/>
            <a:ext cx="4527550" cy="194818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240905" y="4128770"/>
            <a:ext cx="3841750" cy="1129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想一想：</a:t>
            </a:r>
            <a:endParaRPr lang="zh-CN" alt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在本项目中，你还可以用哪种形式呈现物联网数据，选择它的理由是什么？</a:t>
            </a:r>
            <a:endParaRPr lang="zh-CN" alt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8626">
            <a:off x="6790442" y="5335992"/>
            <a:ext cx="708545" cy="825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552315" y="1541780"/>
            <a:ext cx="2906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拓展评价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920" y="3186514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94131" y="782433"/>
            <a:ext cx="385365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监测绿植土壤湿度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 rot="16200000">
            <a:off x="2833523" y="2375837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5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>
              <p:custDataLst>
                <p:tags r:id="rId6"/>
              </p:custDataLst>
            </p:nvPr>
          </p:nvSpPr>
          <p:spPr>
            <a:xfrm rot="5400000">
              <a:off x="140182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7"/>
            </p:custDataLst>
          </p:nvPr>
        </p:nvGrpSpPr>
        <p:grpSpPr>
          <a:xfrm rot="16200000">
            <a:off x="3879377" y="3745953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9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>
              <p:custDataLst>
                <p:tags r:id="rId10"/>
              </p:custDataLst>
            </p:nvPr>
          </p:nvSpPr>
          <p:spPr>
            <a:xfrm rot="5400000"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9" name="MH_Text_1"/>
          <p:cNvSpPr/>
          <p:nvPr>
            <p:custDataLst>
              <p:tags r:id="rId11"/>
            </p:custDataLst>
          </p:nvPr>
        </p:nvSpPr>
        <p:spPr>
          <a:xfrm>
            <a:off x="4035022" y="273085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12"/>
            </p:custDataLst>
          </p:nvPr>
        </p:nvSpPr>
        <p:spPr>
          <a:xfrm>
            <a:off x="5064025" y="406969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举一反三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>
            <p:custDataLst>
              <p:tags r:id="rId13"/>
            </p:custDataLst>
          </p:nvPr>
        </p:nvSpPr>
        <p:spPr>
          <a:xfrm>
            <a:off x="4444325" y="3120503"/>
            <a:ext cx="395694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添加监测系统功能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>
            <p:custDataLst>
              <p:tags r:id="rId14"/>
            </p:custDataLst>
          </p:nvPr>
        </p:nvSpPr>
        <p:spPr>
          <a:xfrm>
            <a:off x="5394087" y="4452126"/>
            <a:ext cx="32435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制作家居健康安全卫士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DEDF0"/>
                </a:solidFill>
              </a:endParaRPr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项目情境</a:t>
            </a:r>
            <a:endParaRPr lang="zh-CN" altLang="en-US" sz="2665" b="1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7169150" y="2122488"/>
            <a:ext cx="3669665" cy="2613025"/>
            <a:chOff x="4304042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9" name="圆角矩形 68"/>
            <p:cNvSpPr/>
            <p:nvPr/>
          </p:nvSpPr>
          <p:spPr>
            <a:xfrm>
              <a:off x="4304042" y="1286668"/>
              <a:ext cx="3837944" cy="2757793"/>
            </a:xfrm>
            <a:prstGeom prst="roundRect">
              <a:avLst>
                <a:gd name="adj" fmla="val 12115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4384582" y="1335493"/>
              <a:ext cx="3661797" cy="2595722"/>
            </a:xfrm>
            <a:prstGeom prst="roundRect">
              <a:avLst>
                <a:gd name="adj" fmla="val 13040"/>
              </a:avLst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" name="矩形 1"/>
          <p:cNvSpPr/>
          <p:nvPr/>
        </p:nvSpPr>
        <p:spPr>
          <a:xfrm>
            <a:off x="1486535" y="1516380"/>
            <a:ext cx="5530850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altLang="zh-CN" sz="2200" kern="1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李明所在的小组负责养护班级的绿植，</a:t>
            </a:r>
            <a:r>
              <a:rPr altLang="zh-CN" sz="2200" kern="100" dirty="0">
                <a:latin typeface="楷体" panose="02010609060101010101" pitchFamily="49" charset="-122"/>
                <a:ea typeface="楷体" panose="02010609060101010101" pitchFamily="49" charset="-122"/>
              </a:rPr>
              <a:t>在自然条件下，绿植的生长状态会时刻受土壤湿度和气温等环境因素的影响，但是</a:t>
            </a:r>
            <a:r>
              <a:rPr lang="zh-CN" sz="2200" kern="100" dirty="0">
                <a:latin typeface="楷体" panose="02010609060101010101" pitchFamily="49" charset="-122"/>
                <a:ea typeface="楷体" panose="02010609060101010101" pitchFamily="49" charset="-122"/>
              </a:rPr>
              <a:t>李明</a:t>
            </a:r>
            <a:r>
              <a:rPr altLang="zh-CN" sz="2200" kern="100" dirty="0">
                <a:latin typeface="楷体" panose="02010609060101010101" pitchFamily="49" charset="-122"/>
                <a:ea typeface="楷体" panose="02010609060101010101" pitchFamily="49" charset="-122"/>
              </a:rPr>
              <a:t>却无法用肉眼去判断这些影响绿植生长和发育的关键环境因素。所以</a:t>
            </a:r>
            <a:r>
              <a:rPr lang="zh-CN" altLang="en-US" sz="2200" kern="1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altLang="zh-CN" sz="2200" kern="100" dirty="0" err="1">
                <a:latin typeface="楷体" panose="02010609060101010101" pitchFamily="49" charset="-122"/>
                <a:ea typeface="楷体" panose="02010609060101010101" pitchFamily="49" charset="-122"/>
              </a:rPr>
              <a:t>李明小组想搭建一个土壤湿度监测系统，实时监测绿植的土壤湿度情况，若监测发现土壤湿度异常，能及时采取措施，保障绿植的健康生长</a:t>
            </a:r>
            <a:r>
              <a:rPr lang="zh-CN" altLang="en-US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269125" y="161035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监测绿植土壤湿度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28547" y="6419789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单元 实现智能绿植养护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30" grpId="0" animBg="1"/>
      <p:bldP spid="131" grpId="0" animBg="1"/>
      <p:bldP spid="128" grpId="0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116440" y="2062800"/>
          <a:ext cx="648081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Picture" r:id="rId1" imgW="3570605" imgH="1650365" progId="Word.Picture.8">
                  <p:embed/>
                </p:oleObj>
              </mc:Choice>
              <mc:Fallback>
                <p:oleObj name="Picture" r:id="rId1" imgW="3570605" imgH="1650365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440" y="2062800"/>
                        <a:ext cx="6480810" cy="299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117030" y="1074639"/>
            <a:ext cx="4621974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添加监测系统功能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96" y="2515100"/>
            <a:ext cx="3286648" cy="32866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4" y="1072783"/>
            <a:ext cx="389759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制作家居健康安全卫士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27988" y="1980771"/>
            <a:ext cx="3994082" cy="2803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根据你所学的内容，设计并制作一个“家居健康安全卫士”，它能够通过甲醛传感器来采集数据。当气体浓度超标时，它能够将报警信息通过物联网服务器发送到用户设备上，以便查看，效果如右图所示。</a:t>
            </a:r>
            <a:endParaRPr lang="zh-CN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400" y="1980000"/>
            <a:ext cx="3277410" cy="281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0" name="Picture 20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rId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863525" y="1280758"/>
          <a:ext cx="8472854" cy="3736501"/>
        </p:xfrm>
        <a:graphic>
          <a:graphicData uri="http://schemas.openxmlformats.org/drawingml/2006/table">
            <a:tbl>
              <a:tblPr firstRow="1" firstCol="1" bandRow="1"/>
              <a:tblGrid>
                <a:gridCol w="1579649"/>
                <a:gridCol w="5085995"/>
                <a:gridCol w="1807210"/>
              </a:tblGrid>
              <a:tr h="332901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维度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评价指标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600" kern="100" dirty="0">
                          <a:effectLst/>
                          <a:latin typeface="Calibri" panose="020F050202020403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自我评价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529590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过程性评价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能主动参与讨论，讨论的内容对完成项目有价值。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810">
                <a:tc vMerge="1"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能主动参与合作任务，在小组中积极发表自己的看法，听取同伴发言，参与活动兴趣浓厚。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40">
                <a:tc vMerge="1"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None/>
                        <a:tabLst>
                          <a:tab pos="269875" algn="l"/>
                        </a:tabLst>
                      </a:pP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在课堂中表现积极，独立思考和解决问题，能够按时准确的完成活动任务。</a:t>
                      </a:r>
                      <a:endParaRPr lang="zh-CN" alt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buNone/>
                        <a:tabLst>
                          <a:tab pos="269875" algn="l"/>
                        </a:tabLst>
                      </a:pPr>
                      <a:endParaRPr lang="en-US" altLang="en-US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0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总结性评价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能够熟练搭建土壤湿度数据监测系统。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80">
                <a:tc vMerge="1"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能够借助编程实现监测数据功能。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550">
                <a:tc vMerge="1"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None/>
                        <a:tabLst>
                          <a:tab pos="269875" algn="l"/>
                        </a:tabLst>
                      </a:pP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能够根据应用场景，选择恰当的形式呈现展示土壤湿度数据。</a:t>
                      </a:r>
                      <a:endParaRPr lang="zh-CN" alt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buNone/>
                        <a:tabLst>
                          <a:tab pos="269875" algn="l"/>
                        </a:tabLst>
                      </a:pPr>
                      <a:endParaRPr lang="en-US" alt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173155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173155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173155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173155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173155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346193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346193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346193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346193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346193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4487519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4487519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4487519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4487519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4487519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229861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229861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229861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229861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229861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296536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296536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296536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296536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296536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3937405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3937405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3937405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3937405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3937405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05767" y="1579375"/>
            <a:ext cx="6583753" cy="584775"/>
            <a:chOff x="1415995" y="1454455"/>
            <a:chExt cx="6583753" cy="584775"/>
          </a:xfrm>
        </p:grpSpPr>
        <p:sp>
          <p:nvSpPr>
            <p:cNvPr id="8" name="文本框 7"/>
            <p:cNvSpPr txBox="1"/>
            <p:nvPr/>
          </p:nvSpPr>
          <p:spPr>
            <a:xfrm>
              <a:off x="1415995" y="1455665"/>
              <a:ext cx="28188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项目 </a:t>
              </a:r>
              <a:r>
                <a:rPr lang="en-US" altLang="zh-CN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3</a:t>
              </a:r>
              <a:r>
                <a:rPr lang="zh-CN" altLang="en-US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endParaRPr lang="zh-CN" altLang="en-US" sz="32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97906" y="1454455"/>
              <a:ext cx="4301842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spc="3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监测绿植土壤湿度</a:t>
              </a:r>
              <a:endParaRPr lang="zh-CN" altLang="en-US" sz="3200" b="1" spc="3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圆角矩形标注 8"/>
          <p:cNvSpPr/>
          <p:nvPr/>
        </p:nvSpPr>
        <p:spPr>
          <a:xfrm>
            <a:off x="2177716" y="2519495"/>
            <a:ext cx="5095329" cy="2060884"/>
          </a:xfrm>
          <a:prstGeom prst="wedgeRoundRectCallout">
            <a:avLst>
              <a:gd name="adj1" fmla="val 71823"/>
              <a:gd name="adj2" fmla="val -2611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30934" y="2793642"/>
            <a:ext cx="5219406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科技课结束</a:t>
            </a:r>
            <a:endParaRPr lang="en-US" altLang="zh-CN" sz="4800" b="1" spc="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快乐不止步！</a:t>
            </a:r>
            <a:endParaRPr lang="zh-CN" altLang="en-US" sz="3600" b="1" spc="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67" y="2664288"/>
            <a:ext cx="4023294" cy="40232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35364" y="903099"/>
            <a:ext cx="35315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实现智能绿植养护</a:t>
            </a:r>
            <a:endParaRPr lang="zh-CN" altLang="en-US" sz="2000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八年级上册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2" grpId="0"/>
      <p:bldP spid="11" grpId="0"/>
      <p:bldP spid="11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学习目标</a:t>
            </a:r>
            <a:endParaRPr lang="zh-CN" altLang="en-US" sz="2665" b="1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02370" y="1755957"/>
            <a:ext cx="8190754" cy="1822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．素养目标</a:t>
            </a:r>
            <a:endParaRPr lang="zh-CN" altLang="zh-CN" sz="2000" kern="100" dirty="0">
              <a:solidFill>
                <a:srgbClr val="000000"/>
              </a:solidFill>
              <a:latin typeface="Calibri" panose="020F050202020403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）了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解常用的物联网数据呈现形式及其特点。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选择合适的呈现形式，展示物联网数据。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．项目目标</a:t>
            </a:r>
            <a:endParaRPr lang="zh-CN" altLang="zh-CN" sz="2000" kern="100" dirty="0">
              <a:solidFill>
                <a:srgbClr val="000000"/>
              </a:solidFill>
              <a:latin typeface="Calibri" panose="020F050202020403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搭建土壤湿度监测系统，监测养护绿植的土壤湿度情况。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05174" y="4111346"/>
            <a:ext cx="24790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呈现形式</a:t>
            </a:r>
            <a:r>
              <a:rPr lang="en-US" altLang="zh-CN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折线图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图片 22" descr="千库网_黑色手绘LED电视屏幕_元素编号12398715"/>
          <p:cNvPicPr>
            <a:picLocks noChangeAspect="1"/>
          </p:cNvPicPr>
          <p:nvPr/>
        </p:nvPicPr>
        <p:blipFill>
          <a:blip r:embed="rId2"/>
          <a:srcRect l="18850" t="25838" r="19980" b="29852"/>
          <a:stretch>
            <a:fillRect/>
          </a:stretch>
        </p:blipFill>
        <p:spPr>
          <a:xfrm>
            <a:off x="7156450" y="3886200"/>
            <a:ext cx="2682875" cy="16706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35825" y="4737100"/>
            <a:ext cx="690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12</a:t>
            </a:r>
            <a:endParaRPr lang="en-US" altLang="zh-CN" b="1">
              <a:solidFill>
                <a:srgbClr val="FF000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7435215" y="4609465"/>
            <a:ext cx="381635" cy="179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783195" y="4609465"/>
            <a:ext cx="381635" cy="17970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598410" y="4251960"/>
            <a:ext cx="690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20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08595" y="4733290"/>
            <a:ext cx="690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12</a:t>
            </a:r>
            <a:endParaRPr lang="en-US" altLang="zh-CN" b="1">
              <a:solidFill>
                <a:srgbClr val="FF0000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8130540" y="4424680"/>
            <a:ext cx="1119505" cy="36004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865870" y="4097655"/>
            <a:ext cx="690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rgbClr val="92D050"/>
                </a:solidFill>
              </a:rPr>
              <a:t>41</a:t>
            </a:r>
            <a:endParaRPr lang="en-US" altLang="zh-CN" b="1">
              <a:solidFill>
                <a:srgbClr val="92D050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211310" y="4422140"/>
            <a:ext cx="288290" cy="10795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079615" y="5131435"/>
            <a:ext cx="13811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</a:rPr>
              <a:t>单位：</a:t>
            </a:r>
            <a:r>
              <a:rPr lang="en-US" altLang="zh-CN" sz="1400" b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</a:rPr>
              <a:t>%RH</a:t>
            </a:r>
            <a:endParaRPr lang="en-US" altLang="zh-CN" sz="1400" b="1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44635" y="4440555"/>
            <a:ext cx="690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28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-269125" y="161035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监测绿植土壤湿度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28547" y="6419789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单元 实现智能绿植养护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30" grpId="0" animBg="1"/>
      <p:bldP spid="131" grpId="0" animBg="1"/>
      <p:bldP spid="128" grpId="0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0500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2588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0" y="908506"/>
            <a:ext cx="2641480" cy="4206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核心问题</a:t>
            </a:r>
            <a:endParaRPr lang="zh-CN" altLang="en-US" sz="2665" b="1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365706" y="2249226"/>
          <a:ext cx="7610108" cy="290890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09929"/>
                <a:gridCol w="2934103"/>
                <a:gridCol w="3766076"/>
              </a:tblGrid>
              <a:tr h="348587">
                <a:tc rowSpan="9"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监测绿植土壤湿度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zh-CN" altLang="en-US" sz="1600" kern="1200" dirty="0"/>
                        <a:t>选一选</a:t>
                      </a:r>
                      <a:endParaRPr lang="en-US" altLang="zh-C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问题池</a:t>
                      </a:r>
                      <a:endParaRPr lang="zh-CN" altLang="en-US" sz="1600" dirty="0"/>
                    </a:p>
                  </a:txBody>
                  <a:tcPr/>
                </a:tc>
              </a:tr>
              <a:tr h="273212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1.</a:t>
                      </a:r>
                      <a:r>
                        <a:rPr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物联网数据有哪些呈现的形式</a:t>
                      </a: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?</a:t>
                      </a:r>
                      <a:endParaRPr 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2.</a:t>
                      </a:r>
                      <a:r>
                        <a:rPr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什么是物联网数据的可视化？</a:t>
                      </a:r>
                      <a:endParaRPr 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3.</a:t>
                      </a: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物联网数据</a:t>
                      </a:r>
                      <a:r>
                        <a:rPr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呈现的形式有哪些特点</a:t>
                      </a: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？</a:t>
                      </a:r>
                      <a:endParaRPr lang="en-US"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4.</a:t>
                      </a:r>
                      <a:r>
                        <a:rPr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如何描述物联网数据呈现的过程？</a:t>
                      </a:r>
                      <a:endParaRPr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5.</a:t>
                      </a:r>
                      <a:r>
                        <a:rPr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如何搭建土壤湿度监测系统？ </a:t>
                      </a:r>
                      <a:endParaRPr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6.</a:t>
                      </a:r>
                      <a:r>
                        <a:rPr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选择哪些实验器材，采集土壤湿度数据？</a:t>
                      </a:r>
                      <a:endParaRPr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7.</a:t>
                      </a:r>
                      <a:r>
                        <a:rPr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采集到的土壤湿度数据用什么样的形式进行呈现，为什么采用这种形式呈现数据？</a:t>
                      </a:r>
                      <a:endParaRPr lang="zh-CN" altLang="en-US" sz="1600" kern="1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273212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/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280581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/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273212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300533"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cPr/>
                </a:tc>
              </a:tr>
              <a:tr h="300533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cPr/>
                </a:tc>
              </a:tr>
              <a:tr h="300533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cPr/>
                </a:tc>
              </a:tr>
              <a:tr h="300533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1859609" y="1693303"/>
            <a:ext cx="8936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zh-CN" altLang="en-US" sz="2000" kern="1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从“问题池”中选一选与项目相关的问题，并按照先后顺序排序。</a:t>
            </a:r>
            <a:endParaRPr lang="zh-CN" altLang="en-US" sz="2000" dirty="0">
              <a:solidFill>
                <a:srgbClr val="FF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269125" y="161035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监测绿植土壤湿度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28547" y="6419789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单元 实现智能绿植养护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30" grpId="0" animBg="1"/>
      <p:bldP spid="131" grpId="0" animBg="1"/>
      <p:bldP spid="128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2397760"/>
            <a:ext cx="3223895" cy="3223895"/>
          </a:xfrm>
          <a:prstGeom prst="rect">
            <a:avLst/>
          </a:prstGeom>
        </p:spPr>
      </p:pic>
      <p:sp>
        <p:nvSpPr>
          <p:cNvPr id="9" name="矩形: 圆角 2"/>
          <p:cNvSpPr/>
          <p:nvPr>
            <p:custDataLst>
              <p:tags r:id="rId2"/>
            </p:custDataLst>
          </p:nvPr>
        </p:nvSpPr>
        <p:spPr>
          <a:xfrm>
            <a:off x="5481320" y="956945"/>
            <a:ext cx="5559425" cy="511746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74D5F9">
                  <a:alpha val="100000"/>
                </a:srgbClr>
              </a:clrFrom>
              <a:clrTo>
                <a:srgbClr val="74D5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8930" y="894715"/>
            <a:ext cx="5849620" cy="5179695"/>
          </a:xfrm>
          <a:prstGeom prst="rect">
            <a:avLst/>
          </a:prstGeom>
        </p:spPr>
      </p:pic>
      <p:sp>
        <p:nvSpPr>
          <p:cNvPr id="11" name="序号"/>
          <p:cNvSpPr txBox="1"/>
          <p:nvPr>
            <p:custDataLst>
              <p:tags r:id="rId4"/>
            </p:custDataLst>
          </p:nvPr>
        </p:nvSpPr>
        <p:spPr>
          <a:xfrm>
            <a:off x="10464800" y="1322389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01.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标题"/>
          <p:cNvSpPr txBox="1"/>
          <p:nvPr>
            <p:custDataLst>
              <p:tags r:id="rId5"/>
            </p:custDataLst>
          </p:nvPr>
        </p:nvSpPr>
        <p:spPr>
          <a:xfrm>
            <a:off x="6049010" y="110839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+mn-ea"/>
              </a:rPr>
              <a:t>项目准备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3" name="直接连接符 2"/>
          <p:cNvCxnSpPr/>
          <p:nvPr>
            <p:custDataLst>
              <p:tags r:id="rId6"/>
            </p:custDataLst>
          </p:nvPr>
        </p:nvCxnSpPr>
        <p:spPr>
          <a:xfrm>
            <a:off x="6049010" y="2463800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序号"/>
          <p:cNvSpPr txBox="1"/>
          <p:nvPr>
            <p:custDataLst>
              <p:tags r:id="rId7"/>
            </p:custDataLst>
          </p:nvPr>
        </p:nvSpPr>
        <p:spPr>
          <a:xfrm>
            <a:off x="10464800" y="2516717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02.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6" name="标题"/>
          <p:cNvSpPr txBox="1"/>
          <p:nvPr>
            <p:custDataLst>
              <p:tags r:id="rId8"/>
            </p:custDataLst>
          </p:nvPr>
        </p:nvSpPr>
        <p:spPr>
          <a:xfrm>
            <a:off x="6049010" y="2354792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+mn-ea"/>
              </a:rPr>
              <a:t>项目实施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9"/>
            </p:custDataLst>
          </p:nvPr>
        </p:nvCxnSpPr>
        <p:spPr>
          <a:xfrm>
            <a:off x="6049010" y="365812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custDataLst>
              <p:tags r:id="rId10"/>
            </p:custDataLst>
          </p:nvPr>
        </p:nvSpPr>
        <p:spPr>
          <a:xfrm>
            <a:off x="10464800" y="3711045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03.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标题"/>
          <p:cNvSpPr txBox="1"/>
          <p:nvPr>
            <p:custDataLst>
              <p:tags r:id="rId11"/>
            </p:custDataLst>
          </p:nvPr>
        </p:nvSpPr>
        <p:spPr>
          <a:xfrm>
            <a:off x="6049010" y="3549120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+mn-ea"/>
              </a:rPr>
              <a:t>素养提升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33" name="直接连接符 32"/>
          <p:cNvCxnSpPr/>
          <p:nvPr>
            <p:custDataLst>
              <p:tags r:id="rId12"/>
            </p:custDataLst>
          </p:nvPr>
        </p:nvCxnSpPr>
        <p:spPr>
          <a:xfrm>
            <a:off x="6049010" y="4852456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序号"/>
          <p:cNvSpPr txBox="1"/>
          <p:nvPr>
            <p:custDataLst>
              <p:tags r:id="rId13"/>
            </p:custDataLst>
          </p:nvPr>
        </p:nvSpPr>
        <p:spPr>
          <a:xfrm>
            <a:off x="10464800" y="4905374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04.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6" name="标题"/>
          <p:cNvSpPr txBox="1"/>
          <p:nvPr>
            <p:custDataLst>
              <p:tags r:id="rId14"/>
            </p:custDataLst>
          </p:nvPr>
        </p:nvSpPr>
        <p:spPr>
          <a:xfrm>
            <a:off x="6049010" y="4743449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+mn-ea"/>
              </a:rPr>
              <a:t>拓展评价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标题"/>
          <p:cNvSpPr txBox="1"/>
          <p:nvPr>
            <p:custDataLst>
              <p:tags r:id="rId15"/>
            </p:custDataLst>
          </p:nvPr>
        </p:nvSpPr>
        <p:spPr>
          <a:xfrm>
            <a:off x="6578600" y="1576705"/>
            <a:ext cx="4131945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了解数据呈现形式，设计系统工作过程</a:t>
            </a:r>
            <a:endParaRPr lang="zh-CN" altLang="en-US" sz="1800" dirty="0">
              <a:solidFill>
                <a:srgbClr val="3484A2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22" name="标题"/>
          <p:cNvSpPr txBox="1"/>
          <p:nvPr>
            <p:custDataLst>
              <p:tags r:id="rId16"/>
            </p:custDataLst>
          </p:nvPr>
        </p:nvSpPr>
        <p:spPr>
          <a:xfrm>
            <a:off x="6683692" y="3997960"/>
            <a:ext cx="3921760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了解物联网数据呈现的形式及其过程</a:t>
            </a:r>
            <a:endParaRPr lang="zh-CN" altLang="en-US" sz="1800" dirty="0">
              <a:solidFill>
                <a:srgbClr val="3484A2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23" name="标题"/>
          <p:cNvSpPr txBox="1"/>
          <p:nvPr>
            <p:custDataLst>
              <p:tags r:id="rId17"/>
            </p:custDataLst>
          </p:nvPr>
        </p:nvSpPr>
        <p:spPr>
          <a:xfrm>
            <a:off x="7035800" y="5076190"/>
            <a:ext cx="3184525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添加监测系统功能，举一反三</a:t>
            </a:r>
            <a:endParaRPr lang="zh-CN" altLang="en-US" sz="1800" dirty="0">
              <a:solidFill>
                <a:srgbClr val="3484A2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" name="文本框 26"/>
          <p:cNvSpPr txBox="1"/>
          <p:nvPr userDrawn="1">
            <p:custDataLst>
              <p:tags r:id="rId18"/>
            </p:custDataLst>
          </p:nvPr>
        </p:nvSpPr>
        <p:spPr>
          <a:xfrm>
            <a:off x="3016432" y="1389212"/>
            <a:ext cx="1532679" cy="229214"/>
          </a:xfrm>
          <a:custGeom>
            <a:avLst/>
            <a:gdLst/>
            <a:ahLst/>
            <a:cxnLst/>
            <a:rect l="l" t="t" r="r" b="b"/>
            <a:pathLst>
              <a:path w="1532679" h="229214">
                <a:moveTo>
                  <a:pt x="290910" y="25296"/>
                </a:moveTo>
                <a:cubicBezTo>
                  <a:pt x="278078" y="25296"/>
                  <a:pt x="267307" y="27705"/>
                  <a:pt x="258599" y="32523"/>
                </a:cubicBezTo>
                <a:cubicBezTo>
                  <a:pt x="249891" y="37342"/>
                  <a:pt x="242816" y="43766"/>
                  <a:pt x="237374" y="51797"/>
                </a:cubicBezTo>
                <a:cubicBezTo>
                  <a:pt x="231932" y="59827"/>
                  <a:pt x="228036" y="69206"/>
                  <a:pt x="225687" y="79932"/>
                </a:cubicBezTo>
                <a:cubicBezTo>
                  <a:pt x="223338" y="90659"/>
                  <a:pt x="222163" y="101930"/>
                  <a:pt x="222163" y="113746"/>
                </a:cubicBezTo>
                <a:cubicBezTo>
                  <a:pt x="222163" y="126825"/>
                  <a:pt x="223252" y="138870"/>
                  <a:pt x="225429" y="149884"/>
                </a:cubicBezTo>
                <a:cubicBezTo>
                  <a:pt x="227606" y="160897"/>
                  <a:pt x="231273" y="170390"/>
                  <a:pt x="236429" y="178363"/>
                </a:cubicBezTo>
                <a:cubicBezTo>
                  <a:pt x="241585" y="186336"/>
                  <a:pt x="248488" y="192531"/>
                  <a:pt x="257139" y="196948"/>
                </a:cubicBezTo>
                <a:cubicBezTo>
                  <a:pt x="265790" y="201365"/>
                  <a:pt x="276645" y="203573"/>
                  <a:pt x="289706" y="203573"/>
                </a:cubicBezTo>
                <a:cubicBezTo>
                  <a:pt x="302653" y="203573"/>
                  <a:pt x="313538" y="201164"/>
                  <a:pt x="322361" y="196346"/>
                </a:cubicBezTo>
                <a:cubicBezTo>
                  <a:pt x="331184" y="191528"/>
                  <a:pt x="338288" y="185017"/>
                  <a:pt x="343672" y="176815"/>
                </a:cubicBezTo>
                <a:cubicBezTo>
                  <a:pt x="349057" y="168612"/>
                  <a:pt x="352895" y="159119"/>
                  <a:pt x="355187" y="148335"/>
                </a:cubicBezTo>
                <a:cubicBezTo>
                  <a:pt x="357479" y="137551"/>
                  <a:pt x="358625" y="126136"/>
                  <a:pt x="358625" y="114090"/>
                </a:cubicBezTo>
                <a:cubicBezTo>
                  <a:pt x="358625" y="101471"/>
                  <a:pt x="357508" y="89741"/>
                  <a:pt x="355273" y="78900"/>
                </a:cubicBezTo>
                <a:cubicBezTo>
                  <a:pt x="353039" y="68058"/>
                  <a:pt x="349315" y="58651"/>
                  <a:pt x="344101" y="50678"/>
                </a:cubicBezTo>
                <a:cubicBezTo>
                  <a:pt x="338888" y="42705"/>
                  <a:pt x="331927" y="36481"/>
                  <a:pt x="323220" y="32007"/>
                </a:cubicBezTo>
                <a:cubicBezTo>
                  <a:pt x="314513" y="27533"/>
                  <a:pt x="303743" y="25296"/>
                  <a:pt x="290910" y="25296"/>
                </a:cubicBezTo>
                <a:close/>
                <a:moveTo>
                  <a:pt x="1220465" y="3269"/>
                </a:moveTo>
                <a:lnTo>
                  <a:pt x="1375340" y="3269"/>
                </a:lnTo>
                <a:cubicBezTo>
                  <a:pt x="1376257" y="3269"/>
                  <a:pt x="1377089" y="3499"/>
                  <a:pt x="1377835" y="3958"/>
                </a:cubicBezTo>
                <a:cubicBezTo>
                  <a:pt x="1378580" y="4416"/>
                  <a:pt x="1379211" y="5162"/>
                  <a:pt x="1379728" y="6195"/>
                </a:cubicBezTo>
                <a:cubicBezTo>
                  <a:pt x="1380244" y="7227"/>
                  <a:pt x="1380617" y="8575"/>
                  <a:pt x="1380846" y="10239"/>
                </a:cubicBezTo>
                <a:cubicBezTo>
                  <a:pt x="1381076" y="11902"/>
                  <a:pt x="1381190" y="13824"/>
                  <a:pt x="1381190" y="16003"/>
                </a:cubicBezTo>
                <a:cubicBezTo>
                  <a:pt x="1381190" y="18183"/>
                  <a:pt x="1381076" y="20076"/>
                  <a:pt x="1380846" y="21682"/>
                </a:cubicBezTo>
                <a:cubicBezTo>
                  <a:pt x="1380617" y="23288"/>
                  <a:pt x="1380244" y="24579"/>
                  <a:pt x="1379728" y="25554"/>
                </a:cubicBezTo>
                <a:cubicBezTo>
                  <a:pt x="1379211" y="26529"/>
                  <a:pt x="1378580" y="27246"/>
                  <a:pt x="1377835" y="27705"/>
                </a:cubicBezTo>
                <a:cubicBezTo>
                  <a:pt x="1377089" y="28164"/>
                  <a:pt x="1376257" y="28393"/>
                  <a:pt x="1375340" y="28393"/>
                </a:cubicBezTo>
                <a:lnTo>
                  <a:pt x="1312702" y="28393"/>
                </a:lnTo>
                <a:lnTo>
                  <a:pt x="1312702" y="221470"/>
                </a:lnTo>
                <a:cubicBezTo>
                  <a:pt x="1312702" y="222388"/>
                  <a:pt x="1312472" y="223191"/>
                  <a:pt x="1312013" y="223879"/>
                </a:cubicBezTo>
                <a:cubicBezTo>
                  <a:pt x="1311554" y="224567"/>
                  <a:pt x="1310751" y="225112"/>
                  <a:pt x="1309604" y="225514"/>
                </a:cubicBezTo>
                <a:cubicBezTo>
                  <a:pt x="1308457" y="225915"/>
                  <a:pt x="1306937" y="226260"/>
                  <a:pt x="1305044" y="226546"/>
                </a:cubicBezTo>
                <a:cubicBezTo>
                  <a:pt x="1303151" y="226833"/>
                  <a:pt x="1300771" y="226977"/>
                  <a:pt x="1297902" y="226977"/>
                </a:cubicBezTo>
                <a:cubicBezTo>
                  <a:pt x="1295149" y="226977"/>
                  <a:pt x="1292797" y="226833"/>
                  <a:pt x="1290847" y="226546"/>
                </a:cubicBezTo>
                <a:cubicBezTo>
                  <a:pt x="1288897" y="226260"/>
                  <a:pt x="1287348" y="225915"/>
                  <a:pt x="1286201" y="225514"/>
                </a:cubicBezTo>
                <a:cubicBezTo>
                  <a:pt x="1285054" y="225112"/>
                  <a:pt x="1284251" y="224567"/>
                  <a:pt x="1283792" y="223879"/>
                </a:cubicBezTo>
                <a:cubicBezTo>
                  <a:pt x="1283333" y="223191"/>
                  <a:pt x="1283103" y="222388"/>
                  <a:pt x="1283103" y="221470"/>
                </a:cubicBezTo>
                <a:lnTo>
                  <a:pt x="1283103" y="28393"/>
                </a:lnTo>
                <a:lnTo>
                  <a:pt x="1220465" y="28393"/>
                </a:lnTo>
                <a:cubicBezTo>
                  <a:pt x="1219548" y="28393"/>
                  <a:pt x="1218716" y="28164"/>
                  <a:pt x="1217970" y="27705"/>
                </a:cubicBezTo>
                <a:cubicBezTo>
                  <a:pt x="1217224" y="27246"/>
                  <a:pt x="1216622" y="26529"/>
                  <a:pt x="1216163" y="25554"/>
                </a:cubicBezTo>
                <a:cubicBezTo>
                  <a:pt x="1215704" y="24579"/>
                  <a:pt x="1215332" y="23288"/>
                  <a:pt x="1215045" y="21682"/>
                </a:cubicBezTo>
                <a:cubicBezTo>
                  <a:pt x="1214758" y="20076"/>
                  <a:pt x="1214614" y="18183"/>
                  <a:pt x="1214614" y="16003"/>
                </a:cubicBezTo>
                <a:cubicBezTo>
                  <a:pt x="1214614" y="13824"/>
                  <a:pt x="1214758" y="11902"/>
                  <a:pt x="1215045" y="10239"/>
                </a:cubicBezTo>
                <a:cubicBezTo>
                  <a:pt x="1215332" y="8575"/>
                  <a:pt x="1215704" y="7227"/>
                  <a:pt x="1216163" y="6195"/>
                </a:cubicBezTo>
                <a:cubicBezTo>
                  <a:pt x="1216622" y="5162"/>
                  <a:pt x="1217224" y="4416"/>
                  <a:pt x="1217970" y="3958"/>
                </a:cubicBezTo>
                <a:cubicBezTo>
                  <a:pt x="1218716" y="3499"/>
                  <a:pt x="1219548" y="3269"/>
                  <a:pt x="1220465" y="3269"/>
                </a:cubicBezTo>
                <a:close/>
                <a:moveTo>
                  <a:pt x="852595" y="3269"/>
                </a:moveTo>
                <a:lnTo>
                  <a:pt x="958253" y="3269"/>
                </a:lnTo>
                <a:cubicBezTo>
                  <a:pt x="959171" y="3269"/>
                  <a:pt x="960003" y="3499"/>
                  <a:pt x="960749" y="3958"/>
                </a:cubicBezTo>
                <a:cubicBezTo>
                  <a:pt x="961494" y="4416"/>
                  <a:pt x="962096" y="5162"/>
                  <a:pt x="962555" y="6195"/>
                </a:cubicBezTo>
                <a:cubicBezTo>
                  <a:pt x="963014" y="7227"/>
                  <a:pt x="963387" y="8518"/>
                  <a:pt x="963674" y="10067"/>
                </a:cubicBezTo>
                <a:cubicBezTo>
                  <a:pt x="963961" y="11615"/>
                  <a:pt x="964104" y="13537"/>
                  <a:pt x="964104" y="15831"/>
                </a:cubicBezTo>
                <a:cubicBezTo>
                  <a:pt x="964104" y="17896"/>
                  <a:pt x="963961" y="19703"/>
                  <a:pt x="963674" y="21252"/>
                </a:cubicBezTo>
                <a:cubicBezTo>
                  <a:pt x="963387" y="22801"/>
                  <a:pt x="963014" y="24063"/>
                  <a:pt x="962555" y="25038"/>
                </a:cubicBezTo>
                <a:cubicBezTo>
                  <a:pt x="962096" y="26013"/>
                  <a:pt x="961494" y="26730"/>
                  <a:pt x="960749" y="27189"/>
                </a:cubicBezTo>
                <a:cubicBezTo>
                  <a:pt x="960003" y="27648"/>
                  <a:pt x="959171" y="27877"/>
                  <a:pt x="958253" y="27877"/>
                </a:cubicBezTo>
                <a:lnTo>
                  <a:pt x="871180" y="27877"/>
                </a:lnTo>
                <a:lnTo>
                  <a:pt x="871180" y="97743"/>
                </a:lnTo>
                <a:lnTo>
                  <a:pt x="945863" y="97743"/>
                </a:lnTo>
                <a:cubicBezTo>
                  <a:pt x="946781" y="97743"/>
                  <a:pt x="947613" y="98001"/>
                  <a:pt x="948359" y="98517"/>
                </a:cubicBezTo>
                <a:cubicBezTo>
                  <a:pt x="949104" y="99033"/>
                  <a:pt x="949735" y="99750"/>
                  <a:pt x="950251" y="100668"/>
                </a:cubicBezTo>
                <a:cubicBezTo>
                  <a:pt x="950768" y="101586"/>
                  <a:pt x="951141" y="102848"/>
                  <a:pt x="951370" y="104454"/>
                </a:cubicBezTo>
                <a:cubicBezTo>
                  <a:pt x="951599" y="106060"/>
                  <a:pt x="951714" y="107953"/>
                  <a:pt x="951714" y="110133"/>
                </a:cubicBezTo>
                <a:cubicBezTo>
                  <a:pt x="951714" y="112198"/>
                  <a:pt x="951599" y="113976"/>
                  <a:pt x="951370" y="115467"/>
                </a:cubicBezTo>
                <a:cubicBezTo>
                  <a:pt x="951141" y="116958"/>
                  <a:pt x="950768" y="118163"/>
                  <a:pt x="950251" y="119081"/>
                </a:cubicBezTo>
                <a:cubicBezTo>
                  <a:pt x="949735" y="119999"/>
                  <a:pt x="949104" y="120658"/>
                  <a:pt x="948359" y="121060"/>
                </a:cubicBezTo>
                <a:cubicBezTo>
                  <a:pt x="947613" y="121461"/>
                  <a:pt x="946781" y="121662"/>
                  <a:pt x="945863" y="121662"/>
                </a:cubicBezTo>
                <a:lnTo>
                  <a:pt x="871180" y="121662"/>
                </a:lnTo>
                <a:lnTo>
                  <a:pt x="871180" y="201336"/>
                </a:lnTo>
                <a:lnTo>
                  <a:pt x="959458" y="201336"/>
                </a:lnTo>
                <a:cubicBezTo>
                  <a:pt x="960376" y="201336"/>
                  <a:pt x="961207" y="201566"/>
                  <a:pt x="961953" y="202025"/>
                </a:cubicBezTo>
                <a:cubicBezTo>
                  <a:pt x="962699" y="202484"/>
                  <a:pt x="963358" y="203201"/>
                  <a:pt x="963932" y="204176"/>
                </a:cubicBezTo>
                <a:cubicBezTo>
                  <a:pt x="964506" y="205151"/>
                  <a:pt x="964907" y="206413"/>
                  <a:pt x="965137" y="207961"/>
                </a:cubicBezTo>
                <a:cubicBezTo>
                  <a:pt x="965366" y="209510"/>
                  <a:pt x="965481" y="211432"/>
                  <a:pt x="965481" y="213726"/>
                </a:cubicBezTo>
                <a:cubicBezTo>
                  <a:pt x="965481" y="215791"/>
                  <a:pt x="965366" y="217598"/>
                  <a:pt x="965137" y="219147"/>
                </a:cubicBezTo>
                <a:cubicBezTo>
                  <a:pt x="964907" y="220696"/>
                  <a:pt x="964506" y="221986"/>
                  <a:pt x="963932" y="223019"/>
                </a:cubicBezTo>
                <a:cubicBezTo>
                  <a:pt x="963358" y="224051"/>
                  <a:pt x="962699" y="224797"/>
                  <a:pt x="961953" y="225256"/>
                </a:cubicBezTo>
                <a:cubicBezTo>
                  <a:pt x="961207" y="225715"/>
                  <a:pt x="960376" y="225944"/>
                  <a:pt x="959458" y="225944"/>
                </a:cubicBezTo>
                <a:lnTo>
                  <a:pt x="852595" y="225944"/>
                </a:lnTo>
                <a:cubicBezTo>
                  <a:pt x="849956" y="225944"/>
                  <a:pt x="847461" y="225055"/>
                  <a:pt x="845109" y="223277"/>
                </a:cubicBezTo>
                <a:cubicBezTo>
                  <a:pt x="842757" y="221499"/>
                  <a:pt x="841581" y="218372"/>
                  <a:pt x="841581" y="213898"/>
                </a:cubicBezTo>
                <a:lnTo>
                  <a:pt x="841581" y="15315"/>
                </a:lnTo>
                <a:cubicBezTo>
                  <a:pt x="841581" y="10841"/>
                  <a:pt x="842757" y="7715"/>
                  <a:pt x="845109" y="5937"/>
                </a:cubicBezTo>
                <a:cubicBezTo>
                  <a:pt x="847461" y="4158"/>
                  <a:pt x="849956" y="3269"/>
                  <a:pt x="852595" y="3269"/>
                </a:cubicBezTo>
                <a:close/>
                <a:moveTo>
                  <a:pt x="648965" y="3269"/>
                </a:moveTo>
                <a:lnTo>
                  <a:pt x="803839" y="3269"/>
                </a:lnTo>
                <a:cubicBezTo>
                  <a:pt x="804757" y="3269"/>
                  <a:pt x="805589" y="3499"/>
                  <a:pt x="806335" y="3958"/>
                </a:cubicBezTo>
                <a:cubicBezTo>
                  <a:pt x="807080" y="4416"/>
                  <a:pt x="807711" y="5162"/>
                  <a:pt x="808228" y="6195"/>
                </a:cubicBezTo>
                <a:cubicBezTo>
                  <a:pt x="808744" y="7227"/>
                  <a:pt x="809117" y="8575"/>
                  <a:pt x="809346" y="10239"/>
                </a:cubicBezTo>
                <a:cubicBezTo>
                  <a:pt x="809576" y="11902"/>
                  <a:pt x="809690" y="13824"/>
                  <a:pt x="809690" y="16003"/>
                </a:cubicBezTo>
                <a:cubicBezTo>
                  <a:pt x="809690" y="18183"/>
                  <a:pt x="809576" y="20076"/>
                  <a:pt x="809346" y="21682"/>
                </a:cubicBezTo>
                <a:cubicBezTo>
                  <a:pt x="809117" y="23288"/>
                  <a:pt x="808744" y="24579"/>
                  <a:pt x="808228" y="25554"/>
                </a:cubicBezTo>
                <a:cubicBezTo>
                  <a:pt x="807711" y="26529"/>
                  <a:pt x="807080" y="27246"/>
                  <a:pt x="806335" y="27705"/>
                </a:cubicBezTo>
                <a:cubicBezTo>
                  <a:pt x="805589" y="28164"/>
                  <a:pt x="804757" y="28393"/>
                  <a:pt x="803839" y="28393"/>
                </a:cubicBezTo>
                <a:lnTo>
                  <a:pt x="741201" y="28393"/>
                </a:lnTo>
                <a:lnTo>
                  <a:pt x="741201" y="221470"/>
                </a:lnTo>
                <a:cubicBezTo>
                  <a:pt x="741201" y="222388"/>
                  <a:pt x="740972" y="223191"/>
                  <a:pt x="740513" y="223879"/>
                </a:cubicBezTo>
                <a:cubicBezTo>
                  <a:pt x="740054" y="224567"/>
                  <a:pt x="739251" y="225112"/>
                  <a:pt x="738104" y="225514"/>
                </a:cubicBezTo>
                <a:cubicBezTo>
                  <a:pt x="736957" y="225915"/>
                  <a:pt x="735437" y="226260"/>
                  <a:pt x="733544" y="226546"/>
                </a:cubicBezTo>
                <a:cubicBezTo>
                  <a:pt x="731651" y="226833"/>
                  <a:pt x="729270" y="226977"/>
                  <a:pt x="726402" y="226977"/>
                </a:cubicBezTo>
                <a:cubicBezTo>
                  <a:pt x="723649" y="226977"/>
                  <a:pt x="721297" y="226833"/>
                  <a:pt x="719347" y="226546"/>
                </a:cubicBezTo>
                <a:cubicBezTo>
                  <a:pt x="717397" y="226260"/>
                  <a:pt x="715848" y="225915"/>
                  <a:pt x="714701" y="225514"/>
                </a:cubicBezTo>
                <a:cubicBezTo>
                  <a:pt x="713554" y="225112"/>
                  <a:pt x="712750" y="224567"/>
                  <a:pt x="712292" y="223879"/>
                </a:cubicBezTo>
                <a:cubicBezTo>
                  <a:pt x="711833" y="223191"/>
                  <a:pt x="711603" y="222388"/>
                  <a:pt x="711603" y="221470"/>
                </a:cubicBezTo>
                <a:lnTo>
                  <a:pt x="711603" y="28393"/>
                </a:lnTo>
                <a:lnTo>
                  <a:pt x="648965" y="28393"/>
                </a:lnTo>
                <a:cubicBezTo>
                  <a:pt x="648047" y="28393"/>
                  <a:pt x="647216" y="28164"/>
                  <a:pt x="646470" y="27705"/>
                </a:cubicBezTo>
                <a:cubicBezTo>
                  <a:pt x="645724" y="27246"/>
                  <a:pt x="645122" y="26529"/>
                  <a:pt x="644663" y="25554"/>
                </a:cubicBezTo>
                <a:cubicBezTo>
                  <a:pt x="644204" y="24579"/>
                  <a:pt x="643831" y="23288"/>
                  <a:pt x="643545" y="21682"/>
                </a:cubicBezTo>
                <a:cubicBezTo>
                  <a:pt x="643258" y="20076"/>
                  <a:pt x="643114" y="18183"/>
                  <a:pt x="643114" y="16003"/>
                </a:cubicBezTo>
                <a:cubicBezTo>
                  <a:pt x="643114" y="13824"/>
                  <a:pt x="643258" y="11902"/>
                  <a:pt x="643545" y="10239"/>
                </a:cubicBezTo>
                <a:cubicBezTo>
                  <a:pt x="643831" y="8575"/>
                  <a:pt x="644204" y="7227"/>
                  <a:pt x="644663" y="6195"/>
                </a:cubicBezTo>
                <a:cubicBezTo>
                  <a:pt x="645122" y="5162"/>
                  <a:pt x="645724" y="4416"/>
                  <a:pt x="646470" y="3958"/>
                </a:cubicBezTo>
                <a:cubicBezTo>
                  <a:pt x="647216" y="3499"/>
                  <a:pt x="648047" y="3269"/>
                  <a:pt x="648965" y="3269"/>
                </a:cubicBezTo>
                <a:close/>
                <a:moveTo>
                  <a:pt x="1166801" y="2753"/>
                </a:moveTo>
                <a:cubicBezTo>
                  <a:pt x="1169464" y="2753"/>
                  <a:pt x="1171764" y="2868"/>
                  <a:pt x="1173701" y="3097"/>
                </a:cubicBezTo>
                <a:cubicBezTo>
                  <a:pt x="1175638" y="3327"/>
                  <a:pt x="1177152" y="3699"/>
                  <a:pt x="1178241" y="4216"/>
                </a:cubicBezTo>
                <a:cubicBezTo>
                  <a:pt x="1179331" y="4732"/>
                  <a:pt x="1180118" y="5334"/>
                  <a:pt x="1180602" y="6023"/>
                </a:cubicBezTo>
                <a:cubicBezTo>
                  <a:pt x="1181086" y="6711"/>
                  <a:pt x="1181328" y="7457"/>
                  <a:pt x="1181328" y="8260"/>
                </a:cubicBezTo>
                <a:lnTo>
                  <a:pt x="1181328" y="213726"/>
                </a:lnTo>
                <a:cubicBezTo>
                  <a:pt x="1181328" y="216021"/>
                  <a:pt x="1180943" y="217971"/>
                  <a:pt x="1180172" y="219577"/>
                </a:cubicBezTo>
                <a:cubicBezTo>
                  <a:pt x="1179401" y="221183"/>
                  <a:pt x="1178393" y="222502"/>
                  <a:pt x="1177147" y="223535"/>
                </a:cubicBezTo>
                <a:cubicBezTo>
                  <a:pt x="1175901" y="224567"/>
                  <a:pt x="1174507" y="225313"/>
                  <a:pt x="1172965" y="225772"/>
                </a:cubicBezTo>
                <a:cubicBezTo>
                  <a:pt x="1171422" y="226231"/>
                  <a:pt x="1169879" y="226460"/>
                  <a:pt x="1168336" y="226460"/>
                </a:cubicBezTo>
                <a:lnTo>
                  <a:pt x="1158549" y="226460"/>
                </a:lnTo>
                <a:cubicBezTo>
                  <a:pt x="1155464" y="226460"/>
                  <a:pt x="1152764" y="226145"/>
                  <a:pt x="1150450" y="225514"/>
                </a:cubicBezTo>
                <a:cubicBezTo>
                  <a:pt x="1148136" y="224883"/>
                  <a:pt x="1145941" y="223736"/>
                  <a:pt x="1143865" y="222072"/>
                </a:cubicBezTo>
                <a:cubicBezTo>
                  <a:pt x="1141789" y="220409"/>
                  <a:pt x="1139713" y="218143"/>
                  <a:pt x="1137637" y="215275"/>
                </a:cubicBezTo>
                <a:cubicBezTo>
                  <a:pt x="1135560" y="212407"/>
                  <a:pt x="1133357" y="208736"/>
                  <a:pt x="1131026" y="204262"/>
                </a:cubicBezTo>
                <a:lnTo>
                  <a:pt x="1063097" y="77609"/>
                </a:lnTo>
                <a:cubicBezTo>
                  <a:pt x="1059546" y="71070"/>
                  <a:pt x="1055966" y="64215"/>
                  <a:pt x="1052359" y="57045"/>
                </a:cubicBezTo>
                <a:cubicBezTo>
                  <a:pt x="1048751" y="49875"/>
                  <a:pt x="1045394" y="42906"/>
                  <a:pt x="1042285" y="36137"/>
                </a:cubicBezTo>
                <a:lnTo>
                  <a:pt x="1041941" y="36137"/>
                </a:lnTo>
                <a:cubicBezTo>
                  <a:pt x="1042171" y="44397"/>
                  <a:pt x="1042343" y="52829"/>
                  <a:pt x="1042457" y="61433"/>
                </a:cubicBezTo>
                <a:cubicBezTo>
                  <a:pt x="1042572" y="70037"/>
                  <a:pt x="1042630" y="78584"/>
                  <a:pt x="1042630" y="87073"/>
                </a:cubicBezTo>
                <a:lnTo>
                  <a:pt x="1042630" y="221470"/>
                </a:lnTo>
                <a:cubicBezTo>
                  <a:pt x="1042630" y="222273"/>
                  <a:pt x="1042388" y="223047"/>
                  <a:pt x="1041904" y="223793"/>
                </a:cubicBezTo>
                <a:cubicBezTo>
                  <a:pt x="1041420" y="224539"/>
                  <a:pt x="1040603" y="225112"/>
                  <a:pt x="1039453" y="225514"/>
                </a:cubicBezTo>
                <a:cubicBezTo>
                  <a:pt x="1038303" y="225915"/>
                  <a:pt x="1036790" y="226260"/>
                  <a:pt x="1034913" y="226546"/>
                </a:cubicBezTo>
                <a:cubicBezTo>
                  <a:pt x="1033036" y="226833"/>
                  <a:pt x="1030645" y="226977"/>
                  <a:pt x="1027739" y="226977"/>
                </a:cubicBezTo>
                <a:cubicBezTo>
                  <a:pt x="1024833" y="226977"/>
                  <a:pt x="1022443" y="226833"/>
                  <a:pt x="1020567" y="226546"/>
                </a:cubicBezTo>
                <a:cubicBezTo>
                  <a:pt x="1018691" y="226260"/>
                  <a:pt x="1017208" y="225915"/>
                  <a:pt x="1016118" y="225514"/>
                </a:cubicBezTo>
                <a:cubicBezTo>
                  <a:pt x="1015028" y="225112"/>
                  <a:pt x="1014241" y="224539"/>
                  <a:pt x="1013757" y="223793"/>
                </a:cubicBezTo>
                <a:cubicBezTo>
                  <a:pt x="1013273" y="223047"/>
                  <a:pt x="1013031" y="222273"/>
                  <a:pt x="1013031" y="221470"/>
                </a:cubicBezTo>
                <a:lnTo>
                  <a:pt x="1013031" y="16003"/>
                </a:lnTo>
                <a:cubicBezTo>
                  <a:pt x="1013031" y="11415"/>
                  <a:pt x="1014334" y="8145"/>
                  <a:pt x="1016940" y="6195"/>
                </a:cubicBezTo>
                <a:cubicBezTo>
                  <a:pt x="1019545" y="4244"/>
                  <a:pt x="1022387" y="3269"/>
                  <a:pt x="1025464" y="3269"/>
                </a:cubicBezTo>
                <a:lnTo>
                  <a:pt x="1040030" y="3269"/>
                </a:lnTo>
                <a:cubicBezTo>
                  <a:pt x="1043462" y="3269"/>
                  <a:pt x="1046333" y="3556"/>
                  <a:pt x="1048643" y="4130"/>
                </a:cubicBezTo>
                <a:cubicBezTo>
                  <a:pt x="1050953" y="4703"/>
                  <a:pt x="1053025" y="5650"/>
                  <a:pt x="1054860" y="6969"/>
                </a:cubicBezTo>
                <a:cubicBezTo>
                  <a:pt x="1056694" y="8288"/>
                  <a:pt x="1058470" y="10124"/>
                  <a:pt x="1060187" y="12476"/>
                </a:cubicBezTo>
                <a:cubicBezTo>
                  <a:pt x="1061905" y="14827"/>
                  <a:pt x="1063706" y="17782"/>
                  <a:pt x="1065592" y="21338"/>
                </a:cubicBezTo>
                <a:lnTo>
                  <a:pt x="1117814" y="119081"/>
                </a:lnTo>
                <a:cubicBezTo>
                  <a:pt x="1121029" y="125046"/>
                  <a:pt x="1124134" y="130868"/>
                  <a:pt x="1127128" y="136547"/>
                </a:cubicBezTo>
                <a:cubicBezTo>
                  <a:pt x="1130121" y="142226"/>
                  <a:pt x="1133004" y="147819"/>
                  <a:pt x="1135776" y="153325"/>
                </a:cubicBezTo>
                <a:cubicBezTo>
                  <a:pt x="1138548" y="158832"/>
                  <a:pt x="1141292" y="164252"/>
                  <a:pt x="1144008" y="169587"/>
                </a:cubicBezTo>
                <a:cubicBezTo>
                  <a:pt x="1146723" y="174922"/>
                  <a:pt x="1149412" y="180285"/>
                  <a:pt x="1152074" y="185677"/>
                </a:cubicBezTo>
                <a:lnTo>
                  <a:pt x="1152246" y="185677"/>
                </a:lnTo>
                <a:cubicBezTo>
                  <a:pt x="1152017" y="176614"/>
                  <a:pt x="1151873" y="167178"/>
                  <a:pt x="1151816" y="157369"/>
                </a:cubicBezTo>
                <a:cubicBezTo>
                  <a:pt x="1151759" y="147560"/>
                  <a:pt x="1151730" y="138125"/>
                  <a:pt x="1151730" y="129062"/>
                </a:cubicBezTo>
                <a:lnTo>
                  <a:pt x="1151730" y="8260"/>
                </a:lnTo>
                <a:cubicBezTo>
                  <a:pt x="1151730" y="7457"/>
                  <a:pt x="1151972" y="6711"/>
                  <a:pt x="1152456" y="6023"/>
                </a:cubicBezTo>
                <a:cubicBezTo>
                  <a:pt x="1152940" y="5334"/>
                  <a:pt x="1153757" y="4732"/>
                  <a:pt x="1154907" y="4216"/>
                </a:cubicBezTo>
                <a:cubicBezTo>
                  <a:pt x="1156057" y="3699"/>
                  <a:pt x="1157570" y="3327"/>
                  <a:pt x="1159447" y="3097"/>
                </a:cubicBezTo>
                <a:cubicBezTo>
                  <a:pt x="1161324" y="2868"/>
                  <a:pt x="1163775" y="2753"/>
                  <a:pt x="1166801" y="2753"/>
                </a:cubicBezTo>
                <a:close/>
                <a:moveTo>
                  <a:pt x="595301" y="2753"/>
                </a:moveTo>
                <a:cubicBezTo>
                  <a:pt x="597964" y="2753"/>
                  <a:pt x="600264" y="2868"/>
                  <a:pt x="602201" y="3097"/>
                </a:cubicBezTo>
                <a:cubicBezTo>
                  <a:pt x="604138" y="3327"/>
                  <a:pt x="605651" y="3699"/>
                  <a:pt x="606741" y="4216"/>
                </a:cubicBezTo>
                <a:cubicBezTo>
                  <a:pt x="607831" y="4732"/>
                  <a:pt x="608618" y="5334"/>
                  <a:pt x="609102" y="6023"/>
                </a:cubicBezTo>
                <a:cubicBezTo>
                  <a:pt x="609586" y="6711"/>
                  <a:pt x="609828" y="7457"/>
                  <a:pt x="609828" y="8260"/>
                </a:cubicBezTo>
                <a:lnTo>
                  <a:pt x="609828" y="213726"/>
                </a:lnTo>
                <a:cubicBezTo>
                  <a:pt x="609828" y="216021"/>
                  <a:pt x="609443" y="217971"/>
                  <a:pt x="608672" y="219577"/>
                </a:cubicBezTo>
                <a:cubicBezTo>
                  <a:pt x="607901" y="221183"/>
                  <a:pt x="606893" y="222502"/>
                  <a:pt x="605647" y="223535"/>
                </a:cubicBezTo>
                <a:cubicBezTo>
                  <a:pt x="604401" y="224567"/>
                  <a:pt x="603007" y="225313"/>
                  <a:pt x="601465" y="225772"/>
                </a:cubicBezTo>
                <a:cubicBezTo>
                  <a:pt x="599922" y="226231"/>
                  <a:pt x="598379" y="226460"/>
                  <a:pt x="596836" y="226460"/>
                </a:cubicBezTo>
                <a:lnTo>
                  <a:pt x="587049" y="226460"/>
                </a:lnTo>
                <a:cubicBezTo>
                  <a:pt x="583964" y="226460"/>
                  <a:pt x="581264" y="226145"/>
                  <a:pt x="578950" y="225514"/>
                </a:cubicBezTo>
                <a:cubicBezTo>
                  <a:pt x="576636" y="224883"/>
                  <a:pt x="574441" y="223736"/>
                  <a:pt x="572365" y="222072"/>
                </a:cubicBezTo>
                <a:cubicBezTo>
                  <a:pt x="570289" y="220409"/>
                  <a:pt x="568213" y="218143"/>
                  <a:pt x="566137" y="215275"/>
                </a:cubicBezTo>
                <a:cubicBezTo>
                  <a:pt x="564060" y="212407"/>
                  <a:pt x="561856" y="208736"/>
                  <a:pt x="559526" y="204262"/>
                </a:cubicBezTo>
                <a:lnTo>
                  <a:pt x="491597" y="77609"/>
                </a:lnTo>
                <a:cubicBezTo>
                  <a:pt x="488046" y="71070"/>
                  <a:pt x="484466" y="64215"/>
                  <a:pt x="480859" y="57045"/>
                </a:cubicBezTo>
                <a:cubicBezTo>
                  <a:pt x="477251" y="49875"/>
                  <a:pt x="473894" y="42906"/>
                  <a:pt x="470785" y="36137"/>
                </a:cubicBezTo>
                <a:lnTo>
                  <a:pt x="470441" y="36137"/>
                </a:lnTo>
                <a:cubicBezTo>
                  <a:pt x="470671" y="44397"/>
                  <a:pt x="470843" y="52829"/>
                  <a:pt x="470957" y="61433"/>
                </a:cubicBezTo>
                <a:cubicBezTo>
                  <a:pt x="471072" y="70037"/>
                  <a:pt x="471130" y="78584"/>
                  <a:pt x="471130" y="87073"/>
                </a:cubicBezTo>
                <a:lnTo>
                  <a:pt x="471130" y="221470"/>
                </a:lnTo>
                <a:cubicBezTo>
                  <a:pt x="471130" y="222273"/>
                  <a:pt x="470888" y="223047"/>
                  <a:pt x="470404" y="223793"/>
                </a:cubicBezTo>
                <a:cubicBezTo>
                  <a:pt x="469920" y="224539"/>
                  <a:pt x="469103" y="225112"/>
                  <a:pt x="467953" y="225514"/>
                </a:cubicBezTo>
                <a:cubicBezTo>
                  <a:pt x="466803" y="225915"/>
                  <a:pt x="465290" y="226260"/>
                  <a:pt x="463413" y="226546"/>
                </a:cubicBezTo>
                <a:cubicBezTo>
                  <a:pt x="461536" y="226833"/>
                  <a:pt x="459145" y="226977"/>
                  <a:pt x="456239" y="226977"/>
                </a:cubicBezTo>
                <a:cubicBezTo>
                  <a:pt x="453333" y="226977"/>
                  <a:pt x="450943" y="226833"/>
                  <a:pt x="449067" y="226546"/>
                </a:cubicBezTo>
                <a:cubicBezTo>
                  <a:pt x="447191" y="226260"/>
                  <a:pt x="445708" y="225915"/>
                  <a:pt x="444618" y="225514"/>
                </a:cubicBezTo>
                <a:cubicBezTo>
                  <a:pt x="443528" y="225112"/>
                  <a:pt x="442741" y="224539"/>
                  <a:pt x="442257" y="223793"/>
                </a:cubicBezTo>
                <a:cubicBezTo>
                  <a:pt x="441773" y="223047"/>
                  <a:pt x="441531" y="222273"/>
                  <a:pt x="441531" y="221470"/>
                </a:cubicBezTo>
                <a:lnTo>
                  <a:pt x="441531" y="16003"/>
                </a:lnTo>
                <a:cubicBezTo>
                  <a:pt x="441531" y="11415"/>
                  <a:pt x="442834" y="8145"/>
                  <a:pt x="445440" y="6195"/>
                </a:cubicBezTo>
                <a:cubicBezTo>
                  <a:pt x="448045" y="4244"/>
                  <a:pt x="450887" y="3269"/>
                  <a:pt x="453964" y="3269"/>
                </a:cubicBezTo>
                <a:lnTo>
                  <a:pt x="468530" y="3269"/>
                </a:lnTo>
                <a:cubicBezTo>
                  <a:pt x="471962" y="3269"/>
                  <a:pt x="474833" y="3556"/>
                  <a:pt x="477143" y="4130"/>
                </a:cubicBezTo>
                <a:cubicBezTo>
                  <a:pt x="479453" y="4703"/>
                  <a:pt x="481525" y="5650"/>
                  <a:pt x="483359" y="6969"/>
                </a:cubicBezTo>
                <a:cubicBezTo>
                  <a:pt x="485194" y="8288"/>
                  <a:pt x="486970" y="10124"/>
                  <a:pt x="488687" y="12476"/>
                </a:cubicBezTo>
                <a:cubicBezTo>
                  <a:pt x="490405" y="14827"/>
                  <a:pt x="492206" y="17782"/>
                  <a:pt x="494092" y="21338"/>
                </a:cubicBezTo>
                <a:lnTo>
                  <a:pt x="546314" y="119081"/>
                </a:lnTo>
                <a:cubicBezTo>
                  <a:pt x="549529" y="125046"/>
                  <a:pt x="552634" y="130868"/>
                  <a:pt x="555627" y="136547"/>
                </a:cubicBezTo>
                <a:cubicBezTo>
                  <a:pt x="558621" y="142226"/>
                  <a:pt x="561504" y="147819"/>
                  <a:pt x="564276" y="153325"/>
                </a:cubicBezTo>
                <a:cubicBezTo>
                  <a:pt x="567048" y="158832"/>
                  <a:pt x="569792" y="164252"/>
                  <a:pt x="572508" y="169587"/>
                </a:cubicBezTo>
                <a:cubicBezTo>
                  <a:pt x="575223" y="174922"/>
                  <a:pt x="577912" y="180285"/>
                  <a:pt x="580574" y="185677"/>
                </a:cubicBezTo>
                <a:lnTo>
                  <a:pt x="580746" y="185677"/>
                </a:lnTo>
                <a:cubicBezTo>
                  <a:pt x="580517" y="176614"/>
                  <a:pt x="580373" y="167178"/>
                  <a:pt x="580316" y="157369"/>
                </a:cubicBezTo>
                <a:cubicBezTo>
                  <a:pt x="580259" y="147560"/>
                  <a:pt x="580230" y="138125"/>
                  <a:pt x="580230" y="129062"/>
                </a:cubicBezTo>
                <a:lnTo>
                  <a:pt x="580230" y="8260"/>
                </a:lnTo>
                <a:cubicBezTo>
                  <a:pt x="580230" y="7457"/>
                  <a:pt x="580472" y="6711"/>
                  <a:pt x="580956" y="6023"/>
                </a:cubicBezTo>
                <a:cubicBezTo>
                  <a:pt x="581440" y="5334"/>
                  <a:pt x="582257" y="4732"/>
                  <a:pt x="583407" y="4216"/>
                </a:cubicBezTo>
                <a:cubicBezTo>
                  <a:pt x="584557" y="3699"/>
                  <a:pt x="586070" y="3327"/>
                  <a:pt x="587947" y="3097"/>
                </a:cubicBezTo>
                <a:cubicBezTo>
                  <a:pt x="589824" y="2868"/>
                  <a:pt x="592275" y="2753"/>
                  <a:pt x="595301" y="2753"/>
                </a:cubicBezTo>
                <a:close/>
                <a:moveTo>
                  <a:pt x="97915" y="516"/>
                </a:moveTo>
                <a:cubicBezTo>
                  <a:pt x="104340" y="516"/>
                  <a:pt x="110592" y="1118"/>
                  <a:pt x="116672" y="2323"/>
                </a:cubicBezTo>
                <a:cubicBezTo>
                  <a:pt x="122752" y="3527"/>
                  <a:pt x="128374" y="5047"/>
                  <a:pt x="133536" y="6883"/>
                </a:cubicBezTo>
                <a:cubicBezTo>
                  <a:pt x="138699" y="8719"/>
                  <a:pt x="143288" y="10841"/>
                  <a:pt x="147303" y="13250"/>
                </a:cubicBezTo>
                <a:cubicBezTo>
                  <a:pt x="151318" y="15659"/>
                  <a:pt x="154100" y="17638"/>
                  <a:pt x="155649" y="19187"/>
                </a:cubicBezTo>
                <a:cubicBezTo>
                  <a:pt x="157198" y="20736"/>
                  <a:pt x="158201" y="21912"/>
                  <a:pt x="158660" y="22715"/>
                </a:cubicBezTo>
                <a:cubicBezTo>
                  <a:pt x="159119" y="23518"/>
                  <a:pt x="159492" y="24464"/>
                  <a:pt x="159779" y="25554"/>
                </a:cubicBezTo>
                <a:cubicBezTo>
                  <a:pt x="160066" y="26644"/>
                  <a:pt x="160295" y="27934"/>
                  <a:pt x="160467" y="29426"/>
                </a:cubicBezTo>
                <a:cubicBezTo>
                  <a:pt x="160639" y="30917"/>
                  <a:pt x="160725" y="32695"/>
                  <a:pt x="160725" y="34760"/>
                </a:cubicBezTo>
                <a:cubicBezTo>
                  <a:pt x="160725" y="37055"/>
                  <a:pt x="160610" y="39005"/>
                  <a:pt x="160380" y="40611"/>
                </a:cubicBezTo>
                <a:cubicBezTo>
                  <a:pt x="160149" y="42217"/>
                  <a:pt x="159803" y="43565"/>
                  <a:pt x="159342" y="44655"/>
                </a:cubicBezTo>
                <a:cubicBezTo>
                  <a:pt x="158880" y="45745"/>
                  <a:pt x="158332" y="46548"/>
                  <a:pt x="157698" y="47064"/>
                </a:cubicBezTo>
                <a:cubicBezTo>
                  <a:pt x="157063" y="47581"/>
                  <a:pt x="156284" y="47839"/>
                  <a:pt x="155361" y="47839"/>
                </a:cubicBezTo>
                <a:cubicBezTo>
                  <a:pt x="153748" y="47839"/>
                  <a:pt x="151499" y="46720"/>
                  <a:pt x="148615" y="44483"/>
                </a:cubicBezTo>
                <a:cubicBezTo>
                  <a:pt x="145731" y="42246"/>
                  <a:pt x="142011" y="39779"/>
                  <a:pt x="137455" y="37084"/>
                </a:cubicBezTo>
                <a:cubicBezTo>
                  <a:pt x="132899" y="34388"/>
                  <a:pt x="127364" y="31921"/>
                  <a:pt x="120848" y="29684"/>
                </a:cubicBezTo>
                <a:cubicBezTo>
                  <a:pt x="114332" y="27447"/>
                  <a:pt x="106518" y="26328"/>
                  <a:pt x="97407" y="26328"/>
                </a:cubicBezTo>
                <a:cubicBezTo>
                  <a:pt x="87487" y="26328"/>
                  <a:pt x="78462" y="28307"/>
                  <a:pt x="70331" y="32265"/>
                </a:cubicBezTo>
                <a:cubicBezTo>
                  <a:pt x="62200" y="36223"/>
                  <a:pt x="55251" y="42045"/>
                  <a:pt x="49485" y="49732"/>
                </a:cubicBezTo>
                <a:cubicBezTo>
                  <a:pt x="43718" y="57418"/>
                  <a:pt x="39249" y="66796"/>
                  <a:pt x="36077" y="77867"/>
                </a:cubicBezTo>
                <a:cubicBezTo>
                  <a:pt x="32905" y="88938"/>
                  <a:pt x="31319" y="101586"/>
                  <a:pt x="31319" y="115811"/>
                </a:cubicBezTo>
                <a:cubicBezTo>
                  <a:pt x="31319" y="129922"/>
                  <a:pt x="32847" y="142398"/>
                  <a:pt x="35904" y="153239"/>
                </a:cubicBezTo>
                <a:cubicBezTo>
                  <a:pt x="38960" y="164080"/>
                  <a:pt x="43343" y="173143"/>
                  <a:pt x="49052" y="180428"/>
                </a:cubicBezTo>
                <a:cubicBezTo>
                  <a:pt x="54761" y="187713"/>
                  <a:pt x="61767" y="193220"/>
                  <a:pt x="70071" y="196948"/>
                </a:cubicBezTo>
                <a:cubicBezTo>
                  <a:pt x="78375" y="200677"/>
                  <a:pt x="87775" y="202541"/>
                  <a:pt x="98270" y="202541"/>
                </a:cubicBezTo>
                <a:cubicBezTo>
                  <a:pt x="107150" y="202541"/>
                  <a:pt x="114906" y="201451"/>
                  <a:pt x="121537" y="199271"/>
                </a:cubicBezTo>
                <a:cubicBezTo>
                  <a:pt x="128169" y="197092"/>
                  <a:pt x="133820" y="194654"/>
                  <a:pt x="138490" y="191958"/>
                </a:cubicBezTo>
                <a:cubicBezTo>
                  <a:pt x="143161" y="189262"/>
                  <a:pt x="146995" y="186824"/>
                  <a:pt x="149994" y="184644"/>
                </a:cubicBezTo>
                <a:cubicBezTo>
                  <a:pt x="152993" y="182465"/>
                  <a:pt x="155358" y="181375"/>
                  <a:pt x="157087" y="181375"/>
                </a:cubicBezTo>
                <a:cubicBezTo>
                  <a:pt x="157896" y="181375"/>
                  <a:pt x="158588" y="181547"/>
                  <a:pt x="159164" y="181891"/>
                </a:cubicBezTo>
                <a:cubicBezTo>
                  <a:pt x="159741" y="182235"/>
                  <a:pt x="160202" y="182895"/>
                  <a:pt x="160548" y="183870"/>
                </a:cubicBezTo>
                <a:cubicBezTo>
                  <a:pt x="160894" y="184845"/>
                  <a:pt x="161153" y="186193"/>
                  <a:pt x="161326" y="187914"/>
                </a:cubicBezTo>
                <a:cubicBezTo>
                  <a:pt x="161499" y="189635"/>
                  <a:pt x="161586" y="191814"/>
                  <a:pt x="161586" y="194453"/>
                </a:cubicBezTo>
                <a:cubicBezTo>
                  <a:pt x="161586" y="196289"/>
                  <a:pt x="161528" y="197895"/>
                  <a:pt x="161414" y="199271"/>
                </a:cubicBezTo>
                <a:cubicBezTo>
                  <a:pt x="161299" y="200648"/>
                  <a:pt x="161098" y="201853"/>
                  <a:pt x="160811" y="202885"/>
                </a:cubicBezTo>
                <a:cubicBezTo>
                  <a:pt x="160525" y="203918"/>
                  <a:pt x="160152" y="204835"/>
                  <a:pt x="159693" y="205638"/>
                </a:cubicBezTo>
                <a:cubicBezTo>
                  <a:pt x="159234" y="206441"/>
                  <a:pt x="158431" y="207417"/>
                  <a:pt x="157284" y="208564"/>
                </a:cubicBezTo>
                <a:cubicBezTo>
                  <a:pt x="156136" y="209711"/>
                  <a:pt x="153727" y="211460"/>
                  <a:pt x="150056" y="213812"/>
                </a:cubicBezTo>
                <a:cubicBezTo>
                  <a:pt x="146385" y="216164"/>
                  <a:pt x="141825" y="218458"/>
                  <a:pt x="136376" y="220696"/>
                </a:cubicBezTo>
                <a:cubicBezTo>
                  <a:pt x="130926" y="222933"/>
                  <a:pt x="124674" y="224826"/>
                  <a:pt x="117619" y="226374"/>
                </a:cubicBezTo>
                <a:cubicBezTo>
                  <a:pt x="110563" y="227923"/>
                  <a:pt x="102848" y="228697"/>
                  <a:pt x="94473" y="228697"/>
                </a:cubicBezTo>
                <a:cubicBezTo>
                  <a:pt x="80019" y="228697"/>
                  <a:pt x="66969" y="226288"/>
                  <a:pt x="55325" y="221470"/>
                </a:cubicBezTo>
                <a:cubicBezTo>
                  <a:pt x="43680" y="216652"/>
                  <a:pt x="33757" y="209539"/>
                  <a:pt x="25554" y="200132"/>
                </a:cubicBezTo>
                <a:cubicBezTo>
                  <a:pt x="17352" y="190725"/>
                  <a:pt x="11042" y="179109"/>
                  <a:pt x="6625" y="165285"/>
                </a:cubicBezTo>
                <a:cubicBezTo>
                  <a:pt x="2209" y="151461"/>
                  <a:pt x="0" y="135543"/>
                  <a:pt x="0" y="117532"/>
                </a:cubicBezTo>
                <a:cubicBezTo>
                  <a:pt x="0" y="99062"/>
                  <a:pt x="2381" y="82599"/>
                  <a:pt x="7142" y="68144"/>
                </a:cubicBezTo>
                <a:cubicBezTo>
                  <a:pt x="11903" y="53689"/>
                  <a:pt x="18585" y="41443"/>
                  <a:pt x="27189" y="31405"/>
                </a:cubicBezTo>
                <a:cubicBezTo>
                  <a:pt x="35793" y="21367"/>
                  <a:pt x="46090" y="13709"/>
                  <a:pt x="58078" y="8432"/>
                </a:cubicBezTo>
                <a:cubicBezTo>
                  <a:pt x="70066" y="3155"/>
                  <a:pt x="83345" y="516"/>
                  <a:pt x="97915" y="516"/>
                </a:cubicBezTo>
                <a:close/>
                <a:moveTo>
                  <a:pt x="1468836" y="0"/>
                </a:moveTo>
                <a:cubicBezTo>
                  <a:pt x="1473769" y="0"/>
                  <a:pt x="1478731" y="430"/>
                  <a:pt x="1483721" y="1290"/>
                </a:cubicBezTo>
                <a:cubicBezTo>
                  <a:pt x="1488712" y="2151"/>
                  <a:pt x="1493415" y="3298"/>
                  <a:pt x="1497832" y="4732"/>
                </a:cubicBezTo>
                <a:cubicBezTo>
                  <a:pt x="1502249" y="6166"/>
                  <a:pt x="1506178" y="7772"/>
                  <a:pt x="1509620" y="9550"/>
                </a:cubicBezTo>
                <a:cubicBezTo>
                  <a:pt x="1513061" y="11328"/>
                  <a:pt x="1515327" y="12762"/>
                  <a:pt x="1516417" y="13852"/>
                </a:cubicBezTo>
                <a:cubicBezTo>
                  <a:pt x="1517507" y="14942"/>
                  <a:pt x="1518224" y="15803"/>
                  <a:pt x="1518568" y="16434"/>
                </a:cubicBezTo>
                <a:cubicBezTo>
                  <a:pt x="1518912" y="17065"/>
                  <a:pt x="1519199" y="17868"/>
                  <a:pt x="1519428" y="18843"/>
                </a:cubicBezTo>
                <a:cubicBezTo>
                  <a:pt x="1519658" y="19818"/>
                  <a:pt x="1519830" y="20994"/>
                  <a:pt x="1519945" y="22370"/>
                </a:cubicBezTo>
                <a:cubicBezTo>
                  <a:pt x="1520059" y="23747"/>
                  <a:pt x="1520117" y="25525"/>
                  <a:pt x="1520117" y="27705"/>
                </a:cubicBezTo>
                <a:cubicBezTo>
                  <a:pt x="1520117" y="29770"/>
                  <a:pt x="1520031" y="31606"/>
                  <a:pt x="1519859" y="33212"/>
                </a:cubicBezTo>
                <a:cubicBezTo>
                  <a:pt x="1519687" y="34818"/>
                  <a:pt x="1519428" y="36166"/>
                  <a:pt x="1519084" y="37256"/>
                </a:cubicBezTo>
                <a:cubicBezTo>
                  <a:pt x="1518740" y="38345"/>
                  <a:pt x="1518252" y="39148"/>
                  <a:pt x="1517622" y="39665"/>
                </a:cubicBezTo>
                <a:cubicBezTo>
                  <a:pt x="1516991" y="40181"/>
                  <a:pt x="1516274" y="40439"/>
                  <a:pt x="1515471" y="40439"/>
                </a:cubicBezTo>
                <a:cubicBezTo>
                  <a:pt x="1514209" y="40439"/>
                  <a:pt x="1512230" y="39636"/>
                  <a:pt x="1509534" y="38030"/>
                </a:cubicBezTo>
                <a:cubicBezTo>
                  <a:pt x="1506838" y="36424"/>
                  <a:pt x="1503539" y="34617"/>
                  <a:pt x="1499639" y="32609"/>
                </a:cubicBezTo>
                <a:cubicBezTo>
                  <a:pt x="1495738" y="30602"/>
                  <a:pt x="1491121" y="28766"/>
                  <a:pt x="1485786" y="27103"/>
                </a:cubicBezTo>
                <a:cubicBezTo>
                  <a:pt x="1480452" y="25439"/>
                  <a:pt x="1474457" y="24608"/>
                  <a:pt x="1467804" y="24608"/>
                </a:cubicBezTo>
                <a:cubicBezTo>
                  <a:pt x="1461609" y="24608"/>
                  <a:pt x="1456217" y="25439"/>
                  <a:pt x="1451628" y="27103"/>
                </a:cubicBezTo>
                <a:cubicBezTo>
                  <a:pt x="1447039" y="28766"/>
                  <a:pt x="1443253" y="30975"/>
                  <a:pt x="1440270" y="33728"/>
                </a:cubicBezTo>
                <a:cubicBezTo>
                  <a:pt x="1437288" y="36481"/>
                  <a:pt x="1435051" y="39751"/>
                  <a:pt x="1433559" y="43537"/>
                </a:cubicBezTo>
                <a:cubicBezTo>
                  <a:pt x="1432068" y="47322"/>
                  <a:pt x="1431322" y="51338"/>
                  <a:pt x="1431322" y="55582"/>
                </a:cubicBezTo>
                <a:cubicBezTo>
                  <a:pt x="1431322" y="61777"/>
                  <a:pt x="1432756" y="67112"/>
                  <a:pt x="1435624" y="71586"/>
                </a:cubicBezTo>
                <a:cubicBezTo>
                  <a:pt x="1438492" y="76060"/>
                  <a:pt x="1442307" y="80018"/>
                  <a:pt x="1447068" y="83460"/>
                </a:cubicBezTo>
                <a:cubicBezTo>
                  <a:pt x="1451829" y="86901"/>
                  <a:pt x="1457249" y="90056"/>
                  <a:pt x="1463330" y="92924"/>
                </a:cubicBezTo>
                <a:cubicBezTo>
                  <a:pt x="1469410" y="95792"/>
                  <a:pt x="1475605" y="98689"/>
                  <a:pt x="1481914" y="101614"/>
                </a:cubicBezTo>
                <a:cubicBezTo>
                  <a:pt x="1488224" y="104540"/>
                  <a:pt x="1494419" y="107752"/>
                  <a:pt x="1500499" y="111251"/>
                </a:cubicBezTo>
                <a:cubicBezTo>
                  <a:pt x="1506580" y="114750"/>
                  <a:pt x="1512000" y="118880"/>
                  <a:pt x="1516761" y="123641"/>
                </a:cubicBezTo>
                <a:cubicBezTo>
                  <a:pt x="1521522" y="128402"/>
                  <a:pt x="1525365" y="134023"/>
                  <a:pt x="1528291" y="140505"/>
                </a:cubicBezTo>
                <a:cubicBezTo>
                  <a:pt x="1531216" y="146987"/>
                  <a:pt x="1532679" y="154645"/>
                  <a:pt x="1532679" y="163478"/>
                </a:cubicBezTo>
                <a:cubicBezTo>
                  <a:pt x="1532679" y="173918"/>
                  <a:pt x="1530757" y="183210"/>
                  <a:pt x="1526914" y="191355"/>
                </a:cubicBezTo>
                <a:cubicBezTo>
                  <a:pt x="1523071" y="199501"/>
                  <a:pt x="1517736" y="206413"/>
                  <a:pt x="1510910" y="212091"/>
                </a:cubicBezTo>
                <a:cubicBezTo>
                  <a:pt x="1504084" y="217770"/>
                  <a:pt x="1496054" y="222044"/>
                  <a:pt x="1486819" y="224912"/>
                </a:cubicBezTo>
                <a:cubicBezTo>
                  <a:pt x="1477584" y="227780"/>
                  <a:pt x="1467632" y="229214"/>
                  <a:pt x="1456962" y="229214"/>
                </a:cubicBezTo>
                <a:cubicBezTo>
                  <a:pt x="1449506" y="229214"/>
                  <a:pt x="1442594" y="228583"/>
                  <a:pt x="1436227" y="227321"/>
                </a:cubicBezTo>
                <a:cubicBezTo>
                  <a:pt x="1429859" y="226059"/>
                  <a:pt x="1424181" y="224510"/>
                  <a:pt x="1419190" y="222675"/>
                </a:cubicBezTo>
                <a:cubicBezTo>
                  <a:pt x="1414200" y="220839"/>
                  <a:pt x="1410013" y="218946"/>
                  <a:pt x="1406628" y="216996"/>
                </a:cubicBezTo>
                <a:cubicBezTo>
                  <a:pt x="1403244" y="215046"/>
                  <a:pt x="1400892" y="213382"/>
                  <a:pt x="1399573" y="212005"/>
                </a:cubicBezTo>
                <a:cubicBezTo>
                  <a:pt x="1398254" y="210629"/>
                  <a:pt x="1397278" y="208879"/>
                  <a:pt x="1396648" y="206757"/>
                </a:cubicBezTo>
                <a:cubicBezTo>
                  <a:pt x="1396017" y="204635"/>
                  <a:pt x="1395701" y="201795"/>
                  <a:pt x="1395701" y="198239"/>
                </a:cubicBezTo>
                <a:cubicBezTo>
                  <a:pt x="1395701" y="195715"/>
                  <a:pt x="1395816" y="193621"/>
                  <a:pt x="1396045" y="191958"/>
                </a:cubicBezTo>
                <a:cubicBezTo>
                  <a:pt x="1396275" y="190294"/>
                  <a:pt x="1396619" y="188946"/>
                  <a:pt x="1397078" y="187914"/>
                </a:cubicBezTo>
                <a:cubicBezTo>
                  <a:pt x="1397537" y="186881"/>
                  <a:pt x="1398110" y="186164"/>
                  <a:pt x="1398799" y="185763"/>
                </a:cubicBezTo>
                <a:cubicBezTo>
                  <a:pt x="1399487" y="185361"/>
                  <a:pt x="1400290" y="185161"/>
                  <a:pt x="1401208" y="185161"/>
                </a:cubicBezTo>
                <a:cubicBezTo>
                  <a:pt x="1402814" y="185161"/>
                  <a:pt x="1405080" y="186136"/>
                  <a:pt x="1408005" y="188086"/>
                </a:cubicBezTo>
                <a:cubicBezTo>
                  <a:pt x="1410930" y="190036"/>
                  <a:pt x="1414688" y="192159"/>
                  <a:pt x="1419276" y="194453"/>
                </a:cubicBezTo>
                <a:cubicBezTo>
                  <a:pt x="1423865" y="196747"/>
                  <a:pt x="1429401" y="198898"/>
                  <a:pt x="1435882" y="200906"/>
                </a:cubicBezTo>
                <a:cubicBezTo>
                  <a:pt x="1442364" y="202914"/>
                  <a:pt x="1449850" y="203918"/>
                  <a:pt x="1458339" y="203918"/>
                </a:cubicBezTo>
                <a:cubicBezTo>
                  <a:pt x="1464764" y="203918"/>
                  <a:pt x="1470643" y="203057"/>
                  <a:pt x="1475978" y="201336"/>
                </a:cubicBezTo>
                <a:cubicBezTo>
                  <a:pt x="1481312" y="199615"/>
                  <a:pt x="1485901" y="197178"/>
                  <a:pt x="1489744" y="194023"/>
                </a:cubicBezTo>
                <a:cubicBezTo>
                  <a:pt x="1493587" y="190868"/>
                  <a:pt x="1496541" y="186996"/>
                  <a:pt x="1498606" y="182407"/>
                </a:cubicBezTo>
                <a:cubicBezTo>
                  <a:pt x="1500671" y="177818"/>
                  <a:pt x="1501704" y="172598"/>
                  <a:pt x="1501704" y="166748"/>
                </a:cubicBezTo>
                <a:cubicBezTo>
                  <a:pt x="1501704" y="160438"/>
                  <a:pt x="1500270" y="155046"/>
                  <a:pt x="1497402" y="150572"/>
                </a:cubicBezTo>
                <a:cubicBezTo>
                  <a:pt x="1494534" y="146098"/>
                  <a:pt x="1490748" y="142169"/>
                  <a:pt x="1486044" y="138784"/>
                </a:cubicBezTo>
                <a:cubicBezTo>
                  <a:pt x="1481341" y="135400"/>
                  <a:pt x="1475978" y="132303"/>
                  <a:pt x="1469955" y="129492"/>
                </a:cubicBezTo>
                <a:cubicBezTo>
                  <a:pt x="1463932" y="126681"/>
                  <a:pt x="1457765" y="123813"/>
                  <a:pt x="1451456" y="120888"/>
                </a:cubicBezTo>
                <a:cubicBezTo>
                  <a:pt x="1445146" y="117962"/>
                  <a:pt x="1439008" y="114721"/>
                  <a:pt x="1433043" y="111165"/>
                </a:cubicBezTo>
                <a:cubicBezTo>
                  <a:pt x="1427078" y="107609"/>
                  <a:pt x="1421743" y="103421"/>
                  <a:pt x="1417039" y="98603"/>
                </a:cubicBezTo>
                <a:cubicBezTo>
                  <a:pt x="1412336" y="93785"/>
                  <a:pt x="1408521" y="88135"/>
                  <a:pt x="1405596" y="81653"/>
                </a:cubicBezTo>
                <a:cubicBezTo>
                  <a:pt x="1402670" y="75171"/>
                  <a:pt x="1401208" y="67399"/>
                  <a:pt x="1401208" y="58336"/>
                </a:cubicBezTo>
                <a:cubicBezTo>
                  <a:pt x="1401208" y="49043"/>
                  <a:pt x="1402900" y="40755"/>
                  <a:pt x="1406284" y="33470"/>
                </a:cubicBezTo>
                <a:cubicBezTo>
                  <a:pt x="1409668" y="26185"/>
                  <a:pt x="1414372" y="20076"/>
                  <a:pt x="1420395" y="15143"/>
                </a:cubicBezTo>
                <a:cubicBezTo>
                  <a:pt x="1426418" y="10210"/>
                  <a:pt x="1433588" y="6453"/>
                  <a:pt x="1441905" y="3872"/>
                </a:cubicBezTo>
                <a:cubicBezTo>
                  <a:pt x="1450223" y="1290"/>
                  <a:pt x="1459200" y="0"/>
                  <a:pt x="1468836" y="0"/>
                </a:cubicBezTo>
                <a:close/>
                <a:moveTo>
                  <a:pt x="292717" y="0"/>
                </a:moveTo>
                <a:cubicBezTo>
                  <a:pt x="309122" y="0"/>
                  <a:pt x="323405" y="2466"/>
                  <a:pt x="335566" y="7399"/>
                </a:cubicBezTo>
                <a:cubicBezTo>
                  <a:pt x="347726" y="12332"/>
                  <a:pt x="357850" y="19531"/>
                  <a:pt x="365938" y="28996"/>
                </a:cubicBezTo>
                <a:cubicBezTo>
                  <a:pt x="374026" y="38460"/>
                  <a:pt x="380049" y="50162"/>
                  <a:pt x="384007" y="64100"/>
                </a:cubicBezTo>
                <a:cubicBezTo>
                  <a:pt x="387965" y="78039"/>
                  <a:pt x="389944" y="94014"/>
                  <a:pt x="389944" y="112025"/>
                </a:cubicBezTo>
                <a:cubicBezTo>
                  <a:pt x="389944" y="130037"/>
                  <a:pt x="387821" y="146270"/>
                  <a:pt x="383577" y="160725"/>
                </a:cubicBezTo>
                <a:cubicBezTo>
                  <a:pt x="379332" y="175180"/>
                  <a:pt x="372994" y="187484"/>
                  <a:pt x="364562" y="197636"/>
                </a:cubicBezTo>
                <a:cubicBezTo>
                  <a:pt x="356130" y="207789"/>
                  <a:pt x="345547" y="215590"/>
                  <a:pt x="332812" y="221040"/>
                </a:cubicBezTo>
                <a:cubicBezTo>
                  <a:pt x="320078" y="226489"/>
                  <a:pt x="305222" y="229214"/>
                  <a:pt x="288243" y="229214"/>
                </a:cubicBezTo>
                <a:cubicBezTo>
                  <a:pt x="271494" y="229214"/>
                  <a:pt x="257010" y="226718"/>
                  <a:pt x="244792" y="221728"/>
                </a:cubicBezTo>
                <a:cubicBezTo>
                  <a:pt x="232574" y="216738"/>
                  <a:pt x="222479" y="209482"/>
                  <a:pt x="214506" y="199960"/>
                </a:cubicBezTo>
                <a:cubicBezTo>
                  <a:pt x="206533" y="190438"/>
                  <a:pt x="200596" y="178621"/>
                  <a:pt x="196695" y="164511"/>
                </a:cubicBezTo>
                <a:cubicBezTo>
                  <a:pt x="192795" y="150400"/>
                  <a:pt x="190844" y="134167"/>
                  <a:pt x="190844" y="115811"/>
                </a:cubicBezTo>
                <a:cubicBezTo>
                  <a:pt x="190844" y="98259"/>
                  <a:pt x="192967" y="82313"/>
                  <a:pt x="197211" y="67972"/>
                </a:cubicBezTo>
                <a:cubicBezTo>
                  <a:pt x="201456" y="53632"/>
                  <a:pt x="207823" y="41443"/>
                  <a:pt x="216313" y="31405"/>
                </a:cubicBezTo>
                <a:cubicBezTo>
                  <a:pt x="224802" y="21367"/>
                  <a:pt x="235414" y="13623"/>
                  <a:pt x="248148" y="8174"/>
                </a:cubicBezTo>
                <a:cubicBezTo>
                  <a:pt x="260882" y="2724"/>
                  <a:pt x="275738" y="0"/>
                  <a:pt x="29271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en-GB" altLang="zh-CN" sz="2800" b="0" i="0" u="none" strike="noStrike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  <a:lvl2pPr marL="6858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2pPr>
            <a:lvl3pPr marL="11430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3pPr>
            <a:lvl4pPr marL="16002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4pPr>
            <a:lvl5pPr marL="20574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40" name="标题 5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835025" y="603885"/>
            <a:ext cx="2002790" cy="12230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dirty="0">
                <a:latin typeface="汉仪雅酷黑 85W" panose="020B0904020202020204" charset="-122"/>
                <a:ea typeface="汉仪雅酷黑 85W" panose="020B0904020202020204" charset="-122"/>
                <a:cs typeface="宋体" panose="02010600030101010101" pitchFamily="2" charset="-122"/>
              </a:rPr>
              <a:t>目录</a:t>
            </a:r>
            <a:endParaRPr lang="zh-CN" altLang="en-US" dirty="0">
              <a:latin typeface="汉仪雅酷黑 85W" panose="020B0904020202020204" charset="-122"/>
              <a:ea typeface="汉仪雅酷黑 85W" panose="020B0904020202020204" charset="-122"/>
              <a:cs typeface="宋体" panose="02010600030101010101" pitchFamily="2" charset="-122"/>
            </a:endParaRPr>
          </a:p>
        </p:txBody>
      </p:sp>
      <p:sp>
        <p:nvSpPr>
          <p:cNvPr id="10" name="标题"/>
          <p:cNvSpPr txBox="1"/>
          <p:nvPr>
            <p:custDataLst>
              <p:tags r:id="rId20"/>
            </p:custDataLst>
          </p:nvPr>
        </p:nvSpPr>
        <p:spPr>
          <a:xfrm>
            <a:off x="6872605" y="2767330"/>
            <a:ext cx="3724910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组建实验环境，编程实现监测功能</a:t>
            </a:r>
            <a:endParaRPr lang="zh-CN" altLang="en-US" sz="1800" dirty="0">
              <a:solidFill>
                <a:srgbClr val="3484A2"/>
              </a:solidFill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62120" y="1479550"/>
            <a:ext cx="3009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41" y="3525335"/>
            <a:ext cx="2877273" cy="28772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1" name="Oval 2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6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8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5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10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文本框 24"/>
            <p:cNvSpPr txBox="1"/>
            <p:nvPr>
              <p:custDataLst>
                <p:tags r:id="rId11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5" name="MH_Text_1"/>
          <p:cNvSpPr/>
          <p:nvPr>
            <p:custDataLst>
              <p:tags r:id="rId12"/>
            </p:custDataLst>
          </p:nvPr>
        </p:nvSpPr>
        <p:spPr>
          <a:xfrm>
            <a:off x="315651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选择形式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Text_1"/>
          <p:cNvSpPr/>
          <p:nvPr>
            <p:custDataLst>
              <p:tags r:id="rId13"/>
            </p:custDataLst>
          </p:nvPr>
        </p:nvSpPr>
        <p:spPr>
          <a:xfrm>
            <a:off x="6276788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设计过程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14"/>
            </p:custDataLst>
          </p:nvPr>
        </p:nvSpPr>
        <p:spPr>
          <a:xfrm>
            <a:off x="3150935" y="4708553"/>
            <a:ext cx="171323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选择监测数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据显示方式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>
            <p:custDataLst>
              <p:tags r:id="rId15"/>
            </p:custDataLst>
          </p:nvPr>
        </p:nvSpPr>
        <p:spPr>
          <a:xfrm>
            <a:off x="6271211" y="4708553"/>
            <a:ext cx="171323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设计监测系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统工作过程</a:t>
            </a:r>
            <a:endParaRPr lang="en-US" altLang="zh-CN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53081" y="757381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监测绿植土壤湿度数据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65600" y="981710"/>
            <a:ext cx="389191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选择监测数据显示方式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0160" y="1510567"/>
            <a:ext cx="8373306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985" fontAlgn="auto">
              <a:lnSpc>
                <a:spcPct val="150000"/>
              </a:lnSpc>
            </a:pP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请参看学生手册“素养提升”内容，想一想哪些数据的呈现形式适合用在监测系统中，在图中选一选、填一填，并说明理由。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14" y="2420330"/>
            <a:ext cx="3286648" cy="32866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345" y="2531110"/>
            <a:ext cx="5060315" cy="3525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8591" y="975824"/>
            <a:ext cx="453413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设计监测系统工作过程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35887" y="1397054"/>
            <a:ext cx="8936079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 fontAlgn="auto"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监测系统的功能是将土壤湿度传感器采集到的数据发送给用户端，并采用合适的呈现形式让数据在用户端显示出来。结合上述简要分析，请设计并完善监测系统的工作过程图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514350" fontAlgn="auto">
              <a:lnSpc>
                <a:spcPct val="150000"/>
              </a:lnSpc>
            </a:pPr>
            <a:r>
              <a:rPr lang="zh-CN" altLang="en-US" sz="2000" kern="1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请选择选项，并将合适的选项拖到图中的合适位置。</a:t>
            </a:r>
            <a:endParaRPr lang="zh-CN" altLang="en-US" sz="2000" dirty="0">
              <a:solidFill>
                <a:srgbClr val="FF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 32"/>
          <p:cNvSpPr>
            <a:spLocks noChangeArrowheads="1"/>
          </p:cNvSpPr>
          <p:nvPr/>
        </p:nvSpPr>
        <p:spPr bwMode="auto">
          <a:xfrm>
            <a:off x="7840345" y="4421505"/>
            <a:ext cx="1218565" cy="36385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17A1E9"/>
              </a:gs>
              <a:gs pos="100000">
                <a:srgbClr val="4285F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表格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圆角矩形 32"/>
          <p:cNvSpPr>
            <a:spLocks noChangeArrowheads="1"/>
          </p:cNvSpPr>
          <p:nvPr/>
        </p:nvSpPr>
        <p:spPr bwMode="auto">
          <a:xfrm>
            <a:off x="7840345" y="3846195"/>
            <a:ext cx="1263650" cy="36385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17A1E9"/>
              </a:gs>
              <a:gs pos="100000">
                <a:srgbClr val="4285F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土壤湿度数据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21" y="3122278"/>
            <a:ext cx="3286648" cy="3286648"/>
          </a:xfrm>
          <a:prstGeom prst="rect">
            <a:avLst/>
          </a:prstGeom>
        </p:spPr>
      </p:pic>
      <p:sp>
        <p:nvSpPr>
          <p:cNvPr id="10" name="圆角矩形 32"/>
          <p:cNvSpPr>
            <a:spLocks noChangeArrowheads="1"/>
          </p:cNvSpPr>
          <p:nvPr/>
        </p:nvSpPr>
        <p:spPr bwMode="auto">
          <a:xfrm>
            <a:off x="7840345" y="3270885"/>
            <a:ext cx="1241425" cy="36385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17A1E9"/>
              </a:gs>
              <a:gs pos="100000">
                <a:srgbClr val="4285F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温湿度数据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40" y="3581400"/>
            <a:ext cx="6416040" cy="2025015"/>
          </a:xfrm>
          <a:prstGeom prst="rect">
            <a:avLst/>
          </a:prstGeom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014095" y="3290570"/>
            <a:ext cx="6587490" cy="2590800"/>
          </a:xfrm>
          <a:prstGeom prst="roundRect">
            <a:avLst>
              <a:gd name="adj" fmla="val 8417"/>
            </a:avLst>
          </a:prstGeom>
          <a:noFill/>
          <a:ln w="38100">
            <a:solidFill>
              <a:srgbClr val="3586A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圆角矩形 32"/>
          <p:cNvSpPr>
            <a:spLocks noChangeArrowheads="1"/>
          </p:cNvSpPr>
          <p:nvPr/>
        </p:nvSpPr>
        <p:spPr bwMode="auto">
          <a:xfrm>
            <a:off x="7840345" y="4996815"/>
            <a:ext cx="1218565" cy="36385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17A1E9"/>
              </a:gs>
              <a:gs pos="100000">
                <a:srgbClr val="4285F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文字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圆角矩形 32"/>
          <p:cNvSpPr>
            <a:spLocks noChangeArrowheads="1"/>
          </p:cNvSpPr>
          <p:nvPr/>
        </p:nvSpPr>
        <p:spPr bwMode="auto">
          <a:xfrm>
            <a:off x="7840345" y="5572125"/>
            <a:ext cx="1218565" cy="36385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17A1E9"/>
              </a:gs>
              <a:gs pos="100000">
                <a:srgbClr val="4285F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折线图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63770" y="1548130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94131" y="782433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监测绿植土壤湿度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2627086" y="32232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382963" y="2647950"/>
          <a:ext cx="5372100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Picture" r:id="rId3" imgW="6743700" imgH="3676650" progId="Word.Picture.8">
                  <p:embed/>
                </p:oleObj>
              </mc:Choice>
              <mc:Fallback>
                <p:oleObj name="Picture" r:id="rId3" imgW="6743700" imgH="3676650" progId="Word.Picture.8">
                  <p:embed/>
                  <p:pic>
                    <p:nvPicPr>
                      <p:cNvPr id="0" name="图片 10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2647950"/>
                        <a:ext cx="5372100" cy="2906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5.1.1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290_4*l_h_i*1_4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4.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8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0_4*a*1"/>
  <p:tag name="KSO_WM_TEMPLATE_CATEGORY" val="custom"/>
  <p:tag name="KSO_WM_TEMPLATE_INDEX" val="20230290"/>
  <p:tag name="KSO_WM_UNIT_LAYERLEVEL" val="1"/>
  <p:tag name="KSO_WM_TAG_VERSION" val="3.0"/>
  <p:tag name="KSO_WM_BEAUTIFY_FLAG" val="#wm#"/>
  <p:tag name="KSO_WM_DIAGRAM_GROUP_CODE" val="l1-1"/>
  <p:tag name="KSO_WM_UNIT_PRESET_TEXT" val="目录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1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22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23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24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25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26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27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28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2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319.60220472440943,&quot;left&quot;:165.141968503937,&quot;top&quot;:116.5,&quot;width&quot;:477.20960629921257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0_4*l_h_i*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1."/>
</p:tagLst>
</file>

<file path=ppt/tags/tag3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319.60220472440943,&quot;left&quot;:165.141968503937,&quot;top&quot;:116.5,&quot;width&quot;:477.20960629921257}"/>
</p:tagLst>
</file>

<file path=ppt/tags/tag31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32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33.xml><?xml version="1.0" encoding="utf-8"?>
<p:tagLst xmlns:p="http://schemas.openxmlformats.org/presentationml/2006/main">
  <p:tag name="TABLE_ENDDRAG_ORIGIN_RECT" val="597*118"/>
  <p:tag name="TABLE_ENDDRAG_RECT" val="112*209*597*118"/>
</p:tagLst>
</file>

<file path=ppt/tags/tag34.xml><?xml version="1.0" encoding="utf-8"?>
<p:tagLst xmlns:p="http://schemas.openxmlformats.org/presentationml/2006/main">
  <p:tag name="TABLE_ENDDRAG_ORIGIN_RECT" val="600*239"/>
  <p:tag name="TABLE_ENDDRAG_RECT" val="274*188*600*239"/>
</p:tagLst>
</file>

<file path=ppt/tags/tag35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6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7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8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9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40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1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2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3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4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46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47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48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49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50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51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52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53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5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196.86700787401577,&quot;left&quot;:203.46897637795277,&quot;top&quot;:206.71685039370078,&quot;width&quot;:539.7622834645668}"/>
</p:tagLst>
</file>

<file path=ppt/tags/tag5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196.86700787401577,&quot;left&quot;:203.46897637795277,&quot;top&quot;:206.71685039370078,&quot;width&quot;:539.7622834645668}"/>
</p:tagLst>
</file>

<file path=ppt/tags/tag56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57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58.xml><?xml version="1.0" encoding="utf-8"?>
<p:tagLst xmlns:p="http://schemas.openxmlformats.org/presentationml/2006/main">
  <p:tag name="COMMONDATA" val="eyJoZGlkIjoiMzVhMWFhMzE0ZDdlZTk1MzUxMjZmOTAzZDU5NWY5Njk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0_4*l_h_i*1_3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3.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3671</Words>
  <Application>WPS 演示</Application>
  <PresentationFormat>宽屏</PresentationFormat>
  <Paragraphs>373</Paragraphs>
  <Slides>23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50" baseType="lpstr">
      <vt:lpstr>Arial</vt:lpstr>
      <vt:lpstr>宋体</vt:lpstr>
      <vt:lpstr>Wingdings</vt:lpstr>
      <vt:lpstr>方正姚体简体</vt:lpstr>
      <vt:lpstr>微软雅黑</vt:lpstr>
      <vt:lpstr>阿里巴巴普惠体 M</vt:lpstr>
      <vt:lpstr>华文琥珀</vt:lpstr>
      <vt:lpstr>方正粗黑宋简体</vt:lpstr>
      <vt:lpstr>方正小标宋简体</vt:lpstr>
      <vt:lpstr>楷体</vt:lpstr>
      <vt:lpstr>Times New Roman</vt:lpstr>
      <vt:lpstr>Calibri</vt:lpstr>
      <vt:lpstr>MiSans Normal</vt:lpstr>
      <vt:lpstr>Wingdings</vt:lpstr>
      <vt:lpstr>汉仪雅酷黑 85W</vt:lpstr>
      <vt:lpstr>Calibri</vt:lpstr>
      <vt:lpstr>Impact</vt:lpstr>
      <vt:lpstr>思源黑体</vt:lpstr>
      <vt:lpstr>黑体</vt:lpstr>
      <vt:lpstr>Times New Roman</vt:lpstr>
      <vt:lpstr>Arial Unicode MS</vt:lpstr>
      <vt:lpstr>等线</vt:lpstr>
      <vt:lpstr>Wingdings 2</vt:lpstr>
      <vt:lpstr>Office 主题</vt:lpstr>
      <vt:lpstr>Word.Picture.8</vt:lpstr>
      <vt:lpstr>Word.Picture.8</vt:lpstr>
      <vt:lpstr>Word.Picture.8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课件</dc:title>
  <dc:creator>Administrator</dc:creator>
  <cp:lastModifiedBy>真牛</cp:lastModifiedBy>
  <cp:revision>253</cp:revision>
  <dcterms:created xsi:type="dcterms:W3CDTF">2021-03-10T08:28:00Z</dcterms:created>
  <dcterms:modified xsi:type="dcterms:W3CDTF">2024-08-10T03:37:33Z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8F6A40DEAB994B90A50F73EA1B060CF3_13</vt:lpwstr>
  </property>
</Properties>
</file>