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473" r:id="rId3"/>
    <p:sldId id="467" r:id="rId5"/>
    <p:sldId id="469" r:id="rId6"/>
    <p:sldId id="470" r:id="rId7"/>
    <p:sldId id="471" r:id="rId8"/>
    <p:sldId id="482" r:id="rId9"/>
  </p:sldIdLst>
  <p:sldSz cx="12192000" cy="6858000"/>
  <p:notesSz cx="6858000" cy="9144000"/>
  <p:embeddedFontLst>
    <p:embeddedFont>
      <p:font typeface="方正姚体简体" panose="03000509000000000000" pitchFamily="65" charset="-122"/>
      <p:regular r:id="rId15"/>
    </p:embeddedFont>
    <p:embeddedFont>
      <p:font typeface="微软雅黑" panose="020B0503020204020204" pitchFamily="34" charset="-122"/>
      <p:regular r:id="rId16"/>
    </p:embeddedFont>
    <p:embeddedFont>
      <p:font typeface="楷体" panose="02010609060101010101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  <p:embeddedFont>
      <p:font typeface="等线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gun Vagun" initials="VV" lastIdx="1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84A2"/>
    <a:srgbClr val="FF9900"/>
    <a:srgbClr val="0068B6"/>
    <a:srgbClr val="3586A5"/>
    <a:srgbClr val="2E9FD1"/>
    <a:srgbClr val="F7AD35"/>
    <a:srgbClr val="CB6D41"/>
    <a:srgbClr val="F8B64D"/>
    <a:srgbClr val="F9C55C"/>
    <a:srgbClr val="54C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89052" autoAdjust="0"/>
  </p:normalViewPr>
  <p:slideViewPr>
    <p:cSldViewPr snapToGrid="0">
      <p:cViewPr varScale="1">
        <p:scale>
          <a:sx n="102" d="100"/>
          <a:sy n="102" d="100"/>
        </p:scale>
        <p:origin x="7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1.xml"/><Relationship Id="rId22" Type="http://schemas.openxmlformats.org/officeDocument/2006/relationships/font" Target="fonts/font8.fntdata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F4E72-6667-4E46-B0E4-B4D531CF006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5CDD19-2EEA-4CDF-B2F3-7EEA11EB95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549275" y="523875"/>
            <a:ext cx="11092815" cy="5810250"/>
          </a:xfrm>
          <a:prstGeom prst="rect">
            <a:avLst/>
          </a:prstGeom>
          <a:solidFill>
            <a:srgbClr val="2E9FD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alphaModFix amt="7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95" y="310696"/>
            <a:ext cx="11220574" cy="6096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30" name="文本框 29"/>
          <p:cNvSpPr txBox="1"/>
          <p:nvPr userDrawn="1"/>
        </p:nvSpPr>
        <p:spPr>
          <a:xfrm>
            <a:off x="7857022" y="6315614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上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单元项目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  监测绿植土壤湿度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用声音呈现物联网数据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用声音呈现物联网数据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  <p:sp>
        <p:nvSpPr>
          <p:cNvPr id="30" name="文本框 29"/>
          <p:cNvSpPr txBox="1"/>
          <p:nvPr userDrawn="1"/>
        </p:nvSpPr>
        <p:spPr>
          <a:xfrm>
            <a:off x="7857022" y="6315614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上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单元项目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  监测绿植土壤湿度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347542" y="88053"/>
            <a:ext cx="554294" cy="446422"/>
          </a:xfrm>
          <a:prstGeom prst="rect">
            <a:avLst/>
          </a:prstGeom>
        </p:spPr>
      </p:pic>
      <p:sp>
        <p:nvSpPr>
          <p:cNvPr id="30" name="文本框 29"/>
          <p:cNvSpPr txBox="1"/>
          <p:nvPr userDrawn="1"/>
        </p:nvSpPr>
        <p:spPr>
          <a:xfrm>
            <a:off x="7857022" y="6315614"/>
            <a:ext cx="3611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上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单元项目</a:t>
            </a:r>
            <a:r>
              <a:rPr lang="en-US" altLang="zh-CN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</a:rPr>
              <a:t>  监测绿植土壤湿度</a:t>
            </a:r>
            <a:endParaRPr lang="zh-CN" altLang="en-US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870485" y="161861"/>
            <a:ext cx="423555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kern="1200" dirty="0">
                <a:solidFill>
                  <a:schemeClr val="bg1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cs typeface="+mn-cs"/>
              </a:rPr>
              <a:t>用声音呈现物联网数据</a:t>
            </a:r>
            <a:endParaRPr lang="zh-CN" altLang="en-US" sz="1800" kern="1200" dirty="0">
              <a:solidFill>
                <a:schemeClr val="bg1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721895" y="611203"/>
            <a:ext cx="10770669" cy="5592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2608" y="306766"/>
            <a:ext cx="11606784" cy="5913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92608" y="306766"/>
            <a:ext cx="11606784" cy="5913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-任意多边形: 形状 22"/>
          <p:cNvSpPr/>
          <p:nvPr userDrawn="1">
            <p:custDataLst>
              <p:tags r:id="rId2"/>
            </p:custDataLst>
          </p:nvPr>
        </p:nvSpPr>
        <p:spPr>
          <a:xfrm rot="16200000">
            <a:off x="5259705" y="-23495"/>
            <a:ext cx="1638935" cy="11643995"/>
          </a:xfrm>
          <a:custGeom>
            <a:avLst/>
            <a:gdLst>
              <a:gd name="connsiteX0" fmla="*/ 0 w 6168251"/>
              <a:gd name="connsiteY0" fmla="*/ 0 h 6857999"/>
              <a:gd name="connsiteX1" fmla="*/ 4531744 w 6168251"/>
              <a:gd name="connsiteY1" fmla="*/ 0 h 6857999"/>
              <a:gd name="connsiteX2" fmla="*/ 4540769 w 6168251"/>
              <a:gd name="connsiteY2" fmla="*/ 7092 h 6857999"/>
              <a:gd name="connsiteX3" fmla="*/ 6168251 w 6168251"/>
              <a:gd name="connsiteY3" fmla="*/ 3458096 h 6857999"/>
              <a:gd name="connsiteX4" fmla="*/ 4703042 w 6168251"/>
              <a:gd name="connsiteY4" fmla="*/ 6768535 h 6857999"/>
              <a:gd name="connsiteX5" fmla="*/ 4599761 w 6168251"/>
              <a:gd name="connsiteY5" fmla="*/ 6857999 h 6857999"/>
              <a:gd name="connsiteX6" fmla="*/ 0 w 6168251"/>
              <a:gd name="connsiteY6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68251" h="6857999">
                <a:moveTo>
                  <a:pt x="0" y="0"/>
                </a:moveTo>
                <a:lnTo>
                  <a:pt x="4531744" y="0"/>
                </a:lnTo>
                <a:lnTo>
                  <a:pt x="4540769" y="7092"/>
                </a:lnTo>
                <a:cubicBezTo>
                  <a:pt x="5534713" y="827368"/>
                  <a:pt x="6168251" y="2068747"/>
                  <a:pt x="6168251" y="3458096"/>
                </a:cubicBezTo>
                <a:cubicBezTo>
                  <a:pt x="6168251" y="4770259"/>
                  <a:pt x="5603151" y="5950436"/>
                  <a:pt x="4703042" y="6768535"/>
                </a:cubicBezTo>
                <a:lnTo>
                  <a:pt x="4599761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2E9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alphaModFix amt="11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03" b="30215"/>
          <a:stretch>
            <a:fillRect/>
          </a:stretch>
        </p:blipFill>
        <p:spPr>
          <a:xfrm>
            <a:off x="-117987" y="5014428"/>
            <a:ext cx="6858000" cy="18435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9" grpId="1" bldLvl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2E9F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92608" y="268224"/>
            <a:ext cx="11606784" cy="6339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8.xml"/><Relationship Id="rId10" Type="http://schemas.openxmlformats.org/officeDocument/2006/relationships/image" Target="../media/image12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emf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9.png"/><Relationship Id="rId7" Type="http://schemas.openxmlformats.org/officeDocument/2006/relationships/tags" Target="../tags/tag10.xml"/><Relationship Id="rId6" Type="http://schemas.microsoft.com/office/2007/relationships/media" Target="../media/media1.mp4"/><Relationship Id="rId5" Type="http://schemas.openxmlformats.org/officeDocument/2006/relationships/video" Target="../media/media1.mp4"/><Relationship Id="rId4" Type="http://schemas.openxmlformats.org/officeDocument/2006/relationships/image" Target="../media/image18.png"/><Relationship Id="rId3" Type="http://schemas.openxmlformats.org/officeDocument/2006/relationships/tags" Target="../tags/tag9.xml"/><Relationship Id="rId2" Type="http://schemas.openxmlformats.org/officeDocument/2006/relationships/image" Target="../media/image17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6" y="2848061"/>
            <a:ext cx="3733406" cy="3733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t="14440" r="47711" b="31550"/>
          <a:stretch>
            <a:fillRect/>
          </a:stretch>
        </p:blipFill>
        <p:spPr>
          <a:xfrm>
            <a:off x="955702" y="654085"/>
            <a:ext cx="720000" cy="579879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635364" y="903099"/>
            <a:ext cx="353153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000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000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单元  实现智能绿植养护</a:t>
            </a:r>
            <a:endParaRPr lang="zh-CN" altLang="en-US" sz="2000" dirty="0">
              <a:solidFill>
                <a:srgbClr val="3484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619591" y="891524"/>
            <a:ext cx="4293441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义务教育</a:t>
            </a:r>
            <a:r>
              <a:rPr lang="en-US" altLang="zh-CN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《</a:t>
            </a:r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信息科技</a:t>
            </a:r>
            <a:r>
              <a:rPr lang="en-US" altLang="zh-CN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》</a:t>
            </a:r>
            <a:r>
              <a:rPr lang="zh-CN" altLang="en-US" sz="2000" b="1" dirty="0">
                <a:solidFill>
                  <a:srgbClr val="3484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八年级上册</a:t>
            </a:r>
            <a:endParaRPr lang="zh-CN" altLang="en-US" sz="2400" spc="-180" dirty="0">
              <a:solidFill>
                <a:srgbClr val="3484A2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03780" y="2765425"/>
            <a:ext cx="944308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用声音呈现物联网数据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9591" y="1233805"/>
            <a:ext cx="54317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项目</a:t>
            </a:r>
            <a:r>
              <a:rPr lang="en-US" altLang="zh-CN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000" dirty="0">
                <a:solidFill>
                  <a:srgbClr val="3484A2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监测绿植土壤湿度</a:t>
            </a:r>
            <a:endParaRPr lang="zh-CN" altLang="en-US" sz="2000" dirty="0">
              <a:solidFill>
                <a:srgbClr val="3484A2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6" grpId="0"/>
      <p:bldP spid="6" grpId="1"/>
      <p:bldP spid="8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8441055" y="4392613"/>
            <a:ext cx="2563495" cy="168846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203200" dist="38100" dir="2700000" sx="104000" sy="10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98980" y="1072515"/>
            <a:ext cx="521144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实例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58533" y="1640205"/>
            <a:ext cx="102749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高铁作为一种高速运行的交通工具，对安全有着极高的要求。吸烟时产生的烟雾不仅可能引发火灾，还会对车厢内的空气质量造成影响，危害乘客的健康。因此，高铁上的厕所都配备了烟雾报警器，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报警器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一旦检测到烟雾，会立即发出警报，通知列车员前来处理。请模仿进行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烟雾报警器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的实验演示，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报警器探测到烟雾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，会立刻向你发出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警报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，让你</a:t>
            </a:r>
            <a:r>
              <a:rPr 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前来处理</a:t>
            </a:r>
            <a:r>
              <a:rPr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4255" y="4857115"/>
            <a:ext cx="1327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声</a:t>
            </a:r>
            <a:r>
              <a:rPr lang="en-US" altLang="zh-CN" sz="3200" b="1">
                <a:solidFill>
                  <a:srgbClr val="FF0000"/>
                </a:solidFill>
              </a:rPr>
              <a:t>  </a:t>
            </a:r>
            <a:r>
              <a:rPr lang="zh-CN" altLang="en-US" sz="3200" b="1">
                <a:solidFill>
                  <a:srgbClr val="FF0000"/>
                </a:solidFill>
              </a:rPr>
              <a:t>音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6469698" y="4316730"/>
            <a:ext cx="596900" cy="59690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5c750fde7bac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4958" y="4351020"/>
            <a:ext cx="1075690" cy="1771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2" grpId="0"/>
      <p:bldP spid="7" grpId="0" bldLvl="0" animBg="1"/>
      <p:bldP spid="7" grpId="1" animBg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1088" y="2399348"/>
            <a:ext cx="4862830" cy="21120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80" y="4687570"/>
            <a:ext cx="1181100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4503" y="4687570"/>
            <a:ext cx="1181100" cy="1085850"/>
          </a:xfrm>
          <a:prstGeom prst="rect">
            <a:avLst/>
          </a:prstGeom>
        </p:spPr>
      </p:pic>
      <p:sp>
        <p:nvSpPr>
          <p:cNvPr id="27" name="标题"/>
          <p:cNvSpPr txBox="1"/>
          <p:nvPr>
            <p:custDataLst>
              <p:tags r:id="rId5"/>
            </p:custDataLst>
          </p:nvPr>
        </p:nvSpPr>
        <p:spPr>
          <a:xfrm>
            <a:off x="3376861" y="5749925"/>
            <a:ext cx="1422538" cy="3855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3000">
                <a:srgbClr val="FFFFFF"/>
              </a:gs>
              <a:gs pos="100000">
                <a:srgbClr val="376FFF">
                  <a:lumMod val="20000"/>
                  <a:lumOff val="80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376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准备器材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6"/>
            </p:custDataLst>
          </p:nvPr>
        </p:nvCxnSpPr>
        <p:spPr>
          <a:xfrm>
            <a:off x="5210175" y="1330325"/>
            <a:ext cx="0" cy="3383281"/>
          </a:xfrm>
          <a:prstGeom prst="line">
            <a:avLst/>
          </a:prstGeom>
          <a:noFill/>
          <a:ln w="15875" cap="flat" cmpd="sng" algn="ctr">
            <a:gradFill flip="none" rotWithShape="1">
              <a:gsLst>
                <a:gs pos="0">
                  <a:srgbClr val="376FFF">
                    <a:alpha val="0"/>
                  </a:srgbClr>
                </a:gs>
                <a:gs pos="50000">
                  <a:srgbClr val="376FFF">
                    <a:alpha val="40000"/>
                  </a:srgbClr>
                </a:gs>
                <a:gs pos="100000">
                  <a:srgbClr val="376FFF">
                    <a:alpha val="0"/>
                  </a:srgbClr>
                </a:gs>
              </a:gsLst>
              <a:lin ang="5400000" scaled="1"/>
              <a:tileRect/>
            </a:gradFill>
            <a:prstDash val="dash"/>
            <a:miter lim="800000"/>
          </a:ln>
          <a:effectLst/>
        </p:spPr>
      </p:cxnSp>
      <p:cxnSp>
        <p:nvCxnSpPr>
          <p:cNvPr id="29" name="直接连接符 28"/>
          <p:cNvCxnSpPr/>
          <p:nvPr>
            <p:custDataLst>
              <p:tags r:id="rId7"/>
            </p:custDataLst>
          </p:nvPr>
        </p:nvCxnSpPr>
        <p:spPr>
          <a:xfrm>
            <a:off x="7025005" y="1637030"/>
            <a:ext cx="0" cy="3383281"/>
          </a:xfrm>
          <a:prstGeom prst="line">
            <a:avLst/>
          </a:prstGeom>
          <a:noFill/>
          <a:ln w="15875" cap="flat" cmpd="sng" algn="ctr">
            <a:gradFill flip="none" rotWithShape="1">
              <a:gsLst>
                <a:gs pos="0">
                  <a:srgbClr val="376FFF">
                    <a:alpha val="0"/>
                  </a:srgbClr>
                </a:gs>
                <a:gs pos="50000">
                  <a:srgbClr val="376FFF">
                    <a:alpha val="40000"/>
                  </a:srgbClr>
                </a:gs>
                <a:gs pos="100000">
                  <a:srgbClr val="376FFF">
                    <a:alpha val="0"/>
                  </a:srgbClr>
                </a:gs>
              </a:gsLst>
              <a:lin ang="5400000" scaled="1"/>
              <a:tileRect/>
            </a:gradFill>
            <a:prstDash val="dash"/>
            <a:miter lim="800000"/>
          </a:ln>
          <a:effectLst/>
        </p:spPr>
      </p:cxnSp>
      <p:sp>
        <p:nvSpPr>
          <p:cNvPr id="33" name="标题"/>
          <p:cNvSpPr txBox="1"/>
          <p:nvPr>
            <p:custDataLst>
              <p:tags r:id="rId8"/>
            </p:custDataLst>
          </p:nvPr>
        </p:nvSpPr>
        <p:spPr>
          <a:xfrm>
            <a:off x="7961879" y="5749925"/>
            <a:ext cx="1422538" cy="3855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3000">
                <a:srgbClr val="FFFFFF"/>
              </a:gs>
              <a:gs pos="100000">
                <a:srgbClr val="376FFF">
                  <a:lumMod val="20000"/>
                  <a:lumOff val="80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ctr">
              <a:defRPr sz="1600" b="1" spc="300">
                <a:solidFill>
                  <a:srgbClr val="376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准备网络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2820" y="4268470"/>
            <a:ext cx="1327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报警端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2000" y="4268470"/>
            <a:ext cx="1327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呈现端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21383" y="2244725"/>
            <a:ext cx="18554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>
                <a:solidFill>
                  <a:srgbClr val="FF0000"/>
                </a:solidFill>
              </a:rPr>
              <a:t>MQTT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2655" y="2244725"/>
            <a:ext cx="18554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>
                <a:solidFill>
                  <a:srgbClr val="FF0000"/>
                </a:solidFill>
              </a:rPr>
              <a:t>WiFi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pic>
        <p:nvPicPr>
          <p:cNvPr id="19" name="图片 18" descr="2"/>
          <p:cNvPicPr>
            <a:picLocks noChangeAspect="1"/>
          </p:cNvPicPr>
          <p:nvPr/>
        </p:nvPicPr>
        <p:blipFill>
          <a:blip r:embed="rId9"/>
          <a:srcRect l="12491" t="14159" r="14159" b="15827"/>
          <a:stretch>
            <a:fillRect/>
          </a:stretch>
        </p:blipFill>
        <p:spPr>
          <a:xfrm>
            <a:off x="6274118" y="2952433"/>
            <a:ext cx="1312545" cy="12528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49540" y="2713990"/>
            <a:ext cx="3399155" cy="1729740"/>
          </a:xfrm>
          <a:prstGeom prst="rect">
            <a:avLst/>
          </a:prstGeom>
        </p:spPr>
      </p:pic>
      <p:sp>
        <p:nvSpPr>
          <p:cNvPr id="21" name="矩形: 圆角 7"/>
          <p:cNvSpPr/>
          <p:nvPr/>
        </p:nvSpPr>
        <p:spPr>
          <a:xfrm>
            <a:off x="954405" y="2243455"/>
            <a:ext cx="5116195" cy="2423795"/>
          </a:xfrm>
          <a:prstGeom prst="roundRect">
            <a:avLst>
              <a:gd name="adj" fmla="val 4632"/>
            </a:avLst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: 圆角 7"/>
          <p:cNvSpPr/>
          <p:nvPr/>
        </p:nvSpPr>
        <p:spPr>
          <a:xfrm>
            <a:off x="6274435" y="2243455"/>
            <a:ext cx="4994275" cy="2423795"/>
          </a:xfrm>
          <a:prstGeom prst="roundRect">
            <a:avLst>
              <a:gd name="adj" fmla="val 4632"/>
            </a:avLst>
          </a:prstGeom>
          <a:noFill/>
          <a:ln w="28575" cmpd="sng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98980" y="1072515"/>
            <a:ext cx="521144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一、模拟实验环境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  <p:bldLst>
      <p:bldP spid="13" grpId="0"/>
      <p:bldP spid="13" grpId="1"/>
      <p:bldP spid="14" grpId="0"/>
      <p:bldP spid="14" grpId="1"/>
      <p:bldP spid="17" grpId="0"/>
      <p:bldP spid="17" grpId="1"/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千库网_黑色手绘LED电视屏幕_元素编号12398715"/>
          <p:cNvPicPr>
            <a:picLocks noChangeAspect="1"/>
          </p:cNvPicPr>
          <p:nvPr/>
        </p:nvPicPr>
        <p:blipFill>
          <a:blip r:embed="rId1"/>
          <a:srcRect l="18850" t="25838" r="19980" b="29852"/>
          <a:stretch>
            <a:fillRect/>
          </a:stretch>
        </p:blipFill>
        <p:spPr>
          <a:xfrm>
            <a:off x="8538845" y="1785620"/>
            <a:ext cx="2682875" cy="16706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04360" y="1558827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二、报警端探测烟雾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756650" y="2228850"/>
            <a:ext cx="2247265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l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通过点燃香来模拟烟雾的生成情况。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98980" y="1072515"/>
            <a:ext cx="521144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二、编写报警端程序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115" y="1938020"/>
            <a:ext cx="4468495" cy="4271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657590" y="1696720"/>
            <a:ext cx="2511425" cy="2814320"/>
            <a:chOff x="1249092" y="1220655"/>
            <a:chExt cx="2827683" cy="3548678"/>
          </a:xfrm>
        </p:grpSpPr>
        <p:sp>
          <p:nvSpPr>
            <p:cNvPr id="13" name="圆角矩形 12"/>
            <p:cNvSpPr/>
            <p:nvPr/>
          </p:nvSpPr>
          <p:spPr>
            <a:xfrm>
              <a:off x="1249092" y="1276910"/>
              <a:ext cx="2827683" cy="3492423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1413534" y="1404609"/>
              <a:ext cx="2498799" cy="3118235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9" tIns="34295" rIns="68589" bIns="34295" rtlCol="0" anchor="ctr"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474375" y="1466277"/>
              <a:ext cx="2377116" cy="160026"/>
              <a:chOff x="2149634" y="1165384"/>
              <a:chExt cx="3485832" cy="234632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21496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2510879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2872123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3233367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3594612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3955856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4317101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4678345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5039590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5400834" y="1165384"/>
                <a:ext cx="234632" cy="234632"/>
                <a:chOff x="2483009" y="1114425"/>
                <a:chExt cx="209550" cy="209550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2483009" y="1114425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椭圆 58"/>
                <p:cNvSpPr/>
                <p:nvPr/>
              </p:nvSpPr>
              <p:spPr>
                <a:xfrm>
                  <a:off x="2502059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1515603" y="1220655"/>
              <a:ext cx="64560" cy="330785"/>
              <a:chOff x="2244442" y="772895"/>
              <a:chExt cx="94671" cy="485002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2911" y="1220655"/>
              <a:ext cx="64560" cy="330785"/>
              <a:chOff x="2244442" y="772895"/>
              <a:chExt cx="94671" cy="485002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010219" y="1220655"/>
              <a:ext cx="64560" cy="330785"/>
              <a:chOff x="2244442" y="772895"/>
              <a:chExt cx="94671" cy="485002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257526" y="1220655"/>
              <a:ext cx="64560" cy="330785"/>
              <a:chOff x="2244442" y="772895"/>
              <a:chExt cx="94671" cy="485002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504835" y="1220655"/>
              <a:ext cx="64560" cy="330785"/>
              <a:chOff x="2244442" y="772895"/>
              <a:chExt cx="94671" cy="485002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752143" y="1220655"/>
              <a:ext cx="64560" cy="330785"/>
              <a:chOff x="2244442" y="772895"/>
              <a:chExt cx="94671" cy="485002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999451" y="1220655"/>
              <a:ext cx="64560" cy="330785"/>
              <a:chOff x="2244442" y="772895"/>
              <a:chExt cx="94671" cy="485002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246759" y="1220655"/>
              <a:ext cx="64560" cy="330785"/>
              <a:chOff x="2244442" y="772895"/>
              <a:chExt cx="94671" cy="485002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94067" y="1220655"/>
              <a:ext cx="64560" cy="330785"/>
              <a:chOff x="2244442" y="772895"/>
              <a:chExt cx="94671" cy="48500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741375" y="1220655"/>
              <a:ext cx="64560" cy="330785"/>
              <a:chOff x="2244442" y="772895"/>
              <a:chExt cx="94671" cy="485002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2244442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8780780" y="1997710"/>
            <a:ext cx="2265045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l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若探测到烟雾，以声音的数据呈现形式通知你。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33447" r="33881"/>
          <a:stretch>
            <a:fillRect/>
          </a:stretch>
        </p:blipFill>
        <p:spPr>
          <a:xfrm>
            <a:off x="9702800" y="2712720"/>
            <a:ext cx="1466850" cy="1619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98980" y="1072515"/>
            <a:ext cx="5211445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编写呈现端程序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830" y="1602105"/>
            <a:ext cx="5969000" cy="4306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98980" y="1072515"/>
            <a:ext cx="378460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8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演示视频</a:t>
            </a:r>
            <a:endParaRPr lang="zh-CN" altLang="en-US" sz="2800" b="1" dirty="0">
              <a:solidFill>
                <a:srgbClr val="0068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21" y="585041"/>
            <a:ext cx="1053594" cy="1345767"/>
          </a:xfrm>
          <a:prstGeom prst="rect">
            <a:avLst/>
          </a:prstGeom>
        </p:spPr>
      </p:pic>
      <p:sp>
        <p:nvSpPr>
          <p:cNvPr id="5" name="矩形: 圆角 7"/>
          <p:cNvSpPr/>
          <p:nvPr/>
        </p:nvSpPr>
        <p:spPr>
          <a:xfrm>
            <a:off x="7817485" y="1807845"/>
            <a:ext cx="2675255" cy="1301750"/>
          </a:xfrm>
          <a:prstGeom prst="roundRect">
            <a:avLst>
              <a:gd name="adj" fmla="val 4632"/>
            </a:avLst>
          </a:prstGeom>
          <a:noFill/>
          <a:ln w="28575" cmpd="sng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902258" y="1921510"/>
            <a:ext cx="2505710" cy="1074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F2F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l" eaLnBrk="0" fontAlgn="base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用数据线将报警</a:t>
            </a:r>
            <a:r>
              <a:rPr lang="zh-CN" altLang="en-US" sz="200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端和呈现端的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代码分别上传到对应的设备上。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8626">
            <a:off x="7423537" y="1324697"/>
            <a:ext cx="708545" cy="825018"/>
          </a:xfrm>
          <a:prstGeom prst="rect">
            <a:avLst/>
          </a:prstGeom>
        </p:spPr>
      </p:pic>
      <p:pic>
        <p:nvPicPr>
          <p:cNvPr id="4" name="Picture 3" descr="C:\Users\KD\Downloads\1e24e89d7f5cd9676ca9d67d54d1a16f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235" y="1625600"/>
            <a:ext cx="5278755" cy="451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2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880235" y="1781175"/>
            <a:ext cx="5024755" cy="2784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/>
    </mc:Choice>
    <mc:Fallback>
      <p:transition spd="slow"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PA" val="v5.1.1"/>
</p:tagLst>
</file>

<file path=ppt/tags/tag1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1.xml><?xml version="1.0" encoding="utf-8"?>
<p:tagLst xmlns:p="http://schemas.openxmlformats.org/presentationml/2006/main">
  <p:tag name="COMMONDATA" val="eyJoZGlkIjoiMzVhMWFhMzE0ZDdlZTk1MzUxMjZmOTAzZDU5NWY5NjkifQ=="/>
  <p:tag name="RESOURCE_RECORD_KEY" val="{&quot;13&quot;:[4680684]}"/>
  <p:tag name="resource_record_key" val="{&quot;13&quot;:[4680684],&quot;70&quot;:[3317667]}"/>
</p:tagLst>
</file>

<file path=ppt/tags/tag2.xml><?xml version="1.0" encoding="utf-8"?>
<p:tagLst xmlns:p="http://schemas.openxmlformats.org/presentationml/2006/main">
  <p:tag name="KSO_WM_DIAGRAM_VIRTUALLY_FRAME" val="{&quot;height&quot;:112.35125984251968,&quot;left&quot;:127.52685039370078,&quot;top&quot;:70.19874015748032,&quot;width&quot;:820.1731496062991}"/>
</p:tagLst>
</file>

<file path=ppt/tags/tag3.xml><?xml version="1.0" encoding="utf-8"?>
<p:tagLst xmlns:p="http://schemas.openxmlformats.org/presentationml/2006/main">
  <p:tag name="KSO_WM_DIAGRAM_VIRTUALLY_FRAME" val="{&quot;height&quot;:112.35125984251968,&quot;left&quot;:127.52685039370078,&quot;top&quot;:70.19874015748032,&quot;width&quot;:820.1731496062991}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6918_2*m_h_a*1_1_1"/>
  <p:tag name="KSO_WM_TEMPLATE_CATEGORY" val="diagram"/>
  <p:tag name="KSO_WM_TEMPLATE_INDEX" val="2023691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UNIT_PRESET_TEXT" val="添加标题"/>
  <p:tag name="KSO_WM_UNIT_FILL_TYPE" val="3"/>
  <p:tag name="KSO_WM_UNIT_TEXT_FILL_FORE_SCHEMECOLOR_INDEX" val="1"/>
  <p:tag name="KSO_WM_UNIT_TEXT_FILL_TYPE" val="1"/>
  <p:tag name="KSO_WM_DIAGRAM_MAX_ITEMCNT" val="5"/>
  <p:tag name="KSO_WM_DIAGRAM_MIN_ITEMCNT" val="2"/>
  <p:tag name="KSO_WM_DIAGRAM_VIRTUALLY_FRAME" val="{&quot;height&quot;:397.96518956462234,&quot;left&quot;:48.19999389648437,&quot;top&quot;:91.14063720703125,&quot;width&quot;:863.7000122070312}"/>
  <p:tag name="KSO_WM_DIAGRAM_COLOR_MATCH_VALUE" val="{&quot;shape&quot;:{&quot;fill&quot;:{&quot;gradient&quot;:[{&quot;brightness&quot;:0,&quot;colorType&quot;:2,&quot;pos&quot;:0.23000000417232513,&quot;rgb&quot;:&quot;#ffffff&quot;,&quot;transparency&quot;:0},{&quot;brightness&quot;:0.800000011920929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36918_2*m_h_i*1_2_1"/>
  <p:tag name="KSO_WM_TEMPLATE_CATEGORY" val="diagram"/>
  <p:tag name="KSO_WM_TEMPLATE_INDEX" val="2023691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7.96518956462234,&quot;left&quot;:48.19999389648437,&quot;top&quot;:91.14063720703125,&quot;width&quot;:863.700012207031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,&quot;transparency&quot;:0.6000000238418579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36918_2*m_h_i*1_3_2"/>
  <p:tag name="KSO_WM_TEMPLATE_CATEGORY" val="diagram"/>
  <p:tag name="KSO_WM_TEMPLATE_INDEX" val="2023691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MAX_ITEMCNT" val="5"/>
  <p:tag name="KSO_WM_DIAGRAM_MIN_ITEMCNT" val="2"/>
  <p:tag name="KSO_WM_DIAGRAM_VIRTUALLY_FRAME" val="{&quot;height&quot;:397.96518956462234,&quot;left&quot;:48.19999389648437,&quot;top&quot;:91.14063720703125,&quot;width&quot;:863.7000122070312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,&quot;transparency&quot;:0.6000000238418579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6918_2*m_h_a*1_3_1"/>
  <p:tag name="KSO_WM_TEMPLATE_CATEGORY" val="diagram"/>
  <p:tag name="KSO_WM_TEMPLATE_INDEX" val="20236918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m1-1"/>
  <p:tag name="KSO_WM_DIAGRAM_VERSION" val="3"/>
  <p:tag name="KSO_WM_DIAGRAM_COLOR_TRICK" val="1"/>
  <p:tag name="KSO_WM_DIAGRAM_COLOR_TEXT_CAN_REMOVE" val="n"/>
  <p:tag name="KSO_WM_UNIT_PRESET_TEXT" val="添加标题"/>
  <p:tag name="KSO_WM_UNIT_FILL_TYPE" val="3"/>
  <p:tag name="KSO_WM_UNIT_TEXT_FILL_FORE_SCHEMECOLOR_INDEX" val="1"/>
  <p:tag name="KSO_WM_UNIT_TEXT_FILL_TYPE" val="1"/>
  <p:tag name="KSO_WM_DIAGRAM_MAX_ITEMCNT" val="5"/>
  <p:tag name="KSO_WM_DIAGRAM_MIN_ITEMCNT" val="2"/>
  <p:tag name="KSO_WM_DIAGRAM_VIRTUALLY_FRAME" val="{&quot;height&quot;:397.96518956462234,&quot;left&quot;:48.19999389648437,&quot;top&quot;:91.14063720703125,&quot;width&quot;:863.7000122070312}"/>
  <p:tag name="KSO_WM_DIAGRAM_COLOR_MATCH_VALUE" val="{&quot;shape&quot;:{&quot;fill&quot;:{&quot;gradient&quot;:[{&quot;brightness&quot;:0,&quot;colorType&quot;:2,&quot;pos&quot;:0.23000000417232513,&quot;rgb&quot;:&quot;#ffffff&quot;,&quot;transparency&quot;:0},{&quot;brightness&quot;:0.800000011920929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8.xml><?xml version="1.0" encoding="utf-8"?>
<p:tagLst xmlns:p="http://schemas.openxmlformats.org/presentationml/2006/main">
  <p:tag name="RESOURCE_RECORD_KEY" val="{&quot;70&quot;:[3327356]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font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lvl="0" algn="l">
          <a:buClrTx/>
          <a:buSzTx/>
          <a:buFontTx/>
          <a:defRPr lang="zh-CN" altLang="en-US" sz="2800" dirty="0" smtClean="0">
            <a:latin typeface="宋体" panose="02010600030101010101" pitchFamily="2" charset="-122"/>
            <a:ea typeface="宋体" panose="02010600030101010101" pitchFamily="2" charset="-122"/>
            <a:cs typeface="宋体" panose="02010600030101010101" pitchFamily="2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WPS 演示</Application>
  <PresentationFormat>宽屏</PresentationFormat>
  <Paragraphs>42</Paragraphs>
  <Slides>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方正姚体简体</vt:lpstr>
      <vt:lpstr>微软雅黑</vt:lpstr>
      <vt:lpstr>楷体</vt:lpstr>
      <vt:lpstr>江城圆体 400W</vt:lpstr>
      <vt:lpstr>Calibri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课件</dc:title>
  <dc:creator>Administrator</dc:creator>
  <cp:lastModifiedBy>真牛</cp:lastModifiedBy>
  <cp:revision>403</cp:revision>
  <dcterms:created xsi:type="dcterms:W3CDTF">2021-03-10T08:28:00Z</dcterms:created>
  <dcterms:modified xsi:type="dcterms:W3CDTF">2024-08-22T04:12:12Z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8F6A40DEAB994B90A50F73EA1B060CF3_13</vt:lpwstr>
  </property>
</Properties>
</file>