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notesSlides/notesSlide13.xml" ContentType="application/vnd.openxmlformats-officedocument.presentationml.notesSlide+xml"/>
  <Override PartName="/ppt/tags/tag7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46" r:id="rId2"/>
    <p:sldId id="417" r:id="rId3"/>
    <p:sldId id="426" r:id="rId4"/>
    <p:sldId id="542" r:id="rId5"/>
    <p:sldId id="518" r:id="rId6"/>
    <p:sldId id="508" r:id="rId7"/>
    <p:sldId id="586" r:id="rId8"/>
    <p:sldId id="443" r:id="rId9"/>
    <p:sldId id="544" r:id="rId10"/>
    <p:sldId id="545" r:id="rId11"/>
    <p:sldId id="546" r:id="rId12"/>
    <p:sldId id="547" r:id="rId13"/>
    <p:sldId id="517" r:id="rId14"/>
    <p:sldId id="549" r:id="rId15"/>
    <p:sldId id="550" r:id="rId16"/>
    <p:sldId id="580" r:id="rId17"/>
    <p:sldId id="587" r:id="rId18"/>
    <p:sldId id="589" r:id="rId19"/>
    <p:sldId id="581" r:id="rId20"/>
    <p:sldId id="588" r:id="rId21"/>
    <p:sldId id="553" r:id="rId22"/>
    <p:sldId id="507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A6D"/>
    <a:srgbClr val="6AA755"/>
    <a:srgbClr val="3484A2"/>
    <a:srgbClr val="FF9900"/>
    <a:srgbClr val="4AB5C4"/>
    <a:srgbClr val="51F5D8"/>
    <a:srgbClr val="36ABD3"/>
    <a:srgbClr val="B7E1E7"/>
    <a:srgbClr val="54FDD9"/>
    <a:srgbClr val="5E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68F48CB-B3E4-4AC4-B9B0-83364689537C}" styleName="{d81a1682-f6d3-453d-a0b4-2df6d50f48b8}">
    <a:wholeTbl>
      <a:tcTxStyle>
        <a:fontRef idx="none">
          <a:prstClr val="black"/>
        </a:fontRef>
      </a:tcTxStyle>
      <a:tcStyle>
        <a:tcBdr>
          <a:left>
            <a:ln w="6350" cmpd="sng">
              <a:solidFill>
                <a:srgbClr val="B8D6BA"/>
              </a:solidFill>
            </a:ln>
          </a:left>
          <a:right>
            <a:ln w="6350" cmpd="sng">
              <a:solidFill>
                <a:srgbClr val="B8D6BA"/>
              </a:solidFill>
            </a:ln>
          </a:right>
          <a:top>
            <a:ln w="6350" cmpd="sng">
              <a:solidFill>
                <a:srgbClr val="B8D6BA"/>
              </a:solidFill>
            </a:ln>
          </a:top>
          <a:bottom>
            <a:ln w="6350" cmpd="sng">
              <a:solidFill>
                <a:srgbClr val="B8D6BA"/>
              </a:solidFill>
            </a:ln>
          </a:bottom>
          <a:insideH>
            <a:ln w="6350" cmpd="sng">
              <a:solidFill>
                <a:srgbClr val="B8D6BA"/>
              </a:solidFill>
            </a:ln>
          </a:insideH>
          <a:insideV>
            <a:ln w="6350" cmpd="sng">
              <a:solidFill>
                <a:srgbClr val="B8D6BA"/>
              </a:solidFill>
            </a:ln>
          </a:insideV>
        </a:tcBdr>
        <a:fill>
          <a:solidFill>
            <a:srgbClr val="FFFFFF"/>
          </a:solidFill>
        </a:fill>
      </a:tcStyle>
    </a:wholeTbl>
    <a:firstRow>
      <a:tcTxStyle>
        <a:fontRef idx="none">
          <a:prstClr val="black"/>
        </a:fontRef>
      </a:tcTxStyle>
      <a:tcStyle>
        <a:tcBdr>
          <a:left>
            <a:ln w="6350" cmpd="sng">
              <a:solidFill>
                <a:srgbClr val="FFFFFF"/>
              </a:solidFill>
            </a:ln>
          </a:left>
          <a:right>
            <a:ln w="6350" cmpd="sng">
              <a:solidFill>
                <a:srgbClr val="FFFFFF"/>
              </a:solidFill>
            </a:ln>
          </a:right>
          <a:top>
            <a:ln w="6350" cmpd="sng">
              <a:solidFill>
                <a:srgbClr val="FFFFFF"/>
              </a:solidFill>
            </a:ln>
          </a:top>
          <a:bottom>
            <a:ln w="6350" cmpd="sng">
              <a:solidFill>
                <a:srgbClr val="FFFFFF"/>
              </a:solidFill>
            </a:ln>
          </a:bottom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B8D6BA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0456" autoAdjust="0"/>
  </p:normalViewPr>
  <p:slideViewPr>
    <p:cSldViewPr snapToGrid="0">
      <p:cViewPr varScale="1">
        <p:scale>
          <a:sx n="75" d="100"/>
          <a:sy n="75" d="100"/>
        </p:scale>
        <p:origin x="912" y="66"/>
      </p:cViewPr>
      <p:guideLst/>
    </p:cSldViewPr>
  </p:slideViewPr>
  <p:outlineViewPr>
    <p:cViewPr>
      <p:scale>
        <a:sx n="33" d="100"/>
        <a:sy n="33" d="100"/>
      </p:scale>
      <p:origin x="0" y="-9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1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7" Type="http://schemas.openxmlformats.org/officeDocument/2006/relationships/slide" Target="../slides/slide1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6.xml"/><Relationship Id="rId5" Type="http://schemas.openxmlformats.org/officeDocument/2006/relationships/slide" Target="../slides/slide13.xml"/><Relationship Id="rId4" Type="http://schemas.openxmlformats.org/officeDocument/2006/relationships/slide" Target="../slides/slide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7" Type="http://schemas.openxmlformats.org/officeDocument/2006/relationships/slide" Target="../slides/slide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6.xml"/><Relationship Id="rId4" Type="http://schemas.openxmlformats.org/officeDocument/2006/relationships/slide" Target="../slides/slide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7" Type="http://schemas.openxmlformats.org/officeDocument/2006/relationships/slide" Target="../slides/slide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8.xml"/><Relationship Id="rId4" Type="http://schemas.openxmlformats.org/officeDocument/2006/relationships/slide" Target="../slides/slide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4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5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6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7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26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>
              <a:hlinkClick r:id="rId4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5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5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6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3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7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sp>
        <p:nvSpPr>
          <p:cNvPr id="23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7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7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25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767071" y="6313610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方正姚体简体" panose="03000509000000000000" pitchFamily="65" charset="-122"/>
                <a:ea typeface="方正姚体简体" panose="03000509000000000000" pitchFamily="65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方正姚体简体" panose="03000509000000000000" pitchFamily="65" charset="-122"/>
                <a:ea typeface="方正姚体简体" panose="03000509000000000000" pitchFamily="65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方正姚体简体" panose="03000509000000000000" pitchFamily="65" charset="-122"/>
                <a:ea typeface="方正姚体简体" panose="03000509000000000000" pitchFamily="65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i="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方正姚体简体" panose="03000509000000000000" pitchFamily="65" charset="-122"/>
                <a:ea typeface="方正姚体简体" panose="03000509000000000000" pitchFamily="65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FF9900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>
              <a:hlinkClick r:id="rId7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5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  <p:sp>
        <p:nvSpPr>
          <p:cNvPr id="25" name="KSO_Shape">
            <a:hlinkClick r:id="rId5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52.pn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4.pn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3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emf"/><Relationship Id="rId11" Type="http://schemas.openxmlformats.org/officeDocument/2006/relationships/image" Target="../media/image59.GI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png"/><Relationship Id="rId11" Type="http://schemas.openxmlformats.org/officeDocument/2006/relationships/image" Target="../media/image61.emf"/><Relationship Id="rId5" Type="http://schemas.openxmlformats.org/officeDocument/2006/relationships/image" Target="../media/image63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3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notesSlide" Target="../notesSlides/notesSlide10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image" Target="../media/image7.png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6" Type="http://schemas.openxmlformats.org/officeDocument/2006/relationships/image" Target="../media/image59.GIF"/><Relationship Id="rId5" Type="http://schemas.openxmlformats.org/officeDocument/2006/relationships/image" Target="../media/image69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png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7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57.emf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5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notesSlide" Target="../notesSlides/notesSlide12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image" Target="../media/image7.png"/><Relationship Id="rId10" Type="http://schemas.openxmlformats.org/officeDocument/2006/relationships/tags" Target="../tags/tag73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4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2.png"/><Relationship Id="rId5" Type="http://schemas.openxmlformats.org/officeDocument/2006/relationships/tags" Target="../tags/tag7.xml"/><Relationship Id="rId10" Type="http://schemas.openxmlformats.org/officeDocument/2006/relationships/image" Target="../media/image21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image" Target="../media/image25.png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image" Target="../media/image12.png"/><Relationship Id="rId10" Type="http://schemas.openxmlformats.org/officeDocument/2006/relationships/tags" Target="../tags/tag18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7.png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" Target="slide8.xml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3"/>
        </p:blipFill>
        <p:spPr>
          <a:xfrm>
            <a:off x="2813685" y="1379855"/>
            <a:ext cx="7538085" cy="228155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4"/>
        </p:blipFill>
        <p:spPr>
          <a:xfrm>
            <a:off x="2813685" y="1512570"/>
            <a:ext cx="7389495" cy="2286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46785" y="1512570"/>
            <a:ext cx="3402330" cy="2887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9" y="2928071"/>
            <a:ext cx="3733406" cy="373340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716195" y="3757496"/>
            <a:ext cx="3945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6AA7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——物联网自动控制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635465" y="5856970"/>
            <a:ext cx="5923504" cy="290195"/>
            <a:chOff x="6420" y="5259"/>
            <a:chExt cx="4084" cy="457"/>
          </a:xfrm>
        </p:grpSpPr>
        <p:sp>
          <p:nvSpPr>
            <p:cNvPr id="14" name="圆角矩形 26"/>
            <p:cNvSpPr/>
            <p:nvPr/>
          </p:nvSpPr>
          <p:spPr>
            <a:xfrm>
              <a:off x="6420" y="5259"/>
              <a:ext cx="2476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学校：淮南市田家庵区民生中学</a:t>
              </a:r>
            </a:p>
          </p:txBody>
        </p:sp>
        <p:sp>
          <p:nvSpPr>
            <p:cNvPr id="15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授课人：龙云</a:t>
              </a:r>
              <a:endPara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453968" y="1512270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cs typeface="宋体" panose="02010600030101010101" pitchFamily="2" charset="-122"/>
              </a:rPr>
              <a:t>项目</a:t>
            </a:r>
            <a:r>
              <a:rPr lang="en-US" altLang="zh-CN" sz="3200" dirty="0">
                <a:cs typeface="宋体" panose="02010600030101010101" pitchFamily="2" charset="-122"/>
              </a:rPr>
              <a:t>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54110" y="1658310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1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实现智能绿植养护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八年级上册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60650" y="2828290"/>
            <a:ext cx="7774305" cy="361125"/>
          </a:xfrm>
          <a:prstGeom prst="rect">
            <a:avLst/>
          </a:prstGeom>
          <a:ln w="10477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 algn="ctr" defTabSz="266700">
              <a:lnSpc>
                <a:spcPts val="1200"/>
              </a:lnSpc>
              <a:spcAft>
                <a:spcPts val="1200"/>
              </a:spcAft>
            </a:pP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自动</a:t>
            </a:r>
            <a:r>
              <a:rPr lang="zh-CN" altLang="en-US" sz="6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浇水促进生长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6" grpId="0"/>
      <p:bldP spid="16" grpId="1"/>
      <p:bldP spid="19" grpId="0"/>
      <p:bldP spid="8" grpId="0"/>
      <p:bldP spid="2" grpId="0"/>
      <p:bldP spid="2" grpId="1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4300" y="3188970"/>
            <a:ext cx="9554845" cy="293052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652635" y="3512820"/>
            <a:ext cx="1969770" cy="1969770"/>
          </a:xfrm>
          <a:prstGeom prst="rect">
            <a:avLst/>
          </a:prstGeom>
        </p:spPr>
      </p:pic>
      <p:sp>
        <p:nvSpPr>
          <p:cNvPr id="128" name="TextBox 28"/>
          <p:cNvSpPr txBox="1"/>
          <p:nvPr/>
        </p:nvSpPr>
        <p:spPr bwMode="auto">
          <a:xfrm>
            <a:off x="10521199" y="531812"/>
            <a:ext cx="807402" cy="3109913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分组汇报</a:t>
            </a:r>
          </a:p>
        </p:txBody>
      </p:sp>
      <p:pic>
        <p:nvPicPr>
          <p:cNvPr id="2" name="图片 1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69645" y="1132840"/>
            <a:ext cx="2286000" cy="22860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6"/>
          <a:srcRect l="238" t="67081" r="-238" b="-1726"/>
          <a:stretch>
            <a:fillRect/>
          </a:stretch>
        </p:blipFill>
        <p:spPr>
          <a:xfrm>
            <a:off x="2198369" y="1518285"/>
            <a:ext cx="7926705" cy="1490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2187" y="1863725"/>
            <a:ext cx="5692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第1、3组汇报</a:t>
            </a: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学生代表上台完成连线-传感器匹配对应的感官</a:t>
            </a:r>
          </a:p>
        </p:txBody>
      </p:sp>
      <p:graphicFrame>
        <p:nvGraphicFramePr>
          <p:cNvPr id="6" name="对象 -2147482624"/>
          <p:cNvGraphicFramePr>
            <a:graphicFrameLocks noChangeAspect="1"/>
          </p:cNvGraphicFramePr>
          <p:nvPr/>
        </p:nvGraphicFramePr>
        <p:xfrm>
          <a:off x="1948180" y="3429635"/>
          <a:ext cx="1071245" cy="53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7" imgW="3867150" imgH="2087245" progId="Word.Picture.8">
                  <p:embed/>
                </p:oleObj>
              </mc:Choice>
              <mc:Fallback>
                <p:oleObj r:id="rId7" imgW="3867150" imgH="208724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rcRect t="22794" r="71092" b="50696"/>
                      <a:stretch>
                        <a:fillRect/>
                      </a:stretch>
                    </p:blipFill>
                    <p:spPr>
                      <a:xfrm>
                        <a:off x="1948180" y="3429635"/>
                        <a:ext cx="1071245" cy="5340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-2147482620"/>
          <p:cNvGraphicFramePr>
            <a:graphicFrameLocks noChangeAspect="1"/>
          </p:cNvGraphicFramePr>
          <p:nvPr/>
        </p:nvGraphicFramePr>
        <p:xfrm>
          <a:off x="4690110" y="3429635"/>
          <a:ext cx="1061720" cy="499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9" imgW="3867150" imgH="2087245" progId="Word.Picture.8">
                  <p:embed/>
                </p:oleObj>
              </mc:Choice>
              <mc:Fallback>
                <p:oleObj r:id="rId9" imgW="3867150" imgH="2087245" progId="Word.Picture.8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8"/>
                      <a:srcRect l="37052" t="24022" r="38564" b="48023"/>
                      <a:stretch>
                        <a:fillRect/>
                      </a:stretch>
                    </p:blipFill>
                    <p:spPr>
                      <a:xfrm>
                        <a:off x="4690110" y="3429635"/>
                        <a:ext cx="1061720" cy="4997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9016365" y="3383915"/>
          <a:ext cx="105664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10" imgW="3867150" imgH="2087245" progId="Word.Picture.8">
                  <p:embed/>
                </p:oleObj>
              </mc:Choice>
              <mc:Fallback>
                <p:oleObj r:id="rId10" imgW="3867150" imgH="2087245" progId="Word.Picture.8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8"/>
                      <a:srcRect l="70569" t="23307" r="2640" b="48269"/>
                      <a:stretch>
                        <a:fillRect/>
                      </a:stretch>
                    </p:blipFill>
                    <p:spPr>
                      <a:xfrm>
                        <a:off x="9016365" y="3383915"/>
                        <a:ext cx="105664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/>
        </p:nvGraphicFramePr>
        <p:xfrm>
          <a:off x="7540625" y="3354070"/>
          <a:ext cx="1078230" cy="57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11" imgW="3867150" imgH="2087245" progId="Word.Picture.8">
                  <p:embed/>
                </p:oleObj>
              </mc:Choice>
              <mc:Fallback>
                <p:oleObj r:id="rId11" imgW="3867150" imgH="2087245" progId="Word.Picture.8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8"/>
                      <a:srcRect t="70206" r="75054" b="5320"/>
                      <a:stretch>
                        <a:fillRect/>
                      </a:stretch>
                    </p:blipFill>
                    <p:spPr>
                      <a:xfrm>
                        <a:off x="7540625" y="3354070"/>
                        <a:ext cx="1078230" cy="5753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6294120" y="3429635"/>
          <a:ext cx="86741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12" imgW="3867150" imgH="2087245" progId="Word.Picture.8">
                  <p:embed/>
                </p:oleObj>
              </mc:Choice>
              <mc:Fallback>
                <p:oleObj r:id="rId12" imgW="3867150" imgH="2087245" progId="Word.Picture.8">
                  <p:embed/>
                  <p:pic>
                    <p:nvPicPr>
                      <p:cNvPr id="0" name="图片 20"/>
                      <p:cNvPicPr/>
                      <p:nvPr/>
                    </p:nvPicPr>
                    <p:blipFill>
                      <a:blip r:embed="rId8"/>
                      <a:srcRect l="37282" t="68953" r="37237"/>
                      <a:stretch>
                        <a:fillRect/>
                      </a:stretch>
                    </p:blipFill>
                    <p:spPr>
                      <a:xfrm>
                        <a:off x="6294120" y="3429635"/>
                        <a:ext cx="867410" cy="574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3333750" y="3418840"/>
          <a:ext cx="1042035" cy="640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13" imgW="3867150" imgH="2087245" progId="Word.Picture.8">
                  <p:embed/>
                </p:oleObj>
              </mc:Choice>
              <mc:Fallback>
                <p:oleObj r:id="rId13" imgW="3867150" imgH="2087245" progId="Word.Picture.8">
                  <p:embed/>
                  <p:pic>
                    <p:nvPicPr>
                      <p:cNvPr id="0" name="图片 22"/>
                      <p:cNvPicPr/>
                      <p:nvPr/>
                    </p:nvPicPr>
                    <p:blipFill>
                      <a:blip r:embed="rId8"/>
                      <a:srcRect l="71478" t="71677" r="3490"/>
                      <a:stretch>
                        <a:fillRect/>
                      </a:stretch>
                    </p:blipFill>
                    <p:spPr>
                      <a:xfrm>
                        <a:off x="3333750" y="3418840"/>
                        <a:ext cx="1042035" cy="6407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矩形 23"/>
          <p:cNvSpPr/>
          <p:nvPr/>
        </p:nvSpPr>
        <p:spPr>
          <a:xfrm>
            <a:off x="176403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图像传感器</a:t>
            </a:r>
            <a:endParaRPr lang="en-US" altLang="zh-CN"/>
          </a:p>
        </p:txBody>
      </p:sp>
      <p:sp>
        <p:nvSpPr>
          <p:cNvPr id="25" name="矩形 24"/>
          <p:cNvSpPr/>
          <p:nvPr/>
        </p:nvSpPr>
        <p:spPr>
          <a:xfrm>
            <a:off x="480949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温度传感器</a:t>
            </a:r>
          </a:p>
        </p:txBody>
      </p:sp>
      <p:sp>
        <p:nvSpPr>
          <p:cNvPr id="26" name="矩形 25"/>
          <p:cNvSpPr/>
          <p:nvPr/>
        </p:nvSpPr>
        <p:spPr>
          <a:xfrm>
            <a:off x="923671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磁场传感器</a:t>
            </a:r>
          </a:p>
        </p:txBody>
      </p:sp>
      <p:sp>
        <p:nvSpPr>
          <p:cNvPr id="27" name="矩形 26"/>
          <p:cNvSpPr/>
          <p:nvPr/>
        </p:nvSpPr>
        <p:spPr>
          <a:xfrm>
            <a:off x="776097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加速度传感器</a:t>
            </a:r>
          </a:p>
        </p:txBody>
      </p:sp>
      <p:sp>
        <p:nvSpPr>
          <p:cNvPr id="28" name="矩形 27"/>
          <p:cNvSpPr/>
          <p:nvPr/>
        </p:nvSpPr>
        <p:spPr>
          <a:xfrm>
            <a:off x="628523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温度传感器</a:t>
            </a:r>
          </a:p>
        </p:txBody>
      </p:sp>
      <p:sp>
        <p:nvSpPr>
          <p:cNvPr id="29" name="矩形 28"/>
          <p:cNvSpPr/>
          <p:nvPr/>
        </p:nvSpPr>
        <p:spPr>
          <a:xfrm>
            <a:off x="3333750" y="5254625"/>
            <a:ext cx="1255395" cy="6521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光学传感器</a:t>
            </a:r>
          </a:p>
        </p:txBody>
      </p:sp>
      <p:pic>
        <p:nvPicPr>
          <p:cNvPr id="32" name="图片 31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9382125" y="2232025"/>
            <a:ext cx="1197610" cy="1197610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 bwMode="auto">
          <a:xfrm>
            <a:off x="691399" y="867450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自动浇水系统的设备组成</a:t>
            </a:r>
          </a:p>
        </p:txBody>
      </p:sp>
      <p:pic>
        <p:nvPicPr>
          <p:cNvPr id="15" name="图片 14"/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83211" y="578190"/>
            <a:ext cx="1092738" cy="100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3"/>
          <a:srcRect l="238" t="67081" r="-238" b="-1726"/>
          <a:stretch>
            <a:fillRect/>
          </a:stretch>
        </p:blipFill>
        <p:spPr>
          <a:xfrm>
            <a:off x="2186940" y="1780540"/>
            <a:ext cx="7926705" cy="183959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69645" y="1132840"/>
            <a:ext cx="2286000" cy="2286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3285" y="2101215"/>
            <a:ext cx="5692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第2、4组汇报： 学生查找资料，思考、理解并用自己的语言描述湿度传感器采集数据过程</a:t>
            </a:r>
          </a:p>
        </p:txBody>
      </p:sp>
      <p:graphicFrame>
        <p:nvGraphicFramePr>
          <p:cNvPr id="1073743880" name="对象 1073743879"/>
          <p:cNvGraphicFramePr>
            <a:graphicFrameLocks noChangeAspect="1"/>
          </p:cNvGraphicFramePr>
          <p:nvPr/>
        </p:nvGraphicFramePr>
        <p:xfrm>
          <a:off x="4476115" y="3686175"/>
          <a:ext cx="1104265" cy="127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5" imgW="5467985" imgH="1637665" progId="Word.Picture.8">
                  <p:embed/>
                </p:oleObj>
              </mc:Choice>
              <mc:Fallback>
                <p:oleObj r:id="rId5" imgW="5467985" imgH="163766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rcRect r="73735"/>
                      <a:stretch>
                        <a:fillRect/>
                      </a:stretch>
                    </p:blipFill>
                    <p:spPr>
                      <a:xfrm>
                        <a:off x="4476115" y="3686175"/>
                        <a:ext cx="1104265" cy="12750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331720" y="3615690"/>
          <a:ext cx="1077595" cy="134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7" imgW="5467985" imgH="1637665" progId="Word.Picture.8">
                  <p:embed/>
                </p:oleObj>
              </mc:Choice>
              <mc:Fallback>
                <p:oleObj r:id="rId7" imgW="5467985" imgH="1637665" progId="Word.Picture.8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6"/>
                      <a:srcRect l="26877" r="47560"/>
                      <a:stretch>
                        <a:fillRect/>
                      </a:stretch>
                    </p:blipFill>
                    <p:spPr>
                      <a:xfrm>
                        <a:off x="2331720" y="3615690"/>
                        <a:ext cx="1077595" cy="1345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6441440" y="3620135"/>
          <a:ext cx="1393190" cy="134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8" imgW="5467985" imgH="1637665" progId="Word.Picture.8">
                  <p:embed/>
                </p:oleObj>
              </mc:Choice>
              <mc:Fallback>
                <p:oleObj r:id="rId8" imgW="5467985" imgH="1637665" progId="Word.Picture.8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6"/>
                      <a:srcRect l="51919" r="22710" b="24106"/>
                      <a:stretch>
                        <a:fillRect/>
                      </a:stretch>
                    </p:blipFill>
                    <p:spPr>
                      <a:xfrm>
                        <a:off x="6441440" y="3620135"/>
                        <a:ext cx="1393190" cy="13411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圆角矩形 13"/>
          <p:cNvSpPr/>
          <p:nvPr/>
        </p:nvSpPr>
        <p:spPr>
          <a:xfrm>
            <a:off x="2331720" y="5186680"/>
            <a:ext cx="1282065" cy="3263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数据采集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4298315" y="5113655"/>
            <a:ext cx="1282065" cy="3263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数据传输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6348730" y="5121275"/>
            <a:ext cx="1282065" cy="3263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控制</a:t>
            </a:r>
          </a:p>
        </p:txBody>
      </p:sp>
      <p:pic>
        <p:nvPicPr>
          <p:cNvPr id="39" name="图片 38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3126740" y="3789680"/>
            <a:ext cx="1349375" cy="1349375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5383530" y="3838575"/>
            <a:ext cx="1349375" cy="134937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8354060" y="3686175"/>
            <a:ext cx="1426210" cy="142621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8502650" y="5112385"/>
            <a:ext cx="1282065" cy="3263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土壤</a:t>
            </a:r>
          </a:p>
        </p:txBody>
      </p:sp>
      <p:pic>
        <p:nvPicPr>
          <p:cNvPr id="20" name="图片 19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7564120" y="3838575"/>
            <a:ext cx="1349375" cy="1349375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9806018" y="4349197"/>
            <a:ext cx="1767840" cy="1767840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9130665" y="2463205"/>
            <a:ext cx="1150620" cy="1150620"/>
          </a:xfrm>
          <a:prstGeom prst="rect">
            <a:avLst/>
          </a:prstGeom>
        </p:spPr>
      </p:pic>
      <p:sp>
        <p:nvSpPr>
          <p:cNvPr id="10" name="TextBox 28"/>
          <p:cNvSpPr txBox="1"/>
          <p:nvPr/>
        </p:nvSpPr>
        <p:spPr bwMode="auto">
          <a:xfrm>
            <a:off x="691399" y="867450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自动浇水系统的设备组成</a:t>
            </a:r>
          </a:p>
        </p:txBody>
      </p:sp>
      <p:pic>
        <p:nvPicPr>
          <p:cNvPr id="11" name="图片 10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883211" y="578190"/>
            <a:ext cx="1092738" cy="1003300"/>
          </a:xfrm>
          <a:prstGeom prst="rect">
            <a:avLst/>
          </a:prstGeom>
        </p:spPr>
      </p:pic>
      <p:sp>
        <p:nvSpPr>
          <p:cNvPr id="12" name="TextBox 28"/>
          <p:cNvSpPr txBox="1"/>
          <p:nvPr/>
        </p:nvSpPr>
        <p:spPr bwMode="auto">
          <a:xfrm>
            <a:off x="10167303" y="679767"/>
            <a:ext cx="807402" cy="3109913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分组汇报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27100" y="1256030"/>
            <a:ext cx="3675380" cy="2971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79220" y="2105025"/>
            <a:ext cx="2574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</a:rPr>
              <a:t>我们怎么才能让自动浇水系统具有思考的能力呢？——利用程序</a:t>
            </a:r>
          </a:p>
        </p:txBody>
      </p:sp>
      <p:pic>
        <p:nvPicPr>
          <p:cNvPr id="39" name="图片 38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40000">
            <a:off x="2072005" y="3485515"/>
            <a:ext cx="1349375" cy="1349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89660" y="4695825"/>
            <a:ext cx="5080000" cy="1445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0" algn="just" defTabSz="266700">
              <a:spcAft>
                <a:spcPct val="0"/>
              </a:spcAft>
            </a:pP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设计程序的一般分为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步：</a:t>
            </a:r>
            <a:endParaRPr lang="zh-CN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 defTabSz="266700">
              <a:spcAft>
                <a:spcPct val="0"/>
              </a:spcAft>
            </a:pPr>
            <a:endParaRPr lang="en-US" altLang="zh-CN" sz="16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just" defTabSz="266700">
              <a:spcAft>
                <a:spcPct val="0"/>
              </a:spcAft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．需求分析：</a:t>
            </a:r>
            <a:r>
              <a:rPr lang="zh-CN" altLang="en-US" sz="1600" u="sng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通过湿度传感器检测是否低于预设值？</a:t>
            </a:r>
          </a:p>
          <a:p>
            <a:pPr indent="0" algn="just" defTabSz="266700">
              <a:spcAft>
                <a:spcPct val="0"/>
              </a:spcAft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．判断： 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</a:t>
            </a:r>
            <a:r>
              <a:rPr lang="zh-CN" altLang="en-US" sz="1600" u="sng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接着例举出低于和高于的处理方式。</a:t>
            </a:r>
          </a:p>
          <a:p>
            <a:pPr indent="0" algn="just" defTabSz="266700">
              <a:spcAft>
                <a:spcPct val="0"/>
              </a:spcAft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．执行： 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</a:t>
            </a:r>
            <a:r>
              <a:rPr lang="zh-CN" altLang="en-US" sz="1600" u="sng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对判断后的可能设置相对应的操作。</a:t>
            </a:r>
          </a:p>
        </p:txBody>
      </p:sp>
      <p:pic>
        <p:nvPicPr>
          <p:cNvPr id="10" name="图片 9"/>
          <p:cNvPicPr/>
          <p:nvPr/>
        </p:nvPicPr>
        <p:blipFill>
          <a:blip r:embed="rId5"/>
        </p:blipFill>
        <p:spPr>
          <a:xfrm>
            <a:off x="3564255" y="4163060"/>
            <a:ext cx="951865" cy="95186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121275" y="2498090"/>
            <a:ext cx="1861820" cy="186182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6367780" y="1845310"/>
            <a:ext cx="1353820" cy="135382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8"/>
        </p:blipFill>
        <p:spPr>
          <a:xfrm>
            <a:off x="5582920" y="5344160"/>
            <a:ext cx="1026160" cy="102616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7416165" y="645160"/>
            <a:ext cx="3957955" cy="5066030"/>
          </a:xfrm>
          <a:prstGeom prst="rect">
            <a:avLst/>
          </a:prstGeom>
        </p:spPr>
      </p:pic>
      <p:graphicFrame>
        <p:nvGraphicFramePr>
          <p:cNvPr id="2" name="对象 -2147482622"/>
          <p:cNvGraphicFramePr>
            <a:graphicFrameLocks noChangeAspect="1"/>
          </p:cNvGraphicFramePr>
          <p:nvPr/>
        </p:nvGraphicFramePr>
        <p:xfrm>
          <a:off x="7855585" y="1405255"/>
          <a:ext cx="2982595" cy="349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10" imgW="2894330" imgH="2907665" progId="Word.Picture.8">
                  <p:embed/>
                </p:oleObj>
              </mc:Choice>
              <mc:Fallback>
                <p:oleObj r:id="rId10" imgW="2894330" imgH="290766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55585" y="1405255"/>
                        <a:ext cx="2982595" cy="349646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6052185" y="3851910"/>
            <a:ext cx="5834861" cy="33631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25602" y="5131435"/>
            <a:ext cx="4955540" cy="11938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设置完成后是不是程序就完成了呢？执行一次结束不符合我们智能的要求。我们要求它不断的</a:t>
            </a:r>
            <a:r>
              <a:rPr lang="zh-CN" altLang="en-US" b="1" u="sng" dirty="0">
                <a:solidFill>
                  <a:schemeClr val="accent1">
                    <a:lumMod val="75000"/>
                  </a:schemeClr>
                </a:solidFill>
              </a:rPr>
              <a:t>检测判断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——所以我们需要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循环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</a:p>
        </p:txBody>
      </p:sp>
      <p:sp>
        <p:nvSpPr>
          <p:cNvPr id="6" name="TextBox 28"/>
          <p:cNvSpPr txBox="1"/>
          <p:nvPr/>
        </p:nvSpPr>
        <p:spPr bwMode="auto">
          <a:xfrm>
            <a:off x="163195" y="867450"/>
            <a:ext cx="7338695" cy="65020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设计自动</a:t>
            </a:r>
            <a:r>
              <a:rPr lang="zh-CN" altLang="en-US" sz="3600" b="1" dirty="0">
                <a:solidFill>
                  <a:srgbClr val="7F7A6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浇水</a:t>
            </a:r>
            <a:r>
              <a:rPr lang="zh-CN" altLang="en-US" sz="3600" b="1" dirty="0">
                <a:solidFill>
                  <a:schemeClr val="bg2">
                    <a:lumMod val="25000"/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</a:p>
        </p:txBody>
      </p:sp>
      <p:pic>
        <p:nvPicPr>
          <p:cNvPr id="9" name="图片 8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883211" y="578190"/>
            <a:ext cx="1092738" cy="100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93" y="3717599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234435" y="4363720"/>
            <a:ext cx="3570208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探究湿度传感器的模拟量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835528" y="4363720"/>
            <a:ext cx="2011680" cy="57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实现自动浇水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8694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7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28"/>
          <p:cNvSpPr txBox="1"/>
          <p:nvPr/>
        </p:nvSpPr>
        <p:spPr bwMode="auto">
          <a:xfrm>
            <a:off x="770235" y="799919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+mn-ea"/>
                <a:cs typeface="+mn-ea"/>
                <a:sym typeface="+mn-ea"/>
              </a:rPr>
              <a:t>探究湿度传感器的模拟量</a:t>
            </a:r>
          </a:p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600" b="1" dirty="0"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6040" y="1506765"/>
            <a:ext cx="10245725" cy="109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Clr>
                <a:srgbClr val="C45911"/>
              </a:buClr>
            </a:pPr>
            <a:r>
              <a:rPr lang="zh-CN" altLang="en-US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分组合作探究：</a:t>
            </a:r>
            <a:r>
              <a:rPr lang="zh-CN" altLang="en-US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找出土壤湿度传感器的模拟量（湿度达标的值）。</a:t>
            </a:r>
          </a:p>
          <a:p>
            <a:pPr>
              <a:lnSpc>
                <a:spcPct val="125000"/>
              </a:lnSpc>
              <a:buClr>
                <a:srgbClr val="C45911"/>
              </a:buClr>
            </a:pPr>
            <a:r>
              <a:rPr lang="zh-CN" altLang="en-US" b="1" kern="1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请各小组根据导学案连接硬件，设计方案，进行自主探究，找出干燥和湿润的值，确定合适的p1模拟量（湿度达标的值）。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95400" y="2805430"/>
          <a:ext cx="4678045" cy="3267075"/>
        </p:xfrm>
        <a:graphic>
          <a:graphicData uri="http://schemas.openxmlformats.org/drawingml/2006/table">
            <a:tbl>
              <a:tblPr/>
              <a:tblGrid>
                <a:gridCol w="845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4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组别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干燥（值）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湿润（值）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400" b="1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latin typeface="Times New Roman" panose="02020603050405020304"/>
                          <a:ea typeface="宋体" panose="02010600030101010101" pitchFamily="2" charset="-122"/>
                        </a:rPr>
                        <a:t>湿度达标的值</a:t>
                      </a:r>
                      <a:endParaRPr lang="zh-CN" sz="14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第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组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第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组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第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组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第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r>
                        <a:rPr 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组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2200910"/>
            <a:ext cx="5121275" cy="4100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21245" y="3501390"/>
            <a:ext cx="28689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使用创客设备，实验、观察，找出传感器的模拟量，并填写表格</a:t>
            </a:r>
          </a:p>
          <a:p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组内讨论汇总后，填写任务单，汇报结果。</a:t>
            </a:r>
          </a:p>
        </p:txBody>
      </p:sp>
      <p:pic>
        <p:nvPicPr>
          <p:cNvPr id="39" name="图片 38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4800000">
            <a:off x="5734050" y="3484245"/>
            <a:ext cx="1349375" cy="13493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97585" y="635635"/>
            <a:ext cx="890209" cy="809707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847580" y="4533265"/>
            <a:ext cx="1767840" cy="17678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76040" y="1460749"/>
            <a:ext cx="10086265" cy="1187843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0970" y="2200910"/>
            <a:ext cx="1266018" cy="106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68019" y="1298097"/>
            <a:ext cx="5175885" cy="4002405"/>
          </a:xfrm>
          <a:prstGeom prst="rect">
            <a:avLst/>
          </a:prstGeom>
        </p:spPr>
      </p:pic>
      <p:sp>
        <p:nvSpPr>
          <p:cNvPr id="128" name="TextBox 28"/>
          <p:cNvSpPr txBox="1"/>
          <p:nvPr/>
        </p:nvSpPr>
        <p:spPr bwMode="auto">
          <a:xfrm>
            <a:off x="-464338" y="806837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实现自动浇水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23961" y="2517484"/>
            <a:ext cx="40640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学生分组，根据所学知识设计并实现自动浇水系统。</a:t>
            </a:r>
          </a:p>
          <a:p>
            <a:r>
              <a:rPr lang="zh-CN" altLang="en-US" dirty="0"/>
              <a:t>同学们根据算法参考导学案编写程序，运行调试，实现自动浇水。</a:t>
            </a:r>
          </a:p>
          <a:p>
            <a:r>
              <a:rPr lang="zh-CN" altLang="en-US" dirty="0"/>
              <a:t>①编写程序</a:t>
            </a:r>
          </a:p>
          <a:p>
            <a:r>
              <a:rPr lang="zh-CN" altLang="en-US" dirty="0"/>
              <a:t>②下载程序到设备，运行测试</a:t>
            </a:r>
          </a:p>
          <a:p>
            <a:r>
              <a:rPr lang="zh-CN" altLang="en-US" dirty="0"/>
              <a:t>③测试自动浇水系统</a:t>
            </a:r>
          </a:p>
        </p:txBody>
      </p:sp>
      <p:graphicFrame>
        <p:nvGraphicFramePr>
          <p:cNvPr id="2" name="对象 -2147482621"/>
          <p:cNvGraphicFramePr/>
          <p:nvPr/>
        </p:nvGraphicFramePr>
        <p:xfrm>
          <a:off x="5696026" y="1051083"/>
          <a:ext cx="6151146" cy="400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4" imgW="10177145" imgH="5591175" progId="Word.Picture.8">
                  <p:embed/>
                </p:oleObj>
              </mc:Choice>
              <mc:Fallback>
                <p:oleObj r:id="rId4" imgW="10177145" imgH="559117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6026" y="1051083"/>
                        <a:ext cx="6151146" cy="400240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169700" y="3910045"/>
            <a:ext cx="2286000" cy="2286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287973" y="3910045"/>
            <a:ext cx="3020506" cy="272414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rcRect/>
          <a:stretch>
            <a:fillRect/>
          </a:stretch>
        </p:blipFill>
        <p:spPr>
          <a:xfrm rot="20153039" flipH="1">
            <a:off x="3962967" y="2389532"/>
            <a:ext cx="2286000" cy="2286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921385" y="628650"/>
            <a:ext cx="863170" cy="844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339956" y="4417896"/>
            <a:ext cx="1415772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核心概念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7288793" y="4417896"/>
            <a:ext cx="300990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项目总结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93" y="3717599"/>
            <a:ext cx="2877273" cy="28772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8694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2372535" y="5578885"/>
            <a:ext cx="1771957" cy="42291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/>
              <a:t>行动（激活水泵）</a:t>
            </a:r>
          </a:p>
        </p:txBody>
      </p:sp>
      <p:pic>
        <p:nvPicPr>
          <p:cNvPr id="47" name="图片 46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51170" y="2225675"/>
            <a:ext cx="6424930" cy="3976370"/>
          </a:xfrm>
          <a:prstGeom prst="rect">
            <a:avLst/>
          </a:prstGeom>
        </p:spPr>
      </p:pic>
      <p:sp>
        <p:nvSpPr>
          <p:cNvPr id="128" name="TextBox 28"/>
          <p:cNvSpPr txBox="1"/>
          <p:nvPr/>
        </p:nvSpPr>
        <p:spPr bwMode="auto">
          <a:xfrm>
            <a:off x="916848" y="829945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自动浇水系统原理</a:t>
            </a:r>
          </a:p>
        </p:txBody>
      </p:sp>
      <p:sp>
        <p:nvSpPr>
          <p:cNvPr id="10" name="矩形 9"/>
          <p:cNvSpPr/>
          <p:nvPr/>
        </p:nvSpPr>
        <p:spPr>
          <a:xfrm>
            <a:off x="831850" y="3590719"/>
            <a:ext cx="2199640" cy="422909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检测（土壤水分状态）</a:t>
            </a:r>
          </a:p>
        </p:txBody>
      </p:sp>
      <p:pic>
        <p:nvPicPr>
          <p:cNvPr id="16" name="图片 15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2690861" y="2691130"/>
            <a:ext cx="965200" cy="917575"/>
          </a:xfrm>
          <a:prstGeom prst="rect">
            <a:avLst/>
          </a:prstGeom>
        </p:spPr>
      </p:pic>
      <p:pic>
        <p:nvPicPr>
          <p:cNvPr id="32" name="图片 31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774440" y="2632710"/>
            <a:ext cx="904240" cy="81978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444240" y="3608705"/>
            <a:ext cx="2499360" cy="42291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思考（是否低于预设值）</a:t>
            </a:r>
          </a:p>
        </p:txBody>
      </p:sp>
      <p:pic>
        <p:nvPicPr>
          <p:cNvPr id="35" name="图片 34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2877769" y="3894454"/>
            <a:ext cx="965200" cy="917575"/>
          </a:xfrm>
          <a:prstGeom prst="rect">
            <a:avLst/>
          </a:prstGeom>
        </p:spPr>
      </p:pic>
      <p:pic>
        <p:nvPicPr>
          <p:cNvPr id="42" name="图片 4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087110" y="655955"/>
            <a:ext cx="4208780" cy="2618105"/>
          </a:xfrm>
          <a:prstGeom prst="rect">
            <a:avLst/>
          </a:prstGeom>
        </p:spPr>
      </p:pic>
      <p:pic>
        <p:nvPicPr>
          <p:cNvPr id="38" name="图片 37"/>
          <p:cNvPicPr/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71855" y="4885690"/>
            <a:ext cx="1073150" cy="1327785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6842125" y="1703705"/>
            <a:ext cx="2922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</a:rPr>
              <a:t>什么是传感器呢？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602095" y="2855595"/>
            <a:ext cx="38614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想象一下，我们的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眼睛</a:t>
            </a:r>
            <a:r>
              <a:rPr lang="zh-CN" altLang="en-US"/>
              <a:t>就像是一种传感器。它能够感知光线的变化。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耳朵</a:t>
            </a:r>
            <a:r>
              <a:rPr lang="zh-CN" altLang="en-US"/>
              <a:t>也是一种传感器，它能接收声音的振动。再比如我们的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皮肤</a:t>
            </a:r>
            <a:r>
              <a:rPr lang="zh-CN" altLang="en-US"/>
              <a:t>，它能感受温度的高低、压力的大小。还有我们的</a:t>
            </a:r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鼻子</a:t>
            </a:r>
            <a:r>
              <a:rPr lang="zh-CN" altLang="en-US"/>
              <a:t>，能够嗅出各种气味，这相当于一个气味传感器。</a:t>
            </a:r>
          </a:p>
        </p:txBody>
      </p:sp>
      <p:pic>
        <p:nvPicPr>
          <p:cNvPr id="48" name="图片 47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4798060" y="1537335"/>
            <a:ext cx="1427480" cy="1427480"/>
          </a:xfrm>
          <a:prstGeom prst="rect">
            <a:avLst/>
          </a:prstGeom>
        </p:spPr>
      </p:pic>
      <p:pic>
        <p:nvPicPr>
          <p:cNvPr id="49" name="图片 48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6592570" y="4650740"/>
            <a:ext cx="1362075" cy="1362075"/>
          </a:xfrm>
          <a:prstGeom prst="rect">
            <a:avLst/>
          </a:prstGeom>
        </p:spPr>
      </p:pic>
      <p:pic>
        <p:nvPicPr>
          <p:cNvPr id="50" name="图片 49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8249920" y="4669790"/>
            <a:ext cx="1199515" cy="1199515"/>
          </a:xfrm>
          <a:prstGeom prst="rect">
            <a:avLst/>
          </a:prstGeom>
        </p:spPr>
      </p:pic>
      <p:pic>
        <p:nvPicPr>
          <p:cNvPr id="51" name="图片 50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9355455" y="4650740"/>
            <a:ext cx="1108075" cy="1108075"/>
          </a:xfrm>
          <a:prstGeom prst="rect">
            <a:avLst/>
          </a:prstGeom>
        </p:spPr>
      </p:pic>
      <p:pic>
        <p:nvPicPr>
          <p:cNvPr id="52" name="图片 5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87095" y="754380"/>
            <a:ext cx="4208780" cy="26181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58010" y="1831340"/>
            <a:ext cx="3237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分析总结</a:t>
            </a:r>
          </a:p>
        </p:txBody>
      </p:sp>
      <p:graphicFrame>
        <p:nvGraphicFramePr>
          <p:cNvPr id="1073743880" name="对象 1073743879"/>
          <p:cNvGraphicFramePr>
            <a:graphicFrameLocks noChangeAspect="1"/>
          </p:cNvGraphicFramePr>
          <p:nvPr/>
        </p:nvGraphicFramePr>
        <p:xfrm>
          <a:off x="1176337" y="2352346"/>
          <a:ext cx="1077594" cy="1325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12" imgW="5467985" imgH="1637665" progId="Word.Picture.8">
                  <p:embed/>
                </p:oleObj>
              </mc:Choice>
              <mc:Fallback>
                <p:oleObj r:id="rId12" imgW="5467985" imgH="163766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3"/>
                      <a:srcRect l="26019" r="49709"/>
                      <a:stretch>
                        <a:fillRect/>
                      </a:stretch>
                    </p:blipFill>
                    <p:spPr>
                      <a:xfrm>
                        <a:off x="1176337" y="2352346"/>
                        <a:ext cx="1077594" cy="132589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52"/>
          <p:cNvGraphicFramePr>
            <a:graphicFrameLocks noChangeAspect="1"/>
          </p:cNvGraphicFramePr>
          <p:nvPr/>
        </p:nvGraphicFramePr>
        <p:xfrm>
          <a:off x="2396648" y="4397417"/>
          <a:ext cx="1347152" cy="140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14" imgW="5467985" imgH="1637665" progId="Word.Picture.8">
                  <p:embed/>
                </p:oleObj>
              </mc:Choice>
              <mc:Fallback>
                <p:oleObj r:id="rId14" imgW="5467985" imgH="1637665" progId="Word.Picture.8">
                  <p:embed/>
                  <p:pic>
                    <p:nvPicPr>
                      <p:cNvPr id="0" name="图片 53"/>
                      <p:cNvPicPr/>
                      <p:nvPr/>
                    </p:nvPicPr>
                    <p:blipFill>
                      <a:blip r:embed="rId13"/>
                      <a:srcRect l="49981" r="21422"/>
                      <a:stretch>
                        <a:fillRect/>
                      </a:stretch>
                    </p:blipFill>
                    <p:spPr>
                      <a:xfrm>
                        <a:off x="2396648" y="4397417"/>
                        <a:ext cx="1347152" cy="14073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/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1008523" y="682010"/>
            <a:ext cx="738628" cy="751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94080" y="1628140"/>
            <a:ext cx="4698365" cy="37420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9235" y="2803525"/>
            <a:ext cx="35420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请同学们谈一谈在本项目学习过程的收获与感受，引导学生从项目学习过程中提炼与总结。并思考不足之处和改进措施。</a:t>
            </a:r>
          </a:p>
        </p:txBody>
      </p:sp>
      <p:pic>
        <p:nvPicPr>
          <p:cNvPr id="5" name="图片 4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899510" y="685618"/>
            <a:ext cx="5363553" cy="32988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92070" y="1905951"/>
            <a:ext cx="3943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通过思维导图工具对本节课学习的成果进行提炼和总结。</a:t>
            </a:r>
          </a:p>
        </p:txBody>
      </p:sp>
      <p:pic>
        <p:nvPicPr>
          <p:cNvPr id="9" name="图片 8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744804" y="606584"/>
            <a:ext cx="1482725" cy="1482725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94080" y="4841875"/>
            <a:ext cx="1224280" cy="122428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66297" y="2185649"/>
            <a:ext cx="1960245" cy="1960245"/>
          </a:xfrm>
          <a:prstGeom prst="rect">
            <a:avLst/>
          </a:prstGeom>
        </p:spPr>
      </p:pic>
      <p:sp>
        <p:nvSpPr>
          <p:cNvPr id="17" name="TextBox 28"/>
          <p:cNvSpPr txBox="1"/>
          <p:nvPr/>
        </p:nvSpPr>
        <p:spPr bwMode="auto">
          <a:xfrm>
            <a:off x="1523360" y="791845"/>
            <a:ext cx="2588168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pic>
        <p:nvPicPr>
          <p:cNvPr id="18" name="图片 17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08523" y="682010"/>
            <a:ext cx="738628" cy="7511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24050" y="3688949"/>
            <a:ext cx="5080000" cy="1106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问题记录：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在实施项目过程中，可能会遇到各种各样的困难，尝试在下表中记录困难及解决方案，便于以后出现类似问题时能更好的面对。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096000" y="4961129"/>
          <a:ext cx="5175885" cy="923150"/>
        </p:xfrm>
        <a:graphic>
          <a:graphicData uri="http://schemas.openxmlformats.org/drawingml/2006/table">
            <a:tbl>
              <a:tblPr/>
              <a:tblGrid>
                <a:gridCol w="2275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674">
                <a:tc>
                  <a:txBody>
                    <a:bodyPr/>
                    <a:lstStyle/>
                    <a:p>
                      <a:pPr marL="68580" indent="2159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遇到的困难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2159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你的解决方案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76">
                <a:tc>
                  <a:txBody>
                    <a:bodyPr/>
                    <a:lstStyle/>
                    <a:p>
                      <a:pPr marL="68580" indent="21590" algn="l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21590" algn="l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r>
                        <a:rPr lang="zh-CN" sz="9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图片 7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10089277" y="2973568"/>
            <a:ext cx="1232535" cy="1232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3364834" y="4269653"/>
            <a:ext cx="1402080" cy="57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学以致用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7272154" y="4269768"/>
            <a:ext cx="1402080" cy="57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项目评价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93" y="3717599"/>
            <a:ext cx="2877273" cy="28772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8694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830580" y="782955"/>
            <a:ext cx="10770870" cy="5592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335655" y="3164205"/>
            <a:ext cx="3618230" cy="303149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</a:rPr>
              <a:t>项目情境</a:t>
            </a:r>
          </a:p>
        </p:txBody>
      </p:sp>
      <p:pic>
        <p:nvPicPr>
          <p:cNvPr id="8" name="图片 7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70535" y="1004570"/>
            <a:ext cx="11022330" cy="2286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4135" y="131425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46885" y="1692910"/>
            <a:ext cx="8697595" cy="1198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algn="l" defTabSz="914400">
              <a:buClrTx/>
              <a:buSzTx/>
              <a:buNone/>
            </a:pPr>
            <a:r>
              <a:rPr lang="zh-CN" altLang="en-US" sz="2400" b="1" dirty="0">
                <a:gradFill>
                  <a:gsLst>
                    <a:gs pos="71000">
                      <a:schemeClr val="tx2">
                        <a:lumMod val="40000"/>
                        <a:lumOff val="60000"/>
                      </a:schemeClr>
                    </a:gs>
                    <a:gs pos="8000">
                      <a:srgbClr val="36ABD3"/>
                    </a:gs>
                  </a:gsLst>
                  <a:lin ang="16140000" scaled="0"/>
                </a:gradFill>
              </a:rPr>
              <a:t>观看我校劳动实践基地宣传片，充分感受春华秋实，夏韵冬藏，在这片土地上播撒阳光，播种希望，体验耕耘的辛苦，感受收获的喜悦。</a:t>
            </a:r>
          </a:p>
        </p:txBody>
      </p:sp>
      <p:pic>
        <p:nvPicPr>
          <p:cNvPr id="4" name="图片 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21995" y="3355975"/>
            <a:ext cx="2286000" cy="2286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206865" y="3355975"/>
            <a:ext cx="2286000" cy="22860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862705" y="3335020"/>
            <a:ext cx="4065270" cy="2699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832100" y="2891790"/>
            <a:ext cx="1503680" cy="1600835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679180" y="2193290"/>
            <a:ext cx="1455420" cy="970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28"/>
          <p:cNvSpPr txBox="1"/>
          <p:nvPr/>
        </p:nvSpPr>
        <p:spPr bwMode="auto">
          <a:xfrm>
            <a:off x="-600935" y="839196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学以致用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85233">
            <a:off x="356979" y="4178566"/>
            <a:ext cx="2286000" cy="22860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41095" y="610235"/>
            <a:ext cx="908050" cy="908050"/>
          </a:xfrm>
          <a:prstGeom prst="rect">
            <a:avLst/>
          </a:prstGeom>
        </p:spPr>
      </p:pic>
      <p:sp>
        <p:nvSpPr>
          <p:cNvPr id="4" name="流程图: 可选过程 3"/>
          <p:cNvSpPr/>
          <p:nvPr/>
        </p:nvSpPr>
        <p:spPr>
          <a:xfrm>
            <a:off x="2022672" y="1744467"/>
            <a:ext cx="8095782" cy="345831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80492" y="1996296"/>
            <a:ext cx="8094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通过生物老师解密，我们了解了影响根系生长的因素除了有湿度之外还有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温度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请小组利用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温度传感器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合作设计优化“自动浇水系统”。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199892" y="4111242"/>
            <a:ext cx="7792215" cy="2732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199892" y="4647119"/>
            <a:ext cx="7792215" cy="2732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21360000">
            <a:off x="9341696" y="650572"/>
            <a:ext cx="1785620" cy="1663065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85233">
            <a:off x="452120" y="4180811"/>
            <a:ext cx="2286000" cy="2286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363945" y="4167844"/>
            <a:ext cx="2286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49325" y="1633855"/>
          <a:ext cx="10216515" cy="4110355"/>
        </p:xfrm>
        <a:graphic>
          <a:graphicData uri="http://schemas.openxmlformats.org/drawingml/2006/table">
            <a:tbl>
              <a:tblPr/>
              <a:tblGrid>
                <a:gridCol w="1503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8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270">
                <a:tc>
                  <a:txBody>
                    <a:bodyPr/>
                    <a:lstStyle/>
                    <a:p>
                      <a:pPr marL="9525" indent="0" algn="ctr">
                        <a:lnSpc>
                          <a:spcPct val="13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评价维度</a:t>
                      </a:r>
                    </a:p>
                  </a:txBody>
                  <a:tcPr marL="9525" marR="9525" marT="9525" marB="9525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lnSpc>
                          <a:spcPct val="13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评价内容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lnSpc>
                          <a:spcPct val="13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评价等级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 rowSpan="3">
                  <a:txBody>
                    <a:bodyPr/>
                    <a:lstStyle/>
                    <a:p>
                      <a:pPr marL="9525" indent="0" algn="ctr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过程性评价</a:t>
                      </a:r>
                    </a:p>
                  </a:txBody>
                  <a:tcPr marL="9525" marR="9525" marT="9525" marB="9525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能积极发表自己的看法、听取同伴发言，思考问题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2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能主动投入学习，参与小组合作学习效果明显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8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能够设计自动浇水的实验方案，完成活动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40">
                <a:tc rowSpan="3">
                  <a:txBody>
                    <a:bodyPr/>
                    <a:lstStyle/>
                    <a:p>
                      <a:pPr marL="9525" indent="0" algn="ctr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总结性评价</a:t>
                      </a:r>
                    </a:p>
                  </a:txBody>
                  <a:tcPr marL="9525" marR="9525" marT="9525" marB="9525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能够完成自动浇水系统的搭建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能够完成自动浇水系统代码的设计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2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能够实现采集湿度传感器的值控制水泵自动浇水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latin typeface="仿宋" panose="02010609060101010101" charset="-122"/>
                          <a:ea typeface="仿宋" panose="02010609060101010101" charset="-122"/>
                        </a:rPr>
                        <a:t>☆☆☆☆☆</a:t>
                      </a:r>
                    </a:p>
                  </a:txBody>
                  <a:tcPr marL="57150" marR="5715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28"/>
          <p:cNvSpPr txBox="1"/>
          <p:nvPr/>
        </p:nvSpPr>
        <p:spPr bwMode="auto">
          <a:xfrm>
            <a:off x="-600935" y="839196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评价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41095" y="610235"/>
            <a:ext cx="908050" cy="90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1076325"/>
            <a:chOff x="1415995" y="1454455"/>
            <a:chExt cx="6583753" cy="107632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项目 </a:t>
              </a:r>
              <a:r>
                <a:rPr lang="en-US" altLang="zh-CN" sz="3200" b="1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1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1076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自动浇水促进生长</a:t>
              </a:r>
              <a:endParaRPr lang="zh-CN" altLang="en-US" sz="3200" b="1" spc="3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3200" b="1" spc="3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用所学知识</a:t>
            </a:r>
            <a:endParaRPr lang="en-US" altLang="zh-CN" sz="4800" b="1" spc="600" dirty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600" b="1" spc="600" dirty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去探索未知世界吧！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12" y="216263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实现智能绿植养护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八年级上册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9" grpId="0" animBg="1"/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2170" y="96520"/>
            <a:ext cx="3449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dirty="0">
                <a:cs typeface="宋体" panose="02010600030101010101" pitchFamily="2" charset="-122"/>
              </a:rPr>
              <a:t>项目1  自动浇水促进生长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32019" y="1019810"/>
            <a:ext cx="6454221" cy="2286000"/>
            <a:chOff x="2832019" y="1019810"/>
            <a:chExt cx="6454221" cy="2286000"/>
          </a:xfrm>
        </p:grpSpPr>
        <p:pic>
          <p:nvPicPr>
            <p:cNvPr id="4" name="图片 3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32019" y="1019810"/>
              <a:ext cx="2405435" cy="228600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81800" y="1019810"/>
              <a:ext cx="2504440" cy="2286000"/>
            </a:xfrm>
            <a:prstGeom prst="rect">
              <a:avLst/>
            </a:prstGeom>
          </p:spPr>
        </p:pic>
        <p:pic>
          <p:nvPicPr>
            <p:cNvPr id="24" name="图片 23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81905" y="1027430"/>
              <a:ext cx="1699895" cy="1699895"/>
            </a:xfrm>
            <a:prstGeom prst="rect">
              <a:avLst/>
            </a:prstGeom>
          </p:spPr>
        </p:pic>
      </p:grpSp>
      <p:pic>
        <p:nvPicPr>
          <p:cNvPr id="32" name="图片 3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663690" y="3926205"/>
            <a:ext cx="2286000" cy="2286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51585" y="1934210"/>
            <a:ext cx="9775825" cy="3817620"/>
            <a:chOff x="1251585" y="1934210"/>
            <a:chExt cx="9775825" cy="3817620"/>
          </a:xfrm>
        </p:grpSpPr>
        <p:pic>
          <p:nvPicPr>
            <p:cNvPr id="2" name="图片 1"/>
            <p:cNvPicPr/>
            <p:nvPr/>
          </p:nvPicPr>
          <p:blipFill>
            <a:blip r:embed="rId7">
              <a:alphaModFix amt="75000"/>
            </a:blip>
            <a:srcRect/>
            <a:stretch>
              <a:fillRect/>
            </a:stretch>
          </p:blipFill>
          <p:spPr>
            <a:xfrm>
              <a:off x="2606675" y="2002155"/>
              <a:ext cx="2884170" cy="3429000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3234055" y="1934210"/>
              <a:ext cx="1629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1</a:t>
              </a:r>
              <a:r>
                <a:rPr lang="zh-CN" altLang="en-US" sz="2000" dirty="0">
                  <a:solidFill>
                    <a:srgbClr val="000000"/>
                  </a:solidFill>
                  <a:latin typeface="汉仪程行简" panose="00020600040101010101" charset="-122"/>
                  <a:ea typeface="汉仪程行简" panose="00020600040101010101" charset="-122"/>
                  <a:cs typeface="汉仪程行简" panose="00020600040101010101" charset="-122"/>
                </a:rPr>
                <a:t>．</a:t>
              </a:r>
              <a:r>
                <a:rPr lang="zh-CN" altLang="en-US" sz="2000" b="1" dirty="0"/>
                <a:t>素养目标</a:t>
              </a:r>
              <a:r>
                <a:rPr lang="zh-CN" altLang="en-US" dirty="0"/>
                <a:t>  </a:t>
              </a:r>
            </a:p>
          </p:txBody>
        </p:sp>
        <p:pic>
          <p:nvPicPr>
            <p:cNvPr id="7" name="图片 6"/>
            <p:cNvPicPr/>
            <p:nvPr/>
          </p:nvPicPr>
          <p:blipFill>
            <a:blip r:embed="rId7">
              <a:alphaModFix amt="73000"/>
            </a:blip>
            <a:srcRect/>
            <a:stretch>
              <a:fillRect/>
            </a:stretch>
          </p:blipFill>
          <p:spPr>
            <a:xfrm>
              <a:off x="6482715" y="2002155"/>
              <a:ext cx="2884170" cy="3429000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7207885" y="1934210"/>
              <a:ext cx="1629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2</a:t>
              </a:r>
              <a:r>
                <a:rPr lang="zh-CN" altLang="en-US" sz="2000" dirty="0">
                  <a:solidFill>
                    <a:srgbClr val="000000"/>
                  </a:solidFill>
                  <a:latin typeface="汉仪程行简" panose="00020600040101010101" charset="-122"/>
                  <a:ea typeface="汉仪程行简" panose="00020600040101010101" charset="-122"/>
                  <a:cs typeface="汉仪程行简" panose="00020600040101010101" charset="-122"/>
                </a:rPr>
                <a:t>．</a:t>
              </a:r>
              <a:r>
                <a:rPr lang="zh-CN" altLang="en-US" sz="2000" b="1" dirty="0"/>
                <a:t>项目目标 </a:t>
              </a:r>
              <a:r>
                <a:rPr lang="zh-CN" altLang="en-US" dirty="0"/>
                <a:t>  </a:t>
              </a:r>
            </a:p>
          </p:txBody>
        </p:sp>
        <p:pic>
          <p:nvPicPr>
            <p:cNvPr id="13" name="图片 12"/>
            <p:cNvPicPr/>
            <p:nvPr/>
          </p:nvPicPr>
          <p:blipFill>
            <a:blip r:embed="rId8"/>
          </p:blipFill>
          <p:spPr>
            <a:xfrm>
              <a:off x="1251585" y="5132705"/>
              <a:ext cx="9775825" cy="619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16530" y="2629535"/>
              <a:ext cx="2774315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（1）了解物联网传感技术及温湿度传感器采集数据的过程。</a:t>
              </a:r>
            </a:p>
            <a:p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（2）通过采集湿度传感器的值控制水泵自动浇水。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801485" y="2727325"/>
              <a:ext cx="2271395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搭建自动浇水系统，实现采集湿度传感器的值控制水泵自动浇水。</a:t>
              </a:r>
            </a:p>
          </p:txBody>
        </p:sp>
        <p:pic>
          <p:nvPicPr>
            <p:cNvPr id="28" name="图片 27"/>
            <p:cNvPicPr/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706610" y="4311650"/>
              <a:ext cx="949960" cy="949960"/>
            </a:xfrm>
            <a:prstGeom prst="rect">
              <a:avLst/>
            </a:prstGeom>
          </p:spPr>
        </p:pic>
        <p:pic>
          <p:nvPicPr>
            <p:cNvPr id="31" name="图片 30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110865" y="4181475"/>
              <a:ext cx="1318895" cy="1401445"/>
            </a:xfrm>
            <a:prstGeom prst="rect">
              <a:avLst/>
            </a:prstGeom>
          </p:spPr>
        </p:pic>
        <p:pic>
          <p:nvPicPr>
            <p:cNvPr id="33" name="图片 32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655445" y="4540885"/>
              <a:ext cx="720725" cy="7207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30" grpId="0" animBg="1"/>
      <p:bldP spid="131" grpId="0" animBg="1"/>
      <p:bldP spid="12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1699" y="119063"/>
            <a:ext cx="347128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sz="2000" b="1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ctr"/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3" name="图片 82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157095" y="359093"/>
            <a:ext cx="2286000" cy="37814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667020" y="1533343"/>
            <a:ext cx="3931775" cy="2034540"/>
            <a:chOff x="11863" y="5138"/>
            <a:chExt cx="5300" cy="3204"/>
          </a:xfrm>
        </p:grpSpPr>
        <p:sp>
          <p:nvSpPr>
            <p:cNvPr id="29" name="文本框 28"/>
            <p:cNvSpPr txBox="1"/>
            <p:nvPr>
              <p:custDataLst>
                <p:tags r:id="rId5"/>
              </p:custDataLst>
            </p:nvPr>
          </p:nvSpPr>
          <p:spPr>
            <a:xfrm>
              <a:off x="12034" y="5138"/>
              <a:ext cx="5129" cy="10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buClrTx/>
                <a:buSzTx/>
                <a:buFontTx/>
              </a:pPr>
              <a:r>
                <a:rPr lang="zh-CN" altLang="en-US" sz="3600" b="1" cap="all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16200000" scaled="0"/>
                  </a:gradFill>
                  <a:effectLst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contents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6"/>
              </p:custDataLst>
            </p:nvPr>
          </p:nvSpPr>
          <p:spPr>
            <a:xfrm>
              <a:off x="11863" y="6177"/>
              <a:ext cx="4513" cy="216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r"/>
              <a:r>
                <a:rPr lang="zh-CN" altLang="en-US" sz="96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charset="-122"/>
                </a:rPr>
                <a:t>目录</a:t>
              </a:r>
            </a:p>
          </p:txBody>
        </p:sp>
      </p:grpSp>
      <p:pic>
        <p:nvPicPr>
          <p:cNvPr id="68" name="图片 67"/>
          <p:cNvPicPr/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21995" y="2774315"/>
            <a:ext cx="2286000" cy="3429000"/>
          </a:xfrm>
          <a:prstGeom prst="rect">
            <a:avLst/>
          </a:prstGeom>
        </p:spPr>
      </p:pic>
      <p:pic>
        <p:nvPicPr>
          <p:cNvPr id="82" name="图片 81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2030095" y="3982720"/>
            <a:ext cx="2286000" cy="2286000"/>
          </a:xfrm>
          <a:prstGeom prst="rect">
            <a:avLst/>
          </a:prstGeom>
        </p:spPr>
      </p:pic>
      <p:pic>
        <p:nvPicPr>
          <p:cNvPr id="79" name="图片 78"/>
          <p:cNvPicPr/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260725" y="3380105"/>
            <a:ext cx="2578735" cy="27197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637655" y="1303655"/>
            <a:ext cx="4448175" cy="4566920"/>
            <a:chOff x="6637655" y="1303655"/>
            <a:chExt cx="4448175" cy="4566920"/>
          </a:xfrm>
        </p:grpSpPr>
        <p:sp>
          <p:nvSpPr>
            <p:cNvPr id="71" name="流程图: 终止 70"/>
            <p:cNvSpPr/>
            <p:nvPr/>
          </p:nvSpPr>
          <p:spPr>
            <a:xfrm>
              <a:off x="6927215" y="1303655"/>
              <a:ext cx="3401060" cy="9779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7114540" y="1401445"/>
              <a:ext cx="747395" cy="78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</a:rPr>
                <a:t>01</a:t>
              </a:r>
            </a:p>
          </p:txBody>
        </p:sp>
        <p:sp>
          <p:nvSpPr>
            <p:cNvPr id="73" name="流程图: 终止 72"/>
            <p:cNvSpPr/>
            <p:nvPr/>
          </p:nvSpPr>
          <p:spPr>
            <a:xfrm>
              <a:off x="6927215" y="2499995"/>
              <a:ext cx="3401060" cy="9779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7114540" y="2597785"/>
              <a:ext cx="747395" cy="78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sym typeface="+mn-ea"/>
                </a:rPr>
                <a:t>02</a:t>
              </a:r>
            </a:p>
          </p:txBody>
        </p:sp>
        <p:sp>
          <p:nvSpPr>
            <p:cNvPr id="75" name="流程图: 终止 74"/>
            <p:cNvSpPr/>
            <p:nvPr/>
          </p:nvSpPr>
          <p:spPr>
            <a:xfrm>
              <a:off x="6927215" y="3696335"/>
              <a:ext cx="3401060" cy="9779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7114540" y="3794125"/>
              <a:ext cx="747395" cy="78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sym typeface="+mn-ea"/>
                </a:rPr>
                <a:t>03</a:t>
              </a:r>
            </a:p>
          </p:txBody>
        </p:sp>
        <p:sp>
          <p:nvSpPr>
            <p:cNvPr id="77" name="流程图: 终止 76"/>
            <p:cNvSpPr/>
            <p:nvPr/>
          </p:nvSpPr>
          <p:spPr>
            <a:xfrm>
              <a:off x="6927215" y="4892675"/>
              <a:ext cx="3401060" cy="977900"/>
            </a:xfrm>
            <a:prstGeom prst="flowChartTermina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7114540" y="4990465"/>
              <a:ext cx="747395" cy="78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b="1">
                  <a:solidFill>
                    <a:schemeClr val="tx1"/>
                  </a:solidFill>
                  <a:sym typeface="+mn-ea"/>
                </a:rPr>
                <a:t>04</a:t>
              </a:r>
            </a:p>
          </p:txBody>
        </p:sp>
        <p:sp>
          <p:nvSpPr>
            <p:cNvPr id="85" name="项标题"/>
            <p:cNvSpPr txBox="1"/>
            <p:nvPr>
              <p:custDataLst>
                <p:tags r:id="rId1"/>
              </p:custDataLst>
            </p:nvPr>
          </p:nvSpPr>
          <p:spPr>
            <a:xfrm>
              <a:off x="6754495" y="1581150"/>
              <a:ext cx="4236720" cy="504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项目准备</a:t>
              </a:r>
            </a:p>
          </p:txBody>
        </p:sp>
        <p:sp>
          <p:nvSpPr>
            <p:cNvPr id="86" name="项标题"/>
            <p:cNvSpPr txBox="1"/>
            <p:nvPr>
              <p:custDataLst>
                <p:tags r:id="rId2"/>
              </p:custDataLst>
            </p:nvPr>
          </p:nvSpPr>
          <p:spPr>
            <a:xfrm>
              <a:off x="6733540" y="2736850"/>
              <a:ext cx="4352290" cy="50419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项目实施</a:t>
              </a:r>
            </a:p>
          </p:txBody>
        </p:sp>
        <p:sp>
          <p:nvSpPr>
            <p:cNvPr id="87" name="项标题"/>
            <p:cNvSpPr txBox="1"/>
            <p:nvPr>
              <p:custDataLst>
                <p:tags r:id="rId3"/>
              </p:custDataLst>
            </p:nvPr>
          </p:nvSpPr>
          <p:spPr>
            <a:xfrm>
              <a:off x="6637655" y="3884295"/>
              <a:ext cx="4353560" cy="50419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素养提升</a:t>
              </a:r>
            </a:p>
          </p:txBody>
        </p:sp>
        <p:sp>
          <p:nvSpPr>
            <p:cNvPr id="88" name="项标题"/>
            <p:cNvSpPr txBox="1"/>
            <p:nvPr>
              <p:custDataLst>
                <p:tags r:id="rId4"/>
              </p:custDataLst>
            </p:nvPr>
          </p:nvSpPr>
          <p:spPr>
            <a:xfrm>
              <a:off x="6754495" y="5129530"/>
              <a:ext cx="4236720" cy="50419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拓展评价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/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9349105" y="3674745"/>
            <a:ext cx="2286000" cy="2647950"/>
          </a:xfrm>
          <a:prstGeom prst="rect">
            <a:avLst/>
          </a:prstGeom>
        </p:spPr>
      </p:pic>
      <p:pic>
        <p:nvPicPr>
          <p:cNvPr id="51" name="图片 50"/>
          <p:cNvPicPr/>
          <p:nvPr/>
        </p:nvPicPr>
        <p:blipFill>
          <a:blip r:embed="rId21"/>
          <a:srcRect/>
          <a:stretch>
            <a:fillRect/>
          </a:stretch>
        </p:blipFill>
        <p:spPr>
          <a:xfrm>
            <a:off x="556895" y="3674745"/>
            <a:ext cx="2286000" cy="2647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8694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>
            <a:off x="1272150" y="1908589"/>
            <a:ext cx="9436022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1504770" y="4069857"/>
            <a:ext cx="2367048" cy="14171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自动浇水设备系统组成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设计自动浇水算法</a:t>
            </a:r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1416282" y="3358428"/>
            <a:ext cx="2059027" cy="6759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+mn-ea"/>
                <a:cs typeface="+mn-ea"/>
              </a:rPr>
              <a:t>项目准备</a:t>
            </a:r>
          </a:p>
        </p:txBody>
      </p:sp>
      <p:sp>
        <p:nvSpPr>
          <p:cNvPr id="28" name="矩形 27"/>
          <p:cNvSpPr/>
          <p:nvPr>
            <p:custDataLst>
              <p:tags r:id="rId5"/>
            </p:custDataLst>
          </p:nvPr>
        </p:nvSpPr>
        <p:spPr>
          <a:xfrm>
            <a:off x="4068891" y="4069715"/>
            <a:ext cx="2728024" cy="14173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探究湿度传感器的模拟量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实现自动浇水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6832275" y="4069786"/>
            <a:ext cx="1487908" cy="14171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核心概念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项目总结</a:t>
            </a:r>
          </a:p>
        </p:txBody>
      </p:sp>
      <p:sp>
        <p:nvSpPr>
          <p:cNvPr id="32" name="矩形 31"/>
          <p:cNvSpPr/>
          <p:nvPr>
            <p:custDataLst>
              <p:tags r:id="rId7"/>
            </p:custDataLst>
          </p:nvPr>
        </p:nvSpPr>
        <p:spPr>
          <a:xfrm>
            <a:off x="8843688" y="4069857"/>
            <a:ext cx="2059027" cy="14171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学以致用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</a:t>
            </a:r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项目评价</a:t>
            </a: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843688" y="3358428"/>
            <a:ext cx="2059027" cy="6759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+mn-ea"/>
                <a:cs typeface="+mn-ea"/>
              </a:rPr>
              <a:t>拓展评价</a:t>
            </a:r>
          </a:p>
        </p:txBody>
      </p:sp>
      <p:sp>
        <p:nvSpPr>
          <p:cNvPr id="34" name="任意多边形: 形状 36"/>
          <p:cNvSpPr/>
          <p:nvPr>
            <p:custDataLst>
              <p:tags r:id="rId9"/>
            </p:custDataLst>
          </p:nvPr>
        </p:nvSpPr>
        <p:spPr>
          <a:xfrm>
            <a:off x="1668336" y="1542224"/>
            <a:ext cx="424585" cy="366365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任意多边形: 形状 38"/>
          <p:cNvSpPr/>
          <p:nvPr>
            <p:custDataLst>
              <p:tags r:id="rId10"/>
            </p:custDataLst>
          </p:nvPr>
        </p:nvSpPr>
        <p:spPr>
          <a:xfrm>
            <a:off x="1867138" y="1541514"/>
            <a:ext cx="1356117" cy="1770763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</a:p>
        </p:txBody>
      </p:sp>
      <p:sp>
        <p:nvSpPr>
          <p:cNvPr id="36" name="任意多边形: 形状 36"/>
          <p:cNvSpPr/>
          <p:nvPr>
            <p:custDataLst>
              <p:tags r:id="rId11"/>
            </p:custDataLst>
          </p:nvPr>
        </p:nvSpPr>
        <p:spPr>
          <a:xfrm>
            <a:off x="4144137" y="1542224"/>
            <a:ext cx="424585" cy="366365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任意多边形: 形状 38"/>
          <p:cNvSpPr/>
          <p:nvPr>
            <p:custDataLst>
              <p:tags r:id="rId12"/>
            </p:custDataLst>
          </p:nvPr>
        </p:nvSpPr>
        <p:spPr>
          <a:xfrm>
            <a:off x="4342940" y="1541514"/>
            <a:ext cx="1356117" cy="1770763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100000"/>
                </a:schemeClr>
              </a:gs>
              <a:gs pos="90000">
                <a:schemeClr val="accent2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</a:p>
        </p:txBody>
      </p:sp>
      <p:sp>
        <p:nvSpPr>
          <p:cNvPr id="38" name="矩形 37"/>
          <p:cNvSpPr/>
          <p:nvPr>
            <p:custDataLst>
              <p:tags r:id="rId13"/>
            </p:custDataLst>
          </p:nvPr>
        </p:nvSpPr>
        <p:spPr>
          <a:xfrm>
            <a:off x="3892084" y="3358428"/>
            <a:ext cx="2059027" cy="6759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+mn-ea"/>
                <a:cs typeface="+mn-ea"/>
              </a:rPr>
              <a:t>项目实施</a:t>
            </a:r>
          </a:p>
        </p:txBody>
      </p:sp>
      <p:sp>
        <p:nvSpPr>
          <p:cNvPr id="39" name="任意多边形: 形状 36"/>
          <p:cNvSpPr/>
          <p:nvPr>
            <p:custDataLst>
              <p:tags r:id="rId14"/>
            </p:custDataLst>
          </p:nvPr>
        </p:nvSpPr>
        <p:spPr>
          <a:xfrm>
            <a:off x="6619939" y="1542224"/>
            <a:ext cx="424585" cy="366365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63500" dir="810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任意多边形: 形状 38"/>
          <p:cNvSpPr/>
          <p:nvPr>
            <p:custDataLst>
              <p:tags r:id="rId15"/>
            </p:custDataLst>
          </p:nvPr>
        </p:nvSpPr>
        <p:spPr>
          <a:xfrm>
            <a:off x="6818742" y="1541514"/>
            <a:ext cx="1356117" cy="1770763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80000">
                <a:schemeClr val="accent1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</a:p>
        </p:txBody>
      </p:sp>
      <p:sp>
        <p:nvSpPr>
          <p:cNvPr id="41" name="矩形 40"/>
          <p:cNvSpPr/>
          <p:nvPr>
            <p:custDataLst>
              <p:tags r:id="rId16"/>
            </p:custDataLst>
          </p:nvPr>
        </p:nvSpPr>
        <p:spPr>
          <a:xfrm>
            <a:off x="6367886" y="3358428"/>
            <a:ext cx="2059027" cy="6759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+mn-ea"/>
                <a:cs typeface="+mn-ea"/>
              </a:rPr>
              <a:t>素养提升</a:t>
            </a:r>
          </a:p>
        </p:txBody>
      </p:sp>
      <p:sp>
        <p:nvSpPr>
          <p:cNvPr id="42" name="任意多边形: 形状 36"/>
          <p:cNvSpPr/>
          <p:nvPr>
            <p:custDataLst>
              <p:tags r:id="rId17"/>
            </p:custDataLst>
          </p:nvPr>
        </p:nvSpPr>
        <p:spPr>
          <a:xfrm>
            <a:off x="9095741" y="1542224"/>
            <a:ext cx="424585" cy="366365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任意多边形: 形状 38"/>
          <p:cNvSpPr/>
          <p:nvPr>
            <p:custDataLst>
              <p:tags r:id="rId18"/>
            </p:custDataLst>
          </p:nvPr>
        </p:nvSpPr>
        <p:spPr>
          <a:xfrm>
            <a:off x="9294544" y="1541514"/>
            <a:ext cx="1356117" cy="1770763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100000"/>
                </a:schemeClr>
              </a:gs>
              <a:gs pos="90000">
                <a:schemeClr val="accent2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79705" tIns="71755" rIns="10795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</a:p>
        </p:txBody>
      </p:sp>
      <p:pic>
        <p:nvPicPr>
          <p:cNvPr id="47" name="图片 46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6439535" y="748665"/>
            <a:ext cx="2286000" cy="1524000"/>
          </a:xfrm>
          <a:prstGeom prst="rect">
            <a:avLst/>
          </a:prstGeom>
        </p:spPr>
      </p:pic>
      <p:pic>
        <p:nvPicPr>
          <p:cNvPr id="48" name="图片 47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8843645" y="748665"/>
            <a:ext cx="2286000" cy="1524000"/>
          </a:xfrm>
          <a:prstGeom prst="rect">
            <a:avLst/>
          </a:prstGeom>
        </p:spPr>
      </p:pic>
      <p:pic>
        <p:nvPicPr>
          <p:cNvPr id="49" name="图片 48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3783330" y="748665"/>
            <a:ext cx="2286000" cy="1524000"/>
          </a:xfrm>
          <a:prstGeom prst="rect">
            <a:avLst/>
          </a:prstGeom>
        </p:spPr>
      </p:pic>
      <p:pic>
        <p:nvPicPr>
          <p:cNvPr id="50" name="图片 49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1269365" y="748665"/>
            <a:ext cx="2286000" cy="152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06448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26" y="3518209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713673" y="25174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6984432" y="2518060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2811542" y="4352925"/>
            <a:ext cx="3471282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自动浇水设备系统组成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282824" y="4369824"/>
            <a:ext cx="2732850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设计自动浇水算法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8694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项目1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76045" y="1346200"/>
            <a:ext cx="1828800" cy="182118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5"/>
          <a:srcRect/>
          <a:stretch>
            <a:fillRect/>
          </a:stretch>
        </p:blipFill>
        <p:spPr>
          <a:xfrm rot="21120000">
            <a:off x="3064510" y="1171575"/>
            <a:ext cx="1405255" cy="202692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526915" y="1226185"/>
            <a:ext cx="1378585" cy="183896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7"/>
          <a:srcRect/>
          <a:stretch>
            <a:fillRect/>
          </a:stretch>
        </p:blipFill>
        <p:spPr>
          <a:xfrm rot="10320000">
            <a:off x="2910205" y="2747645"/>
            <a:ext cx="3114675" cy="28009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780790" y="4020185"/>
            <a:ext cx="17386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看到这些枯萎植物你能联想到什么呢？</a:t>
            </a:r>
          </a:p>
        </p:txBody>
      </p:sp>
      <p:pic>
        <p:nvPicPr>
          <p:cNvPr id="20" name="图片 19"/>
          <p:cNvPicPr/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32255" y="3596640"/>
            <a:ext cx="1517015" cy="199136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7440000">
            <a:off x="7705090" y="2790825"/>
            <a:ext cx="1043940" cy="1022350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6204635" y="484626"/>
            <a:ext cx="4496435" cy="35185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329170" y="1823085"/>
            <a:ext cx="2586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思考，影响根系生长有哪些因素呢？</a:t>
            </a:r>
          </a:p>
        </p:txBody>
      </p:sp>
      <p:pic>
        <p:nvPicPr>
          <p:cNvPr id="25" name="图片 24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5412105" y="2846705"/>
            <a:ext cx="1436370" cy="1436370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6736715" y="3789045"/>
            <a:ext cx="3432175" cy="196278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329170" y="4279694"/>
            <a:ext cx="2487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方正全福体" panose="02000500000000000000" charset="-122"/>
              </a:rPr>
              <a:t>设计并制作一个自动浇水系统</a:t>
            </a:r>
          </a:p>
        </p:txBody>
      </p:sp>
      <p:pic>
        <p:nvPicPr>
          <p:cNvPr id="29" name="图片 28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9776460" y="2846705"/>
            <a:ext cx="924560" cy="113728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14"/>
        </p:blipFill>
        <p:spPr>
          <a:xfrm>
            <a:off x="9667240" y="1440180"/>
            <a:ext cx="748030" cy="1351280"/>
          </a:xfrm>
          <a:prstGeom prst="rect">
            <a:avLst/>
          </a:prstGeom>
        </p:spPr>
      </p:pic>
      <p:sp>
        <p:nvSpPr>
          <p:cNvPr id="2" name="TextBox 28"/>
          <p:cNvSpPr txBox="1"/>
          <p:nvPr/>
        </p:nvSpPr>
        <p:spPr bwMode="auto">
          <a:xfrm>
            <a:off x="597242" y="847178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项目情境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发现问题</a:t>
            </a:r>
          </a:p>
        </p:txBody>
      </p:sp>
      <p:pic>
        <p:nvPicPr>
          <p:cNvPr id="8" name="图片 7"/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1258815" y="579461"/>
            <a:ext cx="1005840" cy="100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28"/>
          <p:cNvSpPr txBox="1"/>
          <p:nvPr/>
        </p:nvSpPr>
        <p:spPr bwMode="auto">
          <a:xfrm>
            <a:off x="883211" y="821867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自动浇水系统的设备组成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1529" y="119063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项目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 自动浇水促进生长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11" name="平行四边形 10">
              <a:hlinkClick r:id="rId4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4" name="平行四边形 13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2" name="平行四边形 2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3">
              <a:hlinkClick r:id="rId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</a:p>
          </p:txBody>
        </p:sp>
      </p:grpSp>
      <p:sp>
        <p:nvSpPr>
          <p:cNvPr id="24" name="KSO_Shape">
            <a:hlinkClick r:id="rId4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4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83211" y="578190"/>
            <a:ext cx="1092738" cy="10033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016000" y="4207510"/>
            <a:ext cx="5256530" cy="15246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noAutofit/>
          </a:bodyPr>
          <a:lstStyle/>
          <a:p>
            <a:pPr marL="0" indent="0" algn="just" defTabSz="266700">
              <a:spcAft>
                <a:spcPct val="0"/>
              </a:spcAft>
            </a:pP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）自动浇水系统基本原理，组成？</a:t>
            </a: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自动浇水系统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需要选用什么样的器材？</a:t>
            </a: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自动浇水系统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分别实现什么功能？</a:t>
            </a:r>
          </a:p>
        </p:txBody>
      </p:sp>
      <p:pic>
        <p:nvPicPr>
          <p:cNvPr id="28" name="图片 27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67080" y="1177925"/>
            <a:ext cx="4938395" cy="295973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236980" y="2164715"/>
            <a:ext cx="399859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观察市面上的自动浇水器，说说它的各个组成部分。结合自动浇花器的实际应用，思考以下问题。</a:t>
            </a:r>
          </a:p>
        </p:txBody>
      </p:sp>
      <p:pic>
        <p:nvPicPr>
          <p:cNvPr id="31" name="图片 30"/>
          <p:cNvPicPr/>
          <p:nvPr/>
        </p:nvPicPr>
        <p:blipFill>
          <a:blip r:embed="rId7"/>
          <a:srcRect/>
          <a:stretch>
            <a:fillRect/>
          </a:stretch>
        </p:blipFill>
        <p:spPr>
          <a:xfrm rot="1260000">
            <a:off x="5466715" y="2892425"/>
            <a:ext cx="1752600" cy="162687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701665" y="3180080"/>
            <a:ext cx="1825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请小组成员</a:t>
            </a:r>
          </a:p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讨论和规划</a:t>
            </a:r>
          </a:p>
          <a:p>
            <a:endParaRPr lang="zh-CN" altLang="en-US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6" name="图片 35"/>
          <p:cNvPicPr/>
          <p:nvPr/>
        </p:nvPicPr>
        <p:blipFill>
          <a:blip r:embed="rId8"/>
        </p:blipFill>
        <p:spPr>
          <a:xfrm>
            <a:off x="5627370" y="5222240"/>
            <a:ext cx="645160" cy="689610"/>
          </a:xfrm>
          <a:prstGeom prst="rect">
            <a:avLst/>
          </a:prstGeom>
        </p:spPr>
      </p:pic>
      <p:pic>
        <p:nvPicPr>
          <p:cNvPr id="37" name="图片 36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959485" y="3651885"/>
            <a:ext cx="1149985" cy="1003300"/>
          </a:xfrm>
          <a:prstGeom prst="rect">
            <a:avLst/>
          </a:prstGeom>
        </p:spPr>
      </p:pic>
      <p:pic>
        <p:nvPicPr>
          <p:cNvPr id="39" name="图片 38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683000" y="2632710"/>
            <a:ext cx="2022475" cy="2022475"/>
          </a:xfrm>
          <a:prstGeom prst="rect">
            <a:avLst/>
          </a:prstGeom>
        </p:spPr>
      </p:pic>
      <p:pic>
        <p:nvPicPr>
          <p:cNvPr id="40" name="图片 39"/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7394575" y="2185035"/>
            <a:ext cx="3799840" cy="375729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7527925" y="3086735"/>
            <a:ext cx="3666490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规划方案——AI助解答</a:t>
            </a:r>
            <a:endParaRPr lang="zh-CN" altLang="en-US" sz="2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dirty="0"/>
          </a:p>
          <a:p>
            <a:r>
              <a:rPr lang="zh-CN" altLang="en-US" dirty="0"/>
              <a:t>向讯飞星火大模型提问，设置合适的“关键词”（自动浇水系统），讨论规划方案。</a:t>
            </a:r>
          </a:p>
          <a:p>
            <a:r>
              <a:rPr lang="zh-CN" altLang="en-US" dirty="0"/>
              <a:t>①自动浇水的设备-传感器和水泵。</a:t>
            </a:r>
          </a:p>
          <a:p>
            <a:r>
              <a:rPr lang="zh-CN" altLang="en-US" dirty="0"/>
              <a:t>②设计算法</a:t>
            </a:r>
          </a:p>
          <a:p>
            <a:r>
              <a:rPr lang="zh-CN" altLang="en-US" dirty="0"/>
              <a:t>③编程探究</a:t>
            </a:r>
          </a:p>
        </p:txBody>
      </p:sp>
      <p:pic>
        <p:nvPicPr>
          <p:cNvPr id="45" name="图片 44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9912985" y="4803775"/>
            <a:ext cx="1382395" cy="1138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53931" y="-212919"/>
            <a:ext cx="5599430" cy="4165489"/>
          </a:xfrm>
          <a:prstGeom prst="rect">
            <a:avLst/>
          </a:prstGeom>
        </p:spPr>
      </p:pic>
      <p:pic>
        <p:nvPicPr>
          <p:cNvPr id="31" name="图片 3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698865" y="3353435"/>
            <a:ext cx="2286000" cy="2286000"/>
          </a:xfrm>
          <a:prstGeom prst="rect">
            <a:avLst/>
          </a:prstGeom>
        </p:spPr>
      </p:pic>
      <p:sp>
        <p:nvSpPr>
          <p:cNvPr id="128" name="TextBox 28"/>
          <p:cNvSpPr txBox="1"/>
          <p:nvPr/>
        </p:nvSpPr>
        <p:spPr bwMode="auto">
          <a:xfrm>
            <a:off x="3224798" y="4598460"/>
            <a:ext cx="3795758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分组合作探究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11" name="平行四边形 10">
              <a:hlinkClick r:id="rId8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4" name="平行四边形 13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8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9" name="平行四边形 18">
              <a:hlinkClick r:id="rId8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2" name="平行四边形 2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3">
              <a:hlinkClick r:id="rId8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</a:p>
          </p:txBody>
        </p:sp>
      </p:grpSp>
      <p:sp>
        <p:nvSpPr>
          <p:cNvPr id="24" name="KSO_Shape">
            <a:hlinkClick r:id="rId8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8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663055" y="2799505"/>
          <a:ext cx="4397375" cy="2807335"/>
        </p:xfrm>
        <a:graphic>
          <a:graphicData uri="http://schemas.openxmlformats.org/drawingml/2006/table">
            <a:tbl>
              <a:tblPr firstRow="1">
                <a:tableStyleId>{968F48CB-B3E4-4AC4-B9B0-83364689537C}</a:tableStyleId>
              </a:tblPr>
              <a:tblGrid>
                <a:gridCol w="802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3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495">
                <a:tc>
                  <a:txBody>
                    <a:bodyPr/>
                    <a:lstStyle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/>
                    </a:p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序号</a:t>
                      </a:r>
                    </a:p>
                  </a:txBody>
                  <a:tcPr marL="68580" marR="68580" marT="0" marB="0" anchor="ctr">
                    <a:solidFill>
                      <a:srgbClr val="B8D6BA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/>
                    </a:p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类型</a:t>
                      </a:r>
                    </a:p>
                  </a:txBody>
                  <a:tcPr marL="68580" marR="68580" marT="0" marB="0" anchor="ctr">
                    <a:solidFill>
                      <a:srgbClr val="B8D6BA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/>
                    </a:p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作用</a:t>
                      </a:r>
                    </a:p>
                  </a:txBody>
                  <a:tcPr marL="68580" marR="68580" marT="0" marB="0" anchor="ctr">
                    <a:solidFill>
                      <a:srgbClr val="B8D6BA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/>
                    </a:p>
                    <a:p>
                      <a:pPr marL="6858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/>
                        <a:t>应用类型</a:t>
                      </a:r>
                    </a:p>
                  </a:txBody>
                  <a:tcPr marL="68580" marR="68580" marT="0" marB="0">
                    <a:solidFill>
                      <a:srgbClr val="B8D6BA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1 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>
                    <a:solidFill>
                      <a:srgbClr val="FFFFFF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2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>
                    <a:solidFill>
                      <a:srgbClr val="FFFFFF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3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/>
                        <a:t> </a:t>
                      </a:r>
                    </a:p>
                  </a:txBody>
                  <a:tcPr marL="68580" marR="68580" marT="0" marB="0">
                    <a:solidFill>
                      <a:srgbClr val="FFFFFF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/>
                        <a:t>4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 dirty="0"/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600" b="1" dirty="0"/>
                    </a:p>
                  </a:txBody>
                  <a:tcPr marL="68580" marR="68580" marT="0" marB="0">
                    <a:solidFill>
                      <a:srgbClr val="FFFFFF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图片 3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864061" y="1030175"/>
            <a:ext cx="5599430" cy="3253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418099" y="2027650"/>
            <a:ext cx="4491355" cy="1216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请各小组，采用多种方式自学“传感器”方面的内容（学习手册、网络等），讨论回答，并完成表格。比一比哪组最先完成任务。</a:t>
            </a:r>
          </a:p>
          <a:p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8" name="图片 27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1147445" y="4380270"/>
            <a:ext cx="2346325" cy="1769069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11"/>
        </p:blipFill>
        <p:spPr>
          <a:xfrm>
            <a:off x="4934585" y="1067435"/>
            <a:ext cx="1101725" cy="110172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6912979" y="1352192"/>
            <a:ext cx="3857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①③组：常见的传感器有哪些？举例说说其应用实例？填写下表：</a:t>
            </a:r>
            <a:endParaRPr lang="en-US" altLang="zh-CN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②④组：用于检测土壤湿度的传感器是如何工作的？ </a:t>
            </a:r>
          </a:p>
          <a:p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8"/>
          <p:cNvSpPr txBox="1"/>
          <p:nvPr/>
        </p:nvSpPr>
        <p:spPr bwMode="auto">
          <a:xfrm>
            <a:off x="691399" y="867450"/>
            <a:ext cx="7338695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自动浇水系统的设备组成</a:t>
            </a:r>
          </a:p>
        </p:txBody>
      </p:sp>
      <p:pic>
        <p:nvPicPr>
          <p:cNvPr id="6" name="图片 5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883211" y="578190"/>
            <a:ext cx="1092738" cy="1003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20742483,20458315,20405934,20750916],&quot;70&quot;:[3318503,3318467,3314060]}"/>
  <p:tag name="COMMONDATA" val="eyJoZGlkIjoiMzVhMWFhMzE0ZDdlZTk1MzUxMjZmOTAzZDU5NWY5Nj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1058_3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5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58_3*l_h_f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8_3*l_h_a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58_3*l_h_f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58_3*l_h_f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58_3*l_h_f*1_4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58_3*l_h_a*1_4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58_3*l_h_a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58_3*l_h_a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-0.25,&quot;colorType&quot;:1,&quot;foreColorIndex&quot;:8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55.70001220703125,&quot;left&quot;:-36.65001220703125,&quot;top&quot;:76.77499389648438,&quot;width&quot;:1007.7500244140625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1,&quot;left&quot;:416.7,&quot;top&quot;:103.25,&quot;width&quot;:495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20405934]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6*221"/>
  <p:tag name="TABLE_ENDDRAG_RECT" val="524*215*346*2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68*257"/>
  <p:tag name="TABLE_ENDDRAG_RECT" val="102*220*368*25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9*50"/>
  <p:tag name="TABLE_ENDDRAG_RECT" val="476*425*399*5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00,&quot;width&quot;:3600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4*327"/>
  <p:tag name="TABLE_ENDDRAG_RECT" val="74*128*804*3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4121,3314060]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1312</Words>
  <Application>Microsoft Office PowerPoint</Application>
  <PresentationFormat>宽屏</PresentationFormat>
  <Paragraphs>245</Paragraphs>
  <Slides>22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 Unicode MS</vt:lpstr>
      <vt:lpstr>等线</vt:lpstr>
      <vt:lpstr>方正全福体</vt:lpstr>
      <vt:lpstr>方正姚体</vt:lpstr>
      <vt:lpstr>方正姚体简体</vt:lpstr>
      <vt:lpstr>仿宋</vt:lpstr>
      <vt:lpstr>汉仪程行简</vt:lpstr>
      <vt:lpstr>黑体</vt:lpstr>
      <vt:lpstr>华文琥珀</vt:lpstr>
      <vt:lpstr>华文楷体</vt:lpstr>
      <vt:lpstr>华文隶书</vt:lpstr>
      <vt:lpstr>楷体</vt:lpstr>
      <vt:lpstr>宋体</vt:lpstr>
      <vt:lpstr>微软雅黑</vt:lpstr>
      <vt:lpstr>Arial</vt:lpstr>
      <vt:lpstr>Calibri</vt:lpstr>
      <vt:lpstr>Impact</vt:lpstr>
      <vt:lpstr>Times New Roman</vt:lpstr>
      <vt:lpstr>Office 主题</vt:lpstr>
      <vt:lpstr>Microsoft Word 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Administrator</cp:lastModifiedBy>
  <cp:revision>289</cp:revision>
  <dcterms:created xsi:type="dcterms:W3CDTF">2021-03-10T08:28:00Z</dcterms:created>
  <dcterms:modified xsi:type="dcterms:W3CDTF">2024-08-10T04:47:50Z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23AD45F7921B4558BAA9001718D991F2_13</vt:lpwstr>
  </property>
</Properties>
</file>