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87" r:id="rId2"/>
    <p:sldId id="417" r:id="rId3"/>
    <p:sldId id="426" r:id="rId4"/>
    <p:sldId id="427" r:id="rId5"/>
    <p:sldId id="447" r:id="rId6"/>
    <p:sldId id="333" r:id="rId7"/>
    <p:sldId id="402" r:id="rId8"/>
    <p:sldId id="455" r:id="rId9"/>
    <p:sldId id="418" r:id="rId10"/>
    <p:sldId id="463" r:id="rId11"/>
    <p:sldId id="462" r:id="rId12"/>
    <p:sldId id="422" r:id="rId13"/>
    <p:sldId id="428" r:id="rId14"/>
    <p:sldId id="457" r:id="rId15"/>
    <p:sldId id="464" r:id="rId16"/>
    <p:sldId id="465" r:id="rId17"/>
    <p:sldId id="466" r:id="rId18"/>
    <p:sldId id="458" r:id="rId19"/>
    <p:sldId id="450" r:id="rId20"/>
    <p:sldId id="415" r:id="rId21"/>
    <p:sldId id="432" r:id="rId22"/>
    <p:sldId id="454" r:id="rId23"/>
    <p:sldId id="416" r:id="rId24"/>
    <p:sldId id="467" r:id="rId25"/>
    <p:sldId id="424" r:id="rId26"/>
    <p:sldId id="411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FD1"/>
    <a:srgbClr val="0068B6"/>
    <a:srgbClr val="2FC6F5"/>
    <a:srgbClr val="33CC33"/>
    <a:srgbClr val="990033"/>
    <a:srgbClr val="3484A2"/>
    <a:srgbClr val="FF9900"/>
    <a:srgbClr val="3586A5"/>
    <a:srgbClr val="F7AD35"/>
    <a:srgbClr val="CB6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6165" autoAdjust="0"/>
  </p:normalViewPr>
  <p:slideViewPr>
    <p:cSldViewPr snapToGrid="0">
      <p:cViewPr varScale="1">
        <p:scale>
          <a:sx n="91" d="100"/>
          <a:sy n="91" d="100"/>
        </p:scale>
        <p:origin x="10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471E37A-8B69-A2C0-8A8C-BD6A429047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09BC37-2327-4962-9ED0-C609BE42A9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5596-0CAD-4F7E-845F-B9BA2F02AB7B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4DCF1-B58C-C49E-539E-B847A37F29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496793-676A-415D-28A6-58BCCAA20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270A0-7E8B-4B18-8A09-5921E48F16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7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437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538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53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37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6301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8429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78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8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17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05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874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1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2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23.xml"/><Relationship Id="rId4" Type="http://schemas.openxmlformats.org/officeDocument/2006/relationships/slide" Target="../slides/slide2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2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20.xml"/><Relationship Id="rId4" Type="http://schemas.openxmlformats.org/officeDocument/2006/relationships/slide" Target="../slides/slide1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20.xml"/><Relationship Id="rId7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6.xml"/><Relationship Id="rId4" Type="http://schemas.openxmlformats.org/officeDocument/2006/relationships/slide" Target="../slides/slide2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20.xml"/><Relationship Id="rId7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6.xml"/><Relationship Id="rId4" Type="http://schemas.openxmlformats.org/officeDocument/2006/relationships/slide" Target="../slides/slide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>
              <a:hlinkClick r:id="rId2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3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4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5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>
              <a:hlinkClick r:id="rId3" action="ppaction://hlinksldjump"/>
            </p:cNvPr>
            <p:cNvSpPr>
              <a:spLocks/>
            </p:cNvSpPr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5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>
              <a:hlinkClick r:id="rId5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>
              <a:hlinkClick r:id="rId5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notesSlide" Target="../notesSlides/notesSlide20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5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7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9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568707" y="2350189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管理班级设备用网关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合肥市第三十二中学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林文明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60" y="3846700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物联网传输设备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打造高效智慧班级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9075" y="915014"/>
            <a:ext cx="4199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确定设备管理系统组成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D16F479-24A2-E44E-3573-FAB8344D264B}"/>
              </a:ext>
            </a:extLst>
          </p:cNvPr>
          <p:cNvGrpSpPr/>
          <p:nvPr/>
        </p:nvGrpSpPr>
        <p:grpSpPr>
          <a:xfrm>
            <a:off x="7355393" y="1072579"/>
            <a:ext cx="3617540" cy="4575052"/>
            <a:chOff x="1249092" y="1220655"/>
            <a:chExt cx="2827683" cy="3548678"/>
          </a:xfrm>
        </p:grpSpPr>
        <p:sp>
          <p:nvSpPr>
            <p:cNvPr id="5" name="圆角矩形 12">
              <a:extLst>
                <a:ext uri="{FF2B5EF4-FFF2-40B4-BE49-F238E27FC236}">
                  <a16:creationId xmlns:a16="http://schemas.microsoft.com/office/drawing/2014/main" id="{1433670F-9B55-F2E9-447D-EED0FC4DEC34}"/>
                </a:ext>
              </a:extLst>
            </p:cNvPr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圆角矩形 13">
              <a:extLst>
                <a:ext uri="{FF2B5EF4-FFF2-40B4-BE49-F238E27FC236}">
                  <a16:creationId xmlns:a16="http://schemas.microsoft.com/office/drawing/2014/main" id="{946F3341-032E-8DE4-A336-9CDB84C07010}"/>
                </a:ext>
              </a:extLst>
            </p:cNvPr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8F6FB24-E94C-0286-B7CB-532F3321E4C7}"/>
                </a:ext>
              </a:extLst>
            </p:cNvPr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04F8D08F-6087-C23F-EE6A-CA22F927B140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31" name="椭圆 1030">
                  <a:extLst>
                    <a:ext uri="{FF2B5EF4-FFF2-40B4-BE49-F238E27FC236}">
                      <a16:creationId xmlns:a16="http://schemas.microsoft.com/office/drawing/2014/main" id="{7FF74B1C-BAF3-FD40-AF18-627D3A15135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2" name="椭圆 1031">
                  <a:extLst>
                    <a:ext uri="{FF2B5EF4-FFF2-40B4-BE49-F238E27FC236}">
                      <a16:creationId xmlns:a16="http://schemas.microsoft.com/office/drawing/2014/main" id="{73E7A902-7017-A234-0DB2-DECE7AEE1B4B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B88F9338-DA7C-C0AD-B820-588FEE7EAD7D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29" name="椭圆 1028">
                  <a:extLst>
                    <a:ext uri="{FF2B5EF4-FFF2-40B4-BE49-F238E27FC236}">
                      <a16:creationId xmlns:a16="http://schemas.microsoft.com/office/drawing/2014/main" id="{B38C80AB-AE33-AA5F-A67B-22A40E63A7A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0" name="椭圆 1029">
                  <a:extLst>
                    <a:ext uri="{FF2B5EF4-FFF2-40B4-BE49-F238E27FC236}">
                      <a16:creationId xmlns:a16="http://schemas.microsoft.com/office/drawing/2014/main" id="{1EEEBF51-311C-D90C-76E1-E4E71AEACEC0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0FA5185E-F1B8-5831-EC6D-DCDFF743DE94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26" name="椭圆 1025">
                  <a:extLst>
                    <a:ext uri="{FF2B5EF4-FFF2-40B4-BE49-F238E27FC236}">
                      <a16:creationId xmlns:a16="http://schemas.microsoft.com/office/drawing/2014/main" id="{DE60B738-3874-DE89-9B75-09757B43F35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8" name="椭圆 1027">
                  <a:extLst>
                    <a:ext uri="{FF2B5EF4-FFF2-40B4-BE49-F238E27FC236}">
                      <a16:creationId xmlns:a16="http://schemas.microsoft.com/office/drawing/2014/main" id="{3091A6C2-C8C9-3A4B-ACB3-C235AA8C87FB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B9141A48-24BF-0A80-7CE0-C4F7E01CCE23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24" name="椭圆 1023">
                  <a:extLst>
                    <a:ext uri="{FF2B5EF4-FFF2-40B4-BE49-F238E27FC236}">
                      <a16:creationId xmlns:a16="http://schemas.microsoft.com/office/drawing/2014/main" id="{D8868D9A-B621-C548-5198-E9714E64DC8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5" name="椭圆 1024">
                  <a:extLst>
                    <a:ext uri="{FF2B5EF4-FFF2-40B4-BE49-F238E27FC236}">
                      <a16:creationId xmlns:a16="http://schemas.microsoft.com/office/drawing/2014/main" id="{FD418A7F-ED09-64F9-4B84-68E865CE4D9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91F744D6-68C7-0FBD-071B-782207B37278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05A713E3-05F9-6596-FAEF-F702D280B032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5D435803-1443-2D88-4E55-7AC01754C005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3D0CFFC9-80B1-6010-3F50-0FE265909AEE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6844C08F-E8FE-BA1D-1AB7-4A326DCD2C4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0BEC9A45-8E3A-8D6C-4DDA-4B77685E75B2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80B37D11-A7E0-BDA5-EFAC-9AF76893AD4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292C77AE-0364-8704-9215-7E51031C68D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94656129-49CB-FDF1-3E52-FE53032F1161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9B4CD1CD-16E8-2256-D677-E53A11EAF76D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81E6868D-F47D-F087-981A-1FAD2EF62AD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F4933E5E-D55C-0D69-157F-1F430282AFE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90F2BE8A-9480-E0E3-1196-E915E24F9767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034BC713-BA4E-82B0-E91E-084572D305EC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CA408044-B5FD-C43D-5AD5-F44B47AD169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F995D493-E6A0-2214-2ECF-B859427CC624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027BA3BB-AF41-CDAF-9C17-17B2B8C6DE6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61FD74A-70A0-7A8D-18E2-D7D110C764A1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18022AF-98AD-42DD-D28E-81159DC71308}"/>
                </a:ext>
              </a:extLst>
            </p:cNvPr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0" name="圆角矩形 45">
                <a:extLst>
                  <a:ext uri="{FF2B5EF4-FFF2-40B4-BE49-F238E27FC236}">
                    <a16:creationId xmlns:a16="http://schemas.microsoft.com/office/drawing/2014/main" id="{C08B3778-A6C2-3C25-AEEE-F0BF77D1FF7C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6">
                <a:extLst>
                  <a:ext uri="{FF2B5EF4-FFF2-40B4-BE49-F238E27FC236}">
                    <a16:creationId xmlns:a16="http://schemas.microsoft.com/office/drawing/2014/main" id="{B9AFCDB6-CC8E-EB92-DAA3-D9F8CD366AEA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6BBEC54-8A9F-F010-B03F-9DDBB64D3A7C}"/>
                </a:ext>
              </a:extLst>
            </p:cNvPr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38" name="圆角矩形 43">
                <a:extLst>
                  <a:ext uri="{FF2B5EF4-FFF2-40B4-BE49-F238E27FC236}">
                    <a16:creationId xmlns:a16="http://schemas.microsoft.com/office/drawing/2014/main" id="{EB979F0E-CA2B-0732-7686-D0E34E1D314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44">
                <a:extLst>
                  <a:ext uri="{FF2B5EF4-FFF2-40B4-BE49-F238E27FC236}">
                    <a16:creationId xmlns:a16="http://schemas.microsoft.com/office/drawing/2014/main" id="{4ACF31E0-64B9-B04B-CCFD-350CC636DD0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FBECCAF-E4B1-4BAE-297A-0BA62CF7B4F9}"/>
                </a:ext>
              </a:extLst>
            </p:cNvPr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41">
                <a:extLst>
                  <a:ext uri="{FF2B5EF4-FFF2-40B4-BE49-F238E27FC236}">
                    <a16:creationId xmlns:a16="http://schemas.microsoft.com/office/drawing/2014/main" id="{E0FD2122-7CC3-73F3-161B-4EBF029E341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42">
                <a:extLst>
                  <a:ext uri="{FF2B5EF4-FFF2-40B4-BE49-F238E27FC236}">
                    <a16:creationId xmlns:a16="http://schemas.microsoft.com/office/drawing/2014/main" id="{04627081-6D00-3655-3797-C16867ADC23F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E3A1177-4CC5-844E-2F81-B66648A792D3}"/>
                </a:ext>
              </a:extLst>
            </p:cNvPr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39">
                <a:extLst>
                  <a:ext uri="{FF2B5EF4-FFF2-40B4-BE49-F238E27FC236}">
                    <a16:creationId xmlns:a16="http://schemas.microsoft.com/office/drawing/2014/main" id="{508431E5-3D09-3555-F1D7-66A6FFD70343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40">
                <a:extLst>
                  <a:ext uri="{FF2B5EF4-FFF2-40B4-BE49-F238E27FC236}">
                    <a16:creationId xmlns:a16="http://schemas.microsoft.com/office/drawing/2014/main" id="{1E6FABCE-49FD-A46E-6F39-9FB6E257CB8D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72D87D8-9E81-980D-5A1F-3067E659586E}"/>
                </a:ext>
              </a:extLst>
            </p:cNvPr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FD40F959-1C78-3FCF-9694-E6B5182069A0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8">
                <a:extLst>
                  <a:ext uri="{FF2B5EF4-FFF2-40B4-BE49-F238E27FC236}">
                    <a16:creationId xmlns:a16="http://schemas.microsoft.com/office/drawing/2014/main" id="{5E940C38-5BAD-DD5B-1033-72D8114991CF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ABB5E07-78F2-9D0B-C7B8-E7AE39C1A9E0}"/>
                </a:ext>
              </a:extLst>
            </p:cNvPr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35">
                <a:extLst>
                  <a:ext uri="{FF2B5EF4-FFF2-40B4-BE49-F238E27FC236}">
                    <a16:creationId xmlns:a16="http://schemas.microsoft.com/office/drawing/2014/main" id="{2C0808E2-E0DB-CAD3-D46E-5AE7D8415E3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6">
                <a:extLst>
                  <a:ext uri="{FF2B5EF4-FFF2-40B4-BE49-F238E27FC236}">
                    <a16:creationId xmlns:a16="http://schemas.microsoft.com/office/drawing/2014/main" id="{1D861808-72A0-9329-9DF2-4DDC39F6C79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64DE8DB-0131-4D0D-2D80-112E4B2E2CFA}"/>
                </a:ext>
              </a:extLst>
            </p:cNvPr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33">
                <a:extLst>
                  <a:ext uri="{FF2B5EF4-FFF2-40B4-BE49-F238E27FC236}">
                    <a16:creationId xmlns:a16="http://schemas.microsoft.com/office/drawing/2014/main" id="{0A427351-CBFB-81C0-5A52-54456C2FCD88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34">
                <a:extLst>
                  <a:ext uri="{FF2B5EF4-FFF2-40B4-BE49-F238E27FC236}">
                    <a16:creationId xmlns:a16="http://schemas.microsoft.com/office/drawing/2014/main" id="{FE8C1DCE-3D08-7D83-DA5E-0A31976CAD2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9006383-C51E-1FCA-8425-71EE6C7FC01D}"/>
                </a:ext>
              </a:extLst>
            </p:cNvPr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26" name="圆角矩形 31">
                <a:extLst>
                  <a:ext uri="{FF2B5EF4-FFF2-40B4-BE49-F238E27FC236}">
                    <a16:creationId xmlns:a16="http://schemas.microsoft.com/office/drawing/2014/main" id="{11B38904-50ED-3192-9921-C72081673CFB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32">
                <a:extLst>
                  <a:ext uri="{FF2B5EF4-FFF2-40B4-BE49-F238E27FC236}">
                    <a16:creationId xmlns:a16="http://schemas.microsoft.com/office/drawing/2014/main" id="{4F1D9BB2-65A1-D025-C234-2B7E7AAE0DB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E6C5AB7-F102-9CC5-F031-D637B5D51EC2}"/>
                </a:ext>
              </a:extLst>
            </p:cNvPr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24" name="圆角矩形 29">
                <a:extLst>
                  <a:ext uri="{FF2B5EF4-FFF2-40B4-BE49-F238E27FC236}">
                    <a16:creationId xmlns:a16="http://schemas.microsoft.com/office/drawing/2014/main" id="{89E3D43E-5FE6-4D8B-4F81-F4785BFB5867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30">
                <a:extLst>
                  <a:ext uri="{FF2B5EF4-FFF2-40B4-BE49-F238E27FC236}">
                    <a16:creationId xmlns:a16="http://schemas.microsoft.com/office/drawing/2014/main" id="{7DF2326D-3508-80FA-9A37-0D22BC09539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7AEB6D44-50B4-7130-CC73-B45F854A3A1E}"/>
                </a:ext>
              </a:extLst>
            </p:cNvPr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21" name="圆角矩形 27">
                <a:extLst>
                  <a:ext uri="{FF2B5EF4-FFF2-40B4-BE49-F238E27FC236}">
                    <a16:creationId xmlns:a16="http://schemas.microsoft.com/office/drawing/2014/main" id="{B8F66158-D4A1-9BD3-2524-557E070304B3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圆角矩形 28">
                <a:extLst>
                  <a:ext uri="{FF2B5EF4-FFF2-40B4-BE49-F238E27FC236}">
                    <a16:creationId xmlns:a16="http://schemas.microsoft.com/office/drawing/2014/main" id="{282A3A37-2ACC-FDFB-679E-BDE7D2D4E1B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033" name="Text Box 7">
            <a:extLst>
              <a:ext uri="{FF2B5EF4-FFF2-40B4-BE49-F238E27FC236}">
                <a16:creationId xmlns:a16="http://schemas.microsoft.com/office/drawing/2014/main" id="{CC3E4B06-8679-0E2C-4FC4-4D841F32D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251" y="2217663"/>
            <a:ext cx="3271922" cy="325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物联网网关属于物联网网络传输层的重要设备，它物联网和互联网之间建立桥梁，将不同类型的通信技术的设备连接起来，使其能够连接到服务器。物联网网关转换传感器协议，汇总所有数据，有时还进行一些预处理，然后发送给服务器。</a:t>
            </a:r>
          </a:p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图片 1033" descr="卡通画&#10;&#10;中度可信度描述已自动生成">
            <a:extLst>
              <a:ext uri="{FF2B5EF4-FFF2-40B4-BE49-F238E27FC236}">
                <a16:creationId xmlns:a16="http://schemas.microsoft.com/office/drawing/2014/main" id="{0AC0B640-A86D-09F2-5B82-78E2B0C28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36" y="1726867"/>
            <a:ext cx="956911" cy="454533"/>
          </a:xfrm>
          <a:prstGeom prst="rect">
            <a:avLst/>
          </a:prstGeom>
        </p:spPr>
      </p:pic>
      <p:pic>
        <p:nvPicPr>
          <p:cNvPr id="1036" name="物联网网关介绍2">
            <a:hlinkClick r:id="" action="ppaction://media"/>
            <a:extLst>
              <a:ext uri="{FF2B5EF4-FFF2-40B4-BE49-F238E27FC236}">
                <a16:creationId xmlns:a16="http://schemas.microsoft.com/office/drawing/2014/main" id="{D5C7A8D1-2302-55A9-9CE3-2035BFC517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1831" y="1640784"/>
            <a:ext cx="5136228" cy="4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93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9075" y="915014"/>
            <a:ext cx="4199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确定设备管理系统组成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7439" y="4670624"/>
            <a:ext cx="7023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要想连接以上全部设备，需要增加物联网网关。在上图中，把班级传统设备连接到指定位置。</a:t>
            </a:r>
            <a:endParaRPr lang="en-US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70" y="3761278"/>
            <a:ext cx="2707937" cy="2707937"/>
          </a:xfrm>
          <a:prstGeom prst="rect">
            <a:avLst/>
          </a:prstGeom>
        </p:spPr>
      </p:pic>
      <p:sp>
        <p:nvSpPr>
          <p:cNvPr id="6" name="对话气泡: 矩形 5">
            <a:extLst>
              <a:ext uri="{FF2B5EF4-FFF2-40B4-BE49-F238E27FC236}">
                <a16:creationId xmlns:a16="http://schemas.microsoft.com/office/drawing/2014/main" id="{747BA43D-EEB7-2BD7-DA50-D3151DBB3588}"/>
              </a:ext>
            </a:extLst>
          </p:cNvPr>
          <p:cNvSpPr/>
          <p:nvPr/>
        </p:nvSpPr>
        <p:spPr>
          <a:xfrm>
            <a:off x="1625804" y="4551903"/>
            <a:ext cx="7186600" cy="1068440"/>
          </a:xfrm>
          <a:prstGeom prst="wedgeRectCallout">
            <a:avLst>
              <a:gd name="adj1" fmla="val 60612"/>
              <a:gd name="adj2" fmla="val -18782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40CE6C9C-9535-A88E-DBB3-881F5E8A8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767511"/>
              </p:ext>
            </p:extLst>
          </p:nvPr>
        </p:nvGraphicFramePr>
        <p:xfrm>
          <a:off x="2194000" y="1438234"/>
          <a:ext cx="6867525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4950360" imgH="2004120" progId="Word.Picture.8">
                  <p:embed/>
                </p:oleObj>
              </mc:Choice>
              <mc:Fallback>
                <p:oleObj name="Picture" r:id="rId5" imgW="4950360" imgH="200412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4000" y="1438234"/>
                        <a:ext cx="6867525" cy="2792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55B0B16A-599D-8CC2-6095-EC4296C4AF4E}"/>
              </a:ext>
            </a:extLst>
          </p:cNvPr>
          <p:cNvSpPr txBox="1"/>
          <p:nvPr/>
        </p:nvSpPr>
        <p:spPr>
          <a:xfrm>
            <a:off x="2295492" y="174346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电脑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55D4BF-6B3B-3120-0C70-682900FACD58}"/>
              </a:ext>
            </a:extLst>
          </p:cNvPr>
          <p:cNvSpPr txBox="1"/>
          <p:nvPr/>
        </p:nvSpPr>
        <p:spPr>
          <a:xfrm>
            <a:off x="2369065" y="247408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空调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C8EB29-B627-E096-7A64-5E6A2EAE0D85}"/>
              </a:ext>
            </a:extLst>
          </p:cNvPr>
          <p:cNvSpPr txBox="1"/>
          <p:nvPr/>
        </p:nvSpPr>
        <p:spPr>
          <a:xfrm>
            <a:off x="2369065" y="33611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电灯</a:t>
            </a:r>
          </a:p>
        </p:txBody>
      </p:sp>
    </p:spTree>
    <p:extLst>
      <p:ext uri="{BB962C8B-B14F-4D97-AF65-F5344CB8AC3E}">
        <p14:creationId xmlns:p14="http://schemas.microsoft.com/office/powerpoint/2010/main" val="26458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8274" y="1080539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98931" y="71247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管理班级设备用网关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262145"/>
              </p:ext>
            </p:extLst>
          </p:nvPr>
        </p:nvGraphicFramePr>
        <p:xfrm>
          <a:off x="3387725" y="2182813"/>
          <a:ext cx="5372100" cy="290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230272" imgH="1758341" progId="Word.Picture.8">
                  <p:embed/>
                </p:oleObj>
              </mc:Choice>
              <mc:Fallback>
                <p:oleObj name="Picture" r:id="rId4" imgW="3230272" imgH="1758341" progId="Word.Picture.8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2182813"/>
                        <a:ext cx="5372100" cy="2903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40368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选择搭建系统设备器材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03" y="3704970"/>
            <a:ext cx="2759998" cy="27599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D1EABC6-9DE2-52A6-2230-52E6CB4DEAEE}"/>
              </a:ext>
            </a:extLst>
          </p:cNvPr>
          <p:cNvSpPr/>
          <p:nvPr/>
        </p:nvSpPr>
        <p:spPr>
          <a:xfrm>
            <a:off x="8058775" y="1851703"/>
            <a:ext cx="34566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了解一下智能家居中的物联网关及相关设备及其应用，帮助选择班级设备。</a:t>
            </a:r>
            <a:endParaRPr lang="en-US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对话气泡: 矩形 7">
            <a:extLst>
              <a:ext uri="{FF2B5EF4-FFF2-40B4-BE49-F238E27FC236}">
                <a16:creationId xmlns:a16="http://schemas.microsoft.com/office/drawing/2014/main" id="{8F6BD0F7-1167-9748-AEEC-5110A0B12814}"/>
              </a:ext>
            </a:extLst>
          </p:cNvPr>
          <p:cNvSpPr/>
          <p:nvPr/>
        </p:nvSpPr>
        <p:spPr>
          <a:xfrm>
            <a:off x="8093313" y="1779525"/>
            <a:ext cx="3371855" cy="1764289"/>
          </a:xfrm>
          <a:prstGeom prst="wedgeRectCallout">
            <a:avLst>
              <a:gd name="adj1" fmla="val 28218"/>
              <a:gd name="adj2" fmla="val 79749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智能网关介绍">
            <a:hlinkClick r:id="" action="ppaction://media"/>
            <a:extLst>
              <a:ext uri="{FF2B5EF4-FFF2-40B4-BE49-F238E27FC236}">
                <a16:creationId xmlns:a16="http://schemas.microsoft.com/office/drawing/2014/main" id="{30F985D0-D41C-7DD9-6571-0AACCB4E5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199" y="1865082"/>
            <a:ext cx="6920949" cy="3893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选购物联网网关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03" y="3704970"/>
            <a:ext cx="2759998" cy="27599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1263857" y="4999184"/>
            <a:ext cx="7733914" cy="442878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登录购物网站 → 搜索智能家居网关 → 选择商品 → 对比参数、价格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F48A1D9-FB4C-7831-252A-2D0E491DC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86430"/>
              </p:ext>
            </p:extLst>
          </p:nvPr>
        </p:nvGraphicFramePr>
        <p:xfrm>
          <a:off x="1263857" y="1858816"/>
          <a:ext cx="7603285" cy="2989140"/>
        </p:xfrm>
        <a:graphic>
          <a:graphicData uri="http://schemas.openxmlformats.org/drawingml/2006/table">
            <a:tbl>
              <a:tblPr/>
              <a:tblGrid>
                <a:gridCol w="1724210">
                  <a:extLst>
                    <a:ext uri="{9D8B030D-6E8A-4147-A177-3AD203B41FA5}">
                      <a16:colId xmlns:a16="http://schemas.microsoft.com/office/drawing/2014/main" val="3250269882"/>
                    </a:ext>
                  </a:extLst>
                </a:gridCol>
                <a:gridCol w="2819257">
                  <a:extLst>
                    <a:ext uri="{9D8B030D-6E8A-4147-A177-3AD203B41FA5}">
                      <a16:colId xmlns:a16="http://schemas.microsoft.com/office/drawing/2014/main" val="1641039731"/>
                    </a:ext>
                  </a:extLst>
                </a:gridCol>
                <a:gridCol w="1879867">
                  <a:extLst>
                    <a:ext uri="{9D8B030D-6E8A-4147-A177-3AD203B41FA5}">
                      <a16:colId xmlns:a16="http://schemas.microsoft.com/office/drawing/2014/main" val="2123523552"/>
                    </a:ext>
                  </a:extLst>
                </a:gridCol>
                <a:gridCol w="1179951">
                  <a:extLst>
                    <a:ext uri="{9D8B030D-6E8A-4147-A177-3AD203B41FA5}">
                      <a16:colId xmlns:a16="http://schemas.microsoft.com/office/drawing/2014/main" val="3835049716"/>
                    </a:ext>
                  </a:extLst>
                </a:gridCol>
              </a:tblGrid>
              <a:tr h="631585"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20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名称</a:t>
                      </a:r>
                      <a:endParaRPr lang="zh-CN" sz="2000" kern="100" dirty="0">
                        <a:effectLst/>
                        <a:highlight>
                          <a:srgbClr val="BDD6EE"/>
                        </a:highlight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支持的通信技术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连接设备数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价格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137712"/>
                  </a:ext>
                </a:extLst>
              </a:tr>
              <a:tr h="816705">
                <a:tc>
                  <a:txBody>
                    <a:bodyPr/>
                    <a:lstStyle/>
                    <a:p>
                      <a:pPr indent="43815" algn="ctr"/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物联中枢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■蓝牙  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Zigbee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Wi-Fi </a:t>
                      </a:r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5G  </a:t>
                      </a:r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4G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</a:t>
                      </a:r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个以上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229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824429"/>
                  </a:ext>
                </a:extLst>
              </a:tr>
              <a:tr h="770425">
                <a:tc>
                  <a:txBody>
                    <a:bodyPr/>
                    <a:lstStyle/>
                    <a:p>
                      <a:pPr indent="37465" algn="ctr"/>
                      <a:r>
                        <a:rPr lang="en-US" sz="16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sz="16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物联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■蓝牙  □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Zigbee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Wi-Fi  </a:t>
                      </a:r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5G  </a:t>
                      </a:r>
                      <a:r>
                        <a:rPr lang="zh-CN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4G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CN" sz="16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986815"/>
                  </a:ext>
                </a:extLst>
              </a:tr>
              <a:tr h="770425">
                <a:tc>
                  <a:txBody>
                    <a:bodyPr/>
                    <a:lstStyle/>
                    <a:p>
                      <a:pPr indent="43815" algn="ctr"/>
                      <a:r>
                        <a:rPr lang="en-US" sz="20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sz="20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物联中枢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27000" algn="just" defTabSz="914400" rtl="0" eaLnBrk="1" latinLnBrk="0" hangingPunct="1"/>
                      <a:r>
                        <a:rPr lang="zh-CN" alt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■蓝牙  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Zigbee</a:t>
                      </a:r>
                      <a:endParaRPr lang="zh-CN" altLang="en-US" sz="2000" kern="100" dirty="0">
                        <a:solidFill>
                          <a:srgbClr val="0F476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indent="127000" algn="just" defTabSz="914400" rtl="0" eaLnBrk="1" latinLnBrk="0" hangingPunct="1"/>
                      <a:r>
                        <a:rPr lang="zh-CN" alt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Wi-Fi </a:t>
                      </a:r>
                      <a:r>
                        <a:rPr lang="zh-CN" alt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5G  </a:t>
                      </a:r>
                      <a:r>
                        <a:rPr lang="zh-CN" alt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■</a:t>
                      </a: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4G</a:t>
                      </a:r>
                      <a:endParaRPr lang="zh-CN" altLang="en-US" sz="2000" kern="100" dirty="0">
                        <a:solidFill>
                          <a:srgbClr val="0F476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</a:t>
                      </a:r>
                      <a:r>
                        <a:rPr lang="zh-CN" sz="2000" kern="10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个以上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kern="100" dirty="0">
                          <a:solidFill>
                            <a:srgbClr val="0F476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229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477240"/>
                  </a:ext>
                </a:extLst>
              </a:tr>
            </a:tbl>
          </a:graphicData>
        </a:graphic>
      </p:graphicFrame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B4CB624B-10CA-9DE2-5FD8-3757E8ADD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8">
            <a:off x="6907588" y="608518"/>
            <a:ext cx="1466400" cy="1298811"/>
          </a:xfrm>
          <a:prstGeom prst="rect">
            <a:avLst/>
          </a:prstGeom>
        </p:spPr>
      </p:pic>
      <p:pic>
        <p:nvPicPr>
          <p:cNvPr id="9" name="图片 8" descr="图片包含 桌子, 游戏机&#10;&#10;描述已自动生成">
            <a:extLst>
              <a:ext uri="{FF2B5EF4-FFF2-40B4-BE49-F238E27FC236}">
                <a16:creationId xmlns:a16="http://schemas.microsoft.com/office/drawing/2014/main" id="{9FA313F5-537A-E1B2-A01D-78282D2FF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771" y="864999"/>
            <a:ext cx="2165132" cy="1380800"/>
          </a:xfrm>
          <a:prstGeom prst="rect">
            <a:avLst/>
          </a:prstGeom>
        </p:spPr>
      </p:pic>
      <p:pic>
        <p:nvPicPr>
          <p:cNvPr id="11" name="图片 10" descr="白色的游戏机&#10;&#10;中度可信度描述已自动生成">
            <a:extLst>
              <a:ext uri="{FF2B5EF4-FFF2-40B4-BE49-F238E27FC236}">
                <a16:creationId xmlns:a16="http://schemas.microsoft.com/office/drawing/2014/main" id="{F42FF75B-7C76-17D9-C73C-A0AF9A15E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71" y="2356750"/>
            <a:ext cx="1939332" cy="145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4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36482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选购物联网控制设备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8085" r="16214" b="3393"/>
          <a:stretch/>
        </p:blipFill>
        <p:spPr>
          <a:xfrm flipH="1">
            <a:off x="525344" y="4584357"/>
            <a:ext cx="1477026" cy="18968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2297772" y="4916687"/>
            <a:ext cx="8805656" cy="559769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分析需求 → 确定设备类型 → 选择设备 → 对比参数、价格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8AF07CD4-CA54-84FE-8224-3C1F5E302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181798"/>
              </p:ext>
            </p:extLst>
          </p:nvPr>
        </p:nvGraphicFramePr>
        <p:xfrm>
          <a:off x="1103084" y="1805198"/>
          <a:ext cx="6401766" cy="2678950"/>
        </p:xfrm>
        <a:graphic>
          <a:graphicData uri="http://schemas.openxmlformats.org/drawingml/2006/table">
            <a:tbl>
              <a:tblPr firstRow="1" firstCol="1" bandRow="1"/>
              <a:tblGrid>
                <a:gridCol w="1717482">
                  <a:extLst>
                    <a:ext uri="{9D8B030D-6E8A-4147-A177-3AD203B41FA5}">
                      <a16:colId xmlns:a16="http://schemas.microsoft.com/office/drawing/2014/main" val="684546371"/>
                    </a:ext>
                  </a:extLst>
                </a:gridCol>
                <a:gridCol w="2809861">
                  <a:extLst>
                    <a:ext uri="{9D8B030D-6E8A-4147-A177-3AD203B41FA5}">
                      <a16:colId xmlns:a16="http://schemas.microsoft.com/office/drawing/2014/main" val="261970003"/>
                    </a:ext>
                  </a:extLst>
                </a:gridCol>
                <a:gridCol w="1874423">
                  <a:extLst>
                    <a:ext uri="{9D8B030D-6E8A-4147-A177-3AD203B41FA5}">
                      <a16:colId xmlns:a16="http://schemas.microsoft.com/office/drawing/2014/main" val="3112145860"/>
                    </a:ext>
                  </a:extLst>
                </a:gridCol>
              </a:tblGrid>
              <a:tr h="502547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班级电器</a:t>
                      </a:r>
                      <a:endParaRPr lang="zh-CN" sz="20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20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加装控制设备</a:t>
                      </a:r>
                      <a:endParaRPr lang="zh-CN" sz="2000" dirty="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价格</a:t>
                      </a:r>
                      <a:endParaRPr lang="zh-CN" sz="20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620777"/>
                  </a:ext>
                </a:extLst>
              </a:tr>
              <a:tr h="567563"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柜式空调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计量插座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zh-CN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308558"/>
                  </a:ext>
                </a:extLst>
              </a:tr>
              <a:tr h="536280"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台式电脑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智能插座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zh-CN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085596"/>
                  </a:ext>
                </a:extLst>
              </a:tr>
              <a:tr h="536280"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电灯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智能开关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CN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928034"/>
                  </a:ext>
                </a:extLst>
              </a:tr>
              <a:tr h="536280">
                <a:tc>
                  <a:txBody>
                    <a:bodyPr/>
                    <a:lstStyle/>
                    <a:p>
                      <a:pPr indent="266700" algn="ctr"/>
                      <a:r>
                        <a:rPr lang="en-US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/>
                      <a:r>
                        <a:rPr lang="en-US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266572"/>
                  </a:ext>
                </a:extLst>
              </a:tr>
            </a:tbl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F8485400-FC1A-3FC2-7F76-3F06DAC1A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505361"/>
              </p:ext>
            </p:extLst>
          </p:nvPr>
        </p:nvGraphicFramePr>
        <p:xfrm>
          <a:off x="7754919" y="954751"/>
          <a:ext cx="3512696" cy="171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2468160" imgH="1209600" progId="Word.Picture.8">
                  <p:embed/>
                </p:oleObj>
              </mc:Choice>
              <mc:Fallback>
                <p:oleObj name="Picture" r:id="rId5" imgW="2468160" imgH="120960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19" y="954751"/>
                        <a:ext cx="3512696" cy="1714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0C0F7A13-AA1A-CB20-49AE-668B255F3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795760"/>
              </p:ext>
            </p:extLst>
          </p:nvPr>
        </p:nvGraphicFramePr>
        <p:xfrm>
          <a:off x="7677382" y="3001675"/>
          <a:ext cx="3546959" cy="171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7" imgW="2555280" imgH="1239120" progId="Word.Picture.8">
                  <p:embed/>
                </p:oleObj>
              </mc:Choice>
              <mc:Fallback>
                <p:oleObj name="Picture" r:id="rId7" imgW="2555280" imgH="1239120" progId="Word.Picture.8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F8485400-FC1A-3FC2-7F76-3F06DAC1AC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7382" y="3001675"/>
                        <a:ext cx="3546959" cy="1714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96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40368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搭建班级设备管理系统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8085" r="16214" b="3393"/>
          <a:stretch/>
        </p:blipFill>
        <p:spPr>
          <a:xfrm flipH="1">
            <a:off x="525344" y="4584357"/>
            <a:ext cx="1477026" cy="18968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2297772" y="4916687"/>
            <a:ext cx="8805656" cy="1113766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把网关接通电源并连接到教室的无线路由器上，再请专业电工把传统的开关插座更换为智能开关、计量插座等智能设备。</a:t>
            </a: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F5E9B227-7983-1192-9608-95DD9B9EF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979380"/>
              </p:ext>
            </p:extLst>
          </p:nvPr>
        </p:nvGraphicFramePr>
        <p:xfrm>
          <a:off x="1729781" y="1748414"/>
          <a:ext cx="9256203" cy="283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850696" imgH="2092681" progId="Word.Document.8">
                  <p:embed/>
                </p:oleObj>
              </mc:Choice>
              <mc:Fallback>
                <p:oleObj name="Document" r:id="rId5" imgW="6850696" imgH="2092681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781" y="1748414"/>
                        <a:ext cx="9256203" cy="2835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227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40368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搭建班级设备管理系统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8085" r="16214" b="3393"/>
          <a:stretch/>
        </p:blipFill>
        <p:spPr>
          <a:xfrm flipH="1">
            <a:off x="9327030" y="3858568"/>
            <a:ext cx="1987413" cy="25522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7516167" y="954751"/>
            <a:ext cx="3798276" cy="222176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智能网关一般会自带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APP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，可将各种物联网设备添加到网关中，并设置它们的名称，方便统一管理。</a:t>
            </a:r>
          </a:p>
        </p:txBody>
      </p:sp>
      <p:sp>
        <p:nvSpPr>
          <p:cNvPr id="4" name="对话气泡: 矩形 3">
            <a:extLst>
              <a:ext uri="{FF2B5EF4-FFF2-40B4-BE49-F238E27FC236}">
                <a16:creationId xmlns:a16="http://schemas.microsoft.com/office/drawing/2014/main" id="{35015945-9678-BA83-AB8D-741615264774}"/>
              </a:ext>
            </a:extLst>
          </p:cNvPr>
          <p:cNvSpPr/>
          <p:nvPr/>
        </p:nvSpPr>
        <p:spPr>
          <a:xfrm>
            <a:off x="7516168" y="954751"/>
            <a:ext cx="3798276" cy="2474249"/>
          </a:xfrm>
          <a:prstGeom prst="wedgeRectCallout">
            <a:avLst>
              <a:gd name="adj1" fmla="val 28218"/>
              <a:gd name="adj2" fmla="val 79749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联动设置方法~1">
            <a:hlinkClick r:id="" action="ppaction://media"/>
            <a:extLst>
              <a:ext uri="{FF2B5EF4-FFF2-40B4-BE49-F238E27FC236}">
                <a16:creationId xmlns:a16="http://schemas.microsoft.com/office/drawing/2014/main" id="{B448B553-F65F-8D27-4324-9105AD37A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555" y="1737569"/>
            <a:ext cx="6477737" cy="36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897278"/>
            <a:ext cx="49629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测试统一管理班级设备效果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4019452E-4557-E150-4B07-52C58B083CCB}"/>
              </a:ext>
            </a:extLst>
          </p:cNvPr>
          <p:cNvSpPr/>
          <p:nvPr/>
        </p:nvSpPr>
        <p:spPr>
          <a:xfrm>
            <a:off x="2175698" y="4433894"/>
            <a:ext cx="1355834" cy="861848"/>
          </a:xfrm>
          <a:prstGeom prst="roundRect">
            <a:avLst/>
          </a:prstGeom>
          <a:solidFill>
            <a:srgbClr val="2E9FD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远程查看设备状态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CB0B891-3005-BAA4-E9B2-6AAAF0C04356}"/>
              </a:ext>
            </a:extLst>
          </p:cNvPr>
          <p:cNvSpPr/>
          <p:nvPr/>
        </p:nvSpPr>
        <p:spPr>
          <a:xfrm>
            <a:off x="4197888" y="4433894"/>
            <a:ext cx="1355834" cy="861848"/>
          </a:xfrm>
          <a:prstGeom prst="roundRect">
            <a:avLst/>
          </a:prstGeom>
          <a:solidFill>
            <a:srgbClr val="2E9FD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远程控制开关设备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09653CC-FF82-22DB-E5F1-8D4533541A98}"/>
              </a:ext>
            </a:extLst>
          </p:cNvPr>
          <p:cNvSpPr/>
          <p:nvPr/>
        </p:nvSpPr>
        <p:spPr>
          <a:xfrm>
            <a:off x="6246357" y="4433894"/>
            <a:ext cx="1355834" cy="861848"/>
          </a:xfrm>
          <a:prstGeom prst="roundRect">
            <a:avLst/>
          </a:prstGeom>
          <a:solidFill>
            <a:srgbClr val="2E9FD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测试场景应用效果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EE9FA18F-6B08-F48E-3DAC-049094F9C5FA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3531532" y="4864818"/>
            <a:ext cx="66635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A5DCF3B-5C56-A5EA-073F-B70D4B7D5CBE}"/>
              </a:ext>
            </a:extLst>
          </p:cNvPr>
          <p:cNvCxnSpPr>
            <a:stCxn id="7" idx="3"/>
            <a:endCxn id="13" idx="1"/>
          </p:cNvCxnSpPr>
          <p:nvPr/>
        </p:nvCxnSpPr>
        <p:spPr>
          <a:xfrm>
            <a:off x="5553722" y="4864818"/>
            <a:ext cx="69263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4B1EDDB3-0638-DE57-F18C-CDE2E6FBE6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083104"/>
              </p:ext>
            </p:extLst>
          </p:nvPr>
        </p:nvGraphicFramePr>
        <p:xfrm>
          <a:off x="2047415" y="1611137"/>
          <a:ext cx="8879085" cy="2359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218591" imgH="1652851" progId="Word.Document.8">
                  <p:embed/>
                </p:oleObj>
              </mc:Choice>
              <mc:Fallback>
                <p:oleObj name="Document" r:id="rId5" imgW="6218591" imgH="1652851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415" y="1611137"/>
                        <a:ext cx="8879085" cy="2359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597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897278"/>
            <a:ext cx="5225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测试统一管理班级设备效果</a:t>
            </a:r>
            <a:endParaRPr lang="zh-CN" altLang="en-US" sz="2800" b="1" spc="100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701" y="4009513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6524155C-2976-3471-DCEB-C4765EC12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66874"/>
              </p:ext>
            </p:extLst>
          </p:nvPr>
        </p:nvGraphicFramePr>
        <p:xfrm>
          <a:off x="1466094" y="1619318"/>
          <a:ext cx="8303442" cy="2621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038719" imgH="1911850" progId="Word.Document.8">
                  <p:embed/>
                </p:oleObj>
              </mc:Choice>
              <mc:Fallback>
                <p:oleObj name="Document" r:id="rId5" imgW="6038719" imgH="191185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094" y="1619318"/>
                        <a:ext cx="8303442" cy="2621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52FB6652-136D-1B13-B67D-CAB16E402F92}"/>
              </a:ext>
            </a:extLst>
          </p:cNvPr>
          <p:cNvSpPr txBox="1"/>
          <p:nvPr/>
        </p:nvSpPr>
        <p:spPr>
          <a:xfrm>
            <a:off x="1466094" y="4427028"/>
            <a:ext cx="8260710" cy="1405193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根据班级设备管理的需求，可以在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APP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中设置场景连动，让一系列关联的设备同时执行相关命令。例如，当感应到没有人在教室的时候，关闭教室电脑、空调和电灯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......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302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173223" y="2113042"/>
            <a:ext cx="4932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随着物联网的发展，智慧校园设备越来越先进。教室里不仅有空调、电灯、电扇等传统电器设备，还有“班班通”智慧大屏设备，为同学们营造更加智能、温馨的学习环境。但这些设备也给班级的管理提出了新的挑战，比如偶尔会有放学忘记关空调、智慧大屏常亮的情况，造成资源浪费，产生安全隐患，如果能够远程监测统一管理，就方便多了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1799" y="129685"/>
            <a:ext cx="3625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55242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打造高效智慧班级</a:t>
            </a:r>
          </a:p>
        </p:txBody>
      </p:sp>
      <p:pic>
        <p:nvPicPr>
          <p:cNvPr id="1026" name="图片 851814869" descr="图形用户界面, 箱线图&#10;&#10;描述已自动生成">
            <a:extLst>
              <a:ext uri="{FF2B5EF4-FFF2-40B4-BE49-F238E27FC236}">
                <a16:creationId xmlns:a16="http://schemas.microsoft.com/office/drawing/2014/main" id="{49106EF7-1244-056F-B0A0-AD6A4750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70" y="2113042"/>
            <a:ext cx="4585390" cy="256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4131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管理班级设备用网关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2784477" y="4354793"/>
            <a:ext cx="2712976" cy="56404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物联网网关的作用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985195" y="4343251"/>
            <a:ext cx="2712976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物联网网关与互联网路由器的区别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21505" y="1127632"/>
            <a:ext cx="39736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物联网网关的作用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416D579-C9B6-4F44-5963-B47AFB1A0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358322"/>
              </p:ext>
            </p:extLst>
          </p:nvPr>
        </p:nvGraphicFramePr>
        <p:xfrm>
          <a:off x="1561301" y="1877114"/>
          <a:ext cx="9067800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870360" imgH="1644120" progId="Word.Picture.8">
                  <p:embed/>
                </p:oleObj>
              </mc:Choice>
              <mc:Fallback>
                <p:oleObj name="Picture" r:id="rId4" imgW="3870360" imgH="1644120" progId="Word.Picture.8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0B59CDBF-8CB1-E090-A1CF-036A2FA34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301" y="1877114"/>
                        <a:ext cx="9067800" cy="372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57812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物联网网关与互联网路由器的区别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C213BA-1D25-1D4A-8AE8-CBC92DCC9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43" y="3744611"/>
            <a:ext cx="2739559" cy="2739559"/>
          </a:xfrm>
          <a:prstGeom prst="rect">
            <a:avLst/>
          </a:prstGeom>
        </p:spPr>
      </p:pic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36A17090-C1D3-64F0-04A3-652A76C2C5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02275"/>
              </p:ext>
            </p:extLst>
          </p:nvPr>
        </p:nvGraphicFramePr>
        <p:xfrm>
          <a:off x="812630" y="1972241"/>
          <a:ext cx="7999857" cy="4144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4998211" imgH="2588497" progId="Word.Document.12">
                  <p:embed/>
                </p:oleObj>
              </mc:Choice>
              <mc:Fallback>
                <p:oleObj name="Document" r:id="rId5" imgW="4998211" imgH="2588497" progId="Word.Document.12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36A17090-C1D3-64F0-04A3-652A76C2C5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2630" y="1972241"/>
                        <a:ext cx="7999857" cy="4144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6470A08B-744D-AE90-FC28-E33B45DDA63D}"/>
              </a:ext>
            </a:extLst>
          </p:cNvPr>
          <p:cNvSpPr txBox="1"/>
          <p:nvPr/>
        </p:nvSpPr>
        <p:spPr>
          <a:xfrm>
            <a:off x="8954698" y="1792883"/>
            <a:ext cx="2424671" cy="1881284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在物联网中，组建网络的核心设备是路由器，在物联网中，需要使用物联网网关，它们有什么区别和联系，在表中填一填。</a:t>
            </a:r>
          </a:p>
        </p:txBody>
      </p:sp>
      <p:sp>
        <p:nvSpPr>
          <p:cNvPr id="12" name="对话气泡: 矩形 11">
            <a:extLst>
              <a:ext uri="{FF2B5EF4-FFF2-40B4-BE49-F238E27FC236}">
                <a16:creationId xmlns:a16="http://schemas.microsoft.com/office/drawing/2014/main" id="{143D6A6D-7CAA-16F7-4BAB-DE9459A2068F}"/>
              </a:ext>
            </a:extLst>
          </p:cNvPr>
          <p:cNvSpPr/>
          <p:nvPr/>
        </p:nvSpPr>
        <p:spPr>
          <a:xfrm>
            <a:off x="8954698" y="1792884"/>
            <a:ext cx="2424672" cy="1881283"/>
          </a:xfrm>
          <a:prstGeom prst="wedgeRectCallout">
            <a:avLst>
              <a:gd name="adj1" fmla="val 9579"/>
              <a:gd name="adj2" fmla="val 71927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0746322-F9E3-9708-5AD0-0B5D49BAC234}"/>
              </a:ext>
            </a:extLst>
          </p:cNvPr>
          <p:cNvSpPr txBox="1"/>
          <p:nvPr/>
        </p:nvSpPr>
        <p:spPr>
          <a:xfrm>
            <a:off x="3394840" y="24278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4C677C-35B0-E73C-40C7-1A39FBE8230D}"/>
              </a:ext>
            </a:extLst>
          </p:cNvPr>
          <p:cNvSpPr txBox="1"/>
          <p:nvPr/>
        </p:nvSpPr>
        <p:spPr>
          <a:xfrm>
            <a:off x="4130564" y="24278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CAC0C6-7AC4-0D81-93CC-1E7F2A2BBACE}"/>
              </a:ext>
            </a:extLst>
          </p:cNvPr>
          <p:cNvSpPr txBox="1"/>
          <p:nvPr/>
        </p:nvSpPr>
        <p:spPr>
          <a:xfrm>
            <a:off x="2770490" y="265459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CB751A-5AE9-F5BA-87B3-1F2565E9C4D1}"/>
              </a:ext>
            </a:extLst>
          </p:cNvPr>
          <p:cNvSpPr txBox="1"/>
          <p:nvPr/>
        </p:nvSpPr>
        <p:spPr>
          <a:xfrm>
            <a:off x="3567583" y="265459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FAE3EE-37BF-898B-5DEB-A8E86173A6B4}"/>
              </a:ext>
            </a:extLst>
          </p:cNvPr>
          <p:cNvSpPr txBox="1"/>
          <p:nvPr/>
        </p:nvSpPr>
        <p:spPr>
          <a:xfrm>
            <a:off x="4157739" y="267100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B38606-D22B-1E40-AE23-6BF6CC7777E6}"/>
              </a:ext>
            </a:extLst>
          </p:cNvPr>
          <p:cNvSpPr txBox="1"/>
          <p:nvPr/>
        </p:nvSpPr>
        <p:spPr>
          <a:xfrm>
            <a:off x="5642004" y="242465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126884-2B11-BCD2-953F-E4D3A5596075}"/>
              </a:ext>
            </a:extLst>
          </p:cNvPr>
          <p:cNvSpPr txBox="1"/>
          <p:nvPr/>
        </p:nvSpPr>
        <p:spPr>
          <a:xfrm>
            <a:off x="5642004" y="267100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0341C82-439A-34FD-DFEB-64F1B9FC91B6}"/>
              </a:ext>
            </a:extLst>
          </p:cNvPr>
          <p:cNvSpPr txBox="1"/>
          <p:nvPr/>
        </p:nvSpPr>
        <p:spPr>
          <a:xfrm>
            <a:off x="4157739" y="31435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3193067-1AD1-CAB0-B0E1-E8096EC439A9}"/>
              </a:ext>
            </a:extLst>
          </p:cNvPr>
          <p:cNvSpPr txBox="1"/>
          <p:nvPr/>
        </p:nvSpPr>
        <p:spPr>
          <a:xfrm>
            <a:off x="3393678" y="33793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7361A2-7640-BC57-CDAF-6AE805994DEA}"/>
              </a:ext>
            </a:extLst>
          </p:cNvPr>
          <p:cNvSpPr txBox="1"/>
          <p:nvPr/>
        </p:nvSpPr>
        <p:spPr>
          <a:xfrm>
            <a:off x="2770490" y="338986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1D088B3-641B-3EEA-09B2-0BB671E96F91}"/>
              </a:ext>
            </a:extLst>
          </p:cNvPr>
          <p:cNvSpPr txBox="1"/>
          <p:nvPr/>
        </p:nvSpPr>
        <p:spPr>
          <a:xfrm>
            <a:off x="4411229" y="33793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1DBB0A4-47D5-1B51-54E9-9BC76FEC0085}"/>
              </a:ext>
            </a:extLst>
          </p:cNvPr>
          <p:cNvSpPr txBox="1"/>
          <p:nvPr/>
        </p:nvSpPr>
        <p:spPr>
          <a:xfrm>
            <a:off x="3393835" y="36175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267E4E0-5A49-1526-91A3-00CE60E94999}"/>
              </a:ext>
            </a:extLst>
          </p:cNvPr>
          <p:cNvSpPr txBox="1"/>
          <p:nvPr/>
        </p:nvSpPr>
        <p:spPr>
          <a:xfrm>
            <a:off x="2770490" y="36175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542488-8B92-2384-4B6B-3F9EFB38F41F}"/>
              </a:ext>
            </a:extLst>
          </p:cNvPr>
          <p:cNvSpPr txBox="1"/>
          <p:nvPr/>
        </p:nvSpPr>
        <p:spPr>
          <a:xfrm>
            <a:off x="5642004" y="31435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2C60443-783B-A374-48F7-AD3033EADBF5}"/>
              </a:ext>
            </a:extLst>
          </p:cNvPr>
          <p:cNvSpPr txBox="1"/>
          <p:nvPr/>
        </p:nvSpPr>
        <p:spPr>
          <a:xfrm>
            <a:off x="6310524" y="31435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242F622-B4E7-356B-6374-A8D713BEADC1}"/>
              </a:ext>
            </a:extLst>
          </p:cNvPr>
          <p:cNvSpPr txBox="1"/>
          <p:nvPr/>
        </p:nvSpPr>
        <p:spPr>
          <a:xfrm>
            <a:off x="6275409" y="338578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020D7E3-79E6-15EC-3449-D1193931281F}"/>
              </a:ext>
            </a:extLst>
          </p:cNvPr>
          <p:cNvSpPr txBox="1"/>
          <p:nvPr/>
        </p:nvSpPr>
        <p:spPr>
          <a:xfrm>
            <a:off x="7289882" y="338724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45DA5A-8C42-1A68-0280-3B2712F53EB3}"/>
              </a:ext>
            </a:extLst>
          </p:cNvPr>
          <p:cNvSpPr txBox="1"/>
          <p:nvPr/>
        </p:nvSpPr>
        <p:spPr>
          <a:xfrm>
            <a:off x="6835946" y="40396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CD7A4DA-38D7-80E7-3B58-CB8049C1D8D1}"/>
              </a:ext>
            </a:extLst>
          </p:cNvPr>
          <p:cNvSpPr txBox="1"/>
          <p:nvPr/>
        </p:nvSpPr>
        <p:spPr>
          <a:xfrm>
            <a:off x="2770490" y="405384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5311485-036E-62BC-1019-1BE12423D9DA}"/>
              </a:ext>
            </a:extLst>
          </p:cNvPr>
          <p:cNvSpPr txBox="1"/>
          <p:nvPr/>
        </p:nvSpPr>
        <p:spPr>
          <a:xfrm>
            <a:off x="2770490" y="465321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5578A95-4FFD-81B3-93B2-CD3F8EDEA52F}"/>
              </a:ext>
            </a:extLst>
          </p:cNvPr>
          <p:cNvSpPr txBox="1"/>
          <p:nvPr/>
        </p:nvSpPr>
        <p:spPr>
          <a:xfrm>
            <a:off x="6824467" y="465034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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4131" y="782433"/>
            <a:ext cx="38536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管理班级设备用网关</a:t>
            </a: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6" y="3120503"/>
            <a:ext cx="3286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应用物联网传输设备打造智能家居</a:t>
            </a:r>
          </a:p>
        </p:txBody>
      </p:sp>
      <p:sp>
        <p:nvSpPr>
          <p:cNvPr id="22" name="矩形 21"/>
          <p:cNvSpPr/>
          <p:nvPr/>
        </p:nvSpPr>
        <p:spPr>
          <a:xfrm>
            <a:off x="5394087" y="445212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项目完成情况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43" y="3897756"/>
            <a:ext cx="2567617" cy="25676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F53A83-7FBB-0425-D6B6-C696E7F8C97E}"/>
              </a:ext>
            </a:extLst>
          </p:cNvPr>
          <p:cNvSpPr txBox="1"/>
          <p:nvPr/>
        </p:nvSpPr>
        <p:spPr>
          <a:xfrm>
            <a:off x="2039746" y="1074674"/>
            <a:ext cx="57812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应用物联网传输设备打造智能家居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CD8D1550-5480-E0F1-F0F8-64E746948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717313"/>
              </p:ext>
            </p:extLst>
          </p:nvPr>
        </p:nvGraphicFramePr>
        <p:xfrm>
          <a:off x="967072" y="2840994"/>
          <a:ext cx="7661922" cy="268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5036735" imgH="1768677" progId="Word.Picture.8">
                  <p:embed/>
                </p:oleObj>
              </mc:Choice>
              <mc:Fallback>
                <p:oleObj name="Picture" r:id="rId4" imgW="5036735" imgH="1768677" progId="Word.Picture.8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B4A3690-A06E-EFFB-5674-E5E50A941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072" y="2840994"/>
                        <a:ext cx="7661922" cy="2680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B74023F-F571-7597-D76D-A7F056438E30}"/>
              </a:ext>
            </a:extLst>
          </p:cNvPr>
          <p:cNvSpPr txBox="1"/>
          <p:nvPr/>
        </p:nvSpPr>
        <p:spPr>
          <a:xfrm>
            <a:off x="7788165" y="954751"/>
            <a:ext cx="3526277" cy="210487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设计家里的设备如何智能，为家里添置物联网设备和物联网网关，设计自己的智能家居应用。例如，拉开窗帘后，自动打开台灯，并可通过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APP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查看它们的状态。</a:t>
            </a:r>
          </a:p>
        </p:txBody>
      </p:sp>
      <p:sp>
        <p:nvSpPr>
          <p:cNvPr id="9" name="对话气泡: 矩形 8">
            <a:extLst>
              <a:ext uri="{FF2B5EF4-FFF2-40B4-BE49-F238E27FC236}">
                <a16:creationId xmlns:a16="http://schemas.microsoft.com/office/drawing/2014/main" id="{2BAE4D1D-38CF-1CC0-38F4-FB71FF858CD1}"/>
              </a:ext>
            </a:extLst>
          </p:cNvPr>
          <p:cNvSpPr/>
          <p:nvPr/>
        </p:nvSpPr>
        <p:spPr>
          <a:xfrm>
            <a:off x="7788164" y="954752"/>
            <a:ext cx="3526279" cy="2104872"/>
          </a:xfrm>
          <a:prstGeom prst="wedgeRectCallout">
            <a:avLst>
              <a:gd name="adj1" fmla="val 28218"/>
              <a:gd name="adj2" fmla="val 79749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55B0B16A-599D-8CC2-6095-EC4296C4AF4E}"/>
              </a:ext>
            </a:extLst>
          </p:cNvPr>
          <p:cNvSpPr txBox="1"/>
          <p:nvPr/>
        </p:nvSpPr>
        <p:spPr>
          <a:xfrm>
            <a:off x="2437377" y="4981509"/>
            <a:ext cx="70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开关</a:t>
            </a: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D35BC484-A737-B8A9-49B3-4FAA49945960}"/>
              </a:ext>
            </a:extLst>
          </p:cNvPr>
          <p:cNvSpPr txBox="1"/>
          <p:nvPr/>
        </p:nvSpPr>
        <p:spPr>
          <a:xfrm>
            <a:off x="4093545" y="29553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查询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1A7491AF-5A62-696D-00DD-7A876273A1FD}"/>
              </a:ext>
            </a:extLst>
          </p:cNvPr>
          <p:cNvSpPr txBox="1"/>
          <p:nvPr/>
        </p:nvSpPr>
        <p:spPr>
          <a:xfrm>
            <a:off x="3939215" y="493087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发送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6420D6AA-92BF-A184-A66E-2846AF8F858A}"/>
              </a:ext>
            </a:extLst>
          </p:cNvPr>
          <p:cNvSpPr txBox="1"/>
          <p:nvPr/>
        </p:nvSpPr>
        <p:spPr>
          <a:xfrm>
            <a:off x="6673044" y="402334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操作</a:t>
            </a:r>
          </a:p>
        </p:txBody>
      </p:sp>
    </p:spTree>
    <p:extLst>
      <p:ext uri="{BB962C8B-B14F-4D97-AF65-F5344CB8AC3E}">
        <p14:creationId xmlns:p14="http://schemas.microsoft.com/office/powerpoint/2010/main" val="20227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项目完成情况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2DDF11D2-67C4-38F4-F8CB-E81B68C87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360752"/>
              </p:ext>
            </p:extLst>
          </p:nvPr>
        </p:nvGraphicFramePr>
        <p:xfrm>
          <a:off x="1051035" y="1870841"/>
          <a:ext cx="10291069" cy="4151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314562" imgH="2130789" progId="Word.Document.8">
                  <p:embed/>
                </p:oleObj>
              </mc:Choice>
              <mc:Fallback>
                <p:oleObj name="Document" r:id="rId3" imgW="5314562" imgH="2130789" progId="Word.Documen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035" y="1870841"/>
                        <a:ext cx="10291069" cy="41518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3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管理班级设备用网关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用所学知识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去创造智慧生活吧！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打造高效智慧班级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55242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  <p:sp>
        <p:nvSpPr>
          <p:cNvPr id="2" name="矩形 1"/>
          <p:cNvSpPr/>
          <p:nvPr/>
        </p:nvSpPr>
        <p:spPr>
          <a:xfrm>
            <a:off x="1902370" y="1755957"/>
            <a:ext cx="8190754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4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理解物联网数据汇集转换设备在物联网系统中的作用，了解网关在物联网应用系统中的作用，能够利用物联网网关统一管理物联网设备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4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4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利用用物联网网关等设备对教室的电扇开关、空调插座、“班班通”设备开关等进行管理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4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0500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2588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0" y="908506"/>
            <a:ext cx="2641480" cy="4206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核心问题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管理班级设备用网关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55242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打造高效智慧班级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17797"/>
              </p:ext>
            </p:extLst>
          </p:nvPr>
        </p:nvGraphicFramePr>
        <p:xfrm>
          <a:off x="2301073" y="2249226"/>
          <a:ext cx="8320035" cy="29089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53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8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587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物联网网关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zh-CN" altLang="en-US" sz="1600" kern="1200" dirty="0"/>
                        <a:t>选一选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问题池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1</a:t>
                      </a:r>
                      <a:r>
                        <a:rPr lang="zh-CN" altLang="en-US" sz="1600" kern="100" dirty="0"/>
                        <a:t>．什么是物联网网关？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2</a:t>
                      </a:r>
                      <a:r>
                        <a:rPr lang="zh-CN" altLang="en-US" sz="1600" kern="100" dirty="0"/>
                        <a:t>．物联网网关的作用有哪些？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3</a:t>
                      </a:r>
                      <a:r>
                        <a:rPr lang="zh-CN" altLang="en-US" sz="1600" kern="100" dirty="0"/>
                        <a:t>．物联网网关与互联网路由器有什么区别？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4</a:t>
                      </a:r>
                      <a:r>
                        <a:rPr lang="zh-CN" altLang="en-US" sz="1600" kern="100" dirty="0"/>
                        <a:t>．如何选择物联网网关？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5</a:t>
                      </a:r>
                      <a:r>
                        <a:rPr lang="zh-CN" altLang="en-US" sz="1600" kern="100" dirty="0"/>
                        <a:t>．传统的电器设备如何连接到物联网？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6</a:t>
                      </a:r>
                      <a:r>
                        <a:rPr lang="zh-CN" altLang="en-US" sz="1600" kern="100" dirty="0"/>
                        <a:t>．如何配置物联网网关实现对设备的统一管理？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8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859609" y="1693303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从“问题池”中选一选与项目相关的问题，并按照先后顺序排序。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254876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24608" y="1121418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08818" y="907423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08818" y="244369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24608" y="2315746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08818" y="2153821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08818" y="3638021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24608" y="351007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08818" y="33481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08818" y="4882597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24608" y="4704403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08818" y="4542478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229984" y="1736452"/>
            <a:ext cx="4194624" cy="6896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提出班级设备管理需求，确定设备管理系统组成、构思设备统一管理方法。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229984" y="274806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选择搭建系统设备器材，搭建班级设备管理系统，统一管理班级智能设备。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199840" y="399302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物联网网关的作用，应用物联网传输设备打造智能家居</a:t>
            </a:r>
            <a:r>
              <a:rPr lang="zh-CN" altLang="en-US" sz="1800" b="1" kern="100" dirty="0">
                <a:solidFill>
                  <a:srgbClr val="2E75B5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800" dirty="0">
              <a:solidFill>
                <a:srgbClr val="3484A2"/>
              </a:solidFill>
              <a:cs typeface="MiSans Normal" panose="00000500000000000000" charset="-122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250079" y="5399888"/>
            <a:ext cx="4274819" cy="344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defPPr>
              <a:defRPr lang="zh-CN"/>
            </a:defPPr>
            <a:lvl1pPr lvl="0">
              <a:lnSpc>
                <a:spcPct val="110000"/>
              </a:lnSpc>
              <a:buClrTx/>
              <a:buSzTx/>
              <a:buFontTx/>
              <a:defRPr kumimoji="0" b="0" i="0" u="none" strike="noStrike" cap="none" spc="0" normalizeH="0" baseline="0">
                <a:ln>
                  <a:noFill/>
                </a:ln>
                <a:solidFill>
                  <a:srgbClr val="3484A2"/>
                </a:solidFill>
                <a:effectLst/>
                <a:uLnTx/>
                <a:uFillTx/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物联网网关与互联网路由器的区别。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管理班级设备用网关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406186" y="2648890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4997598" y="2702071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2142446" y="4441070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提出需求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4727119" y="442373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构建系统</a:t>
            </a:r>
          </a:p>
        </p:txBody>
      </p:sp>
      <p:sp>
        <p:nvSpPr>
          <p:cNvPr id="4" name="矩形 3"/>
          <p:cNvSpPr/>
          <p:nvPr/>
        </p:nvSpPr>
        <p:spPr>
          <a:xfrm>
            <a:off x="2095885" y="4797504"/>
            <a:ext cx="179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提出班级设备管理需求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79874" y="4760794"/>
            <a:ext cx="2053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确定设备管理系统组成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174C70C-CD58-22D9-BD8E-3743FC9D38D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644366" y="2702070"/>
            <a:ext cx="1130095" cy="1629029"/>
            <a:chOff x="4791477" y="1215112"/>
            <a:chExt cx="1248082" cy="1799107"/>
          </a:xfrm>
        </p:grpSpPr>
        <p:sp>
          <p:nvSpPr>
            <p:cNvPr id="6" name="Oval 24">
              <a:extLst>
                <a:ext uri="{FF2B5EF4-FFF2-40B4-BE49-F238E27FC236}">
                  <a16:creationId xmlns:a16="http://schemas.microsoft.com/office/drawing/2014/main" id="{6AEF922F-4400-F371-0D8C-5957712DE96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2EC46603-52B2-06A0-F59B-384ED670016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B4024E8F-39B5-E96F-F561-90DF8C315D7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013368" y="1466667"/>
              <a:ext cx="843680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9" name="MH_Text_1">
            <a:extLst>
              <a:ext uri="{FF2B5EF4-FFF2-40B4-BE49-F238E27FC236}">
                <a16:creationId xmlns:a16="http://schemas.microsoft.com/office/drawing/2014/main" id="{A90B6B76-B4EE-79D7-27BB-722A7CAE03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373887" y="442373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制定计划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CAA483F-554A-729C-34EC-9BD36347F401}"/>
              </a:ext>
            </a:extLst>
          </p:cNvPr>
          <p:cNvSpPr/>
          <p:nvPr/>
        </p:nvSpPr>
        <p:spPr>
          <a:xfrm>
            <a:off x="7373887" y="4780168"/>
            <a:ext cx="2053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构思设备统一管理方法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60" y="981960"/>
            <a:ext cx="43358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提出班级设备管理需求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" y="4057919"/>
            <a:ext cx="2328935" cy="23289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A52428E7-14F5-7EF8-C159-E73605CE553D}"/>
              </a:ext>
            </a:extLst>
          </p:cNvPr>
          <p:cNvSpPr/>
          <p:nvPr/>
        </p:nvSpPr>
        <p:spPr>
          <a:xfrm>
            <a:off x="1676046" y="1830594"/>
            <a:ext cx="2461846" cy="2089159"/>
          </a:xfrm>
          <a:prstGeom prst="wedgeRoundRectCallout">
            <a:avLst>
              <a:gd name="adj1" fmla="val -33216"/>
              <a:gd name="adj2" fmla="val 75028"/>
              <a:gd name="adj3" fmla="val 16667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000" b="1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提出你的问题：</a:t>
            </a:r>
            <a:endParaRPr lang="en-US" altLang="zh-CN" sz="2000" b="1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b="1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教室有哪些电器？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是如何管理的？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存在哪些问题呢？</a:t>
            </a:r>
            <a:endParaRPr lang="zh-CN" altLang="en-US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35E8FA-592C-C580-9EC3-70038FCCB5C7}"/>
              </a:ext>
            </a:extLst>
          </p:cNvPr>
          <p:cNvSpPr txBox="1"/>
          <p:nvPr/>
        </p:nvSpPr>
        <p:spPr>
          <a:xfrm>
            <a:off x="4504830" y="1877353"/>
            <a:ext cx="59709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u="sng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寻找班级设备管理存在的问题</a:t>
            </a:r>
            <a:r>
              <a:rPr lang="zh-CN" altLang="en-US" sz="2800" b="1" spc="10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</a:t>
            </a:r>
            <a:endParaRPr lang="zh-CN" altLang="en-US" sz="2800" b="1" u="sng" spc="10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50" name="图片 1">
            <a:extLst>
              <a:ext uri="{FF2B5EF4-FFF2-40B4-BE49-F238E27FC236}">
                <a16:creationId xmlns:a16="http://schemas.microsoft.com/office/drawing/2014/main" id="{61D07742-8BA8-6016-8C83-6ED5D321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72" y="2733201"/>
            <a:ext cx="6274270" cy="17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51079" y="947130"/>
            <a:ext cx="49788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提出班级设备智慧管理的设想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274" y="4105469"/>
            <a:ext cx="2328935" cy="23289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E8CE8259-7A23-7573-0CFE-CA87C460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345" y="4837602"/>
            <a:ext cx="6946187" cy="8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根据班级设备管理存在的问题现状，思考能否让这些设备联网，进行远程统一管理。借助物联网技术，提出改进设想。</a:t>
            </a:r>
          </a:p>
        </p:txBody>
      </p:sp>
      <p:pic>
        <p:nvPicPr>
          <p:cNvPr id="3074" name="图片 1">
            <a:extLst>
              <a:ext uri="{FF2B5EF4-FFF2-40B4-BE49-F238E27FC236}">
                <a16:creationId xmlns:a16="http://schemas.microsoft.com/office/drawing/2014/main" id="{3FBDA409-FA6A-BBC7-D3E4-A2398955B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r="-1"/>
          <a:stretch/>
        </p:blipFill>
        <p:spPr bwMode="auto">
          <a:xfrm>
            <a:off x="1760160" y="1638667"/>
            <a:ext cx="8261773" cy="27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91F7DFD1-C9A7-F3DB-5DD7-234B5FB7B546}"/>
              </a:ext>
            </a:extLst>
          </p:cNvPr>
          <p:cNvSpPr/>
          <p:nvPr/>
        </p:nvSpPr>
        <p:spPr>
          <a:xfrm>
            <a:off x="2080346" y="4704115"/>
            <a:ext cx="7043558" cy="1171926"/>
          </a:xfrm>
          <a:prstGeom prst="wedgeRoundRectCallout">
            <a:avLst>
              <a:gd name="adj1" fmla="val 58038"/>
              <a:gd name="adj2" fmla="val -20675"/>
              <a:gd name="adj3" fmla="val 16667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1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9075" y="915014"/>
            <a:ext cx="4199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确定设备管理系统组成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31808" y="1565292"/>
            <a:ext cx="33630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回忆七年级学习的互联网知识，思考这些设备能够直接连接到路由器上吗？</a:t>
            </a:r>
            <a:endParaRPr lang="en-US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5143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在左边图上填一填。</a:t>
            </a:r>
            <a:endParaRPr lang="en-US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70" y="3761278"/>
            <a:ext cx="2707937" cy="2707937"/>
          </a:xfrm>
          <a:prstGeom prst="rect">
            <a:avLst/>
          </a:prstGeom>
        </p:spPr>
      </p:pic>
      <p:sp>
        <p:nvSpPr>
          <p:cNvPr id="6" name="对话气泡: 矩形 5">
            <a:extLst>
              <a:ext uri="{FF2B5EF4-FFF2-40B4-BE49-F238E27FC236}">
                <a16:creationId xmlns:a16="http://schemas.microsoft.com/office/drawing/2014/main" id="{747BA43D-EEB7-2BD7-DA50-D3151DBB3588}"/>
              </a:ext>
            </a:extLst>
          </p:cNvPr>
          <p:cNvSpPr/>
          <p:nvPr/>
        </p:nvSpPr>
        <p:spPr>
          <a:xfrm>
            <a:off x="7634719" y="1235984"/>
            <a:ext cx="3780207" cy="2421615"/>
          </a:xfrm>
          <a:prstGeom prst="wedgeRectCallout">
            <a:avLst>
              <a:gd name="adj1" fmla="val 32928"/>
              <a:gd name="adj2" fmla="val 61866"/>
            </a:avLst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8E4CE7EC-14F6-BCEE-A37A-1261382E7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773531"/>
              </p:ext>
            </p:extLst>
          </p:nvPr>
        </p:nvGraphicFramePr>
        <p:xfrm>
          <a:off x="922421" y="1878019"/>
          <a:ext cx="6712299" cy="326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5015514" imgH="2444206" progId="Word.Picture.8">
                  <p:embed/>
                </p:oleObj>
              </mc:Choice>
              <mc:Fallback>
                <p:oleObj name="Picture" r:id="rId5" imgW="5015514" imgH="2444206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421" y="1878019"/>
                        <a:ext cx="6712299" cy="326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>
            <a:extLst>
              <a:ext uri="{FF2B5EF4-FFF2-40B4-BE49-F238E27FC236}">
                <a16:creationId xmlns:a16="http://schemas.microsoft.com/office/drawing/2014/main" id="{6C188017-F62E-B081-3DF4-11FCEBD3C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2388" b="20149"/>
          <a:stretch>
            <a:fillRect/>
          </a:stretch>
        </p:blipFill>
        <p:spPr bwMode="auto">
          <a:xfrm>
            <a:off x="7634718" y="1237657"/>
            <a:ext cx="1258943" cy="80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5B0B16A-599D-8CC2-6095-EC4296C4AF4E}"/>
              </a:ext>
            </a:extLst>
          </p:cNvPr>
          <p:cNvSpPr txBox="1"/>
          <p:nvPr/>
        </p:nvSpPr>
        <p:spPr>
          <a:xfrm>
            <a:off x="1301364" y="46058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不能连接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3859C2-2628-FF12-C52F-06A63E4603BA}"/>
              </a:ext>
            </a:extLst>
          </p:cNvPr>
          <p:cNvSpPr txBox="1"/>
          <p:nvPr/>
        </p:nvSpPr>
        <p:spPr>
          <a:xfrm>
            <a:off x="2855694" y="46163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不能连接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429703-0C01-72F9-CDF4-36C0C153CE1E}"/>
              </a:ext>
            </a:extLst>
          </p:cNvPr>
          <p:cNvSpPr txBox="1"/>
          <p:nvPr/>
        </p:nvSpPr>
        <p:spPr>
          <a:xfrm>
            <a:off x="6324107" y="468360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不能连接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1155</Words>
  <Application>Microsoft Office PowerPoint</Application>
  <PresentationFormat>宽屏</PresentationFormat>
  <Paragraphs>187</Paragraphs>
  <Slides>26</Slides>
  <Notes>24</Notes>
  <HiddenSlides>0</HiddenSlides>
  <MMClips>3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MiSans Normal</vt:lpstr>
      <vt:lpstr>等线</vt:lpstr>
      <vt:lpstr>方正粗黑宋简体</vt:lpstr>
      <vt:lpstr>方正剪纸简体</vt:lpstr>
      <vt:lpstr>方正小标宋简体</vt:lpstr>
      <vt:lpstr>方正姚体简体</vt:lpstr>
      <vt:lpstr>方正稚艺简体</vt:lpstr>
      <vt:lpstr>汉仪雅酷黑 85W</vt:lpstr>
      <vt:lpstr>华文琥珀</vt:lpstr>
      <vt:lpstr>楷体</vt:lpstr>
      <vt:lpstr>微软雅黑</vt:lpstr>
      <vt:lpstr>Arial</vt:lpstr>
      <vt:lpstr>Calibri</vt:lpstr>
      <vt:lpstr>Impact</vt:lpstr>
      <vt:lpstr>Times New Roman</vt:lpstr>
      <vt:lpstr>Wingdings</vt:lpstr>
      <vt:lpstr>Office 主题</vt:lpstr>
      <vt:lpstr>Picture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家庭急救常识</dc:title>
  <dc:creator>Administrator</dc:creator>
  <cp:lastModifiedBy>14105</cp:lastModifiedBy>
  <cp:revision>155</cp:revision>
  <dcterms:created xsi:type="dcterms:W3CDTF">2021-03-10T08:28:00Z</dcterms:created>
  <dcterms:modified xsi:type="dcterms:W3CDTF">2024-08-10T04:11:38Z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