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87" r:id="rId2"/>
    <p:sldId id="417" r:id="rId3"/>
    <p:sldId id="426" r:id="rId4"/>
    <p:sldId id="427" r:id="rId5"/>
    <p:sldId id="447" r:id="rId6"/>
    <p:sldId id="333" r:id="rId7"/>
    <p:sldId id="402" r:id="rId8"/>
    <p:sldId id="455" r:id="rId9"/>
    <p:sldId id="418" r:id="rId10"/>
    <p:sldId id="456" r:id="rId11"/>
    <p:sldId id="422" r:id="rId12"/>
    <p:sldId id="428" r:id="rId13"/>
    <p:sldId id="457" r:id="rId14"/>
    <p:sldId id="450" r:id="rId15"/>
    <p:sldId id="458" r:id="rId16"/>
    <p:sldId id="461" r:id="rId17"/>
    <p:sldId id="459" r:id="rId18"/>
    <p:sldId id="460" r:id="rId19"/>
    <p:sldId id="415" r:id="rId20"/>
    <p:sldId id="432" r:id="rId21"/>
    <p:sldId id="454" r:id="rId22"/>
    <p:sldId id="416" r:id="rId23"/>
    <p:sldId id="421" r:id="rId24"/>
    <p:sldId id="424" r:id="rId25"/>
    <p:sldId id="411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gun Vagun" initials="VV" lastIdx="1" clrIdx="0"/>
  <p:cmAuthor id="2" name="Administra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C6F5"/>
    <a:srgbClr val="0068B6"/>
    <a:srgbClr val="33CC33"/>
    <a:srgbClr val="990033"/>
    <a:srgbClr val="3484A2"/>
    <a:srgbClr val="2E9FD1"/>
    <a:srgbClr val="FF9900"/>
    <a:srgbClr val="3586A5"/>
    <a:srgbClr val="F7AD35"/>
    <a:srgbClr val="CB6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89052" autoAdjust="0"/>
  </p:normalViewPr>
  <p:slideViewPr>
    <p:cSldViewPr snapToGrid="0">
      <p:cViewPr varScale="1">
        <p:scale>
          <a:sx n="95" d="100"/>
          <a:sy n="95" d="100"/>
        </p:scale>
        <p:origin x="9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F4E72-6667-4E46-B0E4-B4D531CF006B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CDD19-2EEA-4CDF-B2F3-7EEA11EB95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211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202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401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924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7458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253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484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378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5608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7212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0716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531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3484A2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95391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7176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9051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3544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692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12679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60874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846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660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716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617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134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../slides/slide11.xml"/><Relationship Id="rId7" Type="http://schemas.openxmlformats.org/officeDocument/2006/relationships/slide" Target="../slides/slide1.xml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5.xml"/><Relationship Id="rId5" Type="http://schemas.openxmlformats.org/officeDocument/2006/relationships/slide" Target="../slides/slide22.xml"/><Relationship Id="rId4" Type="http://schemas.openxmlformats.org/officeDocument/2006/relationships/slide" Target="../slides/slide19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.xml"/><Relationship Id="rId3" Type="http://schemas.openxmlformats.org/officeDocument/2006/relationships/slide" Target="../slides/slide6.xml"/><Relationship Id="rId7" Type="http://schemas.openxmlformats.org/officeDocument/2006/relationships/slide" Target="../slides/slide25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2.xml"/><Relationship Id="rId5" Type="http://schemas.openxmlformats.org/officeDocument/2006/relationships/slide" Target="../slides/slide19.xml"/><Relationship Id="rId4" Type="http://schemas.openxmlformats.org/officeDocument/2006/relationships/slide" Target="../slides/slide1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../slides/slide19.xml"/><Relationship Id="rId7" Type="http://schemas.openxmlformats.org/officeDocument/2006/relationships/slide" Target="../slides/slide1.xml"/><Relationship Id="rId2" Type="http://schemas.openxmlformats.org/officeDocument/2006/relationships/slide" Target="../slides/slide11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5.xml"/><Relationship Id="rId5" Type="http://schemas.openxmlformats.org/officeDocument/2006/relationships/slide" Target="../slides/slide6.xml"/><Relationship Id="rId4" Type="http://schemas.openxmlformats.org/officeDocument/2006/relationships/slide" Target="../slides/slide2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../slides/slide19.xml"/><Relationship Id="rId7" Type="http://schemas.openxmlformats.org/officeDocument/2006/relationships/slide" Target="../slides/slide1.xml"/><Relationship Id="rId2" Type="http://schemas.openxmlformats.org/officeDocument/2006/relationships/slide" Target="../slides/slide11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5.xml"/><Relationship Id="rId5" Type="http://schemas.openxmlformats.org/officeDocument/2006/relationships/slide" Target="../slides/slide6.xml"/><Relationship Id="rId4" Type="http://schemas.openxmlformats.org/officeDocument/2006/relationships/slide" Target="../slides/slide2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49275" y="523875"/>
            <a:ext cx="11092815" cy="5810250"/>
          </a:xfrm>
          <a:prstGeom prst="rect">
            <a:avLst/>
          </a:prstGeom>
          <a:solidFill>
            <a:srgbClr val="2E9FD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alphaModFix amt="7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5" y="310696"/>
            <a:ext cx="11220574" cy="609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8" name="平行四边形 7">
              <a:hlinkClick r:id="rId2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9" name="矩形 3">
              <a:hlinkClick r:id="rId2" action="ppaction://hlinksldjump"/>
            </p:cNvPr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+mn-ea"/>
                  <a:ea typeface="+mn-ea"/>
                </a:rPr>
                <a:t>项目准备</a:t>
              </a: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>
              <a:hlinkClick r:id="rId3" action="ppaction://hlinksldjump"/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14" name="矩形 3">
              <a:hlinkClick r:id="rId3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+mn-ea"/>
                  <a:ea typeface="+mn-ea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>
              <a:hlinkClick r:id="rId4" action="ppaction://hlinksldjump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n-ea"/>
                <a:ea typeface="+mn-ea"/>
              </a:endParaRPr>
            </a:p>
          </p:txBody>
        </p:sp>
        <p:sp>
          <p:nvSpPr>
            <p:cNvPr id="17" name="矩形 3">
              <a:hlinkClick r:id="rId4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+mn-ea"/>
                  <a:ea typeface="+mn-ea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rId5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20" name="矩形 3">
              <a:hlinkClick r:id="rId5" action="ppaction://hlinksldjump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+mn-ea"/>
                  <a:ea typeface="+mn-ea"/>
                </a:rPr>
                <a:t>拓展评价</a:t>
              </a:r>
            </a:p>
          </p:txBody>
        </p:sp>
      </p:grpSp>
      <p:sp>
        <p:nvSpPr>
          <p:cNvPr id="25" name="KSO_Shape">
            <a:hlinkClick r:id="rId6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+mn-ea"/>
              <a:ea typeface="+mn-ea"/>
            </a:endParaRPr>
          </a:p>
        </p:txBody>
      </p:sp>
      <p:sp>
        <p:nvSpPr>
          <p:cNvPr id="26" name="KSO_Shape">
            <a:hlinkClick r:id="rId7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+mn-ea"/>
              <a:ea typeface="+mn-ea"/>
            </a:endParaRPr>
          </a:p>
        </p:txBody>
      </p:sp>
      <p:sp>
        <p:nvSpPr>
          <p:cNvPr id="21" name="文本框 20"/>
          <p:cNvSpPr txBox="1"/>
          <p:nvPr userDrawn="1"/>
        </p:nvSpPr>
        <p:spPr>
          <a:xfrm>
            <a:off x="870485" y="161861"/>
            <a:ext cx="423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  <a:latin typeface="+mn-ea"/>
                <a:ea typeface="+mn-ea"/>
              </a:rPr>
              <a:t>项目</a:t>
            </a:r>
            <a:r>
              <a:rPr lang="en-US" altLang="zh-CN" sz="1800" dirty="0">
                <a:solidFill>
                  <a:schemeClr val="bg1"/>
                </a:solidFill>
                <a:latin typeface="+mn-ea"/>
                <a:ea typeface="+mn-ea"/>
              </a:rPr>
              <a:t>1  </a:t>
            </a:r>
            <a:r>
              <a:rPr lang="zh-CN" altLang="en-US" sz="1800" dirty="0">
                <a:solidFill>
                  <a:schemeClr val="bg1"/>
                </a:solidFill>
                <a:latin typeface="+mn-ea"/>
                <a:ea typeface="+mn-ea"/>
              </a:rPr>
              <a:t>设计无线遥控翻页笔</a:t>
            </a:r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3" name="文本框 22"/>
          <p:cNvSpPr txBox="1"/>
          <p:nvPr userDrawn="1"/>
        </p:nvSpPr>
        <p:spPr>
          <a:xfrm>
            <a:off x="8855242" y="6315614"/>
            <a:ext cx="299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+mn-ea"/>
                <a:ea typeface="+mn-ea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+mn-ea"/>
                <a:ea typeface="+mn-ea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+mn-ea"/>
                <a:ea typeface="+mn-ea"/>
              </a:rPr>
              <a:t>单元  打造高效智慧班级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 userDrawn="1"/>
        </p:nvSpPr>
        <p:spPr>
          <a:xfrm>
            <a:off x="8855242" y="6315614"/>
            <a:ext cx="299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+mn-ea"/>
                <a:ea typeface="+mn-ea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+mn-ea"/>
                <a:ea typeface="+mn-ea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+mn-ea"/>
                <a:ea typeface="+mn-ea"/>
              </a:rPr>
              <a:t>单元  打造高效智慧班级</a:t>
            </a: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870485" y="161861"/>
            <a:ext cx="423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  <a:latin typeface="+mn-ea"/>
                <a:ea typeface="+mn-ea"/>
              </a:rPr>
              <a:t>项目</a:t>
            </a:r>
            <a:r>
              <a:rPr lang="en-US" altLang="zh-CN" sz="1800" dirty="0">
                <a:solidFill>
                  <a:schemeClr val="bg1"/>
                </a:solidFill>
                <a:latin typeface="+mn-ea"/>
                <a:ea typeface="+mn-ea"/>
              </a:rPr>
              <a:t>1  </a:t>
            </a:r>
            <a:r>
              <a:rPr lang="zh-CN" altLang="en-US" sz="1800" dirty="0">
                <a:solidFill>
                  <a:schemeClr val="bg1"/>
                </a:solidFill>
                <a:latin typeface="+mn-ea"/>
                <a:ea typeface="+mn-ea"/>
              </a:rPr>
              <a:t>设计无线遥控翻页笔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8" name="平行四边形 7">
              <a:hlinkClick r:id="rId3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9" name="矩形 3">
              <a:hlinkClick r:id="rId3" action="ppaction://hlinksldjump"/>
            </p:cNvPr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+mn-ea"/>
                  <a:ea typeface="+mn-ea"/>
                  <a:cs typeface="+mn-cs"/>
                </a:rPr>
                <a:t>项目准备</a:t>
              </a: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>
              <a:hlinkClick r:id="rId4" action="ppaction://hlinksldjump"/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14" name="矩形 3">
              <a:hlinkClick r:id="rId4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+mn-ea"/>
                  <a:ea typeface="+mn-ea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>
              <a:hlinkClick r:id="rId5" action="ppaction://hlinksldjump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17" name="矩形 3">
              <a:hlinkClick r:id="rId5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+mn-ea"/>
                  <a:ea typeface="+mn-ea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rId6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20" name="矩形 3">
              <a:hlinkClick r:id="rId6" action="ppaction://hlinksldjump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+mn-ea"/>
                  <a:ea typeface="+mn-ea"/>
                </a:rPr>
                <a:t>拓展评价</a:t>
              </a:r>
            </a:p>
          </p:txBody>
        </p:sp>
      </p:grpSp>
      <p:sp>
        <p:nvSpPr>
          <p:cNvPr id="23" name="KSO_Shape">
            <a:hlinkClick r:id="rId7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+mn-ea"/>
              <a:ea typeface="+mn-ea"/>
            </a:endParaRPr>
          </a:p>
        </p:txBody>
      </p:sp>
      <p:sp>
        <p:nvSpPr>
          <p:cNvPr id="24" name="KSO_Shape">
            <a:hlinkClick r:id="rId8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>
              <a:hlinkClick r:id="rId2" action="ppaction://hlinksldjump"/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n-ea"/>
                <a:ea typeface="+mn-ea"/>
              </a:endParaRPr>
            </a:p>
          </p:txBody>
        </p:sp>
        <p:sp>
          <p:nvSpPr>
            <p:cNvPr id="14" name="矩形 3">
              <a:hlinkClick r:id="rId2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+mn-ea"/>
                  <a:ea typeface="+mn-ea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>
              <a:hlinkClick r:id="rId3" action="ppaction://hlinksldjump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17" name="矩形 3">
              <a:hlinkClick r:id="rId3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+mn-ea"/>
                  <a:ea typeface="+mn-ea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rId4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n-ea"/>
                <a:ea typeface="+mn-ea"/>
              </a:endParaRPr>
            </a:p>
          </p:txBody>
        </p:sp>
        <p:sp>
          <p:nvSpPr>
            <p:cNvPr id="20" name="矩形 3">
              <a:hlinkClick r:id="rId4" action="ppaction://hlinksldjump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+mn-ea"/>
                  <a:ea typeface="+mn-ea"/>
                </a:rPr>
                <a:t>拓展评价</a:t>
              </a:r>
            </a:p>
          </p:txBody>
        </p:sp>
      </p:grpSp>
      <p:grpSp>
        <p:nvGrpSpPr>
          <p:cNvPr id="21" name="组合 20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22" name="平行四边形 21">
              <a:hlinkClick r:id="rId5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23" name="矩形 3">
              <a:hlinkClick r:id="rId5" action="ppaction://hlinksldjump"/>
            </p:cNvPr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+mn-ea"/>
                  <a:ea typeface="+mn-ea"/>
                  <a:cs typeface="+mn-cs"/>
                </a:rPr>
                <a:t>项目准备</a:t>
              </a:r>
            </a:p>
          </p:txBody>
        </p:sp>
      </p:grpSp>
      <p:sp>
        <p:nvSpPr>
          <p:cNvPr id="24" name="KSO_Shape">
            <a:hlinkClick r:id="rId6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+mn-ea"/>
              <a:ea typeface="+mn-ea"/>
            </a:endParaRPr>
          </a:p>
        </p:txBody>
      </p:sp>
      <p:sp>
        <p:nvSpPr>
          <p:cNvPr id="25" name="KSO_Shape">
            <a:hlinkClick r:id="rId7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+mn-ea"/>
              <a:ea typeface="+mn-ea"/>
            </a:endParaRPr>
          </a:p>
        </p:txBody>
      </p:sp>
      <p:sp>
        <p:nvSpPr>
          <p:cNvPr id="26" name="文本框 25"/>
          <p:cNvSpPr txBox="1"/>
          <p:nvPr userDrawn="1"/>
        </p:nvSpPr>
        <p:spPr>
          <a:xfrm>
            <a:off x="870485" y="161861"/>
            <a:ext cx="423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  <a:latin typeface="+mn-ea"/>
                <a:ea typeface="+mn-ea"/>
              </a:rPr>
              <a:t>项目</a:t>
            </a:r>
            <a:r>
              <a:rPr lang="en-US" altLang="zh-CN" sz="1800" dirty="0">
                <a:solidFill>
                  <a:schemeClr val="bg1"/>
                </a:solidFill>
                <a:latin typeface="+mn-ea"/>
                <a:ea typeface="+mn-ea"/>
              </a:rPr>
              <a:t>1  </a:t>
            </a:r>
            <a:r>
              <a:rPr lang="zh-CN" altLang="en-US" sz="1800" dirty="0">
                <a:solidFill>
                  <a:schemeClr val="bg1"/>
                </a:solidFill>
                <a:latin typeface="+mn-ea"/>
                <a:ea typeface="+mn-ea"/>
              </a:rPr>
              <a:t>设计无线遥控翻页笔</a:t>
            </a:r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8" name="文本框 27"/>
          <p:cNvSpPr txBox="1"/>
          <p:nvPr userDrawn="1"/>
        </p:nvSpPr>
        <p:spPr>
          <a:xfrm>
            <a:off x="8855242" y="6315614"/>
            <a:ext cx="299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+mn-ea"/>
                <a:ea typeface="+mn-ea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+mn-ea"/>
                <a:ea typeface="+mn-ea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+mn-ea"/>
                <a:ea typeface="+mn-ea"/>
              </a:rPr>
              <a:t>单元  打造高效智慧班级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>
              <a:hlinkClick r:id="rId2" action="ppaction://hlinksldjump"/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14" name="矩形 3">
              <a:hlinkClick r:id="rId2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+mn-ea"/>
                  <a:ea typeface="+mn-ea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>
              <a:hlinkClick r:id="rId3" action="ppaction://hlinksldjump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17" name="矩形 3">
              <a:hlinkClick r:id="rId3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+mn-ea"/>
                  <a:ea typeface="+mn-ea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rId4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20" name="矩形 3">
              <a:hlinkClick r:id="rId4" action="ppaction://hlinksldjump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+mn-ea"/>
                  <a:ea typeface="+mn-ea"/>
                </a:rPr>
                <a:t>拓展评价</a:t>
              </a:r>
            </a:p>
          </p:txBody>
        </p:sp>
      </p:grpSp>
      <p:grpSp>
        <p:nvGrpSpPr>
          <p:cNvPr id="21" name="组合 20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22" name="平行四边形 21">
              <a:hlinkClick r:id="rId5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23" name="矩形 3">
              <a:hlinkClick r:id="rId5" action="ppaction://hlinksldjump"/>
            </p:cNvPr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+mn-ea"/>
                  <a:ea typeface="+mn-ea"/>
                  <a:cs typeface="+mn-cs"/>
                </a:rPr>
                <a:t>项目准备</a:t>
              </a:r>
            </a:p>
          </p:txBody>
        </p:sp>
      </p:grpSp>
      <p:sp>
        <p:nvSpPr>
          <p:cNvPr id="24" name="KSO_Shape">
            <a:hlinkClick r:id="rId6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+mn-ea"/>
              <a:ea typeface="+mn-ea"/>
            </a:endParaRPr>
          </a:p>
        </p:txBody>
      </p:sp>
      <p:sp>
        <p:nvSpPr>
          <p:cNvPr id="25" name="KSO_Shape">
            <a:hlinkClick r:id="rId7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+mn-ea"/>
              <a:ea typeface="+mn-ea"/>
            </a:endParaRPr>
          </a:p>
        </p:txBody>
      </p:sp>
      <p:sp>
        <p:nvSpPr>
          <p:cNvPr id="26" name="文本框 25"/>
          <p:cNvSpPr txBox="1"/>
          <p:nvPr userDrawn="1"/>
        </p:nvSpPr>
        <p:spPr>
          <a:xfrm>
            <a:off x="870485" y="161861"/>
            <a:ext cx="423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  <a:latin typeface="+mn-ea"/>
                <a:ea typeface="+mn-ea"/>
              </a:rPr>
              <a:t>项目</a:t>
            </a:r>
            <a:r>
              <a:rPr lang="en-US" altLang="zh-CN" sz="1800" dirty="0">
                <a:solidFill>
                  <a:schemeClr val="bg1"/>
                </a:solidFill>
                <a:latin typeface="+mn-ea"/>
                <a:ea typeface="+mn-ea"/>
              </a:rPr>
              <a:t>1  </a:t>
            </a:r>
            <a:r>
              <a:rPr lang="zh-CN" altLang="en-US" sz="1800" dirty="0">
                <a:solidFill>
                  <a:schemeClr val="bg1"/>
                </a:solidFill>
                <a:latin typeface="+mn-ea"/>
                <a:ea typeface="+mn-ea"/>
              </a:rPr>
              <a:t>设计无线遥控翻页笔</a:t>
            </a:r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8" name="文本框 27"/>
          <p:cNvSpPr txBox="1"/>
          <p:nvPr userDrawn="1"/>
        </p:nvSpPr>
        <p:spPr>
          <a:xfrm>
            <a:off x="8855242" y="6315614"/>
            <a:ext cx="299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+mn-ea"/>
                <a:ea typeface="+mn-ea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+mn-ea"/>
                <a:ea typeface="+mn-ea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+mn-ea"/>
                <a:ea typeface="+mn-ea"/>
              </a:rPr>
              <a:t>单元  打造高效智慧班级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8855242" y="6315614"/>
            <a:ext cx="299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+mn-ea"/>
                <a:ea typeface="+mn-ea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+mn-ea"/>
                <a:ea typeface="+mn-ea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+mn-ea"/>
                <a:ea typeface="+mn-ea"/>
              </a:rPr>
              <a:t>单元  打造高效智慧班级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-任意多边形: 形状 22"/>
          <p:cNvSpPr/>
          <p:nvPr userDrawn="1">
            <p:custDataLst>
              <p:tags r:id="rId1"/>
            </p:custDataLst>
          </p:nvPr>
        </p:nvSpPr>
        <p:spPr>
          <a:xfrm rot="16200000">
            <a:off x="5259705" y="-23495"/>
            <a:ext cx="1638935" cy="11643995"/>
          </a:xfrm>
          <a:custGeom>
            <a:avLst/>
            <a:gdLst>
              <a:gd name="connsiteX0" fmla="*/ 0 w 6168251"/>
              <a:gd name="connsiteY0" fmla="*/ 0 h 6857999"/>
              <a:gd name="connsiteX1" fmla="*/ 4531744 w 6168251"/>
              <a:gd name="connsiteY1" fmla="*/ 0 h 6857999"/>
              <a:gd name="connsiteX2" fmla="*/ 4540769 w 6168251"/>
              <a:gd name="connsiteY2" fmla="*/ 7092 h 6857999"/>
              <a:gd name="connsiteX3" fmla="*/ 6168251 w 6168251"/>
              <a:gd name="connsiteY3" fmla="*/ 3458096 h 6857999"/>
              <a:gd name="connsiteX4" fmla="*/ 4703042 w 6168251"/>
              <a:gd name="connsiteY4" fmla="*/ 6768535 h 6857999"/>
              <a:gd name="connsiteX5" fmla="*/ 4599761 w 6168251"/>
              <a:gd name="connsiteY5" fmla="*/ 6857999 h 6857999"/>
              <a:gd name="connsiteX6" fmla="*/ 0 w 6168251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68251" h="6857999">
                <a:moveTo>
                  <a:pt x="0" y="0"/>
                </a:moveTo>
                <a:lnTo>
                  <a:pt x="4531744" y="0"/>
                </a:lnTo>
                <a:lnTo>
                  <a:pt x="4540769" y="7092"/>
                </a:lnTo>
                <a:cubicBezTo>
                  <a:pt x="5534713" y="827368"/>
                  <a:pt x="6168251" y="2068747"/>
                  <a:pt x="6168251" y="3458096"/>
                </a:cubicBezTo>
                <a:cubicBezTo>
                  <a:pt x="6168251" y="4770259"/>
                  <a:pt x="5603151" y="5950436"/>
                  <a:pt x="4703042" y="6768535"/>
                </a:cubicBezTo>
                <a:lnTo>
                  <a:pt x="4599761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2E9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alphaModFix amt="11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3" b="30215"/>
          <a:stretch>
            <a:fillRect/>
          </a:stretch>
        </p:blipFill>
        <p:spPr>
          <a:xfrm>
            <a:off x="-117987" y="5014428"/>
            <a:ext cx="6858000" cy="18435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292608" y="268224"/>
            <a:ext cx="11606784" cy="6339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6.png"/><Relationship Id="rId7" Type="http://schemas.openxmlformats.org/officeDocument/2006/relationships/oleObject" Target="../embeddings/oleObject6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29.emf"/><Relationship Id="rId4" Type="http://schemas.openxmlformats.org/officeDocument/2006/relationships/image" Target="../media/image22.png"/><Relationship Id="rId9" Type="http://schemas.openxmlformats.org/officeDocument/2006/relationships/oleObject" Target="../embeddings/oleObject7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notesSlide" Target="../notesSlides/notesSlide19.xml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5" Type="http://schemas.openxmlformats.org/officeDocument/2006/relationships/tags" Target="../tags/tag41.xml"/><Relationship Id="rId15" Type="http://schemas.openxmlformats.org/officeDocument/2006/relationships/image" Target="../media/image5.png"/><Relationship Id="rId10" Type="http://schemas.openxmlformats.org/officeDocument/2006/relationships/tags" Target="../tags/tag46.xml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emf"/><Relationship Id="rId5" Type="http://schemas.openxmlformats.org/officeDocument/2006/relationships/package" Target="../embeddings/Microsoft_Word_Document.docx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3" Type="http://schemas.openxmlformats.org/officeDocument/2006/relationships/tags" Target="../tags/tag5.xml"/><Relationship Id="rId21" Type="http://schemas.openxmlformats.org/officeDocument/2006/relationships/image" Target="../media/image8.png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notesSlide" Target="../notesSlides/notesSlide5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10" Type="http://schemas.openxmlformats.org/officeDocument/2006/relationships/tags" Target="../tags/tag12.xml"/><Relationship Id="rId19" Type="http://schemas.openxmlformats.org/officeDocument/2006/relationships/slideLayout" Target="../slideLayouts/slideLayout3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tags" Target="../tags/tag33.xml"/><Relationship Id="rId18" Type="http://schemas.openxmlformats.org/officeDocument/2006/relationships/notesSlide" Target="../notesSlides/notesSlide6.xml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6" Type="http://schemas.openxmlformats.org/officeDocument/2006/relationships/tags" Target="../tags/tag36.xml"/><Relationship Id="rId20" Type="http://schemas.openxmlformats.org/officeDocument/2006/relationships/image" Target="../media/image5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5" Type="http://schemas.openxmlformats.org/officeDocument/2006/relationships/tags" Target="../tags/tag25.xml"/><Relationship Id="rId15" Type="http://schemas.openxmlformats.org/officeDocument/2006/relationships/tags" Target="../tags/tag35.xml"/><Relationship Id="rId10" Type="http://schemas.openxmlformats.org/officeDocument/2006/relationships/tags" Target="../tags/tag30.xml"/><Relationship Id="rId19" Type="http://schemas.openxmlformats.org/officeDocument/2006/relationships/image" Target="../media/image10.png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tags" Target="../tags/tag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522055" y="1721175"/>
            <a:ext cx="161917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项目 </a:t>
            </a:r>
            <a:r>
              <a:rPr lang="en-US" altLang="zh-CN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1</a:t>
            </a:r>
            <a:endParaRPr lang="zh-CN" altLang="en-US" sz="32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568707" y="2350189"/>
            <a:ext cx="849463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设计无线遥控翻页笔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5320456" y="5927986"/>
            <a:ext cx="5131576" cy="290195"/>
            <a:chOff x="6966" y="5259"/>
            <a:chExt cx="3538" cy="457"/>
          </a:xfrm>
        </p:grpSpPr>
        <p:sp>
          <p:nvSpPr>
            <p:cNvPr id="10" name="圆角矩形 26"/>
            <p:cNvSpPr/>
            <p:nvPr/>
          </p:nvSpPr>
          <p:spPr>
            <a:xfrm>
              <a:off x="6966" y="5259"/>
              <a:ext cx="1930" cy="45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合肥市第三十二中学</a:t>
              </a:r>
            </a:p>
          </p:txBody>
        </p:sp>
        <p:sp>
          <p:nvSpPr>
            <p:cNvPr id="11" name="圆角矩形 27"/>
            <p:cNvSpPr/>
            <p:nvPr/>
          </p:nvSpPr>
          <p:spPr>
            <a:xfrm>
              <a:off x="8988" y="5259"/>
              <a:ext cx="1516" cy="457"/>
            </a:xfrm>
            <a:prstGeom prst="roundRect">
              <a:avLst/>
            </a:prstGeom>
            <a:solidFill>
              <a:srgbClr val="F8B6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林文明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469760" y="3846700"/>
            <a:ext cx="3945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3484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3484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物联网通信技术</a:t>
            </a:r>
            <a:endParaRPr lang="en-US" altLang="zh-CN" sz="3200" b="1" dirty="0">
              <a:solidFill>
                <a:srgbClr val="3484A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635364" y="903099"/>
            <a:ext cx="3531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</a:t>
            </a:r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打造高效智慧班级</a:t>
            </a:r>
            <a:endParaRPr lang="zh-CN" altLang="en-US" sz="2000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900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19591" y="891524"/>
            <a:ext cx="429344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八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年级上册</a:t>
            </a:r>
            <a:endParaRPr lang="zh-CN" altLang="en-US" sz="2000" b="1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" y="2848061"/>
            <a:ext cx="3733406" cy="37334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55702" y="654085"/>
            <a:ext cx="720000" cy="5798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8" grpId="0"/>
      <p:bldP spid="16" grpId="0"/>
      <p:bldP spid="16" grpId="1"/>
      <p:bldP spid="1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89074" y="915014"/>
            <a:ext cx="45341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选择合适的数据传输技术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03076" y="4204529"/>
            <a:ext cx="6144980" cy="943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>
              <a:lnSpc>
                <a:spcPct val="150000"/>
              </a:lnSpc>
            </a:pPr>
            <a:r>
              <a:rPr lang="zh-CN" altLang="en-US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根据班级使用课件翻页器的设计需求，你会选择哪种物联网传输技术呢？理由是什么？</a:t>
            </a:r>
            <a:endParaRPr lang="en-US" altLang="zh-CN" sz="20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94C33029-5D33-2EFE-0180-4C15128F5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12" y="363839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070" y="3761278"/>
            <a:ext cx="2707937" cy="2707937"/>
          </a:xfrm>
          <a:prstGeom prst="rect">
            <a:avLst/>
          </a:prstGeom>
        </p:spPr>
      </p:pic>
      <p:sp>
        <p:nvSpPr>
          <p:cNvPr id="6" name="对话气泡: 矩形 5">
            <a:extLst>
              <a:ext uri="{FF2B5EF4-FFF2-40B4-BE49-F238E27FC236}">
                <a16:creationId xmlns:a16="http://schemas.microsoft.com/office/drawing/2014/main" id="{747BA43D-EEB7-2BD7-DA50-D3151DBB3588}"/>
              </a:ext>
            </a:extLst>
          </p:cNvPr>
          <p:cNvSpPr/>
          <p:nvPr/>
        </p:nvSpPr>
        <p:spPr>
          <a:xfrm>
            <a:off x="2723102" y="4158402"/>
            <a:ext cx="6360607" cy="1205801"/>
          </a:xfrm>
          <a:prstGeom prst="wedgeRectCallout">
            <a:avLst>
              <a:gd name="adj1" fmla="val 59000"/>
              <a:gd name="adj2" fmla="val -10000"/>
            </a:avLst>
          </a:prstGeom>
          <a:noFill/>
          <a:ln>
            <a:solidFill>
              <a:srgbClr val="0068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10BB5E06-C5BE-E230-4391-100CB5C2B3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9385613"/>
              </p:ext>
            </p:extLst>
          </p:nvPr>
        </p:nvGraphicFramePr>
        <p:xfrm>
          <a:off x="1375211" y="1897655"/>
          <a:ext cx="9306601" cy="2019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5" imgW="4679665" imgH="1012727" progId="Word.Picture.8">
                  <p:embed/>
                </p:oleObj>
              </mc:Choice>
              <mc:Fallback>
                <p:oleObj name="Picture" r:id="rId5" imgW="4679665" imgH="1012727" progId="Word.Picture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5211" y="1897655"/>
                        <a:ext cx="9306601" cy="20198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3751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4768274" y="1080539"/>
            <a:ext cx="30435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项目实施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94131" y="782433"/>
            <a:ext cx="37906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pPr algn="l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设计无线遥控翻页笔</a:t>
            </a:r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9175148"/>
              </p:ext>
            </p:extLst>
          </p:nvPr>
        </p:nvGraphicFramePr>
        <p:xfrm>
          <a:off x="3387725" y="2182813"/>
          <a:ext cx="5372100" cy="290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4" imgW="3230272" imgH="1758341" progId="Word.Picture.8">
                  <p:embed/>
                </p:oleObj>
              </mc:Choice>
              <mc:Fallback>
                <p:oleObj name="Picture" r:id="rId4" imgW="3230272" imgH="1758341" progId="Word.Picture.8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7725" y="2182813"/>
                        <a:ext cx="5372100" cy="29035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567" y="3190352"/>
            <a:ext cx="3286648" cy="328664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5B0B16A-599D-8CC2-6095-EC4296C4AF4E}"/>
              </a:ext>
            </a:extLst>
          </p:cNvPr>
          <p:cNvSpPr txBox="1"/>
          <p:nvPr/>
        </p:nvSpPr>
        <p:spPr>
          <a:xfrm>
            <a:off x="4465774" y="4443614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>
                <a:solidFill>
                  <a:srgbClr val="FF0000"/>
                </a:solidFill>
              </a:rPr>
              <a:t>测试翻页笔使用效果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59174" y="954751"/>
            <a:ext cx="334683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连接主控和计算机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903" y="3704970"/>
            <a:ext cx="2759998" cy="27599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9C8D1C7-1356-DB6F-08E2-0FEA48297E62}"/>
              </a:ext>
            </a:extLst>
          </p:cNvPr>
          <p:cNvSpPr txBox="1"/>
          <p:nvPr/>
        </p:nvSpPr>
        <p:spPr>
          <a:xfrm>
            <a:off x="7454602" y="1638420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kern="100" dirty="0">
                <a:solidFill>
                  <a:srgbClr val="0068B6"/>
                </a:solidFill>
                <a:effectLst/>
                <a:latin typeface="+mn-ea"/>
                <a:cs typeface="Times New Roman" panose="02020603050405020304" pitchFamily="18" charset="0"/>
              </a:rPr>
              <a:t>翻页器工作过程</a:t>
            </a:r>
            <a:endParaRPr lang="zh-CN" altLang="en-US" sz="3200" dirty="0">
              <a:solidFill>
                <a:srgbClr val="0068B6"/>
              </a:solidFill>
              <a:latin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98DAB10-AD8C-8244-C6A9-3CD7A2AB0252}"/>
              </a:ext>
            </a:extLst>
          </p:cNvPr>
          <p:cNvSpPr txBox="1"/>
          <p:nvPr/>
        </p:nvSpPr>
        <p:spPr>
          <a:xfrm>
            <a:off x="7446655" y="2333632"/>
            <a:ext cx="3057247" cy="1689373"/>
          </a:xfrm>
          <a:prstGeom prst="rect">
            <a:avLst/>
          </a:prstGeom>
          <a:noFill/>
          <a:ln w="19050">
            <a:solidFill>
              <a:srgbClr val="3484A2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连接电脑与翻页器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通过按键发送相应的命令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模拟鼠标操作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控制课件的播放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52DCC048-F54D-D2A8-8627-62E10DF488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2905355"/>
              </p:ext>
            </p:extLst>
          </p:nvPr>
        </p:nvGraphicFramePr>
        <p:xfrm>
          <a:off x="1199156" y="2233440"/>
          <a:ext cx="5734441" cy="1889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6392308" imgH="2122988" progId="Word.Document.8">
                  <p:embed/>
                </p:oleObj>
              </mc:Choice>
              <mc:Fallback>
                <p:oleObj name="Document" r:id="rId5" imgW="6392308" imgH="2122988" progId="Word.Document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9156" y="2233440"/>
                        <a:ext cx="5734441" cy="18897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59174" y="954751"/>
            <a:ext cx="334683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连接主控和计算机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903" y="3704970"/>
            <a:ext cx="2759998" cy="27599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9C8D1C7-1356-DB6F-08E2-0FEA48297E62}"/>
              </a:ext>
            </a:extLst>
          </p:cNvPr>
          <p:cNvSpPr txBox="1"/>
          <p:nvPr/>
        </p:nvSpPr>
        <p:spPr>
          <a:xfrm>
            <a:off x="7485948" y="965536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kern="100" dirty="0">
                <a:solidFill>
                  <a:srgbClr val="0068B6"/>
                </a:solidFill>
                <a:effectLst/>
                <a:latin typeface="+mn-ea"/>
                <a:cs typeface="Times New Roman" panose="02020603050405020304" pitchFamily="18" charset="0"/>
              </a:rPr>
              <a:t>添加蓝牙模块</a:t>
            </a:r>
            <a:endParaRPr lang="zh-CN" altLang="en-US" sz="3200" dirty="0">
              <a:solidFill>
                <a:srgbClr val="0068B6"/>
              </a:solidFill>
              <a:latin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98DAB10-AD8C-8244-C6A9-3CD7A2AB0252}"/>
              </a:ext>
            </a:extLst>
          </p:cNvPr>
          <p:cNvSpPr txBox="1"/>
          <p:nvPr/>
        </p:nvSpPr>
        <p:spPr>
          <a:xfrm>
            <a:off x="1263857" y="4999184"/>
            <a:ext cx="7733914" cy="442878"/>
          </a:xfrm>
          <a:prstGeom prst="rect">
            <a:avLst/>
          </a:prstGeom>
          <a:noFill/>
          <a:ln w="19050">
            <a:solidFill>
              <a:srgbClr val="3484A2"/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打开编程环境 → 选择蓝牙模块 → 设为人机交互模式 → 起个名字</a:t>
            </a:r>
          </a:p>
        </p:txBody>
      </p:sp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1E3D982C-86DC-84E0-4242-C0F20CEC08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4558123"/>
              </p:ext>
            </p:extLst>
          </p:nvPr>
        </p:nvGraphicFramePr>
        <p:xfrm>
          <a:off x="1263857" y="1637377"/>
          <a:ext cx="8284312" cy="3031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6407106" imgH="2362986" progId="Word.Document.8">
                  <p:embed/>
                </p:oleObj>
              </mc:Choice>
              <mc:Fallback>
                <p:oleObj name="Document" r:id="rId5" imgW="6407106" imgH="2362986" progId="Word.Documen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3857" y="1637377"/>
                        <a:ext cx="8284312" cy="30313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8146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">
            <a:extLst>
              <a:ext uri="{FF2B5EF4-FFF2-40B4-BE49-F238E27FC236}">
                <a16:creationId xmlns:a16="http://schemas.microsoft.com/office/drawing/2014/main" id="{C8A62517-DD4C-025A-31C6-5F08555AF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9FF"/>
              </a:clrFrom>
              <a:clrTo>
                <a:srgbClr val="F6F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415" y="1687767"/>
            <a:ext cx="7555770" cy="379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047415" y="897278"/>
            <a:ext cx="334683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编程实现控制功能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563" y="4006630"/>
            <a:ext cx="2458337" cy="245833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9C8D1C7-1356-DB6F-08E2-0FEA48297E62}"/>
              </a:ext>
            </a:extLst>
          </p:cNvPr>
          <p:cNvSpPr txBox="1"/>
          <p:nvPr/>
        </p:nvSpPr>
        <p:spPr>
          <a:xfrm>
            <a:off x="9555608" y="1102992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kern="100" dirty="0">
                <a:solidFill>
                  <a:srgbClr val="0068B6"/>
                </a:solidFill>
                <a:latin typeface="+mn-ea"/>
                <a:cs typeface="Times New Roman" panose="02020603050405020304" pitchFamily="18" charset="0"/>
              </a:rPr>
              <a:t>主程序</a:t>
            </a:r>
            <a:endParaRPr lang="zh-CN" altLang="en-US" sz="3200" dirty="0">
              <a:solidFill>
                <a:srgbClr val="0068B6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53029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47415" y="897278"/>
            <a:ext cx="334683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编程实现控制功能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563" y="4006630"/>
            <a:ext cx="2458337" cy="245833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9C8D1C7-1356-DB6F-08E2-0FEA48297E62}"/>
              </a:ext>
            </a:extLst>
          </p:cNvPr>
          <p:cNvSpPr txBox="1"/>
          <p:nvPr/>
        </p:nvSpPr>
        <p:spPr>
          <a:xfrm>
            <a:off x="8961669" y="1158888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kern="100" dirty="0">
                <a:solidFill>
                  <a:srgbClr val="0068B6"/>
                </a:solidFill>
                <a:latin typeface="+mn-ea"/>
                <a:cs typeface="Times New Roman" panose="02020603050405020304" pitchFamily="18" charset="0"/>
              </a:rPr>
              <a:t>翻页控制</a:t>
            </a:r>
            <a:endParaRPr lang="zh-CN" altLang="en-US" sz="3200" dirty="0">
              <a:solidFill>
                <a:srgbClr val="0068B6"/>
              </a:solidFill>
              <a:latin typeface="+mn-ea"/>
            </a:endParaRPr>
          </a:p>
        </p:txBody>
      </p:sp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44591A98-74DD-2A29-44E6-AC549A2132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357558"/>
              </p:ext>
            </p:extLst>
          </p:nvPr>
        </p:nvGraphicFramePr>
        <p:xfrm>
          <a:off x="1426888" y="1860540"/>
          <a:ext cx="8735421" cy="1233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6502600" imgH="917017" progId="Word.Document.8">
                  <p:embed/>
                </p:oleObj>
              </mc:Choice>
              <mc:Fallback>
                <p:oleObj name="Document" r:id="rId5" imgW="6502600" imgH="917017" progId="Word.Document.8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6888" y="1860540"/>
                        <a:ext cx="8735421" cy="12339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649B34E0-4B7B-D776-D4CE-C68B9AAEFE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706477"/>
              </p:ext>
            </p:extLst>
          </p:nvPr>
        </p:nvGraphicFramePr>
        <p:xfrm>
          <a:off x="1426888" y="3429000"/>
          <a:ext cx="6968967" cy="2542836"/>
        </p:xfrm>
        <a:graphic>
          <a:graphicData uri="http://schemas.openxmlformats.org/drawingml/2006/table">
            <a:tbl>
              <a:tblPr firstRow="1" firstCol="1" bandRow="1"/>
              <a:tblGrid>
                <a:gridCol w="1314392">
                  <a:extLst>
                    <a:ext uri="{9D8B030D-6E8A-4147-A177-3AD203B41FA5}">
                      <a16:colId xmlns:a16="http://schemas.microsoft.com/office/drawing/2014/main" val="2019826137"/>
                    </a:ext>
                  </a:extLst>
                </a:gridCol>
                <a:gridCol w="1447037">
                  <a:extLst>
                    <a:ext uri="{9D8B030D-6E8A-4147-A177-3AD203B41FA5}">
                      <a16:colId xmlns:a16="http://schemas.microsoft.com/office/drawing/2014/main" val="3424147010"/>
                    </a:ext>
                  </a:extLst>
                </a:gridCol>
                <a:gridCol w="1314392">
                  <a:extLst>
                    <a:ext uri="{9D8B030D-6E8A-4147-A177-3AD203B41FA5}">
                      <a16:colId xmlns:a16="http://schemas.microsoft.com/office/drawing/2014/main" val="713575670"/>
                    </a:ext>
                  </a:extLst>
                </a:gridCol>
                <a:gridCol w="2893146">
                  <a:extLst>
                    <a:ext uri="{9D8B030D-6E8A-4147-A177-3AD203B41FA5}">
                      <a16:colId xmlns:a16="http://schemas.microsoft.com/office/drawing/2014/main" val="3683288289"/>
                    </a:ext>
                  </a:extLst>
                </a:gridCol>
              </a:tblGrid>
              <a:tr h="450889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zh-CN" sz="1800" dirty="0">
                          <a:solidFill>
                            <a:srgbClr val="000000"/>
                          </a:solidFill>
                          <a:effectLst/>
                          <a:highlight>
                            <a:srgbClr val="BDD6EE"/>
                          </a:highlight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功能</a:t>
                      </a:r>
                      <a:endParaRPr lang="zh-CN" sz="1800" dirty="0">
                        <a:effectLst/>
                        <a:highlight>
                          <a:srgbClr val="BDD6EE"/>
                        </a:highlight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zh-CN" sz="1800" dirty="0">
                          <a:solidFill>
                            <a:srgbClr val="000000"/>
                          </a:solidFill>
                          <a:effectLst/>
                          <a:highlight>
                            <a:srgbClr val="BDD6EE"/>
                          </a:highlight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快捷键</a:t>
                      </a:r>
                      <a:endParaRPr lang="zh-CN" sz="1800" dirty="0">
                        <a:effectLst/>
                        <a:highlight>
                          <a:srgbClr val="BDD6EE"/>
                        </a:highlight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zh-CN" sz="1800" dirty="0">
                          <a:solidFill>
                            <a:srgbClr val="000000"/>
                          </a:solidFill>
                          <a:effectLst/>
                          <a:highlight>
                            <a:srgbClr val="BDD6EE"/>
                          </a:highlight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主控板按键</a:t>
                      </a:r>
                      <a:endParaRPr lang="zh-CN" sz="1800" dirty="0">
                        <a:effectLst/>
                        <a:highlight>
                          <a:srgbClr val="BDD6EE"/>
                        </a:highlight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zh-CN" sz="1800" dirty="0">
                          <a:solidFill>
                            <a:srgbClr val="000000"/>
                          </a:solidFill>
                          <a:effectLst/>
                          <a:highlight>
                            <a:srgbClr val="BDD6EE"/>
                          </a:highlight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程序</a:t>
                      </a:r>
                      <a:endParaRPr lang="zh-CN" sz="1800" dirty="0">
                        <a:effectLst/>
                        <a:highlight>
                          <a:srgbClr val="BDD6EE"/>
                        </a:highlight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367161"/>
                  </a:ext>
                </a:extLst>
              </a:tr>
              <a:tr h="702502">
                <a:tc>
                  <a:txBody>
                    <a:bodyPr/>
                    <a:lstStyle/>
                    <a:p>
                      <a:pPr algn="ctr"/>
                      <a:r>
                        <a:rPr lang="zh-CN" sz="2000" dirty="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退出播放</a:t>
                      </a:r>
                      <a:endParaRPr lang="zh-CN" sz="2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Esc</a:t>
                      </a:r>
                      <a:r>
                        <a:rPr lang="zh-CN" sz="2000" dirty="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键</a:t>
                      </a:r>
                      <a:endParaRPr lang="zh-CN" sz="2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</a:t>
                      </a:r>
                      <a:endParaRPr lang="zh-CN" sz="2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747460"/>
                  </a:ext>
                </a:extLst>
              </a:tr>
              <a:tr h="820882">
                <a:tc>
                  <a:txBody>
                    <a:bodyPr/>
                    <a:lstStyle/>
                    <a:p>
                      <a:pPr algn="ctr"/>
                      <a:r>
                        <a:rPr lang="zh-CN" sz="20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黑屏</a:t>
                      </a:r>
                      <a:r>
                        <a:rPr lang="en-US" sz="20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sz="20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白屏</a:t>
                      </a:r>
                      <a:endParaRPr lang="zh-CN" sz="2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2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</a:t>
                      </a:r>
                      <a:endParaRPr lang="zh-CN" sz="2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6912144"/>
                  </a:ext>
                </a:extLst>
              </a:tr>
              <a:tr h="568563">
                <a:tc>
                  <a:txBody>
                    <a:bodyPr/>
                    <a:lstStyle/>
                    <a:p>
                      <a:pPr indent="266700"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000">
                          <a:solidFill>
                            <a:srgbClr val="365F91"/>
                          </a:solidFill>
                          <a:effectLst/>
                          <a:latin typeface="楷体" panose="02010609060101010101" pitchFamily="49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……</a:t>
                      </a:r>
                      <a:endParaRPr lang="zh-CN" sz="2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0795"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0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0795"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000" dirty="0">
                          <a:solidFill>
                            <a:srgbClr val="365F91"/>
                          </a:solidFill>
                          <a:effectLst/>
                          <a:latin typeface="楷体" panose="02010609060101010101" pitchFamily="49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……</a:t>
                      </a:r>
                      <a:endParaRPr lang="zh-CN" sz="2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000" dirty="0">
                          <a:solidFill>
                            <a:srgbClr val="365F91"/>
                          </a:solidFill>
                          <a:effectLst/>
                          <a:latin typeface="楷体" panose="02010609060101010101" pitchFamily="49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……</a:t>
                      </a:r>
                      <a:endParaRPr lang="zh-CN" sz="2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2501427"/>
                  </a:ext>
                </a:extLst>
              </a:tr>
            </a:tbl>
          </a:graphicData>
        </a:graphic>
      </p:graphicFrame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43783948-9CF1-6848-40E2-25227F330C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7368249"/>
              </p:ext>
            </p:extLst>
          </p:nvPr>
        </p:nvGraphicFramePr>
        <p:xfrm>
          <a:off x="5950528" y="3944284"/>
          <a:ext cx="2279000" cy="582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7" imgW="2615836" imgH="674450" progId="Word.Document.8">
                  <p:embed/>
                </p:oleObj>
              </mc:Choice>
              <mc:Fallback>
                <p:oleObj name="Document" r:id="rId7" imgW="2615836" imgH="674450" progId="Word.Documen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0528" y="3944284"/>
                        <a:ext cx="2279000" cy="5824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>
            <a:extLst>
              <a:ext uri="{FF2B5EF4-FFF2-40B4-BE49-F238E27FC236}">
                <a16:creationId xmlns:a16="http://schemas.microsoft.com/office/drawing/2014/main" id="{0AFBF7A0-632F-9848-4D7B-F3C02CBD9D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8825121"/>
              </p:ext>
            </p:extLst>
          </p:nvPr>
        </p:nvGraphicFramePr>
        <p:xfrm>
          <a:off x="5950528" y="4707613"/>
          <a:ext cx="2279000" cy="56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9" imgW="2616196" imgH="649630" progId="Word.Document.8">
                  <p:embed/>
                </p:oleObj>
              </mc:Choice>
              <mc:Fallback>
                <p:oleObj name="Document" r:id="rId9" imgW="2616196" imgH="649630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0528" y="4707613"/>
                        <a:ext cx="2279000" cy="5697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1597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形用户界面, 应用程序&#10;&#10;描述已自动生成">
            <a:extLst>
              <a:ext uri="{FF2B5EF4-FFF2-40B4-BE49-F238E27FC236}">
                <a16:creationId xmlns:a16="http://schemas.microsoft.com/office/drawing/2014/main" id="{6A23D2CB-336E-9314-6FAD-B2495067E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198" y="652462"/>
            <a:ext cx="6438900" cy="555307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47415" y="897278"/>
            <a:ext cx="334683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编程实现控制功能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563" y="4006630"/>
            <a:ext cx="2458337" cy="245833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177A56D-CCA3-F6FC-CAC4-111ADA03153B}"/>
              </a:ext>
            </a:extLst>
          </p:cNvPr>
          <p:cNvSpPr txBox="1"/>
          <p:nvPr/>
        </p:nvSpPr>
        <p:spPr>
          <a:xfrm>
            <a:off x="1106168" y="1740009"/>
            <a:ext cx="3519372" cy="3766865"/>
          </a:xfrm>
          <a:prstGeom prst="rect">
            <a:avLst/>
          </a:prstGeom>
          <a:noFill/>
          <a:ln w="19050">
            <a:solidFill>
              <a:srgbClr val="3484A2"/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播放课件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右击鼠标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选择“帮助”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查看“常规快捷方式”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寻找有趣的按键控制方式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定义翻页笔更多的功能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9C8D1C7-1356-DB6F-08E2-0FEA48297E62}"/>
              </a:ext>
            </a:extLst>
          </p:cNvPr>
          <p:cNvSpPr txBox="1"/>
          <p:nvPr/>
        </p:nvSpPr>
        <p:spPr>
          <a:xfrm>
            <a:off x="1714500" y="2001036"/>
            <a:ext cx="2484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kern="100" dirty="0">
                <a:solidFill>
                  <a:srgbClr val="0068B6"/>
                </a:solidFill>
                <a:latin typeface="+mn-ea"/>
                <a:cs typeface="Times New Roman" panose="02020603050405020304" pitchFamily="18" charset="0"/>
              </a:rPr>
              <a:t>寻找有趣的控制功能</a:t>
            </a:r>
            <a:endParaRPr lang="zh-CN" altLang="en-US" sz="2000" dirty="0">
              <a:solidFill>
                <a:srgbClr val="0068B6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06737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47415" y="897278"/>
            <a:ext cx="366004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测试翻页笔使用效果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563" y="4006630"/>
            <a:ext cx="2458337" cy="245833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9C8D1C7-1356-DB6F-08E2-0FEA48297E62}"/>
              </a:ext>
            </a:extLst>
          </p:cNvPr>
          <p:cNvSpPr txBox="1"/>
          <p:nvPr/>
        </p:nvSpPr>
        <p:spPr>
          <a:xfrm>
            <a:off x="8891330" y="835723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kern="100" dirty="0">
                <a:solidFill>
                  <a:srgbClr val="0068B6"/>
                </a:solidFill>
                <a:latin typeface="+mn-ea"/>
                <a:cs typeface="Times New Roman" panose="02020603050405020304" pitchFamily="18" charset="0"/>
              </a:rPr>
              <a:t>连接计算机</a:t>
            </a:r>
            <a:endParaRPr lang="zh-CN" altLang="en-US" sz="3200" dirty="0">
              <a:solidFill>
                <a:srgbClr val="0068B6"/>
              </a:solidFill>
              <a:latin typeface="+mn-ea"/>
            </a:endParaRPr>
          </a:p>
        </p:txBody>
      </p:sp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F5D78A0E-4174-1369-A9A6-437D17D142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340476"/>
              </p:ext>
            </p:extLst>
          </p:nvPr>
        </p:nvGraphicFramePr>
        <p:xfrm>
          <a:off x="1520618" y="2508550"/>
          <a:ext cx="7024820" cy="3380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5" imgW="5812161" imgH="2786364" progId="Word.Picture.8">
                  <p:embed/>
                </p:oleObj>
              </mc:Choice>
              <mc:Fallback>
                <p:oleObj name="Picture" r:id="rId5" imgW="5812161" imgH="2786364" progId="Word.Picture.8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0618" y="2508550"/>
                        <a:ext cx="7024820" cy="33804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FD475869-77C2-2F33-2EF8-8B0A591BD107}"/>
              </a:ext>
            </a:extLst>
          </p:cNvPr>
          <p:cNvSpPr txBox="1"/>
          <p:nvPr/>
        </p:nvSpPr>
        <p:spPr>
          <a:xfrm>
            <a:off x="1414369" y="1743085"/>
            <a:ext cx="7327697" cy="442878"/>
          </a:xfrm>
          <a:prstGeom prst="rect">
            <a:avLst/>
          </a:prstGeom>
          <a:noFill/>
          <a:ln w="19050">
            <a:solidFill>
              <a:srgbClr val="3484A2"/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电脑打开蓝牙开关 → 搜索设备 → 找到翻页笔设备名称 → 点击连接</a:t>
            </a:r>
          </a:p>
        </p:txBody>
      </p:sp>
    </p:spTree>
    <p:extLst>
      <p:ext uri="{BB962C8B-B14F-4D97-AF65-F5344CB8AC3E}">
        <p14:creationId xmlns:p14="http://schemas.microsoft.com/office/powerpoint/2010/main" val="387017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47415" y="897278"/>
            <a:ext cx="366004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测试翻页笔使用效果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563" y="4006630"/>
            <a:ext cx="2458337" cy="245833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9C8D1C7-1356-DB6F-08E2-0FEA48297E62}"/>
              </a:ext>
            </a:extLst>
          </p:cNvPr>
          <p:cNvSpPr txBox="1"/>
          <p:nvPr/>
        </p:nvSpPr>
        <p:spPr>
          <a:xfrm>
            <a:off x="8961669" y="1158888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kern="100" dirty="0">
                <a:solidFill>
                  <a:srgbClr val="0068B6"/>
                </a:solidFill>
                <a:latin typeface="+mn-ea"/>
                <a:cs typeface="Times New Roman" panose="02020603050405020304" pitchFamily="18" charset="0"/>
              </a:rPr>
              <a:t>连接计算机</a:t>
            </a:r>
            <a:endParaRPr lang="zh-CN" altLang="en-US" sz="3200" dirty="0">
              <a:solidFill>
                <a:srgbClr val="0068B6"/>
              </a:solidFill>
              <a:latin typeface="+mn-ea"/>
            </a:endParaRP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649B34E0-4B7B-D776-D4CE-C68B9AAEFE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036845"/>
              </p:ext>
            </p:extLst>
          </p:nvPr>
        </p:nvGraphicFramePr>
        <p:xfrm>
          <a:off x="1520618" y="2899512"/>
          <a:ext cx="6668789" cy="2542836"/>
        </p:xfrm>
        <a:graphic>
          <a:graphicData uri="http://schemas.openxmlformats.org/drawingml/2006/table">
            <a:tbl>
              <a:tblPr firstRow="1" firstCol="1" bandRow="1"/>
              <a:tblGrid>
                <a:gridCol w="1714951">
                  <a:extLst>
                    <a:ext uri="{9D8B030D-6E8A-4147-A177-3AD203B41FA5}">
                      <a16:colId xmlns:a16="http://schemas.microsoft.com/office/drawing/2014/main" val="2019826137"/>
                    </a:ext>
                  </a:extLst>
                </a:gridCol>
                <a:gridCol w="2230734">
                  <a:extLst>
                    <a:ext uri="{9D8B030D-6E8A-4147-A177-3AD203B41FA5}">
                      <a16:colId xmlns:a16="http://schemas.microsoft.com/office/drawing/2014/main" val="3424147010"/>
                    </a:ext>
                  </a:extLst>
                </a:gridCol>
                <a:gridCol w="2723104">
                  <a:extLst>
                    <a:ext uri="{9D8B030D-6E8A-4147-A177-3AD203B41FA5}">
                      <a16:colId xmlns:a16="http://schemas.microsoft.com/office/drawing/2014/main" val="713575670"/>
                    </a:ext>
                  </a:extLst>
                </a:gridCol>
              </a:tblGrid>
              <a:tr h="450889"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zh-CN" altLang="en-US" sz="1800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BDD6EE"/>
                          </a:highlight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距离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zh-CN" altLang="en-US" sz="1800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BDD6EE"/>
                          </a:highlight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命令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zh-CN" altLang="en-US" sz="1800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BDD6EE"/>
                          </a:highlight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控制效果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367161"/>
                  </a:ext>
                </a:extLst>
              </a:tr>
              <a:tr h="702502">
                <a:tc>
                  <a:txBody>
                    <a:bodyPr/>
                    <a:lstStyle/>
                    <a:p>
                      <a:pPr algn="ctr"/>
                      <a:endParaRPr lang="zh-CN" sz="2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sz="2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sz="2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747460"/>
                  </a:ext>
                </a:extLst>
              </a:tr>
              <a:tr h="820882">
                <a:tc>
                  <a:txBody>
                    <a:bodyPr/>
                    <a:lstStyle/>
                    <a:p>
                      <a:pPr algn="ctr"/>
                      <a:endParaRPr lang="zh-CN" sz="2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sz="2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sz="2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6912144"/>
                  </a:ext>
                </a:extLst>
              </a:tr>
              <a:tr h="568563">
                <a:tc>
                  <a:txBody>
                    <a:bodyPr/>
                    <a:lstStyle/>
                    <a:p>
                      <a:pPr indent="266700"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zh-CN" sz="2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0795"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zh-CN" sz="2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0795"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zh-CN" sz="2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E74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2501427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0ED703CE-2A6F-857D-BF34-345556DB9193}"/>
              </a:ext>
            </a:extLst>
          </p:cNvPr>
          <p:cNvSpPr txBox="1"/>
          <p:nvPr/>
        </p:nvSpPr>
        <p:spPr>
          <a:xfrm>
            <a:off x="1426888" y="1858767"/>
            <a:ext cx="7023776" cy="828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buClr>
                <a:srgbClr val="C45911"/>
              </a:buClr>
            </a:pPr>
            <a:r>
              <a:rPr lang="zh-CN" altLang="zh-CN" sz="2000" dirty="0">
                <a:effectLst/>
                <a:ea typeface="楷体" panose="02010609060101010101" pitchFamily="49" charset="-122"/>
              </a:rPr>
              <a:t>模拟老师上课，在不同的距离执行控制命</a:t>
            </a:r>
            <a:r>
              <a:rPr lang="zh-CN" altLang="zh-CN" sz="2000" kern="100" dirty="0">
                <a:effectLst/>
                <a:ea typeface="楷体" panose="02010609060101010101" pitchFamily="49" charset="-122"/>
                <a:cs typeface="Times New Roman" panose="02020603050405020304" pitchFamily="18" charset="0"/>
              </a:rPr>
              <a:t>令，记录测试效果，</a:t>
            </a:r>
            <a:r>
              <a:rPr lang="zh-CN" altLang="en-US" sz="2000" kern="100" dirty="0">
                <a:effectLst/>
                <a:ea typeface="楷体" panose="02010609060101010101" pitchFamily="49" charset="-122"/>
                <a:cs typeface="Times New Roman" panose="02020603050405020304" pitchFamily="18" charset="0"/>
              </a:rPr>
              <a:t>填在</a:t>
            </a:r>
            <a:r>
              <a:rPr lang="zh-CN" altLang="zh-CN" sz="2000" kern="100" dirty="0">
                <a:effectLst/>
                <a:ea typeface="楷体" panose="02010609060101010101" pitchFamily="49" charset="-122"/>
                <a:cs typeface="Times New Roman" panose="02020603050405020304" pitchFamily="18" charset="0"/>
              </a:rPr>
              <a:t>表中</a:t>
            </a:r>
            <a:r>
              <a:rPr lang="zh-CN" altLang="en-US" sz="2000" kern="100" dirty="0">
                <a:effectLst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43733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4272915" y="1586865"/>
            <a:ext cx="28555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素养提升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567" y="3190352"/>
            <a:ext cx="3286648" cy="328664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94131" y="782433"/>
            <a:ext cx="37906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设计无线遥控翻页笔</a:t>
            </a:r>
          </a:p>
        </p:txBody>
      </p:sp>
      <p:grpSp>
        <p:nvGrpSpPr>
          <p:cNvPr id="11" name="组合 10"/>
          <p:cNvGrpSpPr/>
          <p:nvPr>
            <p:custDataLst>
              <p:tags r:id="rId2"/>
            </p:custDataLst>
          </p:nvPr>
        </p:nvGrpSpPr>
        <p:grpSpPr>
          <a:xfrm>
            <a:off x="3407603" y="2559938"/>
            <a:ext cx="1130095" cy="1629029"/>
            <a:chOff x="1132852" y="1215112"/>
            <a:chExt cx="1248082" cy="1799107"/>
          </a:xfrm>
        </p:grpSpPr>
        <p:sp>
          <p:nvSpPr>
            <p:cNvPr id="12" name="Oval 2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" name="文本框 22"/>
            <p:cNvSpPr txBox="1"/>
            <p:nvPr>
              <p:custDataLst>
                <p:tags r:id="rId11"/>
              </p:custDataLst>
            </p:nvPr>
          </p:nvSpPr>
          <p:spPr>
            <a:xfrm>
              <a:off x="1401828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6494803" y="2630455"/>
            <a:ext cx="1130095" cy="1629029"/>
            <a:chOff x="4791477" y="1215112"/>
            <a:chExt cx="1248082" cy="1799107"/>
          </a:xfrm>
        </p:grpSpPr>
        <p:sp>
          <p:nvSpPr>
            <p:cNvPr id="16" name="Oval 2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任意多边形 16"/>
            <p:cNvSpPr/>
            <p:nvPr>
              <p:custDataLst>
                <p:tags r:id="rId7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" name="文本框 24"/>
            <p:cNvSpPr txBox="1"/>
            <p:nvPr>
              <p:custDataLst>
                <p:tags r:id="rId8"/>
              </p:custDataLst>
            </p:nvPr>
          </p:nvSpPr>
          <p:spPr>
            <a:xfrm>
              <a:off x="505775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02</a:t>
              </a:r>
            </a:p>
          </p:txBody>
        </p:sp>
      </p:grpSp>
      <p:sp>
        <p:nvSpPr>
          <p:cNvPr id="19" name="MH_Text_1"/>
          <p:cNvSpPr/>
          <p:nvPr>
            <p:custDataLst>
              <p:tags r:id="rId4"/>
            </p:custDataLst>
          </p:nvPr>
        </p:nvSpPr>
        <p:spPr>
          <a:xfrm>
            <a:off x="2784477" y="4354794"/>
            <a:ext cx="237634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蓝牙连接步骤</a:t>
            </a:r>
          </a:p>
        </p:txBody>
      </p:sp>
      <p:sp>
        <p:nvSpPr>
          <p:cNvPr id="20" name="MH_Text_1"/>
          <p:cNvSpPr/>
          <p:nvPr>
            <p:custDataLst>
              <p:tags r:id="rId5"/>
            </p:custDataLst>
          </p:nvPr>
        </p:nvSpPr>
        <p:spPr>
          <a:xfrm>
            <a:off x="5985195" y="4343251"/>
            <a:ext cx="2286630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物联网传输技术的选择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0" y="903066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89553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60611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</a:rPr>
              <a:t>项目情境</a:t>
            </a:r>
          </a:p>
        </p:txBody>
      </p:sp>
      <p:sp>
        <p:nvSpPr>
          <p:cNvPr id="2" name="矩形 1"/>
          <p:cNvSpPr/>
          <p:nvPr/>
        </p:nvSpPr>
        <p:spPr>
          <a:xfrm>
            <a:off x="1468408" y="1900052"/>
            <a:ext cx="49886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1655"/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翻页笔是教师在教学演示时使用的教学工具，一般都需要有一个插在计算机上的</a:t>
            </a:r>
            <a:r>
              <a:rPr lang="en-US" altLang="zh-CN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USB</a:t>
            </a:r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接收器才能工作，该接收器很小总是特别容易弄丢，而且计算机上的</a:t>
            </a:r>
            <a:r>
              <a:rPr lang="en-US" altLang="zh-CN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USB</a:t>
            </a:r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接口数量也十分有限，有时会没有多余的接口来连接</a:t>
            </a:r>
            <a:r>
              <a:rPr lang="en-US" altLang="zh-CN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USB</a:t>
            </a:r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接收器。针对以上问题，李明小组能不能设计一个无线遥控翻页笔来解决呢。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41799" y="129685"/>
            <a:ext cx="3625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设计无线遥控翻页笔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855242" y="6419789"/>
            <a:ext cx="299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 打造高效智慧班级</a:t>
            </a:r>
          </a:p>
        </p:txBody>
      </p:sp>
      <p:pic>
        <p:nvPicPr>
          <p:cNvPr id="5" name="图片 4" descr="图片包含 室内, 袋子, 桌子, 项目&#10;&#10;描述已自动生成">
            <a:extLst>
              <a:ext uri="{FF2B5EF4-FFF2-40B4-BE49-F238E27FC236}">
                <a16:creationId xmlns:a16="http://schemas.microsoft.com/office/drawing/2014/main" id="{5863B139-DD7D-DC12-C074-898ABC4AED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267" y="2065706"/>
            <a:ext cx="3743325" cy="2762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21505" y="1127632"/>
            <a:ext cx="39736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蓝牙技术及其应用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1" name="Picture 15" descr="f039543930bba48c37a35001ee9fa89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10257" r="26282" b="16667"/>
          <a:stretch>
            <a:fillRect/>
          </a:stretch>
        </p:blipFill>
        <p:spPr bwMode="auto">
          <a:xfrm>
            <a:off x="1135237" y="791264"/>
            <a:ext cx="7524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组合 10"/>
          <p:cNvGrpSpPr/>
          <p:nvPr/>
        </p:nvGrpSpPr>
        <p:grpSpPr>
          <a:xfrm>
            <a:off x="7355393" y="1072579"/>
            <a:ext cx="3617540" cy="4575052"/>
            <a:chOff x="1249092" y="1220655"/>
            <a:chExt cx="2827683" cy="3548678"/>
          </a:xfrm>
        </p:grpSpPr>
        <p:sp>
          <p:nvSpPr>
            <p:cNvPr id="13" name="圆角矩形 12"/>
            <p:cNvSpPr/>
            <p:nvPr/>
          </p:nvSpPr>
          <p:spPr>
            <a:xfrm>
              <a:off x="1249092" y="1276910"/>
              <a:ext cx="2827683" cy="3492423"/>
            </a:xfrm>
            <a:prstGeom prst="roundRect">
              <a:avLst>
                <a:gd name="adj" fmla="val 4670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2700000" scaled="1"/>
              <a:tileRect/>
            </a:gradFill>
            <a:ln w="222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397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413534" y="1404609"/>
              <a:ext cx="2498799" cy="3118235"/>
            </a:xfrm>
            <a:prstGeom prst="roundRect">
              <a:avLst>
                <a:gd name="adj" fmla="val 0"/>
              </a:avLst>
            </a:prstGeom>
            <a:gradFill>
              <a:gsLst>
                <a:gs pos="52000">
                  <a:srgbClr val="F4F4F4"/>
                </a:gs>
                <a:gs pos="0">
                  <a:schemeClr val="bg1"/>
                </a:gs>
                <a:gs pos="100000">
                  <a:srgbClr val="E2E2E2"/>
                </a:gs>
              </a:gsLst>
              <a:lin ang="0" scaled="0"/>
            </a:gradFill>
            <a:ln w="25400">
              <a:noFill/>
            </a:ln>
            <a:effectLst>
              <a:outerShdw blurRad="177800" dist="889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1474375" y="1466277"/>
              <a:ext cx="2377116" cy="160026"/>
              <a:chOff x="2149634" y="1165384"/>
              <a:chExt cx="3485832" cy="234632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2149634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76" name="椭圆 75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7" name="椭圆 76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9" name="组合 48"/>
              <p:cNvGrpSpPr/>
              <p:nvPr/>
            </p:nvGrpSpPr>
            <p:grpSpPr>
              <a:xfrm>
                <a:off x="2510879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74" name="椭圆 73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5" name="椭圆 74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0" name="组合 49"/>
              <p:cNvGrpSpPr/>
              <p:nvPr/>
            </p:nvGrpSpPr>
            <p:grpSpPr>
              <a:xfrm>
                <a:off x="2872123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72" name="椭圆 71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3" name="椭圆 72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1" name="组合 50"/>
              <p:cNvGrpSpPr/>
              <p:nvPr/>
            </p:nvGrpSpPr>
            <p:grpSpPr>
              <a:xfrm>
                <a:off x="3233367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70" name="椭圆 69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1" name="椭圆 70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2" name="组合 51"/>
              <p:cNvGrpSpPr/>
              <p:nvPr/>
            </p:nvGrpSpPr>
            <p:grpSpPr>
              <a:xfrm>
                <a:off x="3594612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8" name="椭圆 67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9" name="椭圆 68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3" name="组合 52"/>
              <p:cNvGrpSpPr/>
              <p:nvPr/>
            </p:nvGrpSpPr>
            <p:grpSpPr>
              <a:xfrm>
                <a:off x="3955856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6" name="椭圆 65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7" name="椭圆 66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4" name="组合 53"/>
              <p:cNvGrpSpPr/>
              <p:nvPr/>
            </p:nvGrpSpPr>
            <p:grpSpPr>
              <a:xfrm>
                <a:off x="4317101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4" name="椭圆 63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5" name="椭圆 64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5" name="组合 54"/>
              <p:cNvGrpSpPr/>
              <p:nvPr/>
            </p:nvGrpSpPr>
            <p:grpSpPr>
              <a:xfrm>
                <a:off x="4678345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2" name="椭圆 61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3" name="椭圆 62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6" name="组合 55"/>
              <p:cNvGrpSpPr/>
              <p:nvPr/>
            </p:nvGrpSpPr>
            <p:grpSpPr>
              <a:xfrm>
                <a:off x="5039590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0" name="椭圆 59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1" name="椭圆 60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7" name="组合 56"/>
              <p:cNvGrpSpPr/>
              <p:nvPr/>
            </p:nvGrpSpPr>
            <p:grpSpPr>
              <a:xfrm>
                <a:off x="5400834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58" name="椭圆 57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9" name="椭圆 58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6" name="组合 15"/>
            <p:cNvGrpSpPr/>
            <p:nvPr/>
          </p:nvGrpSpPr>
          <p:grpSpPr>
            <a:xfrm>
              <a:off x="1515603" y="1220655"/>
              <a:ext cx="64560" cy="330785"/>
              <a:chOff x="2244442" y="772895"/>
              <a:chExt cx="94671" cy="485002"/>
            </a:xfrm>
          </p:grpSpPr>
          <p:sp>
            <p:nvSpPr>
              <p:cNvPr id="46" name="圆角矩形 45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7" name="圆角矩形 46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1762911" y="1220655"/>
              <a:ext cx="64560" cy="330785"/>
              <a:chOff x="2244442" y="772895"/>
              <a:chExt cx="94671" cy="485002"/>
            </a:xfrm>
          </p:grpSpPr>
          <p:sp>
            <p:nvSpPr>
              <p:cNvPr id="44" name="圆角矩形 43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5" name="圆角矩形 44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2010219" y="1220655"/>
              <a:ext cx="64560" cy="330785"/>
              <a:chOff x="2244442" y="772895"/>
              <a:chExt cx="94671" cy="485002"/>
            </a:xfrm>
          </p:grpSpPr>
          <p:sp>
            <p:nvSpPr>
              <p:cNvPr id="42" name="圆角矩形 41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3" name="圆角矩形 42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2257526" y="1220655"/>
              <a:ext cx="64560" cy="330785"/>
              <a:chOff x="2244442" y="772895"/>
              <a:chExt cx="94671" cy="485002"/>
            </a:xfrm>
          </p:grpSpPr>
          <p:sp>
            <p:nvSpPr>
              <p:cNvPr id="40" name="圆角矩形 39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1" name="圆角矩形 40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2504835" y="1220655"/>
              <a:ext cx="64560" cy="330785"/>
              <a:chOff x="2244442" y="772895"/>
              <a:chExt cx="94671" cy="485002"/>
            </a:xfrm>
          </p:grpSpPr>
          <p:sp>
            <p:nvSpPr>
              <p:cNvPr id="38" name="圆角矩形 37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9" name="圆角矩形 38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2752143" y="1220655"/>
              <a:ext cx="64560" cy="330785"/>
              <a:chOff x="2244442" y="772895"/>
              <a:chExt cx="94671" cy="485002"/>
            </a:xfrm>
          </p:grpSpPr>
          <p:sp>
            <p:nvSpPr>
              <p:cNvPr id="36" name="圆角矩形 35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7" name="圆角矩形 36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2999451" y="1220655"/>
              <a:ext cx="64560" cy="330785"/>
              <a:chOff x="2244442" y="772895"/>
              <a:chExt cx="94671" cy="485002"/>
            </a:xfrm>
          </p:grpSpPr>
          <p:sp>
            <p:nvSpPr>
              <p:cNvPr id="34" name="圆角矩形 33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" name="圆角矩形 34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246759" y="1220655"/>
              <a:ext cx="64560" cy="330785"/>
              <a:chOff x="2244442" y="772895"/>
              <a:chExt cx="94671" cy="485002"/>
            </a:xfrm>
          </p:grpSpPr>
          <p:sp>
            <p:nvSpPr>
              <p:cNvPr id="32" name="圆角矩形 31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3494067" y="1220655"/>
              <a:ext cx="64560" cy="330785"/>
              <a:chOff x="2244442" y="772895"/>
              <a:chExt cx="94671" cy="485002"/>
            </a:xfrm>
          </p:grpSpPr>
          <p:sp>
            <p:nvSpPr>
              <p:cNvPr id="30" name="圆角矩形 29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3741375" y="1220655"/>
              <a:ext cx="64560" cy="330785"/>
              <a:chOff x="2244442" y="772895"/>
              <a:chExt cx="94671" cy="485002"/>
            </a:xfrm>
          </p:grpSpPr>
          <p:sp>
            <p:nvSpPr>
              <p:cNvPr id="28" name="圆角矩形 27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570251" y="2217663"/>
            <a:ext cx="3271922" cy="325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1600" b="0" i="0" u="none" strike="noStrike" cap="none" normalizeH="0" baseline="0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  蓝牙是一种支持设备短距离通信（一般</a:t>
            </a:r>
            <a:r>
              <a:rPr kumimoji="0" lang="en-US" altLang="zh-CN" sz="1600" b="0" i="0" u="none" strike="noStrike" cap="none" normalizeH="0" baseline="0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10m</a:t>
            </a:r>
            <a:r>
              <a:rPr kumimoji="0" lang="zh-CN" altLang="en-US" sz="1600" b="0" i="0" u="none" strike="noStrike" cap="none" normalizeH="0" baseline="0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内）的无线电技术，能在包括移动电话、</a:t>
            </a:r>
            <a:r>
              <a:rPr kumimoji="0" lang="en-US" altLang="zh-CN" sz="1600" b="0" i="0" u="none" strike="noStrike" cap="none" normalizeH="0" baseline="0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PDA</a:t>
            </a:r>
            <a:r>
              <a:rPr kumimoji="0" lang="zh-CN" altLang="en-US" sz="1600" b="0" i="0" u="none" strike="noStrike" cap="none" normalizeH="0" baseline="0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、无线耳机、笔记本电脑、相关外设等众多设备之间进行无线信息交换。蓝牙能够有效地简化移动通信终端设备之间的通信，从而数据传输变得更加迅速高效，为无线通信拓宽道路。</a:t>
            </a:r>
          </a:p>
          <a:p>
            <a:pPr marL="0" marR="0" lvl="0" indent="0" algn="l" defTabSz="914400" rtl="0" eaLnBrk="0" fontAlgn="base" latinLnBrk="0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7" name="图片 6" descr="卡通画&#10;&#10;中度可信度描述已自动生成">
            <a:extLst>
              <a:ext uri="{FF2B5EF4-FFF2-40B4-BE49-F238E27FC236}">
                <a16:creationId xmlns:a16="http://schemas.microsoft.com/office/drawing/2014/main" id="{177DBBEA-6A94-CF31-ECA8-92EF691556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36" y="1726867"/>
            <a:ext cx="956911" cy="454533"/>
          </a:xfrm>
          <a:prstGeom prst="rect">
            <a:avLst/>
          </a:prstGeom>
        </p:spPr>
      </p:pic>
      <p:pic>
        <p:nvPicPr>
          <p:cNvPr id="3" name="蓝牙简介">
            <a:hlinkClick r:id="" action="ppaction://media"/>
            <a:extLst>
              <a:ext uri="{FF2B5EF4-FFF2-40B4-BE49-F238E27FC236}">
                <a16:creationId xmlns:a16="http://schemas.microsoft.com/office/drawing/2014/main" id="{444B9BF1-2B32-3134-3845-4377429E9B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5753" y="1986777"/>
            <a:ext cx="6508185" cy="3660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9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01516" y="1072579"/>
            <a:ext cx="422894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物联网传输技术的选择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1" name="Picture 15" descr="f039543930bba48c37a35001ee9fa89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10257" r="26282" b="16667"/>
          <a:stretch>
            <a:fillRect/>
          </a:stretch>
        </p:blipFill>
        <p:spPr bwMode="auto">
          <a:xfrm>
            <a:off x="1135237" y="791264"/>
            <a:ext cx="7524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AC213BA-1D25-1D4A-8AE8-CBC92DCC9D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158" y="4411226"/>
            <a:ext cx="2072944" cy="2072944"/>
          </a:xfrm>
          <a:prstGeom prst="rect">
            <a:avLst/>
          </a:prstGeom>
        </p:spPr>
      </p:pic>
      <p:graphicFrame>
        <p:nvGraphicFramePr>
          <p:cNvPr id="3" name="对象 2">
            <a:extLst>
              <a:ext uri="{FF2B5EF4-FFF2-40B4-BE49-F238E27FC236}">
                <a16:creationId xmlns:a16="http://schemas.microsoft.com/office/drawing/2014/main" id="{40C5C228-9173-531E-DF5D-AFEEC740B4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8293640"/>
              </p:ext>
            </p:extLst>
          </p:nvPr>
        </p:nvGraphicFramePr>
        <p:xfrm>
          <a:off x="985105" y="2000354"/>
          <a:ext cx="8865280" cy="4066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5436400" imgH="2522915" progId="Word.Document.12">
                  <p:embed/>
                </p:oleObj>
              </mc:Choice>
              <mc:Fallback>
                <p:oleObj name="Document" r:id="rId5" imgW="5436400" imgH="252291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85105" y="2000354"/>
                        <a:ext cx="8865280" cy="4066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1E945E23-52DC-08DF-CEF0-9D7C40071E20}"/>
              </a:ext>
            </a:extLst>
          </p:cNvPr>
          <p:cNvSpPr txBox="1"/>
          <p:nvPr/>
        </p:nvSpPr>
        <p:spPr>
          <a:xfrm>
            <a:off x="6330461" y="1046215"/>
            <a:ext cx="5148310" cy="828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buClr>
                <a:srgbClr val="C45911"/>
              </a:buClr>
            </a:pPr>
            <a:r>
              <a:rPr lang="zh-CN" altLang="en-US" sz="2000" dirty="0">
                <a:effectLst/>
                <a:ea typeface="楷体" panose="02010609060101010101" pitchFamily="49" charset="-122"/>
              </a:rPr>
              <a:t>总结物联网传输技术，提出考虑的维度，根据实际需求，选择合适的物联网传输技术</a:t>
            </a:r>
            <a:r>
              <a:rPr lang="zh-CN" altLang="en-US" sz="2000" kern="100" dirty="0">
                <a:effectLst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500782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4552315" y="1541780"/>
            <a:ext cx="29063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拓展评价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920" y="3186514"/>
            <a:ext cx="3286648" cy="328664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94131" y="782433"/>
            <a:ext cx="385365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设计无线遥控翻页笔</a:t>
            </a:r>
          </a:p>
        </p:txBody>
      </p:sp>
      <p:grpSp>
        <p:nvGrpSpPr>
          <p:cNvPr id="11" name="组合 10"/>
          <p:cNvGrpSpPr/>
          <p:nvPr/>
        </p:nvGrpSpPr>
        <p:grpSpPr>
          <a:xfrm rot="16200000">
            <a:off x="2833523" y="2375837"/>
            <a:ext cx="1130095" cy="1629029"/>
            <a:chOff x="1132852" y="1215112"/>
            <a:chExt cx="1248082" cy="1799107"/>
          </a:xfrm>
        </p:grpSpPr>
        <p:sp>
          <p:nvSpPr>
            <p:cNvPr id="12" name="Oval 24"/>
            <p:cNvSpPr>
              <a:spLocks noChangeArrowheads="1"/>
            </p:cNvSpPr>
            <p:nvPr/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任意多边形 12"/>
            <p:cNvSpPr/>
            <p:nvPr/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" name="文本框 22"/>
            <p:cNvSpPr txBox="1"/>
            <p:nvPr/>
          </p:nvSpPr>
          <p:spPr>
            <a:xfrm rot="5400000">
              <a:off x="140182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 rot="16200000">
            <a:off x="3879377" y="3745953"/>
            <a:ext cx="1130095" cy="1629029"/>
            <a:chOff x="4791477" y="1215112"/>
            <a:chExt cx="1248082" cy="1799107"/>
          </a:xfrm>
        </p:grpSpPr>
        <p:sp>
          <p:nvSpPr>
            <p:cNvPr id="16" name="Oval 24"/>
            <p:cNvSpPr>
              <a:spLocks noChangeArrowheads="1"/>
            </p:cNvSpPr>
            <p:nvPr/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任意多边形 16"/>
            <p:cNvSpPr/>
            <p:nvPr/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" name="文本框 24"/>
            <p:cNvSpPr txBox="1"/>
            <p:nvPr/>
          </p:nvSpPr>
          <p:spPr>
            <a:xfrm rot="5400000">
              <a:off x="505775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02</a:t>
              </a:r>
            </a:p>
          </p:txBody>
        </p:sp>
      </p:grpSp>
      <p:sp>
        <p:nvSpPr>
          <p:cNvPr id="19" name="MH_Text_1"/>
          <p:cNvSpPr/>
          <p:nvPr>
            <p:custDataLst>
              <p:tags r:id="rId1"/>
            </p:custDataLst>
          </p:nvPr>
        </p:nvSpPr>
        <p:spPr>
          <a:xfrm>
            <a:off x="4035022" y="2730853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学以致用</a:t>
            </a:r>
          </a:p>
        </p:txBody>
      </p:sp>
      <p:sp>
        <p:nvSpPr>
          <p:cNvPr id="20" name="MH_Text_1"/>
          <p:cNvSpPr/>
          <p:nvPr>
            <p:custDataLst>
              <p:tags r:id="rId2"/>
            </p:custDataLst>
          </p:nvPr>
        </p:nvSpPr>
        <p:spPr>
          <a:xfrm>
            <a:off x="5064025" y="4069693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项目总结</a:t>
            </a:r>
          </a:p>
        </p:txBody>
      </p:sp>
      <p:sp>
        <p:nvSpPr>
          <p:cNvPr id="21" name="矩形 20"/>
          <p:cNvSpPr/>
          <p:nvPr/>
        </p:nvSpPr>
        <p:spPr>
          <a:xfrm>
            <a:off x="4444325" y="3120503"/>
            <a:ext cx="3956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观察身边物联网数据传输</a:t>
            </a:r>
          </a:p>
        </p:txBody>
      </p:sp>
      <p:sp>
        <p:nvSpPr>
          <p:cNvPr id="22" name="矩形 21"/>
          <p:cNvSpPr/>
          <p:nvPr/>
        </p:nvSpPr>
        <p:spPr>
          <a:xfrm>
            <a:off x="5394087" y="4452126"/>
            <a:ext cx="2040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项目完成情况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72A9722-940B-7252-54E7-4126911AD3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764697" y="2562412"/>
            <a:ext cx="1481258" cy="119298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EDB90877-8F04-538E-2091-94D21D7841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1846326"/>
              </p:ext>
            </p:extLst>
          </p:nvPr>
        </p:nvGraphicFramePr>
        <p:xfrm>
          <a:off x="718260" y="3365377"/>
          <a:ext cx="8871764" cy="221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6208961" imgH="1552344" progId="Word.Picture.8">
                  <p:embed/>
                </p:oleObj>
              </mc:Choice>
              <mc:Fallback>
                <p:oleObj name="Picture" r:id="rId2" imgW="6208961" imgH="1552344" progId="Word.Picture.8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260" y="3365377"/>
                        <a:ext cx="8871764" cy="22179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2117030" y="1074639"/>
            <a:ext cx="462197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观察身边物联网数据传输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043" y="3897756"/>
            <a:ext cx="2567617" cy="256761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5" y="835313"/>
            <a:ext cx="899141" cy="89914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A405CAC-3260-3FD1-765E-9275AB35FB8C}"/>
              </a:ext>
            </a:extLst>
          </p:cNvPr>
          <p:cNvSpPr txBox="1"/>
          <p:nvPr/>
        </p:nvSpPr>
        <p:spPr>
          <a:xfrm>
            <a:off x="3719488" y="1707052"/>
            <a:ext cx="7207936" cy="1405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随着校园信息化的发展，物联网应用越来越普遍，请小组成员找一找生活中的物联网设备，观察它们是使用什么传输技术，如何进行数据传输的，请把你的思考写下来：</a:t>
            </a:r>
          </a:p>
        </p:txBody>
      </p:sp>
      <p:sp>
        <p:nvSpPr>
          <p:cNvPr id="5" name="对话气泡: 圆角矩形 4">
            <a:extLst>
              <a:ext uri="{FF2B5EF4-FFF2-40B4-BE49-F238E27FC236}">
                <a16:creationId xmlns:a16="http://schemas.microsoft.com/office/drawing/2014/main" id="{3529E912-32AE-818D-8FCC-20A3EE02B94A}"/>
              </a:ext>
            </a:extLst>
          </p:cNvPr>
          <p:cNvSpPr/>
          <p:nvPr/>
        </p:nvSpPr>
        <p:spPr>
          <a:xfrm>
            <a:off x="3595518" y="1597860"/>
            <a:ext cx="7455877" cy="1705637"/>
          </a:xfrm>
          <a:prstGeom prst="wedgeRoundRectCallout">
            <a:avLst>
              <a:gd name="adj1" fmla="val 38736"/>
              <a:gd name="adj2" fmla="val 78624"/>
              <a:gd name="adj3" fmla="val 16667"/>
            </a:avLst>
          </a:prstGeom>
          <a:noFill/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42BC5EF-BE4D-3063-B64B-A173707C9FCF}"/>
              </a:ext>
            </a:extLst>
          </p:cNvPr>
          <p:cNvSpPr txBox="1"/>
          <p:nvPr/>
        </p:nvSpPr>
        <p:spPr>
          <a:xfrm>
            <a:off x="3595518" y="4081123"/>
            <a:ext cx="1250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>
                <a:solidFill>
                  <a:srgbClr val="FF0000"/>
                </a:solidFill>
              </a:rPr>
              <a:t>有线网络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6063840-07C9-8E89-369B-72EEDB16E012}"/>
              </a:ext>
            </a:extLst>
          </p:cNvPr>
          <p:cNvSpPr txBox="1"/>
          <p:nvPr/>
        </p:nvSpPr>
        <p:spPr>
          <a:xfrm>
            <a:off x="3719488" y="4543113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 err="1">
                <a:solidFill>
                  <a:srgbClr val="FF0000"/>
                </a:solidFill>
              </a:rPr>
              <a:t>WiFi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153C5D5-5F26-BC84-C008-E3A06B595560}"/>
              </a:ext>
            </a:extLst>
          </p:cNvPr>
          <p:cNvSpPr txBox="1"/>
          <p:nvPr/>
        </p:nvSpPr>
        <p:spPr>
          <a:xfrm>
            <a:off x="1601807" y="4859699"/>
            <a:ext cx="4544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>
                <a:solidFill>
                  <a:srgbClr val="FF0000"/>
                </a:solidFill>
              </a:rPr>
              <a:t>校园卡通过射频识别技术实现刷卡扣费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39954" y="1072783"/>
            <a:ext cx="389759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项目完成情况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5" y="835313"/>
            <a:ext cx="899141" cy="899141"/>
          </a:xfrm>
          <a:prstGeom prst="rect">
            <a:avLst/>
          </a:prstGeom>
        </p:spPr>
      </p:pic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D1160EA3-4299-E0AF-CD64-036CB0CBDA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7351109"/>
              </p:ext>
            </p:extLst>
          </p:nvPr>
        </p:nvGraphicFramePr>
        <p:xfrm>
          <a:off x="974690" y="1848898"/>
          <a:ext cx="10439922" cy="3801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3" imgW="5489123" imgH="2001367" progId="Word.Picture.8">
                  <p:embed/>
                </p:oleObj>
              </mc:Choice>
              <mc:Fallback>
                <p:oleObj name="Picture" r:id="rId3" imgW="5489123" imgH="2001367" progId="Word.Picture.8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4690" y="1848898"/>
                        <a:ext cx="10439922" cy="38019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105767" y="1579375"/>
            <a:ext cx="6583753" cy="584775"/>
            <a:chOff x="1415995" y="1454455"/>
            <a:chExt cx="6583753" cy="584775"/>
          </a:xfrm>
        </p:grpSpPr>
        <p:sp>
          <p:nvSpPr>
            <p:cNvPr id="8" name="文本框 7"/>
            <p:cNvSpPr txBox="1"/>
            <p:nvPr/>
          </p:nvSpPr>
          <p:spPr>
            <a:xfrm>
              <a:off x="1415995" y="1455665"/>
              <a:ext cx="281885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项目 </a:t>
              </a:r>
              <a:r>
                <a:rPr lang="en-US" altLang="zh-CN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1</a:t>
              </a:r>
              <a:r>
                <a:rPr lang="zh-CN" altLang="en-US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 </a:t>
              </a:r>
            </a:p>
          </p:txBody>
        </p:sp>
        <p:sp>
          <p:nvSpPr>
            <p:cNvPr id="38" name="矩形 37"/>
            <p:cNvSpPr/>
            <p:nvPr/>
          </p:nvSpPr>
          <p:spPr>
            <a:xfrm>
              <a:off x="3697906" y="1454455"/>
              <a:ext cx="430184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spc="300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设计无线遥控翻页笔</a:t>
              </a:r>
            </a:p>
          </p:txBody>
        </p:sp>
      </p:grpSp>
      <p:sp>
        <p:nvSpPr>
          <p:cNvPr id="9" name="圆角矩形标注 8"/>
          <p:cNvSpPr/>
          <p:nvPr/>
        </p:nvSpPr>
        <p:spPr>
          <a:xfrm>
            <a:off x="2177716" y="2519495"/>
            <a:ext cx="5095329" cy="2060884"/>
          </a:xfrm>
          <a:prstGeom prst="wedgeRoundRectCallout">
            <a:avLst>
              <a:gd name="adj1" fmla="val 71823"/>
              <a:gd name="adj2" fmla="val -2611"/>
              <a:gd name="adj3" fmla="val 16667"/>
            </a:avLst>
          </a:prstGeom>
          <a:solidFill>
            <a:schemeClr val="accent5">
              <a:lumMod val="75000"/>
              <a:alpha val="69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2230934" y="2793642"/>
            <a:ext cx="521940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400" b="1" spc="600" dirty="0">
                <a:solidFill>
                  <a:schemeClr val="bg1"/>
                </a:solidFill>
                <a:latin typeface="方正剪纸简体" panose="03000509000000000000" pitchFamily="65" charset="-122"/>
                <a:ea typeface="方正剪纸简体" panose="03000509000000000000" pitchFamily="65" charset="-122"/>
              </a:rPr>
              <a:t>用所学知识</a:t>
            </a:r>
            <a:endParaRPr lang="en-US" altLang="zh-CN" sz="4400" b="1" spc="600" dirty="0">
              <a:solidFill>
                <a:schemeClr val="bg1"/>
              </a:solidFill>
              <a:latin typeface="方正剪纸简体" panose="03000509000000000000" pitchFamily="65" charset="-122"/>
              <a:ea typeface="方正剪纸简体" panose="03000509000000000000" pitchFamily="65" charset="-122"/>
            </a:endParaRPr>
          </a:p>
          <a:p>
            <a:pPr algn="ctr"/>
            <a:r>
              <a:rPr lang="zh-CN" altLang="en-US" sz="3200" b="1" spc="600" dirty="0">
                <a:solidFill>
                  <a:schemeClr val="bg1"/>
                </a:solidFill>
                <a:latin typeface="方正剪纸简体" panose="03000509000000000000" pitchFamily="65" charset="-122"/>
                <a:ea typeface="方正剪纸简体" panose="03000509000000000000" pitchFamily="65" charset="-122"/>
              </a:rPr>
              <a:t>去解决身边的问题吧！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67" y="2664288"/>
            <a:ext cx="4023294" cy="402329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635364" y="903099"/>
            <a:ext cx="3531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</a:t>
            </a:r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打造高效智慧班级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619591" y="891524"/>
            <a:ext cx="429344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八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年级上册</a:t>
            </a:r>
            <a:endParaRPr lang="zh-CN" altLang="en-US" sz="2000" b="1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55702" y="654085"/>
            <a:ext cx="720000" cy="5798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1" y="901822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76349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36545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</a:rPr>
              <a:t>学习目标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-269125" y="161035"/>
            <a:ext cx="5269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设计无线遥控翻页笔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855242" y="6419789"/>
            <a:ext cx="299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 打造高效智慧班级</a:t>
            </a:r>
          </a:p>
        </p:txBody>
      </p:sp>
      <p:sp>
        <p:nvSpPr>
          <p:cNvPr id="2" name="矩形 1"/>
          <p:cNvSpPr/>
          <p:nvPr/>
        </p:nvSpPr>
        <p:spPr>
          <a:xfrm>
            <a:off x="1902370" y="1755957"/>
            <a:ext cx="8190754" cy="2131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>
              <a:spcBef>
                <a:spcPts val="500"/>
              </a:spcBef>
              <a:spcAft>
                <a:spcPts val="500"/>
              </a:spcAft>
              <a:tabLst>
                <a:tab pos="269875" algn="l"/>
              </a:tabLst>
            </a:pPr>
            <a:r>
              <a:rPr lang="en-US" altLang="zh-CN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宋体" panose="02010600030101010101" pitchFamily="2" charset="-122"/>
              </a:rPr>
              <a:t>1</a:t>
            </a:r>
            <a:r>
              <a:rPr lang="zh-CN" altLang="zh-CN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宋体" panose="02010600030101010101" pitchFamily="2" charset="-122"/>
              </a:rPr>
              <a:t>．素养目标</a:t>
            </a:r>
            <a:endParaRPr lang="zh-CN" altLang="zh-CN" sz="2000" kern="100" dirty="0">
              <a:solidFill>
                <a:srgbClr val="000000"/>
              </a:solidFill>
              <a:latin typeface="Calibri" panose="020F0502020204030204" pitchFamily="34" charset="0"/>
              <a:ea typeface="楷体_GB2312" panose="02010609030101010101" pitchFamily="49" charset="-122"/>
              <a:cs typeface="宋体" panose="02010600030101010101" pitchFamily="2" charset="-122"/>
            </a:endParaRPr>
          </a:p>
          <a:p>
            <a:pPr indent="266700" algn="just">
              <a:spcAft>
                <a:spcPts val="0"/>
              </a:spcAft>
              <a:tabLst>
                <a:tab pos="269875" algn="l"/>
                <a:tab pos="203835" algn="l"/>
              </a:tabLst>
            </a:pP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认识物联网数据传输技术，了解常用的物联网数据传输技术特点，能够理解蓝牙连接与数据传输的过程</a:t>
            </a:r>
            <a:r>
              <a:rPr lang="zh-CN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zh-CN" sz="2000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266700" algn="just">
              <a:spcBef>
                <a:spcPts val="500"/>
              </a:spcBef>
              <a:spcAft>
                <a:spcPts val="500"/>
              </a:spcAft>
              <a:tabLst>
                <a:tab pos="269875" algn="l"/>
              </a:tabLst>
            </a:pPr>
            <a:r>
              <a:rPr lang="en-US" altLang="zh-CN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宋体" panose="02010600030101010101" pitchFamily="2" charset="-122"/>
              </a:rPr>
              <a:t>2</a:t>
            </a:r>
            <a:r>
              <a:rPr lang="zh-CN" altLang="zh-CN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_GB2312" panose="02010609030101010101" pitchFamily="49" charset="-122"/>
                <a:cs typeface="宋体" panose="02010600030101010101" pitchFamily="2" charset="-122"/>
              </a:rPr>
              <a:t>．项目目标</a:t>
            </a:r>
            <a:endParaRPr lang="zh-CN" altLang="zh-CN" sz="2000" kern="100" dirty="0">
              <a:solidFill>
                <a:srgbClr val="000000"/>
              </a:solidFill>
              <a:latin typeface="Calibri" panose="020F0502020204030204" pitchFamily="34" charset="0"/>
              <a:ea typeface="楷体_GB2312" panose="02010609030101010101" pitchFamily="49" charset="-122"/>
              <a:cs typeface="宋体" panose="02010600030101010101" pitchFamily="2" charset="-122"/>
            </a:endParaRPr>
          </a:p>
          <a:p>
            <a:pPr indent="266700" algn="just">
              <a:spcAft>
                <a:spcPts val="0"/>
              </a:spcAft>
              <a:tabLst>
                <a:tab pos="269875" algn="l"/>
                <a:tab pos="203835" algn="l"/>
              </a:tabLst>
            </a:pP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选择合适的物联网通信技术，</a:t>
            </a:r>
            <a:endParaRPr lang="en-US" altLang="zh-CN" sz="20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266700" algn="just">
              <a:spcAft>
                <a:spcPts val="0"/>
              </a:spcAft>
              <a:tabLst>
                <a:tab pos="269875" algn="l"/>
                <a:tab pos="203835" algn="l"/>
              </a:tabLst>
            </a:pP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设计教室课件翻页器</a:t>
            </a:r>
            <a:r>
              <a:rPr lang="zh-CN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zh-CN" sz="2000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705174" y="4111346"/>
            <a:ext cx="2040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项目作品范例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翻页笔效果演示">
            <a:hlinkClick r:id="" action="ppaction://media"/>
            <a:extLst>
              <a:ext uri="{FF2B5EF4-FFF2-40B4-BE49-F238E27FC236}">
                <a16:creationId xmlns:a16="http://schemas.microsoft.com/office/drawing/2014/main" id="{B13A2EDC-0EF5-0ECD-B2CC-2CB8E4B825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25952" y="2789521"/>
            <a:ext cx="5056658" cy="2844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0" y="903066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70500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25885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0" y="908506"/>
            <a:ext cx="2641480" cy="4206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</a:rPr>
              <a:t>核心问题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-269125" y="161035"/>
            <a:ext cx="5269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设计无线遥控翻页笔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855242" y="6419789"/>
            <a:ext cx="299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 打造高效智慧班级</a:t>
            </a:r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638603"/>
              </p:ext>
            </p:extLst>
          </p:nvPr>
        </p:nvGraphicFramePr>
        <p:xfrm>
          <a:off x="2301073" y="2249226"/>
          <a:ext cx="8320035" cy="290890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053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76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689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8587">
                <a:tc rowSpan="9">
                  <a:txBody>
                    <a:bodyPr/>
                    <a:lstStyle/>
                    <a:p>
                      <a:pPr algn="ctr"/>
                      <a:r>
                        <a:rPr lang="zh-CN" altLang="en-US" sz="1800" dirty="0"/>
                        <a:t>蓝牙翻页笔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/>
                      <a:r>
                        <a:rPr lang="zh-CN" altLang="en-US" sz="1600" kern="1200" dirty="0"/>
                        <a:t>选一选</a:t>
                      </a:r>
                      <a:endParaRPr lang="en-US" altLang="zh-CN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问题池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21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400" kern="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00" dirty="0"/>
                        <a:t>1</a:t>
                      </a:r>
                      <a:r>
                        <a:rPr lang="zh-CN" altLang="en-US" sz="1600" kern="100" dirty="0"/>
                        <a:t>．主控板与大屏计算机连接通信有哪些技术？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00" dirty="0"/>
                        <a:t>2</a:t>
                      </a:r>
                      <a:r>
                        <a:rPr lang="zh-CN" altLang="en-US" sz="1600" kern="100" dirty="0"/>
                        <a:t>．常用的物联网通信技术有哪些？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00" dirty="0"/>
                        <a:t>3</a:t>
                      </a:r>
                      <a:r>
                        <a:rPr lang="zh-CN" altLang="en-US" sz="1600" kern="100" dirty="0"/>
                        <a:t>．如何根据任务需要，选择合适的物联网通信技术？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00" dirty="0"/>
                        <a:t>4</a:t>
                      </a:r>
                      <a:r>
                        <a:rPr lang="zh-CN" altLang="en-US" sz="1600" kern="100" dirty="0"/>
                        <a:t>．班级电脑如何连接蓝牙设备？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00" dirty="0"/>
                        <a:t>5</a:t>
                      </a:r>
                      <a:r>
                        <a:rPr lang="zh-CN" altLang="en-US" sz="1600" kern="100" dirty="0"/>
                        <a:t>．如何用蓝牙传输翻页命令？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00" dirty="0"/>
                        <a:t>6</a:t>
                      </a:r>
                      <a:r>
                        <a:rPr lang="zh-CN" altLang="en-US" sz="1600" kern="100" dirty="0"/>
                        <a:t>．如何编程实现课件的翻页控制？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21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/>
                      <a:endParaRPr lang="zh-CN" altLang="en-US" sz="1400" kern="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58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/>
                      <a:endParaRPr lang="zh-CN" altLang="en-US" sz="1400" kern="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21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400" kern="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53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53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053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053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" name="矩形 12"/>
          <p:cNvSpPr/>
          <p:nvPr/>
        </p:nvSpPr>
        <p:spPr>
          <a:xfrm>
            <a:off x="1859609" y="1693303"/>
            <a:ext cx="89360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/>
            <a:r>
              <a:rPr lang="zh-CN" altLang="en-US" sz="2000" kern="100" dirty="0">
                <a:solidFill>
                  <a:srgbClr val="FF99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从“问题池”中选一选与项目相关的问题，并按照先后顺序排序。</a:t>
            </a:r>
            <a:endParaRPr lang="zh-CN" altLang="en-US" sz="2000" dirty="0">
              <a:solidFill>
                <a:srgbClr val="FF99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图片 8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730" y="2397760"/>
            <a:ext cx="3223895" cy="3223895"/>
          </a:xfrm>
          <a:prstGeom prst="rect">
            <a:avLst/>
          </a:prstGeom>
        </p:spPr>
      </p:pic>
      <p:sp>
        <p:nvSpPr>
          <p:cNvPr id="9" name="矩形: 圆角 2"/>
          <p:cNvSpPr/>
          <p:nvPr>
            <p:custDataLst>
              <p:tags r:id="rId1"/>
            </p:custDataLst>
          </p:nvPr>
        </p:nvSpPr>
        <p:spPr>
          <a:xfrm>
            <a:off x="5481320" y="956945"/>
            <a:ext cx="5559425" cy="511746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1">
                <a:alpha val="50000"/>
              </a:schemeClr>
            </a:solidFill>
            <a:prstDash val="solid"/>
          </a:ln>
          <a:effectLst>
            <a:outerShdw blurRad="330200" dist="203200" dir="5400000" sx="98000" sy="98000" algn="t" rotWithShape="0">
              <a:schemeClr val="accent1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2">
            <a:clrChange>
              <a:clrFrom>
                <a:srgbClr val="74D5F9">
                  <a:alpha val="100000"/>
                </a:srgbClr>
              </a:clrFrom>
              <a:clrTo>
                <a:srgbClr val="74D5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8930" y="894715"/>
            <a:ext cx="5849620" cy="5254876"/>
          </a:xfrm>
          <a:prstGeom prst="rect">
            <a:avLst/>
          </a:prstGeom>
        </p:spPr>
      </p:pic>
      <p:sp>
        <p:nvSpPr>
          <p:cNvPr id="11" name="序号"/>
          <p:cNvSpPr txBox="1"/>
          <p:nvPr>
            <p:custDataLst>
              <p:tags r:id="rId2"/>
            </p:custDataLst>
          </p:nvPr>
        </p:nvSpPr>
        <p:spPr>
          <a:xfrm>
            <a:off x="10424608" y="1121418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4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01.</a:t>
            </a:r>
          </a:p>
        </p:txBody>
      </p:sp>
      <p:sp>
        <p:nvSpPr>
          <p:cNvPr id="5" name="标题"/>
          <p:cNvSpPr txBox="1"/>
          <p:nvPr>
            <p:custDataLst>
              <p:tags r:id="rId3"/>
            </p:custDataLst>
          </p:nvPr>
        </p:nvSpPr>
        <p:spPr>
          <a:xfrm>
            <a:off x="6008818" y="907423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项目准备</a:t>
            </a:r>
          </a:p>
        </p:txBody>
      </p:sp>
      <p:cxnSp>
        <p:nvCxnSpPr>
          <p:cNvPr id="3" name="直接连接符 2"/>
          <p:cNvCxnSpPr/>
          <p:nvPr>
            <p:custDataLst>
              <p:tags r:id="rId4"/>
            </p:custDataLst>
          </p:nvPr>
        </p:nvCxnSpPr>
        <p:spPr>
          <a:xfrm>
            <a:off x="6008818" y="2443698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序号"/>
          <p:cNvSpPr txBox="1"/>
          <p:nvPr>
            <p:custDataLst>
              <p:tags r:id="rId5"/>
            </p:custDataLst>
          </p:nvPr>
        </p:nvSpPr>
        <p:spPr>
          <a:xfrm>
            <a:off x="10424608" y="2315746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4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02.</a:t>
            </a:r>
          </a:p>
        </p:txBody>
      </p:sp>
      <p:sp>
        <p:nvSpPr>
          <p:cNvPr id="26" name="标题"/>
          <p:cNvSpPr txBox="1"/>
          <p:nvPr>
            <p:custDataLst>
              <p:tags r:id="rId6"/>
            </p:custDataLst>
          </p:nvPr>
        </p:nvSpPr>
        <p:spPr>
          <a:xfrm>
            <a:off x="6008818" y="2153821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项目实施</a:t>
            </a:r>
          </a:p>
        </p:txBody>
      </p:sp>
      <p:cxnSp>
        <p:nvCxnSpPr>
          <p:cNvPr id="4" name="直接连接符 3"/>
          <p:cNvCxnSpPr/>
          <p:nvPr>
            <p:custDataLst>
              <p:tags r:id="rId7"/>
            </p:custDataLst>
          </p:nvPr>
        </p:nvCxnSpPr>
        <p:spPr>
          <a:xfrm>
            <a:off x="6008818" y="3638021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序号"/>
          <p:cNvSpPr txBox="1"/>
          <p:nvPr>
            <p:custDataLst>
              <p:tags r:id="rId8"/>
            </p:custDataLst>
          </p:nvPr>
        </p:nvSpPr>
        <p:spPr>
          <a:xfrm>
            <a:off x="10424608" y="3510074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4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03.</a:t>
            </a:r>
          </a:p>
        </p:txBody>
      </p:sp>
      <p:sp>
        <p:nvSpPr>
          <p:cNvPr id="7" name="标题"/>
          <p:cNvSpPr txBox="1"/>
          <p:nvPr>
            <p:custDataLst>
              <p:tags r:id="rId9"/>
            </p:custDataLst>
          </p:nvPr>
        </p:nvSpPr>
        <p:spPr>
          <a:xfrm>
            <a:off x="6008818" y="3348149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素养提升</a:t>
            </a:r>
          </a:p>
        </p:txBody>
      </p:sp>
      <p:cxnSp>
        <p:nvCxnSpPr>
          <p:cNvPr id="33" name="直接连接符 32"/>
          <p:cNvCxnSpPr/>
          <p:nvPr>
            <p:custDataLst>
              <p:tags r:id="rId10"/>
            </p:custDataLst>
          </p:nvPr>
        </p:nvCxnSpPr>
        <p:spPr>
          <a:xfrm>
            <a:off x="6008818" y="4882597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序号"/>
          <p:cNvSpPr txBox="1"/>
          <p:nvPr>
            <p:custDataLst>
              <p:tags r:id="rId11"/>
            </p:custDataLst>
          </p:nvPr>
        </p:nvSpPr>
        <p:spPr>
          <a:xfrm>
            <a:off x="10424608" y="4704403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4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04.</a:t>
            </a:r>
          </a:p>
        </p:txBody>
      </p:sp>
      <p:sp>
        <p:nvSpPr>
          <p:cNvPr id="36" name="标题"/>
          <p:cNvSpPr txBox="1"/>
          <p:nvPr>
            <p:custDataLst>
              <p:tags r:id="rId12"/>
            </p:custDataLst>
          </p:nvPr>
        </p:nvSpPr>
        <p:spPr>
          <a:xfrm>
            <a:off x="6008818" y="4542478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拓展评价</a:t>
            </a:r>
          </a:p>
        </p:txBody>
      </p:sp>
      <p:sp>
        <p:nvSpPr>
          <p:cNvPr id="8" name="标题"/>
          <p:cNvSpPr txBox="1"/>
          <p:nvPr>
            <p:custDataLst>
              <p:tags r:id="rId13"/>
            </p:custDataLst>
          </p:nvPr>
        </p:nvSpPr>
        <p:spPr>
          <a:xfrm>
            <a:off x="6229984" y="1736452"/>
            <a:ext cx="4194624" cy="68968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提出翻页器的设计要求，选择合适的数据传输技术。</a:t>
            </a:r>
          </a:p>
        </p:txBody>
      </p:sp>
      <p:sp>
        <p:nvSpPr>
          <p:cNvPr id="12" name="标题"/>
          <p:cNvSpPr txBox="1"/>
          <p:nvPr>
            <p:custDataLst>
              <p:tags r:id="rId14"/>
            </p:custDataLst>
          </p:nvPr>
        </p:nvSpPr>
        <p:spPr>
          <a:xfrm>
            <a:off x="6229984" y="2748069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连接主控和计算机，编程实现控制功能，测试翻页笔使用效果。</a:t>
            </a:r>
          </a:p>
        </p:txBody>
      </p:sp>
      <p:sp>
        <p:nvSpPr>
          <p:cNvPr id="22" name="标题"/>
          <p:cNvSpPr txBox="1"/>
          <p:nvPr>
            <p:custDataLst>
              <p:tags r:id="rId15"/>
            </p:custDataLst>
          </p:nvPr>
        </p:nvSpPr>
        <p:spPr>
          <a:xfrm>
            <a:off x="6199840" y="3993022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蓝牙连接步骤，物联网传输技术的选择</a:t>
            </a:r>
            <a:r>
              <a:rPr lang="zh-CN" altLang="en-US" sz="1800" b="1" kern="100" dirty="0">
                <a:solidFill>
                  <a:srgbClr val="2E75B5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en-US" sz="1800" dirty="0">
              <a:solidFill>
                <a:srgbClr val="3484A2"/>
              </a:solidFill>
              <a:cs typeface="MiSans Normal" panose="00000500000000000000" charset="-122"/>
              <a:sym typeface="+mn-ea"/>
            </a:endParaRPr>
          </a:p>
        </p:txBody>
      </p:sp>
      <p:sp>
        <p:nvSpPr>
          <p:cNvPr id="23" name="标题"/>
          <p:cNvSpPr txBox="1"/>
          <p:nvPr>
            <p:custDataLst>
              <p:tags r:id="rId16"/>
            </p:custDataLst>
          </p:nvPr>
        </p:nvSpPr>
        <p:spPr>
          <a:xfrm>
            <a:off x="6250079" y="5399888"/>
            <a:ext cx="4274819" cy="34417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Autofit/>
          </a:bodyPr>
          <a:lstStyle>
            <a:defPPr>
              <a:defRPr lang="zh-CN"/>
            </a:defPPr>
            <a:lvl1pPr lvl="0">
              <a:lnSpc>
                <a:spcPct val="110000"/>
              </a:lnSpc>
              <a:buClrTx/>
              <a:buSzTx/>
              <a:buFontTx/>
              <a:defRPr kumimoji="0" b="0" i="0" u="none" strike="noStrike" cap="none" spc="0" normalizeH="0" baseline="0">
                <a:ln>
                  <a:noFill/>
                </a:ln>
                <a:solidFill>
                  <a:srgbClr val="3484A2"/>
                </a:solidFill>
                <a:effectLst/>
                <a:uLnTx/>
                <a:uFillTx/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r>
              <a:rPr lang="zh-CN" altLang="en-US" dirty="0">
                <a:sym typeface="+mn-ea"/>
              </a:rPr>
              <a:t>观察身边物联网数据传输。</a:t>
            </a:r>
          </a:p>
        </p:txBody>
      </p:sp>
      <p:sp>
        <p:nvSpPr>
          <p:cNvPr id="27" name="文本框 26"/>
          <p:cNvSpPr txBox="1"/>
          <p:nvPr userDrawn="1">
            <p:custDataLst>
              <p:tags r:id="rId17"/>
            </p:custDataLst>
          </p:nvPr>
        </p:nvSpPr>
        <p:spPr>
          <a:xfrm>
            <a:off x="3016432" y="1389212"/>
            <a:ext cx="1532679" cy="229214"/>
          </a:xfrm>
          <a:custGeom>
            <a:avLst/>
            <a:gdLst/>
            <a:ahLst/>
            <a:cxnLst/>
            <a:rect l="l" t="t" r="r" b="b"/>
            <a:pathLst>
              <a:path w="1532679" h="229214">
                <a:moveTo>
                  <a:pt x="290910" y="25296"/>
                </a:moveTo>
                <a:cubicBezTo>
                  <a:pt x="278078" y="25296"/>
                  <a:pt x="267307" y="27705"/>
                  <a:pt x="258599" y="32523"/>
                </a:cubicBezTo>
                <a:cubicBezTo>
                  <a:pt x="249891" y="37342"/>
                  <a:pt x="242816" y="43766"/>
                  <a:pt x="237374" y="51797"/>
                </a:cubicBezTo>
                <a:cubicBezTo>
                  <a:pt x="231932" y="59827"/>
                  <a:pt x="228036" y="69206"/>
                  <a:pt x="225687" y="79932"/>
                </a:cubicBezTo>
                <a:cubicBezTo>
                  <a:pt x="223338" y="90659"/>
                  <a:pt x="222163" y="101930"/>
                  <a:pt x="222163" y="113746"/>
                </a:cubicBezTo>
                <a:cubicBezTo>
                  <a:pt x="222163" y="126825"/>
                  <a:pt x="223252" y="138870"/>
                  <a:pt x="225429" y="149884"/>
                </a:cubicBezTo>
                <a:cubicBezTo>
                  <a:pt x="227606" y="160897"/>
                  <a:pt x="231273" y="170390"/>
                  <a:pt x="236429" y="178363"/>
                </a:cubicBezTo>
                <a:cubicBezTo>
                  <a:pt x="241585" y="186336"/>
                  <a:pt x="248488" y="192531"/>
                  <a:pt x="257139" y="196948"/>
                </a:cubicBezTo>
                <a:cubicBezTo>
                  <a:pt x="265790" y="201365"/>
                  <a:pt x="276645" y="203573"/>
                  <a:pt x="289706" y="203573"/>
                </a:cubicBezTo>
                <a:cubicBezTo>
                  <a:pt x="302653" y="203573"/>
                  <a:pt x="313538" y="201164"/>
                  <a:pt x="322361" y="196346"/>
                </a:cubicBezTo>
                <a:cubicBezTo>
                  <a:pt x="331184" y="191528"/>
                  <a:pt x="338288" y="185017"/>
                  <a:pt x="343672" y="176815"/>
                </a:cubicBezTo>
                <a:cubicBezTo>
                  <a:pt x="349057" y="168612"/>
                  <a:pt x="352895" y="159119"/>
                  <a:pt x="355187" y="148335"/>
                </a:cubicBezTo>
                <a:cubicBezTo>
                  <a:pt x="357479" y="137551"/>
                  <a:pt x="358625" y="126136"/>
                  <a:pt x="358625" y="114090"/>
                </a:cubicBezTo>
                <a:cubicBezTo>
                  <a:pt x="358625" y="101471"/>
                  <a:pt x="357508" y="89741"/>
                  <a:pt x="355273" y="78900"/>
                </a:cubicBezTo>
                <a:cubicBezTo>
                  <a:pt x="353039" y="68058"/>
                  <a:pt x="349315" y="58651"/>
                  <a:pt x="344101" y="50678"/>
                </a:cubicBezTo>
                <a:cubicBezTo>
                  <a:pt x="338888" y="42705"/>
                  <a:pt x="331927" y="36481"/>
                  <a:pt x="323220" y="32007"/>
                </a:cubicBezTo>
                <a:cubicBezTo>
                  <a:pt x="314513" y="27533"/>
                  <a:pt x="303743" y="25296"/>
                  <a:pt x="290910" y="25296"/>
                </a:cubicBezTo>
                <a:close/>
                <a:moveTo>
                  <a:pt x="1220465" y="3269"/>
                </a:moveTo>
                <a:lnTo>
                  <a:pt x="1375340" y="3269"/>
                </a:lnTo>
                <a:cubicBezTo>
                  <a:pt x="1376257" y="3269"/>
                  <a:pt x="1377089" y="3499"/>
                  <a:pt x="1377835" y="3958"/>
                </a:cubicBezTo>
                <a:cubicBezTo>
                  <a:pt x="1378580" y="4416"/>
                  <a:pt x="1379211" y="5162"/>
                  <a:pt x="1379728" y="6195"/>
                </a:cubicBezTo>
                <a:cubicBezTo>
                  <a:pt x="1380244" y="7227"/>
                  <a:pt x="1380617" y="8575"/>
                  <a:pt x="1380846" y="10239"/>
                </a:cubicBezTo>
                <a:cubicBezTo>
                  <a:pt x="1381076" y="11902"/>
                  <a:pt x="1381190" y="13824"/>
                  <a:pt x="1381190" y="16003"/>
                </a:cubicBezTo>
                <a:cubicBezTo>
                  <a:pt x="1381190" y="18183"/>
                  <a:pt x="1381076" y="20076"/>
                  <a:pt x="1380846" y="21682"/>
                </a:cubicBezTo>
                <a:cubicBezTo>
                  <a:pt x="1380617" y="23288"/>
                  <a:pt x="1380244" y="24579"/>
                  <a:pt x="1379728" y="25554"/>
                </a:cubicBezTo>
                <a:cubicBezTo>
                  <a:pt x="1379211" y="26529"/>
                  <a:pt x="1378580" y="27246"/>
                  <a:pt x="1377835" y="27705"/>
                </a:cubicBezTo>
                <a:cubicBezTo>
                  <a:pt x="1377089" y="28164"/>
                  <a:pt x="1376257" y="28393"/>
                  <a:pt x="1375340" y="28393"/>
                </a:cubicBezTo>
                <a:lnTo>
                  <a:pt x="1312702" y="28393"/>
                </a:lnTo>
                <a:lnTo>
                  <a:pt x="1312702" y="221470"/>
                </a:lnTo>
                <a:cubicBezTo>
                  <a:pt x="1312702" y="222388"/>
                  <a:pt x="1312472" y="223191"/>
                  <a:pt x="1312013" y="223879"/>
                </a:cubicBezTo>
                <a:cubicBezTo>
                  <a:pt x="1311554" y="224567"/>
                  <a:pt x="1310751" y="225112"/>
                  <a:pt x="1309604" y="225514"/>
                </a:cubicBezTo>
                <a:cubicBezTo>
                  <a:pt x="1308457" y="225915"/>
                  <a:pt x="1306937" y="226260"/>
                  <a:pt x="1305044" y="226546"/>
                </a:cubicBezTo>
                <a:cubicBezTo>
                  <a:pt x="1303151" y="226833"/>
                  <a:pt x="1300771" y="226977"/>
                  <a:pt x="1297902" y="226977"/>
                </a:cubicBezTo>
                <a:cubicBezTo>
                  <a:pt x="1295149" y="226977"/>
                  <a:pt x="1292797" y="226833"/>
                  <a:pt x="1290847" y="226546"/>
                </a:cubicBezTo>
                <a:cubicBezTo>
                  <a:pt x="1288897" y="226260"/>
                  <a:pt x="1287348" y="225915"/>
                  <a:pt x="1286201" y="225514"/>
                </a:cubicBezTo>
                <a:cubicBezTo>
                  <a:pt x="1285054" y="225112"/>
                  <a:pt x="1284251" y="224567"/>
                  <a:pt x="1283792" y="223879"/>
                </a:cubicBezTo>
                <a:cubicBezTo>
                  <a:pt x="1283333" y="223191"/>
                  <a:pt x="1283103" y="222388"/>
                  <a:pt x="1283103" y="221470"/>
                </a:cubicBezTo>
                <a:lnTo>
                  <a:pt x="1283103" y="28393"/>
                </a:lnTo>
                <a:lnTo>
                  <a:pt x="1220465" y="28393"/>
                </a:lnTo>
                <a:cubicBezTo>
                  <a:pt x="1219548" y="28393"/>
                  <a:pt x="1218716" y="28164"/>
                  <a:pt x="1217970" y="27705"/>
                </a:cubicBezTo>
                <a:cubicBezTo>
                  <a:pt x="1217224" y="27246"/>
                  <a:pt x="1216622" y="26529"/>
                  <a:pt x="1216163" y="25554"/>
                </a:cubicBezTo>
                <a:cubicBezTo>
                  <a:pt x="1215704" y="24579"/>
                  <a:pt x="1215332" y="23288"/>
                  <a:pt x="1215045" y="21682"/>
                </a:cubicBezTo>
                <a:cubicBezTo>
                  <a:pt x="1214758" y="20076"/>
                  <a:pt x="1214614" y="18183"/>
                  <a:pt x="1214614" y="16003"/>
                </a:cubicBezTo>
                <a:cubicBezTo>
                  <a:pt x="1214614" y="13824"/>
                  <a:pt x="1214758" y="11902"/>
                  <a:pt x="1215045" y="10239"/>
                </a:cubicBezTo>
                <a:cubicBezTo>
                  <a:pt x="1215332" y="8575"/>
                  <a:pt x="1215704" y="7227"/>
                  <a:pt x="1216163" y="6195"/>
                </a:cubicBezTo>
                <a:cubicBezTo>
                  <a:pt x="1216622" y="5162"/>
                  <a:pt x="1217224" y="4416"/>
                  <a:pt x="1217970" y="3958"/>
                </a:cubicBezTo>
                <a:cubicBezTo>
                  <a:pt x="1218716" y="3499"/>
                  <a:pt x="1219548" y="3269"/>
                  <a:pt x="1220465" y="3269"/>
                </a:cubicBezTo>
                <a:close/>
                <a:moveTo>
                  <a:pt x="852595" y="3269"/>
                </a:moveTo>
                <a:lnTo>
                  <a:pt x="958253" y="3269"/>
                </a:lnTo>
                <a:cubicBezTo>
                  <a:pt x="959171" y="3269"/>
                  <a:pt x="960003" y="3499"/>
                  <a:pt x="960749" y="3958"/>
                </a:cubicBezTo>
                <a:cubicBezTo>
                  <a:pt x="961494" y="4416"/>
                  <a:pt x="962096" y="5162"/>
                  <a:pt x="962555" y="6195"/>
                </a:cubicBezTo>
                <a:cubicBezTo>
                  <a:pt x="963014" y="7227"/>
                  <a:pt x="963387" y="8518"/>
                  <a:pt x="963674" y="10067"/>
                </a:cubicBezTo>
                <a:cubicBezTo>
                  <a:pt x="963961" y="11615"/>
                  <a:pt x="964104" y="13537"/>
                  <a:pt x="964104" y="15831"/>
                </a:cubicBezTo>
                <a:cubicBezTo>
                  <a:pt x="964104" y="17896"/>
                  <a:pt x="963961" y="19703"/>
                  <a:pt x="963674" y="21252"/>
                </a:cubicBezTo>
                <a:cubicBezTo>
                  <a:pt x="963387" y="22801"/>
                  <a:pt x="963014" y="24063"/>
                  <a:pt x="962555" y="25038"/>
                </a:cubicBezTo>
                <a:cubicBezTo>
                  <a:pt x="962096" y="26013"/>
                  <a:pt x="961494" y="26730"/>
                  <a:pt x="960749" y="27189"/>
                </a:cubicBezTo>
                <a:cubicBezTo>
                  <a:pt x="960003" y="27648"/>
                  <a:pt x="959171" y="27877"/>
                  <a:pt x="958253" y="27877"/>
                </a:cubicBezTo>
                <a:lnTo>
                  <a:pt x="871180" y="27877"/>
                </a:lnTo>
                <a:lnTo>
                  <a:pt x="871180" y="97743"/>
                </a:lnTo>
                <a:lnTo>
                  <a:pt x="945863" y="97743"/>
                </a:lnTo>
                <a:cubicBezTo>
                  <a:pt x="946781" y="97743"/>
                  <a:pt x="947613" y="98001"/>
                  <a:pt x="948359" y="98517"/>
                </a:cubicBezTo>
                <a:cubicBezTo>
                  <a:pt x="949104" y="99033"/>
                  <a:pt x="949735" y="99750"/>
                  <a:pt x="950251" y="100668"/>
                </a:cubicBezTo>
                <a:cubicBezTo>
                  <a:pt x="950768" y="101586"/>
                  <a:pt x="951141" y="102848"/>
                  <a:pt x="951370" y="104454"/>
                </a:cubicBezTo>
                <a:cubicBezTo>
                  <a:pt x="951599" y="106060"/>
                  <a:pt x="951714" y="107953"/>
                  <a:pt x="951714" y="110133"/>
                </a:cubicBezTo>
                <a:cubicBezTo>
                  <a:pt x="951714" y="112198"/>
                  <a:pt x="951599" y="113976"/>
                  <a:pt x="951370" y="115467"/>
                </a:cubicBezTo>
                <a:cubicBezTo>
                  <a:pt x="951141" y="116958"/>
                  <a:pt x="950768" y="118163"/>
                  <a:pt x="950251" y="119081"/>
                </a:cubicBezTo>
                <a:cubicBezTo>
                  <a:pt x="949735" y="119999"/>
                  <a:pt x="949104" y="120658"/>
                  <a:pt x="948359" y="121060"/>
                </a:cubicBezTo>
                <a:cubicBezTo>
                  <a:pt x="947613" y="121461"/>
                  <a:pt x="946781" y="121662"/>
                  <a:pt x="945863" y="121662"/>
                </a:cubicBezTo>
                <a:lnTo>
                  <a:pt x="871180" y="121662"/>
                </a:lnTo>
                <a:lnTo>
                  <a:pt x="871180" y="201336"/>
                </a:lnTo>
                <a:lnTo>
                  <a:pt x="959458" y="201336"/>
                </a:lnTo>
                <a:cubicBezTo>
                  <a:pt x="960376" y="201336"/>
                  <a:pt x="961207" y="201566"/>
                  <a:pt x="961953" y="202025"/>
                </a:cubicBezTo>
                <a:cubicBezTo>
                  <a:pt x="962699" y="202484"/>
                  <a:pt x="963358" y="203201"/>
                  <a:pt x="963932" y="204176"/>
                </a:cubicBezTo>
                <a:cubicBezTo>
                  <a:pt x="964506" y="205151"/>
                  <a:pt x="964907" y="206413"/>
                  <a:pt x="965137" y="207961"/>
                </a:cubicBezTo>
                <a:cubicBezTo>
                  <a:pt x="965366" y="209510"/>
                  <a:pt x="965481" y="211432"/>
                  <a:pt x="965481" y="213726"/>
                </a:cubicBezTo>
                <a:cubicBezTo>
                  <a:pt x="965481" y="215791"/>
                  <a:pt x="965366" y="217598"/>
                  <a:pt x="965137" y="219147"/>
                </a:cubicBezTo>
                <a:cubicBezTo>
                  <a:pt x="964907" y="220696"/>
                  <a:pt x="964506" y="221986"/>
                  <a:pt x="963932" y="223019"/>
                </a:cubicBezTo>
                <a:cubicBezTo>
                  <a:pt x="963358" y="224051"/>
                  <a:pt x="962699" y="224797"/>
                  <a:pt x="961953" y="225256"/>
                </a:cubicBezTo>
                <a:cubicBezTo>
                  <a:pt x="961207" y="225715"/>
                  <a:pt x="960376" y="225944"/>
                  <a:pt x="959458" y="225944"/>
                </a:cubicBezTo>
                <a:lnTo>
                  <a:pt x="852595" y="225944"/>
                </a:lnTo>
                <a:cubicBezTo>
                  <a:pt x="849956" y="225944"/>
                  <a:pt x="847461" y="225055"/>
                  <a:pt x="845109" y="223277"/>
                </a:cubicBezTo>
                <a:cubicBezTo>
                  <a:pt x="842757" y="221499"/>
                  <a:pt x="841581" y="218372"/>
                  <a:pt x="841581" y="213898"/>
                </a:cubicBezTo>
                <a:lnTo>
                  <a:pt x="841581" y="15315"/>
                </a:lnTo>
                <a:cubicBezTo>
                  <a:pt x="841581" y="10841"/>
                  <a:pt x="842757" y="7715"/>
                  <a:pt x="845109" y="5937"/>
                </a:cubicBezTo>
                <a:cubicBezTo>
                  <a:pt x="847461" y="4158"/>
                  <a:pt x="849956" y="3269"/>
                  <a:pt x="852595" y="3269"/>
                </a:cubicBezTo>
                <a:close/>
                <a:moveTo>
                  <a:pt x="648965" y="3269"/>
                </a:moveTo>
                <a:lnTo>
                  <a:pt x="803839" y="3269"/>
                </a:lnTo>
                <a:cubicBezTo>
                  <a:pt x="804757" y="3269"/>
                  <a:pt x="805589" y="3499"/>
                  <a:pt x="806335" y="3958"/>
                </a:cubicBezTo>
                <a:cubicBezTo>
                  <a:pt x="807080" y="4416"/>
                  <a:pt x="807711" y="5162"/>
                  <a:pt x="808228" y="6195"/>
                </a:cubicBezTo>
                <a:cubicBezTo>
                  <a:pt x="808744" y="7227"/>
                  <a:pt x="809117" y="8575"/>
                  <a:pt x="809346" y="10239"/>
                </a:cubicBezTo>
                <a:cubicBezTo>
                  <a:pt x="809576" y="11902"/>
                  <a:pt x="809690" y="13824"/>
                  <a:pt x="809690" y="16003"/>
                </a:cubicBezTo>
                <a:cubicBezTo>
                  <a:pt x="809690" y="18183"/>
                  <a:pt x="809576" y="20076"/>
                  <a:pt x="809346" y="21682"/>
                </a:cubicBezTo>
                <a:cubicBezTo>
                  <a:pt x="809117" y="23288"/>
                  <a:pt x="808744" y="24579"/>
                  <a:pt x="808228" y="25554"/>
                </a:cubicBezTo>
                <a:cubicBezTo>
                  <a:pt x="807711" y="26529"/>
                  <a:pt x="807080" y="27246"/>
                  <a:pt x="806335" y="27705"/>
                </a:cubicBezTo>
                <a:cubicBezTo>
                  <a:pt x="805589" y="28164"/>
                  <a:pt x="804757" y="28393"/>
                  <a:pt x="803839" y="28393"/>
                </a:cubicBezTo>
                <a:lnTo>
                  <a:pt x="741201" y="28393"/>
                </a:lnTo>
                <a:lnTo>
                  <a:pt x="741201" y="221470"/>
                </a:lnTo>
                <a:cubicBezTo>
                  <a:pt x="741201" y="222388"/>
                  <a:pt x="740972" y="223191"/>
                  <a:pt x="740513" y="223879"/>
                </a:cubicBezTo>
                <a:cubicBezTo>
                  <a:pt x="740054" y="224567"/>
                  <a:pt x="739251" y="225112"/>
                  <a:pt x="738104" y="225514"/>
                </a:cubicBezTo>
                <a:cubicBezTo>
                  <a:pt x="736957" y="225915"/>
                  <a:pt x="735437" y="226260"/>
                  <a:pt x="733544" y="226546"/>
                </a:cubicBezTo>
                <a:cubicBezTo>
                  <a:pt x="731651" y="226833"/>
                  <a:pt x="729270" y="226977"/>
                  <a:pt x="726402" y="226977"/>
                </a:cubicBezTo>
                <a:cubicBezTo>
                  <a:pt x="723649" y="226977"/>
                  <a:pt x="721297" y="226833"/>
                  <a:pt x="719347" y="226546"/>
                </a:cubicBezTo>
                <a:cubicBezTo>
                  <a:pt x="717397" y="226260"/>
                  <a:pt x="715848" y="225915"/>
                  <a:pt x="714701" y="225514"/>
                </a:cubicBezTo>
                <a:cubicBezTo>
                  <a:pt x="713554" y="225112"/>
                  <a:pt x="712750" y="224567"/>
                  <a:pt x="712292" y="223879"/>
                </a:cubicBezTo>
                <a:cubicBezTo>
                  <a:pt x="711833" y="223191"/>
                  <a:pt x="711603" y="222388"/>
                  <a:pt x="711603" y="221470"/>
                </a:cubicBezTo>
                <a:lnTo>
                  <a:pt x="711603" y="28393"/>
                </a:lnTo>
                <a:lnTo>
                  <a:pt x="648965" y="28393"/>
                </a:lnTo>
                <a:cubicBezTo>
                  <a:pt x="648047" y="28393"/>
                  <a:pt x="647216" y="28164"/>
                  <a:pt x="646470" y="27705"/>
                </a:cubicBezTo>
                <a:cubicBezTo>
                  <a:pt x="645724" y="27246"/>
                  <a:pt x="645122" y="26529"/>
                  <a:pt x="644663" y="25554"/>
                </a:cubicBezTo>
                <a:cubicBezTo>
                  <a:pt x="644204" y="24579"/>
                  <a:pt x="643831" y="23288"/>
                  <a:pt x="643545" y="21682"/>
                </a:cubicBezTo>
                <a:cubicBezTo>
                  <a:pt x="643258" y="20076"/>
                  <a:pt x="643114" y="18183"/>
                  <a:pt x="643114" y="16003"/>
                </a:cubicBezTo>
                <a:cubicBezTo>
                  <a:pt x="643114" y="13824"/>
                  <a:pt x="643258" y="11902"/>
                  <a:pt x="643545" y="10239"/>
                </a:cubicBezTo>
                <a:cubicBezTo>
                  <a:pt x="643831" y="8575"/>
                  <a:pt x="644204" y="7227"/>
                  <a:pt x="644663" y="6195"/>
                </a:cubicBezTo>
                <a:cubicBezTo>
                  <a:pt x="645122" y="5162"/>
                  <a:pt x="645724" y="4416"/>
                  <a:pt x="646470" y="3958"/>
                </a:cubicBezTo>
                <a:cubicBezTo>
                  <a:pt x="647216" y="3499"/>
                  <a:pt x="648047" y="3269"/>
                  <a:pt x="648965" y="3269"/>
                </a:cubicBezTo>
                <a:close/>
                <a:moveTo>
                  <a:pt x="1166801" y="2753"/>
                </a:moveTo>
                <a:cubicBezTo>
                  <a:pt x="1169464" y="2753"/>
                  <a:pt x="1171764" y="2868"/>
                  <a:pt x="1173701" y="3097"/>
                </a:cubicBezTo>
                <a:cubicBezTo>
                  <a:pt x="1175638" y="3327"/>
                  <a:pt x="1177152" y="3699"/>
                  <a:pt x="1178241" y="4216"/>
                </a:cubicBezTo>
                <a:cubicBezTo>
                  <a:pt x="1179331" y="4732"/>
                  <a:pt x="1180118" y="5334"/>
                  <a:pt x="1180602" y="6023"/>
                </a:cubicBezTo>
                <a:cubicBezTo>
                  <a:pt x="1181086" y="6711"/>
                  <a:pt x="1181328" y="7457"/>
                  <a:pt x="1181328" y="8260"/>
                </a:cubicBezTo>
                <a:lnTo>
                  <a:pt x="1181328" y="213726"/>
                </a:lnTo>
                <a:cubicBezTo>
                  <a:pt x="1181328" y="216021"/>
                  <a:pt x="1180943" y="217971"/>
                  <a:pt x="1180172" y="219577"/>
                </a:cubicBezTo>
                <a:cubicBezTo>
                  <a:pt x="1179401" y="221183"/>
                  <a:pt x="1178393" y="222502"/>
                  <a:pt x="1177147" y="223535"/>
                </a:cubicBezTo>
                <a:cubicBezTo>
                  <a:pt x="1175901" y="224567"/>
                  <a:pt x="1174507" y="225313"/>
                  <a:pt x="1172965" y="225772"/>
                </a:cubicBezTo>
                <a:cubicBezTo>
                  <a:pt x="1171422" y="226231"/>
                  <a:pt x="1169879" y="226460"/>
                  <a:pt x="1168336" y="226460"/>
                </a:cubicBezTo>
                <a:lnTo>
                  <a:pt x="1158549" y="226460"/>
                </a:lnTo>
                <a:cubicBezTo>
                  <a:pt x="1155464" y="226460"/>
                  <a:pt x="1152764" y="226145"/>
                  <a:pt x="1150450" y="225514"/>
                </a:cubicBezTo>
                <a:cubicBezTo>
                  <a:pt x="1148136" y="224883"/>
                  <a:pt x="1145941" y="223736"/>
                  <a:pt x="1143865" y="222072"/>
                </a:cubicBezTo>
                <a:cubicBezTo>
                  <a:pt x="1141789" y="220409"/>
                  <a:pt x="1139713" y="218143"/>
                  <a:pt x="1137637" y="215275"/>
                </a:cubicBezTo>
                <a:cubicBezTo>
                  <a:pt x="1135560" y="212407"/>
                  <a:pt x="1133357" y="208736"/>
                  <a:pt x="1131026" y="204262"/>
                </a:cubicBezTo>
                <a:lnTo>
                  <a:pt x="1063097" y="77609"/>
                </a:lnTo>
                <a:cubicBezTo>
                  <a:pt x="1059546" y="71070"/>
                  <a:pt x="1055966" y="64215"/>
                  <a:pt x="1052359" y="57045"/>
                </a:cubicBezTo>
                <a:cubicBezTo>
                  <a:pt x="1048751" y="49875"/>
                  <a:pt x="1045394" y="42906"/>
                  <a:pt x="1042285" y="36137"/>
                </a:cubicBezTo>
                <a:lnTo>
                  <a:pt x="1041941" y="36137"/>
                </a:lnTo>
                <a:cubicBezTo>
                  <a:pt x="1042171" y="44397"/>
                  <a:pt x="1042343" y="52829"/>
                  <a:pt x="1042457" y="61433"/>
                </a:cubicBezTo>
                <a:cubicBezTo>
                  <a:pt x="1042572" y="70037"/>
                  <a:pt x="1042630" y="78584"/>
                  <a:pt x="1042630" y="87073"/>
                </a:cubicBezTo>
                <a:lnTo>
                  <a:pt x="1042630" y="221470"/>
                </a:lnTo>
                <a:cubicBezTo>
                  <a:pt x="1042630" y="222273"/>
                  <a:pt x="1042388" y="223047"/>
                  <a:pt x="1041904" y="223793"/>
                </a:cubicBezTo>
                <a:cubicBezTo>
                  <a:pt x="1041420" y="224539"/>
                  <a:pt x="1040603" y="225112"/>
                  <a:pt x="1039453" y="225514"/>
                </a:cubicBezTo>
                <a:cubicBezTo>
                  <a:pt x="1038303" y="225915"/>
                  <a:pt x="1036790" y="226260"/>
                  <a:pt x="1034913" y="226546"/>
                </a:cubicBezTo>
                <a:cubicBezTo>
                  <a:pt x="1033036" y="226833"/>
                  <a:pt x="1030645" y="226977"/>
                  <a:pt x="1027739" y="226977"/>
                </a:cubicBezTo>
                <a:cubicBezTo>
                  <a:pt x="1024833" y="226977"/>
                  <a:pt x="1022443" y="226833"/>
                  <a:pt x="1020567" y="226546"/>
                </a:cubicBezTo>
                <a:cubicBezTo>
                  <a:pt x="1018691" y="226260"/>
                  <a:pt x="1017208" y="225915"/>
                  <a:pt x="1016118" y="225514"/>
                </a:cubicBezTo>
                <a:cubicBezTo>
                  <a:pt x="1015028" y="225112"/>
                  <a:pt x="1014241" y="224539"/>
                  <a:pt x="1013757" y="223793"/>
                </a:cubicBezTo>
                <a:cubicBezTo>
                  <a:pt x="1013273" y="223047"/>
                  <a:pt x="1013031" y="222273"/>
                  <a:pt x="1013031" y="221470"/>
                </a:cubicBezTo>
                <a:lnTo>
                  <a:pt x="1013031" y="16003"/>
                </a:lnTo>
                <a:cubicBezTo>
                  <a:pt x="1013031" y="11415"/>
                  <a:pt x="1014334" y="8145"/>
                  <a:pt x="1016940" y="6195"/>
                </a:cubicBezTo>
                <a:cubicBezTo>
                  <a:pt x="1019545" y="4244"/>
                  <a:pt x="1022387" y="3269"/>
                  <a:pt x="1025464" y="3269"/>
                </a:cubicBezTo>
                <a:lnTo>
                  <a:pt x="1040030" y="3269"/>
                </a:lnTo>
                <a:cubicBezTo>
                  <a:pt x="1043462" y="3269"/>
                  <a:pt x="1046333" y="3556"/>
                  <a:pt x="1048643" y="4130"/>
                </a:cubicBezTo>
                <a:cubicBezTo>
                  <a:pt x="1050953" y="4703"/>
                  <a:pt x="1053025" y="5650"/>
                  <a:pt x="1054860" y="6969"/>
                </a:cubicBezTo>
                <a:cubicBezTo>
                  <a:pt x="1056694" y="8288"/>
                  <a:pt x="1058470" y="10124"/>
                  <a:pt x="1060187" y="12476"/>
                </a:cubicBezTo>
                <a:cubicBezTo>
                  <a:pt x="1061905" y="14827"/>
                  <a:pt x="1063706" y="17782"/>
                  <a:pt x="1065592" y="21338"/>
                </a:cubicBezTo>
                <a:lnTo>
                  <a:pt x="1117814" y="119081"/>
                </a:lnTo>
                <a:cubicBezTo>
                  <a:pt x="1121029" y="125046"/>
                  <a:pt x="1124134" y="130868"/>
                  <a:pt x="1127128" y="136547"/>
                </a:cubicBezTo>
                <a:cubicBezTo>
                  <a:pt x="1130121" y="142226"/>
                  <a:pt x="1133004" y="147819"/>
                  <a:pt x="1135776" y="153325"/>
                </a:cubicBezTo>
                <a:cubicBezTo>
                  <a:pt x="1138548" y="158832"/>
                  <a:pt x="1141292" y="164252"/>
                  <a:pt x="1144008" y="169587"/>
                </a:cubicBezTo>
                <a:cubicBezTo>
                  <a:pt x="1146723" y="174922"/>
                  <a:pt x="1149412" y="180285"/>
                  <a:pt x="1152074" y="185677"/>
                </a:cubicBezTo>
                <a:lnTo>
                  <a:pt x="1152246" y="185677"/>
                </a:lnTo>
                <a:cubicBezTo>
                  <a:pt x="1152017" y="176614"/>
                  <a:pt x="1151873" y="167178"/>
                  <a:pt x="1151816" y="157369"/>
                </a:cubicBezTo>
                <a:cubicBezTo>
                  <a:pt x="1151759" y="147560"/>
                  <a:pt x="1151730" y="138125"/>
                  <a:pt x="1151730" y="129062"/>
                </a:cubicBezTo>
                <a:lnTo>
                  <a:pt x="1151730" y="8260"/>
                </a:lnTo>
                <a:cubicBezTo>
                  <a:pt x="1151730" y="7457"/>
                  <a:pt x="1151972" y="6711"/>
                  <a:pt x="1152456" y="6023"/>
                </a:cubicBezTo>
                <a:cubicBezTo>
                  <a:pt x="1152940" y="5334"/>
                  <a:pt x="1153757" y="4732"/>
                  <a:pt x="1154907" y="4216"/>
                </a:cubicBezTo>
                <a:cubicBezTo>
                  <a:pt x="1156057" y="3699"/>
                  <a:pt x="1157570" y="3327"/>
                  <a:pt x="1159447" y="3097"/>
                </a:cubicBezTo>
                <a:cubicBezTo>
                  <a:pt x="1161324" y="2868"/>
                  <a:pt x="1163775" y="2753"/>
                  <a:pt x="1166801" y="2753"/>
                </a:cubicBezTo>
                <a:close/>
                <a:moveTo>
                  <a:pt x="595301" y="2753"/>
                </a:moveTo>
                <a:cubicBezTo>
                  <a:pt x="597964" y="2753"/>
                  <a:pt x="600264" y="2868"/>
                  <a:pt x="602201" y="3097"/>
                </a:cubicBezTo>
                <a:cubicBezTo>
                  <a:pt x="604138" y="3327"/>
                  <a:pt x="605651" y="3699"/>
                  <a:pt x="606741" y="4216"/>
                </a:cubicBezTo>
                <a:cubicBezTo>
                  <a:pt x="607831" y="4732"/>
                  <a:pt x="608618" y="5334"/>
                  <a:pt x="609102" y="6023"/>
                </a:cubicBezTo>
                <a:cubicBezTo>
                  <a:pt x="609586" y="6711"/>
                  <a:pt x="609828" y="7457"/>
                  <a:pt x="609828" y="8260"/>
                </a:cubicBezTo>
                <a:lnTo>
                  <a:pt x="609828" y="213726"/>
                </a:lnTo>
                <a:cubicBezTo>
                  <a:pt x="609828" y="216021"/>
                  <a:pt x="609443" y="217971"/>
                  <a:pt x="608672" y="219577"/>
                </a:cubicBezTo>
                <a:cubicBezTo>
                  <a:pt x="607901" y="221183"/>
                  <a:pt x="606893" y="222502"/>
                  <a:pt x="605647" y="223535"/>
                </a:cubicBezTo>
                <a:cubicBezTo>
                  <a:pt x="604401" y="224567"/>
                  <a:pt x="603007" y="225313"/>
                  <a:pt x="601465" y="225772"/>
                </a:cubicBezTo>
                <a:cubicBezTo>
                  <a:pt x="599922" y="226231"/>
                  <a:pt x="598379" y="226460"/>
                  <a:pt x="596836" y="226460"/>
                </a:cubicBezTo>
                <a:lnTo>
                  <a:pt x="587049" y="226460"/>
                </a:lnTo>
                <a:cubicBezTo>
                  <a:pt x="583964" y="226460"/>
                  <a:pt x="581264" y="226145"/>
                  <a:pt x="578950" y="225514"/>
                </a:cubicBezTo>
                <a:cubicBezTo>
                  <a:pt x="576636" y="224883"/>
                  <a:pt x="574441" y="223736"/>
                  <a:pt x="572365" y="222072"/>
                </a:cubicBezTo>
                <a:cubicBezTo>
                  <a:pt x="570289" y="220409"/>
                  <a:pt x="568213" y="218143"/>
                  <a:pt x="566137" y="215275"/>
                </a:cubicBezTo>
                <a:cubicBezTo>
                  <a:pt x="564060" y="212407"/>
                  <a:pt x="561856" y="208736"/>
                  <a:pt x="559526" y="204262"/>
                </a:cubicBezTo>
                <a:lnTo>
                  <a:pt x="491597" y="77609"/>
                </a:lnTo>
                <a:cubicBezTo>
                  <a:pt x="488046" y="71070"/>
                  <a:pt x="484466" y="64215"/>
                  <a:pt x="480859" y="57045"/>
                </a:cubicBezTo>
                <a:cubicBezTo>
                  <a:pt x="477251" y="49875"/>
                  <a:pt x="473894" y="42906"/>
                  <a:pt x="470785" y="36137"/>
                </a:cubicBezTo>
                <a:lnTo>
                  <a:pt x="470441" y="36137"/>
                </a:lnTo>
                <a:cubicBezTo>
                  <a:pt x="470671" y="44397"/>
                  <a:pt x="470843" y="52829"/>
                  <a:pt x="470957" y="61433"/>
                </a:cubicBezTo>
                <a:cubicBezTo>
                  <a:pt x="471072" y="70037"/>
                  <a:pt x="471130" y="78584"/>
                  <a:pt x="471130" y="87073"/>
                </a:cubicBezTo>
                <a:lnTo>
                  <a:pt x="471130" y="221470"/>
                </a:lnTo>
                <a:cubicBezTo>
                  <a:pt x="471130" y="222273"/>
                  <a:pt x="470888" y="223047"/>
                  <a:pt x="470404" y="223793"/>
                </a:cubicBezTo>
                <a:cubicBezTo>
                  <a:pt x="469920" y="224539"/>
                  <a:pt x="469103" y="225112"/>
                  <a:pt x="467953" y="225514"/>
                </a:cubicBezTo>
                <a:cubicBezTo>
                  <a:pt x="466803" y="225915"/>
                  <a:pt x="465290" y="226260"/>
                  <a:pt x="463413" y="226546"/>
                </a:cubicBezTo>
                <a:cubicBezTo>
                  <a:pt x="461536" y="226833"/>
                  <a:pt x="459145" y="226977"/>
                  <a:pt x="456239" y="226977"/>
                </a:cubicBezTo>
                <a:cubicBezTo>
                  <a:pt x="453333" y="226977"/>
                  <a:pt x="450943" y="226833"/>
                  <a:pt x="449067" y="226546"/>
                </a:cubicBezTo>
                <a:cubicBezTo>
                  <a:pt x="447191" y="226260"/>
                  <a:pt x="445708" y="225915"/>
                  <a:pt x="444618" y="225514"/>
                </a:cubicBezTo>
                <a:cubicBezTo>
                  <a:pt x="443528" y="225112"/>
                  <a:pt x="442741" y="224539"/>
                  <a:pt x="442257" y="223793"/>
                </a:cubicBezTo>
                <a:cubicBezTo>
                  <a:pt x="441773" y="223047"/>
                  <a:pt x="441531" y="222273"/>
                  <a:pt x="441531" y="221470"/>
                </a:cubicBezTo>
                <a:lnTo>
                  <a:pt x="441531" y="16003"/>
                </a:lnTo>
                <a:cubicBezTo>
                  <a:pt x="441531" y="11415"/>
                  <a:pt x="442834" y="8145"/>
                  <a:pt x="445440" y="6195"/>
                </a:cubicBezTo>
                <a:cubicBezTo>
                  <a:pt x="448045" y="4244"/>
                  <a:pt x="450887" y="3269"/>
                  <a:pt x="453964" y="3269"/>
                </a:cubicBezTo>
                <a:lnTo>
                  <a:pt x="468530" y="3269"/>
                </a:lnTo>
                <a:cubicBezTo>
                  <a:pt x="471962" y="3269"/>
                  <a:pt x="474833" y="3556"/>
                  <a:pt x="477143" y="4130"/>
                </a:cubicBezTo>
                <a:cubicBezTo>
                  <a:pt x="479453" y="4703"/>
                  <a:pt x="481525" y="5650"/>
                  <a:pt x="483359" y="6969"/>
                </a:cubicBezTo>
                <a:cubicBezTo>
                  <a:pt x="485194" y="8288"/>
                  <a:pt x="486970" y="10124"/>
                  <a:pt x="488687" y="12476"/>
                </a:cubicBezTo>
                <a:cubicBezTo>
                  <a:pt x="490405" y="14827"/>
                  <a:pt x="492206" y="17782"/>
                  <a:pt x="494092" y="21338"/>
                </a:cubicBezTo>
                <a:lnTo>
                  <a:pt x="546314" y="119081"/>
                </a:lnTo>
                <a:cubicBezTo>
                  <a:pt x="549529" y="125046"/>
                  <a:pt x="552634" y="130868"/>
                  <a:pt x="555627" y="136547"/>
                </a:cubicBezTo>
                <a:cubicBezTo>
                  <a:pt x="558621" y="142226"/>
                  <a:pt x="561504" y="147819"/>
                  <a:pt x="564276" y="153325"/>
                </a:cubicBezTo>
                <a:cubicBezTo>
                  <a:pt x="567048" y="158832"/>
                  <a:pt x="569792" y="164252"/>
                  <a:pt x="572508" y="169587"/>
                </a:cubicBezTo>
                <a:cubicBezTo>
                  <a:pt x="575223" y="174922"/>
                  <a:pt x="577912" y="180285"/>
                  <a:pt x="580574" y="185677"/>
                </a:cubicBezTo>
                <a:lnTo>
                  <a:pt x="580746" y="185677"/>
                </a:lnTo>
                <a:cubicBezTo>
                  <a:pt x="580517" y="176614"/>
                  <a:pt x="580373" y="167178"/>
                  <a:pt x="580316" y="157369"/>
                </a:cubicBezTo>
                <a:cubicBezTo>
                  <a:pt x="580259" y="147560"/>
                  <a:pt x="580230" y="138125"/>
                  <a:pt x="580230" y="129062"/>
                </a:cubicBezTo>
                <a:lnTo>
                  <a:pt x="580230" y="8260"/>
                </a:lnTo>
                <a:cubicBezTo>
                  <a:pt x="580230" y="7457"/>
                  <a:pt x="580472" y="6711"/>
                  <a:pt x="580956" y="6023"/>
                </a:cubicBezTo>
                <a:cubicBezTo>
                  <a:pt x="581440" y="5334"/>
                  <a:pt x="582257" y="4732"/>
                  <a:pt x="583407" y="4216"/>
                </a:cubicBezTo>
                <a:cubicBezTo>
                  <a:pt x="584557" y="3699"/>
                  <a:pt x="586070" y="3327"/>
                  <a:pt x="587947" y="3097"/>
                </a:cubicBezTo>
                <a:cubicBezTo>
                  <a:pt x="589824" y="2868"/>
                  <a:pt x="592275" y="2753"/>
                  <a:pt x="595301" y="2753"/>
                </a:cubicBezTo>
                <a:close/>
                <a:moveTo>
                  <a:pt x="97915" y="516"/>
                </a:moveTo>
                <a:cubicBezTo>
                  <a:pt x="104340" y="516"/>
                  <a:pt x="110592" y="1118"/>
                  <a:pt x="116672" y="2323"/>
                </a:cubicBezTo>
                <a:cubicBezTo>
                  <a:pt x="122752" y="3527"/>
                  <a:pt x="128374" y="5047"/>
                  <a:pt x="133536" y="6883"/>
                </a:cubicBezTo>
                <a:cubicBezTo>
                  <a:pt x="138699" y="8719"/>
                  <a:pt x="143288" y="10841"/>
                  <a:pt x="147303" y="13250"/>
                </a:cubicBezTo>
                <a:cubicBezTo>
                  <a:pt x="151318" y="15659"/>
                  <a:pt x="154100" y="17638"/>
                  <a:pt x="155649" y="19187"/>
                </a:cubicBezTo>
                <a:cubicBezTo>
                  <a:pt x="157198" y="20736"/>
                  <a:pt x="158201" y="21912"/>
                  <a:pt x="158660" y="22715"/>
                </a:cubicBezTo>
                <a:cubicBezTo>
                  <a:pt x="159119" y="23518"/>
                  <a:pt x="159492" y="24464"/>
                  <a:pt x="159779" y="25554"/>
                </a:cubicBezTo>
                <a:cubicBezTo>
                  <a:pt x="160066" y="26644"/>
                  <a:pt x="160295" y="27934"/>
                  <a:pt x="160467" y="29426"/>
                </a:cubicBezTo>
                <a:cubicBezTo>
                  <a:pt x="160639" y="30917"/>
                  <a:pt x="160725" y="32695"/>
                  <a:pt x="160725" y="34760"/>
                </a:cubicBezTo>
                <a:cubicBezTo>
                  <a:pt x="160725" y="37055"/>
                  <a:pt x="160610" y="39005"/>
                  <a:pt x="160380" y="40611"/>
                </a:cubicBezTo>
                <a:cubicBezTo>
                  <a:pt x="160149" y="42217"/>
                  <a:pt x="159803" y="43565"/>
                  <a:pt x="159342" y="44655"/>
                </a:cubicBezTo>
                <a:cubicBezTo>
                  <a:pt x="158880" y="45745"/>
                  <a:pt x="158332" y="46548"/>
                  <a:pt x="157698" y="47064"/>
                </a:cubicBezTo>
                <a:cubicBezTo>
                  <a:pt x="157063" y="47581"/>
                  <a:pt x="156284" y="47839"/>
                  <a:pt x="155361" y="47839"/>
                </a:cubicBezTo>
                <a:cubicBezTo>
                  <a:pt x="153748" y="47839"/>
                  <a:pt x="151499" y="46720"/>
                  <a:pt x="148615" y="44483"/>
                </a:cubicBezTo>
                <a:cubicBezTo>
                  <a:pt x="145731" y="42246"/>
                  <a:pt x="142011" y="39779"/>
                  <a:pt x="137455" y="37084"/>
                </a:cubicBezTo>
                <a:cubicBezTo>
                  <a:pt x="132899" y="34388"/>
                  <a:pt x="127364" y="31921"/>
                  <a:pt x="120848" y="29684"/>
                </a:cubicBezTo>
                <a:cubicBezTo>
                  <a:pt x="114332" y="27447"/>
                  <a:pt x="106518" y="26328"/>
                  <a:pt x="97407" y="26328"/>
                </a:cubicBezTo>
                <a:cubicBezTo>
                  <a:pt x="87487" y="26328"/>
                  <a:pt x="78462" y="28307"/>
                  <a:pt x="70331" y="32265"/>
                </a:cubicBezTo>
                <a:cubicBezTo>
                  <a:pt x="62200" y="36223"/>
                  <a:pt x="55251" y="42045"/>
                  <a:pt x="49485" y="49732"/>
                </a:cubicBezTo>
                <a:cubicBezTo>
                  <a:pt x="43718" y="57418"/>
                  <a:pt x="39249" y="66796"/>
                  <a:pt x="36077" y="77867"/>
                </a:cubicBezTo>
                <a:cubicBezTo>
                  <a:pt x="32905" y="88938"/>
                  <a:pt x="31319" y="101586"/>
                  <a:pt x="31319" y="115811"/>
                </a:cubicBezTo>
                <a:cubicBezTo>
                  <a:pt x="31319" y="129922"/>
                  <a:pt x="32847" y="142398"/>
                  <a:pt x="35904" y="153239"/>
                </a:cubicBezTo>
                <a:cubicBezTo>
                  <a:pt x="38960" y="164080"/>
                  <a:pt x="43343" y="173143"/>
                  <a:pt x="49052" y="180428"/>
                </a:cubicBezTo>
                <a:cubicBezTo>
                  <a:pt x="54761" y="187713"/>
                  <a:pt x="61767" y="193220"/>
                  <a:pt x="70071" y="196948"/>
                </a:cubicBezTo>
                <a:cubicBezTo>
                  <a:pt x="78375" y="200677"/>
                  <a:pt x="87775" y="202541"/>
                  <a:pt x="98270" y="202541"/>
                </a:cubicBezTo>
                <a:cubicBezTo>
                  <a:pt x="107150" y="202541"/>
                  <a:pt x="114906" y="201451"/>
                  <a:pt x="121537" y="199271"/>
                </a:cubicBezTo>
                <a:cubicBezTo>
                  <a:pt x="128169" y="197092"/>
                  <a:pt x="133820" y="194654"/>
                  <a:pt x="138490" y="191958"/>
                </a:cubicBezTo>
                <a:cubicBezTo>
                  <a:pt x="143161" y="189262"/>
                  <a:pt x="146995" y="186824"/>
                  <a:pt x="149994" y="184644"/>
                </a:cubicBezTo>
                <a:cubicBezTo>
                  <a:pt x="152993" y="182465"/>
                  <a:pt x="155358" y="181375"/>
                  <a:pt x="157087" y="181375"/>
                </a:cubicBezTo>
                <a:cubicBezTo>
                  <a:pt x="157896" y="181375"/>
                  <a:pt x="158588" y="181547"/>
                  <a:pt x="159164" y="181891"/>
                </a:cubicBezTo>
                <a:cubicBezTo>
                  <a:pt x="159741" y="182235"/>
                  <a:pt x="160202" y="182895"/>
                  <a:pt x="160548" y="183870"/>
                </a:cubicBezTo>
                <a:cubicBezTo>
                  <a:pt x="160894" y="184845"/>
                  <a:pt x="161153" y="186193"/>
                  <a:pt x="161326" y="187914"/>
                </a:cubicBezTo>
                <a:cubicBezTo>
                  <a:pt x="161499" y="189635"/>
                  <a:pt x="161586" y="191814"/>
                  <a:pt x="161586" y="194453"/>
                </a:cubicBezTo>
                <a:cubicBezTo>
                  <a:pt x="161586" y="196289"/>
                  <a:pt x="161528" y="197895"/>
                  <a:pt x="161414" y="199271"/>
                </a:cubicBezTo>
                <a:cubicBezTo>
                  <a:pt x="161299" y="200648"/>
                  <a:pt x="161098" y="201853"/>
                  <a:pt x="160811" y="202885"/>
                </a:cubicBezTo>
                <a:cubicBezTo>
                  <a:pt x="160525" y="203918"/>
                  <a:pt x="160152" y="204835"/>
                  <a:pt x="159693" y="205638"/>
                </a:cubicBezTo>
                <a:cubicBezTo>
                  <a:pt x="159234" y="206441"/>
                  <a:pt x="158431" y="207417"/>
                  <a:pt x="157284" y="208564"/>
                </a:cubicBezTo>
                <a:cubicBezTo>
                  <a:pt x="156136" y="209711"/>
                  <a:pt x="153727" y="211460"/>
                  <a:pt x="150056" y="213812"/>
                </a:cubicBezTo>
                <a:cubicBezTo>
                  <a:pt x="146385" y="216164"/>
                  <a:pt x="141825" y="218458"/>
                  <a:pt x="136376" y="220696"/>
                </a:cubicBezTo>
                <a:cubicBezTo>
                  <a:pt x="130926" y="222933"/>
                  <a:pt x="124674" y="224826"/>
                  <a:pt x="117619" y="226374"/>
                </a:cubicBezTo>
                <a:cubicBezTo>
                  <a:pt x="110563" y="227923"/>
                  <a:pt x="102848" y="228697"/>
                  <a:pt x="94473" y="228697"/>
                </a:cubicBezTo>
                <a:cubicBezTo>
                  <a:pt x="80019" y="228697"/>
                  <a:pt x="66969" y="226288"/>
                  <a:pt x="55325" y="221470"/>
                </a:cubicBezTo>
                <a:cubicBezTo>
                  <a:pt x="43680" y="216652"/>
                  <a:pt x="33757" y="209539"/>
                  <a:pt x="25554" y="200132"/>
                </a:cubicBezTo>
                <a:cubicBezTo>
                  <a:pt x="17352" y="190725"/>
                  <a:pt x="11042" y="179109"/>
                  <a:pt x="6625" y="165285"/>
                </a:cubicBezTo>
                <a:cubicBezTo>
                  <a:pt x="2209" y="151461"/>
                  <a:pt x="0" y="135543"/>
                  <a:pt x="0" y="117532"/>
                </a:cubicBezTo>
                <a:cubicBezTo>
                  <a:pt x="0" y="99062"/>
                  <a:pt x="2381" y="82599"/>
                  <a:pt x="7142" y="68144"/>
                </a:cubicBezTo>
                <a:cubicBezTo>
                  <a:pt x="11903" y="53689"/>
                  <a:pt x="18585" y="41443"/>
                  <a:pt x="27189" y="31405"/>
                </a:cubicBezTo>
                <a:cubicBezTo>
                  <a:pt x="35793" y="21367"/>
                  <a:pt x="46090" y="13709"/>
                  <a:pt x="58078" y="8432"/>
                </a:cubicBezTo>
                <a:cubicBezTo>
                  <a:pt x="70066" y="3155"/>
                  <a:pt x="83345" y="516"/>
                  <a:pt x="97915" y="516"/>
                </a:cubicBezTo>
                <a:close/>
                <a:moveTo>
                  <a:pt x="1468836" y="0"/>
                </a:moveTo>
                <a:cubicBezTo>
                  <a:pt x="1473769" y="0"/>
                  <a:pt x="1478731" y="430"/>
                  <a:pt x="1483721" y="1290"/>
                </a:cubicBezTo>
                <a:cubicBezTo>
                  <a:pt x="1488712" y="2151"/>
                  <a:pt x="1493415" y="3298"/>
                  <a:pt x="1497832" y="4732"/>
                </a:cubicBezTo>
                <a:cubicBezTo>
                  <a:pt x="1502249" y="6166"/>
                  <a:pt x="1506178" y="7772"/>
                  <a:pt x="1509620" y="9550"/>
                </a:cubicBezTo>
                <a:cubicBezTo>
                  <a:pt x="1513061" y="11328"/>
                  <a:pt x="1515327" y="12762"/>
                  <a:pt x="1516417" y="13852"/>
                </a:cubicBezTo>
                <a:cubicBezTo>
                  <a:pt x="1517507" y="14942"/>
                  <a:pt x="1518224" y="15803"/>
                  <a:pt x="1518568" y="16434"/>
                </a:cubicBezTo>
                <a:cubicBezTo>
                  <a:pt x="1518912" y="17065"/>
                  <a:pt x="1519199" y="17868"/>
                  <a:pt x="1519428" y="18843"/>
                </a:cubicBezTo>
                <a:cubicBezTo>
                  <a:pt x="1519658" y="19818"/>
                  <a:pt x="1519830" y="20994"/>
                  <a:pt x="1519945" y="22370"/>
                </a:cubicBezTo>
                <a:cubicBezTo>
                  <a:pt x="1520059" y="23747"/>
                  <a:pt x="1520117" y="25525"/>
                  <a:pt x="1520117" y="27705"/>
                </a:cubicBezTo>
                <a:cubicBezTo>
                  <a:pt x="1520117" y="29770"/>
                  <a:pt x="1520031" y="31606"/>
                  <a:pt x="1519859" y="33212"/>
                </a:cubicBezTo>
                <a:cubicBezTo>
                  <a:pt x="1519687" y="34818"/>
                  <a:pt x="1519428" y="36166"/>
                  <a:pt x="1519084" y="37256"/>
                </a:cubicBezTo>
                <a:cubicBezTo>
                  <a:pt x="1518740" y="38345"/>
                  <a:pt x="1518252" y="39148"/>
                  <a:pt x="1517622" y="39665"/>
                </a:cubicBezTo>
                <a:cubicBezTo>
                  <a:pt x="1516991" y="40181"/>
                  <a:pt x="1516274" y="40439"/>
                  <a:pt x="1515471" y="40439"/>
                </a:cubicBezTo>
                <a:cubicBezTo>
                  <a:pt x="1514209" y="40439"/>
                  <a:pt x="1512230" y="39636"/>
                  <a:pt x="1509534" y="38030"/>
                </a:cubicBezTo>
                <a:cubicBezTo>
                  <a:pt x="1506838" y="36424"/>
                  <a:pt x="1503539" y="34617"/>
                  <a:pt x="1499639" y="32609"/>
                </a:cubicBezTo>
                <a:cubicBezTo>
                  <a:pt x="1495738" y="30602"/>
                  <a:pt x="1491121" y="28766"/>
                  <a:pt x="1485786" y="27103"/>
                </a:cubicBezTo>
                <a:cubicBezTo>
                  <a:pt x="1480452" y="25439"/>
                  <a:pt x="1474457" y="24608"/>
                  <a:pt x="1467804" y="24608"/>
                </a:cubicBezTo>
                <a:cubicBezTo>
                  <a:pt x="1461609" y="24608"/>
                  <a:pt x="1456217" y="25439"/>
                  <a:pt x="1451628" y="27103"/>
                </a:cubicBezTo>
                <a:cubicBezTo>
                  <a:pt x="1447039" y="28766"/>
                  <a:pt x="1443253" y="30975"/>
                  <a:pt x="1440270" y="33728"/>
                </a:cubicBezTo>
                <a:cubicBezTo>
                  <a:pt x="1437288" y="36481"/>
                  <a:pt x="1435051" y="39751"/>
                  <a:pt x="1433559" y="43537"/>
                </a:cubicBezTo>
                <a:cubicBezTo>
                  <a:pt x="1432068" y="47322"/>
                  <a:pt x="1431322" y="51338"/>
                  <a:pt x="1431322" y="55582"/>
                </a:cubicBezTo>
                <a:cubicBezTo>
                  <a:pt x="1431322" y="61777"/>
                  <a:pt x="1432756" y="67112"/>
                  <a:pt x="1435624" y="71586"/>
                </a:cubicBezTo>
                <a:cubicBezTo>
                  <a:pt x="1438492" y="76060"/>
                  <a:pt x="1442307" y="80018"/>
                  <a:pt x="1447068" y="83460"/>
                </a:cubicBezTo>
                <a:cubicBezTo>
                  <a:pt x="1451829" y="86901"/>
                  <a:pt x="1457249" y="90056"/>
                  <a:pt x="1463330" y="92924"/>
                </a:cubicBezTo>
                <a:cubicBezTo>
                  <a:pt x="1469410" y="95792"/>
                  <a:pt x="1475605" y="98689"/>
                  <a:pt x="1481914" y="101614"/>
                </a:cubicBezTo>
                <a:cubicBezTo>
                  <a:pt x="1488224" y="104540"/>
                  <a:pt x="1494419" y="107752"/>
                  <a:pt x="1500499" y="111251"/>
                </a:cubicBezTo>
                <a:cubicBezTo>
                  <a:pt x="1506580" y="114750"/>
                  <a:pt x="1512000" y="118880"/>
                  <a:pt x="1516761" y="123641"/>
                </a:cubicBezTo>
                <a:cubicBezTo>
                  <a:pt x="1521522" y="128402"/>
                  <a:pt x="1525365" y="134023"/>
                  <a:pt x="1528291" y="140505"/>
                </a:cubicBezTo>
                <a:cubicBezTo>
                  <a:pt x="1531216" y="146987"/>
                  <a:pt x="1532679" y="154645"/>
                  <a:pt x="1532679" y="163478"/>
                </a:cubicBezTo>
                <a:cubicBezTo>
                  <a:pt x="1532679" y="173918"/>
                  <a:pt x="1530757" y="183210"/>
                  <a:pt x="1526914" y="191355"/>
                </a:cubicBezTo>
                <a:cubicBezTo>
                  <a:pt x="1523071" y="199501"/>
                  <a:pt x="1517736" y="206413"/>
                  <a:pt x="1510910" y="212091"/>
                </a:cubicBezTo>
                <a:cubicBezTo>
                  <a:pt x="1504084" y="217770"/>
                  <a:pt x="1496054" y="222044"/>
                  <a:pt x="1486819" y="224912"/>
                </a:cubicBezTo>
                <a:cubicBezTo>
                  <a:pt x="1477584" y="227780"/>
                  <a:pt x="1467632" y="229214"/>
                  <a:pt x="1456962" y="229214"/>
                </a:cubicBezTo>
                <a:cubicBezTo>
                  <a:pt x="1449506" y="229214"/>
                  <a:pt x="1442594" y="228583"/>
                  <a:pt x="1436227" y="227321"/>
                </a:cubicBezTo>
                <a:cubicBezTo>
                  <a:pt x="1429859" y="226059"/>
                  <a:pt x="1424181" y="224510"/>
                  <a:pt x="1419190" y="222675"/>
                </a:cubicBezTo>
                <a:cubicBezTo>
                  <a:pt x="1414200" y="220839"/>
                  <a:pt x="1410013" y="218946"/>
                  <a:pt x="1406628" y="216996"/>
                </a:cubicBezTo>
                <a:cubicBezTo>
                  <a:pt x="1403244" y="215046"/>
                  <a:pt x="1400892" y="213382"/>
                  <a:pt x="1399573" y="212005"/>
                </a:cubicBezTo>
                <a:cubicBezTo>
                  <a:pt x="1398254" y="210629"/>
                  <a:pt x="1397278" y="208879"/>
                  <a:pt x="1396648" y="206757"/>
                </a:cubicBezTo>
                <a:cubicBezTo>
                  <a:pt x="1396017" y="204635"/>
                  <a:pt x="1395701" y="201795"/>
                  <a:pt x="1395701" y="198239"/>
                </a:cubicBezTo>
                <a:cubicBezTo>
                  <a:pt x="1395701" y="195715"/>
                  <a:pt x="1395816" y="193621"/>
                  <a:pt x="1396045" y="191958"/>
                </a:cubicBezTo>
                <a:cubicBezTo>
                  <a:pt x="1396275" y="190294"/>
                  <a:pt x="1396619" y="188946"/>
                  <a:pt x="1397078" y="187914"/>
                </a:cubicBezTo>
                <a:cubicBezTo>
                  <a:pt x="1397537" y="186881"/>
                  <a:pt x="1398110" y="186164"/>
                  <a:pt x="1398799" y="185763"/>
                </a:cubicBezTo>
                <a:cubicBezTo>
                  <a:pt x="1399487" y="185361"/>
                  <a:pt x="1400290" y="185161"/>
                  <a:pt x="1401208" y="185161"/>
                </a:cubicBezTo>
                <a:cubicBezTo>
                  <a:pt x="1402814" y="185161"/>
                  <a:pt x="1405080" y="186136"/>
                  <a:pt x="1408005" y="188086"/>
                </a:cubicBezTo>
                <a:cubicBezTo>
                  <a:pt x="1410930" y="190036"/>
                  <a:pt x="1414688" y="192159"/>
                  <a:pt x="1419276" y="194453"/>
                </a:cubicBezTo>
                <a:cubicBezTo>
                  <a:pt x="1423865" y="196747"/>
                  <a:pt x="1429401" y="198898"/>
                  <a:pt x="1435882" y="200906"/>
                </a:cubicBezTo>
                <a:cubicBezTo>
                  <a:pt x="1442364" y="202914"/>
                  <a:pt x="1449850" y="203918"/>
                  <a:pt x="1458339" y="203918"/>
                </a:cubicBezTo>
                <a:cubicBezTo>
                  <a:pt x="1464764" y="203918"/>
                  <a:pt x="1470643" y="203057"/>
                  <a:pt x="1475978" y="201336"/>
                </a:cubicBezTo>
                <a:cubicBezTo>
                  <a:pt x="1481312" y="199615"/>
                  <a:pt x="1485901" y="197178"/>
                  <a:pt x="1489744" y="194023"/>
                </a:cubicBezTo>
                <a:cubicBezTo>
                  <a:pt x="1493587" y="190868"/>
                  <a:pt x="1496541" y="186996"/>
                  <a:pt x="1498606" y="182407"/>
                </a:cubicBezTo>
                <a:cubicBezTo>
                  <a:pt x="1500671" y="177818"/>
                  <a:pt x="1501704" y="172598"/>
                  <a:pt x="1501704" y="166748"/>
                </a:cubicBezTo>
                <a:cubicBezTo>
                  <a:pt x="1501704" y="160438"/>
                  <a:pt x="1500270" y="155046"/>
                  <a:pt x="1497402" y="150572"/>
                </a:cubicBezTo>
                <a:cubicBezTo>
                  <a:pt x="1494534" y="146098"/>
                  <a:pt x="1490748" y="142169"/>
                  <a:pt x="1486044" y="138784"/>
                </a:cubicBezTo>
                <a:cubicBezTo>
                  <a:pt x="1481341" y="135400"/>
                  <a:pt x="1475978" y="132303"/>
                  <a:pt x="1469955" y="129492"/>
                </a:cubicBezTo>
                <a:cubicBezTo>
                  <a:pt x="1463932" y="126681"/>
                  <a:pt x="1457765" y="123813"/>
                  <a:pt x="1451456" y="120888"/>
                </a:cubicBezTo>
                <a:cubicBezTo>
                  <a:pt x="1445146" y="117962"/>
                  <a:pt x="1439008" y="114721"/>
                  <a:pt x="1433043" y="111165"/>
                </a:cubicBezTo>
                <a:cubicBezTo>
                  <a:pt x="1427078" y="107609"/>
                  <a:pt x="1421743" y="103421"/>
                  <a:pt x="1417039" y="98603"/>
                </a:cubicBezTo>
                <a:cubicBezTo>
                  <a:pt x="1412336" y="93785"/>
                  <a:pt x="1408521" y="88135"/>
                  <a:pt x="1405596" y="81653"/>
                </a:cubicBezTo>
                <a:cubicBezTo>
                  <a:pt x="1402670" y="75171"/>
                  <a:pt x="1401208" y="67399"/>
                  <a:pt x="1401208" y="58336"/>
                </a:cubicBezTo>
                <a:cubicBezTo>
                  <a:pt x="1401208" y="49043"/>
                  <a:pt x="1402900" y="40755"/>
                  <a:pt x="1406284" y="33470"/>
                </a:cubicBezTo>
                <a:cubicBezTo>
                  <a:pt x="1409668" y="26185"/>
                  <a:pt x="1414372" y="20076"/>
                  <a:pt x="1420395" y="15143"/>
                </a:cubicBezTo>
                <a:cubicBezTo>
                  <a:pt x="1426418" y="10210"/>
                  <a:pt x="1433588" y="6453"/>
                  <a:pt x="1441905" y="3872"/>
                </a:cubicBezTo>
                <a:cubicBezTo>
                  <a:pt x="1450223" y="1290"/>
                  <a:pt x="1459200" y="0"/>
                  <a:pt x="1468836" y="0"/>
                </a:cubicBezTo>
                <a:close/>
                <a:moveTo>
                  <a:pt x="292717" y="0"/>
                </a:moveTo>
                <a:cubicBezTo>
                  <a:pt x="309122" y="0"/>
                  <a:pt x="323405" y="2466"/>
                  <a:pt x="335566" y="7399"/>
                </a:cubicBezTo>
                <a:cubicBezTo>
                  <a:pt x="347726" y="12332"/>
                  <a:pt x="357850" y="19531"/>
                  <a:pt x="365938" y="28996"/>
                </a:cubicBezTo>
                <a:cubicBezTo>
                  <a:pt x="374026" y="38460"/>
                  <a:pt x="380049" y="50162"/>
                  <a:pt x="384007" y="64100"/>
                </a:cubicBezTo>
                <a:cubicBezTo>
                  <a:pt x="387965" y="78039"/>
                  <a:pt x="389944" y="94014"/>
                  <a:pt x="389944" y="112025"/>
                </a:cubicBezTo>
                <a:cubicBezTo>
                  <a:pt x="389944" y="130037"/>
                  <a:pt x="387821" y="146270"/>
                  <a:pt x="383577" y="160725"/>
                </a:cubicBezTo>
                <a:cubicBezTo>
                  <a:pt x="379332" y="175180"/>
                  <a:pt x="372994" y="187484"/>
                  <a:pt x="364562" y="197636"/>
                </a:cubicBezTo>
                <a:cubicBezTo>
                  <a:pt x="356130" y="207789"/>
                  <a:pt x="345547" y="215590"/>
                  <a:pt x="332812" y="221040"/>
                </a:cubicBezTo>
                <a:cubicBezTo>
                  <a:pt x="320078" y="226489"/>
                  <a:pt x="305222" y="229214"/>
                  <a:pt x="288243" y="229214"/>
                </a:cubicBezTo>
                <a:cubicBezTo>
                  <a:pt x="271494" y="229214"/>
                  <a:pt x="257010" y="226718"/>
                  <a:pt x="244792" y="221728"/>
                </a:cubicBezTo>
                <a:cubicBezTo>
                  <a:pt x="232574" y="216738"/>
                  <a:pt x="222479" y="209482"/>
                  <a:pt x="214506" y="199960"/>
                </a:cubicBezTo>
                <a:cubicBezTo>
                  <a:pt x="206533" y="190438"/>
                  <a:pt x="200596" y="178621"/>
                  <a:pt x="196695" y="164511"/>
                </a:cubicBezTo>
                <a:cubicBezTo>
                  <a:pt x="192795" y="150400"/>
                  <a:pt x="190844" y="134167"/>
                  <a:pt x="190844" y="115811"/>
                </a:cubicBezTo>
                <a:cubicBezTo>
                  <a:pt x="190844" y="98259"/>
                  <a:pt x="192967" y="82313"/>
                  <a:pt x="197211" y="67972"/>
                </a:cubicBezTo>
                <a:cubicBezTo>
                  <a:pt x="201456" y="53632"/>
                  <a:pt x="207823" y="41443"/>
                  <a:pt x="216313" y="31405"/>
                </a:cubicBezTo>
                <a:cubicBezTo>
                  <a:pt x="224802" y="21367"/>
                  <a:pt x="235414" y="13623"/>
                  <a:pt x="248148" y="8174"/>
                </a:cubicBezTo>
                <a:cubicBezTo>
                  <a:pt x="260882" y="2724"/>
                  <a:pt x="275738" y="0"/>
                  <a:pt x="292717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  <a:prstDash val="sysDot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lvl1pPr marR="0" lvl="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en-GB" altLang="zh-CN" sz="2800" b="0" i="0" u="none" strike="noStrike" cap="none" spc="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  <a:lvl2pPr marL="6858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2pPr>
            <a:lvl3pPr marL="11430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3pPr>
            <a:lvl4pPr marL="16002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4pPr>
            <a:lvl5pPr marL="20574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zh-CN" altLang="en-US"/>
          </a:p>
        </p:txBody>
      </p:sp>
      <p:sp>
        <p:nvSpPr>
          <p:cNvPr id="40" name="标题 5"/>
          <p:cNvSpPr>
            <a:spLocks noGrp="1"/>
          </p:cNvSpPr>
          <p:nvPr>
            <p:custDataLst>
              <p:tags r:id="rId18"/>
            </p:custDataLst>
          </p:nvPr>
        </p:nvSpPr>
        <p:spPr>
          <a:xfrm>
            <a:off x="835025" y="603885"/>
            <a:ext cx="2002790" cy="12230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vert="horz" wrap="square" lIns="91440" tIns="45720" rIns="91440" bIns="45720" rtlCol="0" anchor="t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 smtClea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</a:lstStyle>
          <a:p>
            <a:r>
              <a:rPr lang="zh-CN" altLang="en-US" dirty="0">
                <a:latin typeface="汉仪雅酷黑 85W" panose="020B0904020202020204" charset="-122"/>
                <a:ea typeface="汉仪雅酷黑 85W" panose="020B0904020202020204" charset="-122"/>
              </a:rPr>
              <a:t>目录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4262120" y="1479550"/>
            <a:ext cx="300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项目准备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53081" y="757381"/>
            <a:ext cx="37906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设计无线遥控翻页笔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941" y="3525335"/>
            <a:ext cx="2877273" cy="287727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2406186" y="2648890"/>
            <a:ext cx="1130095" cy="1629029"/>
            <a:chOff x="1132852" y="1215112"/>
            <a:chExt cx="1248082" cy="1799107"/>
          </a:xfrm>
        </p:grpSpPr>
        <p:sp>
          <p:nvSpPr>
            <p:cNvPr id="11" name="Oval 24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15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" name="文本框 22"/>
            <p:cNvSpPr txBox="1"/>
            <p:nvPr>
              <p:custDataLst>
                <p:tags r:id="rId16"/>
              </p:custDataLst>
            </p:nvPr>
          </p:nvSpPr>
          <p:spPr>
            <a:xfrm>
              <a:off x="1401828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4" name="组合 13"/>
          <p:cNvGrpSpPr/>
          <p:nvPr>
            <p:custDataLst>
              <p:tags r:id="rId3"/>
            </p:custDataLst>
          </p:nvPr>
        </p:nvGrpSpPr>
        <p:grpSpPr>
          <a:xfrm>
            <a:off x="4997598" y="2702071"/>
            <a:ext cx="1130095" cy="1629029"/>
            <a:chOff x="4791477" y="1215112"/>
            <a:chExt cx="1248082" cy="1799107"/>
          </a:xfrm>
        </p:grpSpPr>
        <p:sp>
          <p:nvSpPr>
            <p:cNvPr id="15" name="Oval 2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2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7" name="文本框 24"/>
            <p:cNvSpPr txBox="1"/>
            <p:nvPr>
              <p:custDataLst>
                <p:tags r:id="rId13"/>
              </p:custDataLst>
            </p:nvPr>
          </p:nvSpPr>
          <p:spPr>
            <a:xfrm>
              <a:off x="505775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02</a:t>
              </a:r>
            </a:p>
          </p:txBody>
        </p:sp>
      </p:grpSp>
      <p:sp>
        <p:nvSpPr>
          <p:cNvPr id="18" name="MH_Text_1"/>
          <p:cNvSpPr/>
          <p:nvPr>
            <p:custDataLst>
              <p:tags r:id="rId4"/>
            </p:custDataLst>
          </p:nvPr>
        </p:nvSpPr>
        <p:spPr>
          <a:xfrm>
            <a:off x="2142446" y="4441070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提出需求</a:t>
            </a:r>
          </a:p>
        </p:txBody>
      </p:sp>
      <p:sp>
        <p:nvSpPr>
          <p:cNvPr id="20" name="MH_Text_1"/>
          <p:cNvSpPr/>
          <p:nvPr>
            <p:custDataLst>
              <p:tags r:id="rId5"/>
            </p:custDataLst>
          </p:nvPr>
        </p:nvSpPr>
        <p:spPr>
          <a:xfrm>
            <a:off x="4727119" y="4423734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选择路径</a:t>
            </a:r>
          </a:p>
        </p:txBody>
      </p:sp>
      <p:sp>
        <p:nvSpPr>
          <p:cNvPr id="4" name="矩形 3"/>
          <p:cNvSpPr/>
          <p:nvPr/>
        </p:nvSpPr>
        <p:spPr>
          <a:xfrm>
            <a:off x="2095885" y="4797504"/>
            <a:ext cx="17951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提出翻页器的设计要求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779874" y="4760794"/>
            <a:ext cx="20530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选择合适的数据传输技术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7174C70C-CD58-22D9-BD8E-3743FC9D38DF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7644366" y="2702070"/>
            <a:ext cx="1130095" cy="1629029"/>
            <a:chOff x="4791477" y="1215112"/>
            <a:chExt cx="1248082" cy="1799107"/>
          </a:xfrm>
        </p:grpSpPr>
        <p:sp>
          <p:nvSpPr>
            <p:cNvPr id="6" name="Oval 24">
              <a:extLst>
                <a:ext uri="{FF2B5EF4-FFF2-40B4-BE49-F238E27FC236}">
                  <a16:creationId xmlns:a16="http://schemas.microsoft.com/office/drawing/2014/main" id="{6AEF922F-4400-F371-0D8C-5957712DE969}"/>
                </a:ext>
              </a:extLst>
            </p:cNvPr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任意多边形 15">
              <a:extLst>
                <a:ext uri="{FF2B5EF4-FFF2-40B4-BE49-F238E27FC236}">
                  <a16:creationId xmlns:a16="http://schemas.microsoft.com/office/drawing/2014/main" id="{2EC46603-52B2-06A0-F59B-384ED670016B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文本框 24">
              <a:extLst>
                <a:ext uri="{FF2B5EF4-FFF2-40B4-BE49-F238E27FC236}">
                  <a16:creationId xmlns:a16="http://schemas.microsoft.com/office/drawing/2014/main" id="{B4024E8F-39B5-E96F-F561-90DF8C315D70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5013368" y="1466667"/>
              <a:ext cx="843680" cy="773306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03</a:t>
              </a:r>
            </a:p>
          </p:txBody>
        </p:sp>
      </p:grpSp>
      <p:sp>
        <p:nvSpPr>
          <p:cNvPr id="19" name="MH_Text_1">
            <a:extLst>
              <a:ext uri="{FF2B5EF4-FFF2-40B4-BE49-F238E27FC236}">
                <a16:creationId xmlns:a16="http://schemas.microsoft.com/office/drawing/2014/main" id="{A90B6B76-B4EE-79D7-27BB-722A7CAE033B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373887" y="4423733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制定计划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CAA483F-554A-729C-34EC-9BD36347F401}"/>
              </a:ext>
            </a:extLst>
          </p:cNvPr>
          <p:cNvSpPr/>
          <p:nvPr/>
        </p:nvSpPr>
        <p:spPr>
          <a:xfrm>
            <a:off x="7373887" y="4780168"/>
            <a:ext cx="20530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制定课件翻页器设计步骤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60160" y="981960"/>
            <a:ext cx="433584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提出翻页器的设计要求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58" y="4057919"/>
            <a:ext cx="2328935" cy="232893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sp>
        <p:nvSpPr>
          <p:cNvPr id="5" name="对话气泡: 圆角矩形 4">
            <a:extLst>
              <a:ext uri="{FF2B5EF4-FFF2-40B4-BE49-F238E27FC236}">
                <a16:creationId xmlns:a16="http://schemas.microsoft.com/office/drawing/2014/main" id="{A52428E7-14F5-7EF8-C159-E73605CE553D}"/>
              </a:ext>
            </a:extLst>
          </p:cNvPr>
          <p:cNvSpPr/>
          <p:nvPr/>
        </p:nvSpPr>
        <p:spPr>
          <a:xfrm>
            <a:off x="1014884" y="1635612"/>
            <a:ext cx="3484394" cy="2089159"/>
          </a:xfrm>
          <a:prstGeom prst="wedgeRoundRectCallout">
            <a:avLst>
              <a:gd name="adj1" fmla="val -33216"/>
              <a:gd name="adj2" fmla="val 75028"/>
              <a:gd name="adj3" fmla="val 16667"/>
            </a:avLst>
          </a:prstGeom>
          <a:noFill/>
          <a:ln>
            <a:solidFill>
              <a:srgbClr val="0068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zh-CN" altLang="en-US" sz="2000" b="1" dirty="0">
                <a:solidFill>
                  <a:srgbClr val="0068B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提出你的问题：</a:t>
            </a:r>
            <a:endParaRPr lang="en-US" altLang="zh-CN" b="1" dirty="0">
              <a:solidFill>
                <a:srgbClr val="0068B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随着学校信息化水平的提升，许多老师热衷用课件上课，而演示文稿是最常见的课件形式。老师上课是如何使用的？有哪些“痛点”呢？</a:t>
            </a:r>
            <a:endParaRPr lang="zh-CN" altLang="en-US" sz="16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26" name="图片 4">
            <a:extLst>
              <a:ext uri="{FF2B5EF4-FFF2-40B4-BE49-F238E27FC236}">
                <a16:creationId xmlns:a16="http://schemas.microsoft.com/office/drawing/2014/main" id="{42D4B0F2-B477-B859-DC26-E479218A5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3"/>
          <a:stretch/>
        </p:blipFill>
        <p:spPr bwMode="auto">
          <a:xfrm>
            <a:off x="6711943" y="888606"/>
            <a:ext cx="3719897" cy="237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2">
            <a:extLst>
              <a:ext uri="{FF2B5EF4-FFF2-40B4-BE49-F238E27FC236}">
                <a16:creationId xmlns:a16="http://schemas.microsoft.com/office/drawing/2014/main" id="{E8CE8259-7A23-7573-0CFE-CA87C4601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520" y="4090936"/>
            <a:ext cx="3631782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o"/>
              <a:tabLst/>
            </a:pPr>
            <a:r>
              <a:rPr kumimoji="0" lang="zh-CN" altLang="en-US" sz="2200" b="0" i="0" u="none" strike="noStrike" cap="none" normalizeH="0" baseline="0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用有线鼠标操作控制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o"/>
              <a:tabLst/>
            </a:pPr>
            <a:r>
              <a:rPr kumimoji="0" lang="zh-CN" altLang="en-US" sz="2200" b="0" i="0" u="none" strike="noStrike" cap="none" normalizeH="0" baseline="0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在触摸屏上操作来控制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o"/>
              <a:tabLst/>
            </a:pPr>
            <a:r>
              <a:rPr kumimoji="0" lang="zh-CN" altLang="en-US" sz="2200" b="0" i="0" u="none" strike="noStrike" cap="none" normalizeH="0" baseline="0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用无线鼠标操作控制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o"/>
              <a:tabLst/>
            </a:pPr>
            <a:r>
              <a:rPr kumimoji="0" lang="zh-CN" altLang="en-US" sz="2200" b="0" i="0" u="none" strike="noStrike" cap="none" normalizeH="0" baseline="0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由学生协助控制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o"/>
              <a:tabLst/>
            </a:pPr>
            <a:r>
              <a:rPr kumimoji="0" lang="zh-CN" altLang="en-US" sz="2200" b="0" i="0" u="sng" strike="noStrike" cap="none" normalizeH="0" baseline="0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                </a:t>
            </a:r>
            <a:r>
              <a:rPr kumimoji="0" lang="en-US" altLang="zh-CN" sz="2200" b="0" i="0" u="none" strike="noStrike" cap="none" normalizeH="0" baseline="0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  <a:endParaRPr kumimoji="0" lang="zh-CN" altLang="zh-CN" sz="2200" b="0" i="0" u="none" strike="noStrike" cap="none" normalizeH="0" baseline="0" dirty="0">
              <a:ln>
                <a:noFill/>
              </a:ln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67498C98-0711-78FE-CCC6-AEB392DD8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1220" y="4090936"/>
            <a:ext cx="2801922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o"/>
              <a:tabLst/>
            </a:pPr>
            <a:r>
              <a:rPr kumimoji="0" lang="zh-CN" altLang="en-US" sz="2200" b="0" i="0" u="none" strike="noStrike" cap="none" normalizeH="0" baseline="0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操作方便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o"/>
              <a:tabLst/>
            </a:pPr>
            <a:r>
              <a:rPr kumimoji="0" lang="zh-CN" altLang="en-US" sz="2200" b="0" i="0" u="none" strike="noStrike" cap="none" normalizeH="0" baseline="0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操作不方便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o"/>
              <a:tabLst/>
            </a:pPr>
            <a:r>
              <a:rPr kumimoji="0" lang="zh-CN" altLang="en-US" sz="2200" b="0" i="0" u="none" strike="noStrike" cap="none" normalizeH="0" baseline="0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使用了翻页器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o"/>
              <a:tabLst/>
            </a:pPr>
            <a:r>
              <a:rPr kumimoji="0" lang="zh-CN" altLang="en-US" sz="2200" b="0" i="0" u="none" strike="noStrike" cap="none" normalizeH="0" baseline="0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未使用翻页器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o"/>
              <a:tabLst/>
            </a:pPr>
            <a:r>
              <a:rPr kumimoji="0" lang="zh-CN" altLang="en-US" sz="2200" b="0" i="0" u="sng" strike="noStrike" cap="none" normalizeH="0" baseline="0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          </a:t>
            </a:r>
            <a:r>
              <a:rPr kumimoji="0" lang="en-US" altLang="zh-CN" sz="2200" b="0" i="0" u="none" strike="noStrike" cap="none" normalizeH="0" baseline="0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. </a:t>
            </a:r>
            <a:endParaRPr kumimoji="0" lang="zh-CN" altLang="zh-CN" sz="2200" b="0" i="0" u="none" strike="noStrike" cap="none" normalizeH="0" baseline="0" dirty="0">
              <a:ln>
                <a:noFill/>
              </a:ln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E35E8FA-592C-C580-9EC3-70038FCCB5C7}"/>
              </a:ext>
            </a:extLst>
          </p:cNvPr>
          <p:cNvSpPr txBox="1"/>
          <p:nvPr/>
        </p:nvSpPr>
        <p:spPr>
          <a:xfrm>
            <a:off x="4545024" y="3593593"/>
            <a:ext cx="597093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u="sng" spc="10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            </a:t>
            </a:r>
            <a:r>
              <a:rPr lang="zh-CN" altLang="en-US" sz="2800" b="1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老师</a:t>
            </a:r>
            <a:r>
              <a:rPr lang="zh-CN" altLang="en-US" sz="2800" b="1" spc="10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使用课件上课的情境：</a:t>
            </a:r>
            <a:endParaRPr lang="zh-CN" altLang="en-US" sz="2800" b="1" u="sng" spc="100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60160" y="981960"/>
            <a:ext cx="433584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提出翻页器的设计要求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516" y="4205953"/>
            <a:ext cx="2328935" cy="232893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sp>
        <p:nvSpPr>
          <p:cNvPr id="4" name="文本框 2">
            <a:extLst>
              <a:ext uri="{FF2B5EF4-FFF2-40B4-BE49-F238E27FC236}">
                <a16:creationId xmlns:a16="http://schemas.microsoft.com/office/drawing/2014/main" id="{E8CE8259-7A23-7573-0CFE-CA87C4601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512" y="2451344"/>
            <a:ext cx="4258129" cy="153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o"/>
              <a:tabLst/>
            </a:pPr>
            <a:r>
              <a:rPr kumimoji="0" lang="zh-CN" altLang="en-US" sz="2200" b="0" i="0" u="none" strike="noStrike" cap="none" normalizeH="0" baseline="0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上课前要手动连接，不方便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o"/>
              <a:tabLst/>
            </a:pPr>
            <a:r>
              <a:rPr kumimoji="0" lang="zh-CN" altLang="en-US" sz="2200" b="0" i="0" u="none" strike="noStrike" cap="none" normalizeH="0" baseline="0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翻页器的</a:t>
            </a:r>
            <a:r>
              <a:rPr kumimoji="0" lang="en-US" altLang="zh-CN" sz="2200" b="0" i="0" u="none" strike="noStrike" cap="none" normalizeH="0" baseline="0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USB</a:t>
            </a:r>
            <a:r>
              <a:rPr kumimoji="0" lang="zh-CN" altLang="en-US" sz="2200" b="0" i="0" u="none" strike="noStrike" cap="none" normalizeH="0" baseline="0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连接器容易丢失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o"/>
              <a:tabLst/>
            </a:pPr>
            <a:r>
              <a:rPr kumimoji="0" lang="zh-CN" altLang="en-US" sz="2200" b="0" i="0" u="none" strike="noStrike" cap="none" normalizeH="0" baseline="0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电脑上的</a:t>
            </a:r>
            <a:r>
              <a:rPr kumimoji="0" lang="en-US" altLang="zh-CN" sz="2200" b="0" i="0" u="none" strike="noStrike" cap="none" normalizeH="0" baseline="0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USB</a:t>
            </a:r>
            <a:r>
              <a:rPr kumimoji="0" lang="zh-CN" altLang="en-US" sz="2200" b="0" i="0" u="none" strike="noStrike" cap="none" normalizeH="0" baseline="0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接口不够</a:t>
            </a: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67498C98-0711-78FE-CCC6-AEB392DD8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9020" y="2197429"/>
            <a:ext cx="3687818" cy="204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o"/>
              <a:tabLst/>
            </a:pPr>
            <a:r>
              <a:rPr kumimoji="0" lang="zh-CN" altLang="en-US" sz="2200" b="0" i="0" u="none" strike="noStrike" cap="none" normalizeH="0" baseline="0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范围要能覆盖整个教室；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o"/>
              <a:tabLst/>
            </a:pPr>
            <a:r>
              <a:rPr kumimoji="0" lang="zh-CN" altLang="en-US" sz="2200" b="0" i="0" u="none" strike="noStrike" cap="none" normalizeH="0" baseline="0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无线连接，而且要稳定；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o"/>
              <a:tabLst/>
            </a:pPr>
            <a:r>
              <a:rPr kumimoji="0" lang="zh-CN" altLang="en-US" sz="2200" b="0" i="0" u="none" strike="noStrike" cap="none" normalizeH="0" baseline="0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操作响应速度要快；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o"/>
              <a:tabLst/>
            </a:pPr>
            <a:r>
              <a:rPr kumimoji="0" lang="zh-CN" altLang="en-US" sz="2200" b="0" i="0" u="none" strike="noStrike" cap="none" normalizeH="0" baseline="0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控制范围</a:t>
            </a:r>
            <a:r>
              <a:rPr kumimoji="0" lang="en-US" altLang="zh-CN" sz="2200" b="0" i="0" u="none" strike="noStrike" cap="none" normalizeH="0" baseline="0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10</a:t>
            </a:r>
            <a:r>
              <a:rPr kumimoji="0" lang="zh-CN" altLang="en-US" sz="2200" b="0" i="0" u="none" strike="noStrike" cap="none" normalizeH="0" baseline="0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米以内；</a:t>
            </a:r>
            <a:endParaRPr kumimoji="0" lang="en-US" altLang="zh-CN" sz="2200" b="0" i="0" u="none" strike="noStrike" cap="none" normalizeH="0" baseline="0" dirty="0">
              <a:ln>
                <a:noFill/>
              </a:ln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A24CFDC-1BF8-45C5-C7A5-5AB72793BA26}"/>
              </a:ext>
            </a:extLst>
          </p:cNvPr>
          <p:cNvSpPr/>
          <p:nvPr/>
        </p:nvSpPr>
        <p:spPr>
          <a:xfrm>
            <a:off x="1463709" y="2302851"/>
            <a:ext cx="4036088" cy="2121406"/>
          </a:xfrm>
          <a:prstGeom prst="roundRect">
            <a:avLst/>
          </a:prstGeom>
          <a:noFill/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E35E8FA-592C-C580-9EC3-70038FCCB5C7}"/>
              </a:ext>
            </a:extLst>
          </p:cNvPr>
          <p:cNvSpPr txBox="1"/>
          <p:nvPr/>
        </p:nvSpPr>
        <p:spPr>
          <a:xfrm>
            <a:off x="2752202" y="4132504"/>
            <a:ext cx="1092235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pc="100" dirty="0">
                <a:solidFill>
                  <a:srgbClr val="0070C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问题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CD9FB7A5-9161-5E67-8276-7E3099035700}"/>
              </a:ext>
            </a:extLst>
          </p:cNvPr>
          <p:cNvSpPr/>
          <p:nvPr/>
        </p:nvSpPr>
        <p:spPr>
          <a:xfrm>
            <a:off x="6487885" y="2301649"/>
            <a:ext cx="4036088" cy="2121406"/>
          </a:xfrm>
          <a:prstGeom prst="roundRect">
            <a:avLst/>
          </a:prstGeom>
          <a:noFill/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6056E19-CFB6-89D4-1B74-6BFD3CBB2EE1}"/>
              </a:ext>
            </a:extLst>
          </p:cNvPr>
          <p:cNvSpPr txBox="1"/>
          <p:nvPr/>
        </p:nvSpPr>
        <p:spPr>
          <a:xfrm>
            <a:off x="7876785" y="4132504"/>
            <a:ext cx="116244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 spc="10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solidFill>
                  <a:srgbClr val="0070C0"/>
                </a:solidFill>
              </a:rPr>
              <a:t>需求</a:t>
            </a:r>
          </a:p>
        </p:txBody>
      </p:sp>
      <p:sp>
        <p:nvSpPr>
          <p:cNvPr id="10" name="箭头: 右 9">
            <a:extLst>
              <a:ext uri="{FF2B5EF4-FFF2-40B4-BE49-F238E27FC236}">
                <a16:creationId xmlns:a16="http://schemas.microsoft.com/office/drawing/2014/main" id="{684CE1DB-1586-4979-F65F-4CA0A2FBED47}"/>
              </a:ext>
            </a:extLst>
          </p:cNvPr>
          <p:cNvSpPr/>
          <p:nvPr/>
        </p:nvSpPr>
        <p:spPr>
          <a:xfrm>
            <a:off x="5718286" y="2954583"/>
            <a:ext cx="551109" cy="844061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1" name="Picture 10" descr="手绘卡通扁平化教师导师教育人物素材免费下载 - 觅知网">
            <a:extLst>
              <a:ext uri="{FF2B5EF4-FFF2-40B4-BE49-F238E27FC236}">
                <a16:creationId xmlns:a16="http://schemas.microsoft.com/office/drawing/2014/main" id="{05C82D36-993C-79F6-97AE-E604DEAB8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092" y="3478659"/>
            <a:ext cx="1212005" cy="121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8" descr="卡通男教师素材|平面|图案|CDchan - 原创作品 - 站酷 (ZCOOL)">
            <a:extLst>
              <a:ext uri="{FF2B5EF4-FFF2-40B4-BE49-F238E27FC236}">
                <a16:creationId xmlns:a16="http://schemas.microsoft.com/office/drawing/2014/main" id="{30677638-F75A-7925-1BB2-0F2E5CBB82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9" r="22981" b="42179"/>
          <a:stretch/>
        </p:blipFill>
        <p:spPr bwMode="auto">
          <a:xfrm>
            <a:off x="9426490" y="3445116"/>
            <a:ext cx="1315973" cy="121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4611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89074" y="915014"/>
            <a:ext cx="45341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选择合适的数据传输技术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984136" y="4616620"/>
            <a:ext cx="72259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/>
            <a:r>
              <a:rPr lang="zh-CN" altLang="en-US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物联网传输技术就是在物与物之间实现数据传输，一般无线传输比较多，常用的物联网传输技术的传输方式及其特点如下。你能举个例子吗？</a:t>
            </a:r>
            <a:endParaRPr lang="en-US" altLang="zh-CN" sz="20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94C33029-5D33-2EFE-0180-4C15128F5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12" y="363839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070" y="3761278"/>
            <a:ext cx="2707937" cy="2707937"/>
          </a:xfrm>
          <a:prstGeom prst="rect">
            <a:avLst/>
          </a:prstGeom>
        </p:spPr>
      </p:pic>
      <p:pic>
        <p:nvPicPr>
          <p:cNvPr id="3074" name="图片 1">
            <a:extLst>
              <a:ext uri="{FF2B5EF4-FFF2-40B4-BE49-F238E27FC236}">
                <a16:creationId xmlns:a16="http://schemas.microsoft.com/office/drawing/2014/main" id="{284AD561-EA74-D668-E66A-1F25034BC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86" y="1595799"/>
            <a:ext cx="9059232" cy="284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对话气泡: 矩形 5">
            <a:extLst>
              <a:ext uri="{FF2B5EF4-FFF2-40B4-BE49-F238E27FC236}">
                <a16:creationId xmlns:a16="http://schemas.microsoft.com/office/drawing/2014/main" id="{747BA43D-EEB7-2BD7-DA50-D3151DBB3588}"/>
              </a:ext>
            </a:extLst>
          </p:cNvPr>
          <p:cNvSpPr/>
          <p:nvPr/>
        </p:nvSpPr>
        <p:spPr>
          <a:xfrm>
            <a:off x="1984136" y="4584047"/>
            <a:ext cx="7099574" cy="1205801"/>
          </a:xfrm>
          <a:prstGeom prst="wedgeRectCallout">
            <a:avLst>
              <a:gd name="adj1" fmla="val 59142"/>
              <a:gd name="adj2" fmla="val -33333"/>
            </a:avLst>
          </a:prstGeom>
          <a:noFill/>
          <a:ln>
            <a:solidFill>
              <a:srgbClr val="0068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WFlNzg2MWU0MzVkOTllNDBlYmIxYTQ5NzIyOTNlMW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2"/>
  <p:tag name="KSO_WM_UNIT_ID" val="custom20230290_4*l_h_i*1_3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3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3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4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4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2"/>
  <p:tag name="KSO_WM_UNIT_ID" val="custom20230290_4*l_h_i*1_4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4.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4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4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90_4*a*1"/>
  <p:tag name="KSO_WM_TEMPLATE_CATEGORY" val="custom"/>
  <p:tag name="KSO_WM_TEMPLATE_INDEX" val="20230290"/>
  <p:tag name="KSO_WM_UNIT_LAYERLEVEL" val="1"/>
  <p:tag name="KSO_WM_TAG_VERSION" val="3.0"/>
  <p:tag name="KSO_WM_BEAUTIFY_FLAG" val="#wm#"/>
  <p:tag name="KSO_WM_DIAGRAM_GROUP_CODE" val="l1-1"/>
  <p:tag name="KSO_WM_UNIT_PRESET_TEXT" val="目录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9.0631496062992,&quot;left&quot;:165.141968503937,&quot;top&quot;:116.5,&quot;width&quot;:458.98393700787403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9.0631496062992,&quot;left&quot;:165.141968503937,&quot;top&quot;:116.5,&quot;width&quot;:458.98393700787403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9.0631496062992,&quot;left&quot;:165.141968503937,&quot;top&quot;:116.5,&quot;width&quot;:458.98393700787403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UNIT_TYPE" val="i"/>
  <p:tag name="KSO_WM_UNIT_INDEX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custom20230290_4*l_h_i*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1.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0.61314960629926,&quot;left&quot;:207.86889763779527,&quot;top&quot;:124.95,&quot;width&quot;:416.25700787401576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0.61314960629926,&quot;left&quot;:207.86889763779527,&quot;top&quot;:124.95,&quot;width&quot;:416.25700787401576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2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custom20230290_4*l_h_i*1_2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2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2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3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MAX_ITEMCNT" val="6"/>
  <p:tag name="KSO_WM_DIAGRAM_MIN_ITEMCNT" val="2"/>
  <p:tag name="KSO_WM_DIAGRAM_VIRTUALLY_FRAME" val="{&quot;height&quot;:423.0386657714844,&quot;left&quot;:474.6750061035156,&quot;top&quot;:68.7056671142578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heme/theme1.xml><?xml version="1.0" encoding="utf-8"?>
<a:theme xmlns:a="http://schemas.openxmlformats.org/drawingml/2006/main" name="Office 主题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ont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1098</Words>
  <Application>Microsoft Office PowerPoint</Application>
  <PresentationFormat>宽屏</PresentationFormat>
  <Paragraphs>171</Paragraphs>
  <Slides>25</Slides>
  <Notes>23</Notes>
  <HiddenSlides>0</HiddenSlides>
  <MMClips>2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42" baseType="lpstr">
      <vt:lpstr>MiSans Normal</vt:lpstr>
      <vt:lpstr>方正剪纸简体</vt:lpstr>
      <vt:lpstr>方正小标宋简体</vt:lpstr>
      <vt:lpstr>方正稚艺简体</vt:lpstr>
      <vt:lpstr>汉仪雅酷黑 85W</vt:lpstr>
      <vt:lpstr>Arial</vt:lpstr>
      <vt:lpstr>Calibri</vt:lpstr>
      <vt:lpstr>Impact</vt:lpstr>
      <vt:lpstr>Times New Roman</vt:lpstr>
      <vt:lpstr>Wingdings</vt:lpstr>
      <vt:lpstr>等线</vt:lpstr>
      <vt:lpstr>华文琥珀</vt:lpstr>
      <vt:lpstr>楷体</vt:lpstr>
      <vt:lpstr>微软雅黑</vt:lpstr>
      <vt:lpstr>Office 主题</vt:lpstr>
      <vt:lpstr>Picture</vt:lpstr>
      <vt:lpstr>Document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家庭急救常识</dc:title>
  <dc:creator>Administrator</dc:creator>
  <cp:lastModifiedBy>14105</cp:lastModifiedBy>
  <cp:revision>153</cp:revision>
  <dcterms:created xsi:type="dcterms:W3CDTF">2021-03-10T08:28:00Z</dcterms:created>
  <dcterms:modified xsi:type="dcterms:W3CDTF">2024-08-10T04:08:08Z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8F6A40DEAB994B90A50F73EA1B060CF3_13</vt:lpwstr>
  </property>
</Properties>
</file>