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9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87" r:id="rId2"/>
    <p:sldId id="417" r:id="rId3"/>
    <p:sldId id="426" r:id="rId4"/>
    <p:sldId id="447" r:id="rId5"/>
    <p:sldId id="333" r:id="rId6"/>
    <p:sldId id="402" r:id="rId7"/>
    <p:sldId id="449" r:id="rId8"/>
    <p:sldId id="450" r:id="rId9"/>
    <p:sldId id="448" r:id="rId10"/>
    <p:sldId id="418" r:id="rId11"/>
    <p:sldId id="422" r:id="rId12"/>
    <p:sldId id="428" r:id="rId13"/>
    <p:sldId id="451" r:id="rId14"/>
    <p:sldId id="452" r:id="rId15"/>
    <p:sldId id="453" r:id="rId16"/>
    <p:sldId id="454" r:id="rId17"/>
    <p:sldId id="415" r:id="rId18"/>
    <p:sldId id="432" r:id="rId19"/>
    <p:sldId id="420" r:id="rId20"/>
    <p:sldId id="416" r:id="rId21"/>
    <p:sldId id="421" r:id="rId22"/>
    <p:sldId id="455" r:id="rId23"/>
    <p:sldId id="41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86A5"/>
    <a:srgbClr val="0068B6"/>
    <a:srgbClr val="2E9FD1"/>
    <a:srgbClr val="3484A2"/>
    <a:srgbClr val="FF9900"/>
    <a:srgbClr val="F7AD35"/>
    <a:srgbClr val="CB6D41"/>
    <a:srgbClr val="F8B64D"/>
    <a:srgbClr val="F9C55C"/>
    <a:srgbClr val="54C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>
        <p:scale>
          <a:sx n="60" d="100"/>
          <a:sy n="60" d="100"/>
        </p:scale>
        <p:origin x="60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20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4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45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340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78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11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872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1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17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6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54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7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4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64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1.xml"/><Relationship Id="rId7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5" Type="http://schemas.openxmlformats.org/officeDocument/2006/relationships/slide" Target="../slides/slide20.xml"/><Relationship Id="rId4" Type="http://schemas.openxmlformats.org/officeDocument/2006/relationships/slide" Target="../slides/slide17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5.xml"/><Relationship Id="rId7" Type="http://schemas.openxmlformats.org/officeDocument/2006/relationships/slide" Target="../slides/slide2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0.xml"/><Relationship Id="rId5" Type="http://schemas.openxmlformats.org/officeDocument/2006/relationships/slide" Target="../slides/slide17.xml"/><Relationship Id="rId4" Type="http://schemas.openxmlformats.org/officeDocument/2006/relationships/slide" Target="../slides/slide1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11.xml"/><Relationship Id="rId7" Type="http://schemas.openxmlformats.org/officeDocument/2006/relationships/slide" Target="../slides/slide2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.xml"/><Relationship Id="rId5" Type="http://schemas.openxmlformats.org/officeDocument/2006/relationships/slide" Target="../slides/slide20.xml"/><Relationship Id="rId4" Type="http://schemas.openxmlformats.org/officeDocument/2006/relationships/slide" Target="../slides/slide1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11.xml"/><Relationship Id="rId7" Type="http://schemas.openxmlformats.org/officeDocument/2006/relationships/slide" Target="../slides/slide2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.xml"/><Relationship Id="rId5" Type="http://schemas.openxmlformats.org/officeDocument/2006/relationships/slide" Target="../slides/slide20.xml"/><Relationship Id="rId4" Type="http://schemas.openxmlformats.org/officeDocument/2006/relationships/slide" Target="../slides/slide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7" name="平行四边形 26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  <a:endParaRPr lang="zh-CN" altLang="en-US" sz="1500" b="1" dirty="0">
                <a:solidFill>
                  <a:srgbClr val="FF9900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30" name="平行四边形 29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</a:t>
              </a: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实施</a:t>
              </a:r>
            </a:p>
          </p:txBody>
        </p:sp>
      </p:grpSp>
      <p:grpSp>
        <p:nvGrpSpPr>
          <p:cNvPr id="32" name="组合 31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33" name="平行四边形 32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4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35" name="组合 34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36" name="平行四边形 35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7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sp>
        <p:nvSpPr>
          <p:cNvPr id="38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9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8685423" y="631561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项目</a:t>
            </a:r>
            <a:r>
              <a:rPr lang="en-US" altLang="zh-CN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4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  景区门票扫码验证</a:t>
            </a:r>
          </a:p>
        </p:txBody>
      </p:sp>
      <p:pic>
        <p:nvPicPr>
          <p:cNvPr id="42" name="图片 4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 userDrawn="1"/>
        </p:nvSpPr>
        <p:spPr>
          <a:xfrm>
            <a:off x="8685423" y="631561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38" name="文本框 37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项目</a:t>
            </a:r>
            <a:r>
              <a:rPr lang="en-US" altLang="zh-CN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4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  景区门票扫码验证</a:t>
            </a:r>
          </a:p>
        </p:txBody>
      </p:sp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40" name="组合 39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41" name="平行四边形 40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2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  <a:endParaRPr lang="zh-CN" altLang="en-US" sz="1500" b="1" kern="1200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44" name="平行四边形 43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5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</a:t>
              </a: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实施</a:t>
              </a:r>
            </a:p>
          </p:txBody>
        </p:sp>
      </p:grpSp>
      <p:grpSp>
        <p:nvGrpSpPr>
          <p:cNvPr id="46" name="组合 45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47" name="平行四边形 46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8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50" name="平行四边形 49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1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sp>
        <p:nvSpPr>
          <p:cNvPr id="52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3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 userDrawn="1"/>
        </p:nvSpPr>
        <p:spPr>
          <a:xfrm>
            <a:off x="8685423" y="631561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44" name="文本框 43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项目</a:t>
            </a:r>
            <a:r>
              <a:rPr lang="en-US" altLang="zh-CN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4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  景区门票扫码验证</a:t>
            </a:r>
          </a:p>
        </p:txBody>
      </p:sp>
      <p:pic>
        <p:nvPicPr>
          <p:cNvPr id="45" name="图片 4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46" name="组合 45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47" name="平行四边形 46">
              <a:hlinkClick r:id="rId3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8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</a:t>
              </a: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实施</a:t>
              </a: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50" name="平行四边形 49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1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  <a:endParaRPr lang="zh-CN" altLang="en-US" sz="1500" b="1" dirty="0">
                <a:solidFill>
                  <a:srgbClr val="FF9900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53" name="平行四边形 52">
              <a:hlinkClick r:id="rId5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4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55" name="组合 54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56" name="平行四边形 55">
              <a:hlinkClick r:id="rId6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7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  <a:endParaRPr lang="zh-CN" altLang="en-US" sz="1500" b="1" kern="1200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endParaRPr>
            </a:p>
          </p:txBody>
        </p:sp>
      </p:grpSp>
      <p:sp>
        <p:nvSpPr>
          <p:cNvPr id="58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9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项目</a:t>
            </a:r>
            <a:r>
              <a:rPr lang="en-US" altLang="zh-CN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4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  景区门票扫码验证</a:t>
            </a: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43" name="文本框 42"/>
          <p:cNvSpPr txBox="1"/>
          <p:nvPr userDrawn="1"/>
        </p:nvSpPr>
        <p:spPr>
          <a:xfrm>
            <a:off x="8685423" y="631561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grpSp>
        <p:nvGrpSpPr>
          <p:cNvPr id="44" name="组合 43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45" name="平行四边形 44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6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</a:t>
              </a: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实施</a:t>
              </a:r>
            </a:p>
          </p:txBody>
        </p:sp>
      </p:grpSp>
      <p:grpSp>
        <p:nvGrpSpPr>
          <p:cNvPr id="47" name="组合 46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48" name="平行四边形 47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9" name="矩形 3">
              <a:hlinkClick r:id="rId4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50" name="组合 49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51" name="平行四边形 50">
              <a:hlinkClick r:id="rId5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2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 smtClean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  <a:endParaRPr lang="zh-CN" altLang="en-US" sz="1500" b="1" dirty="0">
                <a:solidFill>
                  <a:srgbClr val="FF9900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54" name="平行四边形 53">
              <a:hlinkClick r:id="rId6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5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 smtClean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  <a:endParaRPr lang="zh-CN" altLang="en-US" sz="1500" b="1" kern="1200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endParaRPr>
            </a:p>
          </p:txBody>
        </p:sp>
      </p:grpSp>
      <p:sp>
        <p:nvSpPr>
          <p:cNvPr id="56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7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685423" y="631561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9" grpId="1" bldLvl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11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notesSlide" Target="../notesSlides/notesSlide17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5" Type="http://schemas.openxmlformats.org/officeDocument/2006/relationships/tags" Target="../tags/tag51.xml"/><Relationship Id="rId15" Type="http://schemas.openxmlformats.org/officeDocument/2006/relationships/image" Target="../media/image5.png"/><Relationship Id="rId10" Type="http://schemas.openxmlformats.org/officeDocument/2006/relationships/tags" Target="../tags/tag56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25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notesSlide" Target="../notesSlides/notesSlide19.xml"/><Relationship Id="rId5" Type="http://schemas.openxmlformats.org/officeDocument/2006/relationships/tags" Target="../tags/tag62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E:\360CloudEnterprise\Cache\2672364650\14815487282164357\01&#20010;&#20154;&#24037;&#20316;\ADMINI~1\AppData\Local\Temp\SGPicFaceTpBq\10544\0025DF50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38097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890254" y="2325413"/>
            <a:ext cx="7571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景区门票扫码验证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891132" y="5927986"/>
            <a:ext cx="5560899" cy="290195"/>
            <a:chOff x="6670" y="5259"/>
            <a:chExt cx="3834" cy="457"/>
          </a:xfrm>
        </p:grpSpPr>
        <p:sp>
          <p:nvSpPr>
            <p:cNvPr id="10" name="圆角矩形 26"/>
            <p:cNvSpPr/>
            <p:nvPr/>
          </p:nvSpPr>
          <p:spPr>
            <a:xfrm>
              <a:off x="6670" y="5259"/>
              <a:ext cx="2252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淮北</a:t>
              </a:r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市烈山区实验学校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 smtClean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况</a:t>
              </a:r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丽纯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69760" y="3846700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物联网条码识别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探究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旅行便捷</a:t>
            </a:r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奥秘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16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67989" y="1033114"/>
            <a:ext cx="23128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扫码体验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71720" y="1861072"/>
            <a:ext cx="9320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4988" algn="just">
              <a:tabLst>
                <a:tab pos="269875" algn="l"/>
              </a:tabLst>
            </a:pPr>
            <a:r>
              <a:rPr lang="zh-CN" altLang="en-US" sz="24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每组轮流使用平板电能的扫码功能，扫描他人生成的模拟门票二维码，模拟门票验证过程。讨论如何确保快速准确地完成验证。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063" y="3154362"/>
            <a:ext cx="3286648" cy="3286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13199D-043D-4E75-B4C8-EFD612626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631" y="3672356"/>
            <a:ext cx="2293426" cy="14352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9CB4A8-15BA-46A3-A598-A6C5355467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81" y="3429000"/>
            <a:ext cx="1921997" cy="1921997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83461D1-73AB-47FD-B98B-B29752DCA8CB}"/>
              </a:ext>
            </a:extLst>
          </p:cNvPr>
          <p:cNvCxnSpPr>
            <a:cxnSpLocks/>
            <a:stCxn id="11" idx="1"/>
            <a:endCxn id="5" idx="3"/>
          </p:cNvCxnSpPr>
          <p:nvPr/>
        </p:nvCxnSpPr>
        <p:spPr>
          <a:xfrm flipH="1">
            <a:off x="4477178" y="4389999"/>
            <a:ext cx="13094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3770" y="1548130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9C7F8F7-B307-4164-9426-AB8D422B657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795508" y="2659760"/>
            <a:ext cx="1130095" cy="1629029"/>
            <a:chOff x="1132852" y="1215112"/>
            <a:chExt cx="1248082" cy="1799107"/>
          </a:xfrm>
        </p:grpSpPr>
        <p:sp>
          <p:nvSpPr>
            <p:cNvPr id="14" name="Oval 24">
              <a:extLst>
                <a:ext uri="{FF2B5EF4-FFF2-40B4-BE49-F238E27FC236}">
                  <a16:creationId xmlns:a16="http://schemas.microsoft.com/office/drawing/2014/main" id="{5921B856-E905-4A88-893A-BF594C3CCB24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92D050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任意多边形 11">
              <a:extLst>
                <a:ext uri="{FF2B5EF4-FFF2-40B4-BE49-F238E27FC236}">
                  <a16:creationId xmlns:a16="http://schemas.microsoft.com/office/drawing/2014/main" id="{ED4D2CCC-E438-49C7-9122-0CA050C200B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11F3D43E-72E0-444D-808D-0B31F31C82D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269352" y="1452584"/>
              <a:ext cx="1037056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1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7146599-7743-4FCD-9D51-AD42289A9A6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289672" y="2675380"/>
            <a:ext cx="1130095" cy="1629029"/>
            <a:chOff x="4791477" y="1215112"/>
            <a:chExt cx="1248082" cy="1799107"/>
          </a:xfrm>
        </p:grpSpPr>
        <p:sp>
          <p:nvSpPr>
            <p:cNvPr id="18" name="Oval 24">
              <a:extLst>
                <a:ext uri="{FF2B5EF4-FFF2-40B4-BE49-F238E27FC236}">
                  <a16:creationId xmlns:a16="http://schemas.microsoft.com/office/drawing/2014/main" id="{5CAAD9E9-C695-4426-A385-8E91FBD63BEF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任意多边形 15">
              <a:extLst>
                <a:ext uri="{FF2B5EF4-FFF2-40B4-BE49-F238E27FC236}">
                  <a16:creationId xmlns:a16="http://schemas.microsoft.com/office/drawing/2014/main" id="{86213C3E-948F-474A-9B1E-F3184C42C9B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文本框 24">
              <a:extLst>
                <a:ext uri="{FF2B5EF4-FFF2-40B4-BE49-F238E27FC236}">
                  <a16:creationId xmlns:a16="http://schemas.microsoft.com/office/drawing/2014/main" id="{2C6B40C2-A6E4-4581-8BEE-A3984895962E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933899" y="1473738"/>
              <a:ext cx="981802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1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</p:txBody>
        </p:sp>
      </p:grpSp>
      <p:sp>
        <p:nvSpPr>
          <p:cNvPr id="21" name="MH_Text_1">
            <a:extLst>
              <a:ext uri="{FF2B5EF4-FFF2-40B4-BE49-F238E27FC236}">
                <a16:creationId xmlns:a16="http://schemas.microsoft.com/office/drawing/2014/main" id="{2F956B0E-E4B4-4C44-B375-A5A8D09321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22763" y="4622140"/>
            <a:ext cx="2275583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设计景区门票扫码验证方案</a:t>
            </a:r>
          </a:p>
        </p:txBody>
      </p:sp>
      <p:sp>
        <p:nvSpPr>
          <p:cNvPr id="22" name="MH_Text_1">
            <a:extLst>
              <a:ext uri="{FF2B5EF4-FFF2-40B4-BE49-F238E27FC236}">
                <a16:creationId xmlns:a16="http://schemas.microsoft.com/office/drawing/2014/main" id="{D0967564-0677-48D5-BA3C-4AD265902D3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889227" y="4628555"/>
            <a:ext cx="2093008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模拟景区门票验证系统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21DF171-5FF9-4673-BC1F-F871FCB415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253081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体验条码识别技术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E6837953-124A-4A80-A029-C118890C25D7}"/>
              </a:ext>
            </a:extLst>
          </p:cNvPr>
          <p:cNvSpPr txBox="1"/>
          <p:nvPr/>
        </p:nvSpPr>
        <p:spPr>
          <a:xfrm>
            <a:off x="1546728" y="1778821"/>
            <a:ext cx="6094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269875" algn="just">
              <a:tabLst>
                <a:tab pos="269875" algn="l"/>
              </a:tabLst>
              <a:defRPr sz="24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zh-CN" dirty="0"/>
              <a:t>．分析景区门票扫码验证的工作过程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542C3FC-D7B0-49C7-9D26-A22C9708B8FF}"/>
              </a:ext>
            </a:extLst>
          </p:cNvPr>
          <p:cNvSpPr txBox="1"/>
          <p:nvPr/>
        </p:nvSpPr>
        <p:spPr>
          <a:xfrm>
            <a:off x="1329278" y="2956774"/>
            <a:ext cx="91966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96888"/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闸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机通常配备有</a:t>
            </a:r>
            <a:r>
              <a: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设备，如红外线、光电传感器或近场通信</a:t>
            </a:r>
            <a:r>
              <a: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(NFC)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芯片，用于</a:t>
            </a:r>
            <a:r>
              <a: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游客的门票。</a:t>
            </a:r>
          </a:p>
          <a:p>
            <a:pPr indent="496888"/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验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票系统（后台系统）准备就绪，等待接收闸机发送的门票信息。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37B2555-A3B9-4FDD-AE52-2FE3713B6735}"/>
              </a:ext>
            </a:extLst>
          </p:cNvPr>
          <p:cNvSpPr txBox="1"/>
          <p:nvPr/>
        </p:nvSpPr>
        <p:spPr>
          <a:xfrm>
            <a:off x="1361461" y="4631765"/>
            <a:ext cx="9329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96888">
              <a:tabLst>
                <a:tab pos="269875" algn="l"/>
              </a:tabLst>
            </a:pPr>
            <a:r>
              <a:rPr lang="zh-CN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游客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持票接近闸机，闸机感应到门票后，会立即</a:t>
            </a:r>
            <a:r>
              <a: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门票上的信息。这些信息可能是二维码、条码或芯片中的数据。</a:t>
            </a:r>
          </a:p>
          <a:p>
            <a:pPr indent="496888">
              <a:tabLst>
                <a:tab pos="269875" algn="l"/>
              </a:tabLst>
            </a:pPr>
            <a:r>
              <a:rPr lang="zh-CN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闸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机读取成功后，会将门票信息发送给后台系统进行验证。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0598CF-2FB6-4B4F-A637-29004A93544D}"/>
              </a:ext>
            </a:extLst>
          </p:cNvPr>
          <p:cNvSpPr txBox="1"/>
          <p:nvPr/>
        </p:nvSpPr>
        <p:spPr>
          <a:xfrm>
            <a:off x="1714287" y="2427055"/>
            <a:ext cx="2005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latin typeface="+mj-ea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000" b="1" kern="100" dirty="0"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latin typeface="+mj-ea"/>
                <a:ea typeface="+mj-ea"/>
                <a:cs typeface="Times New Roman" panose="02020603050405020304" pitchFamily="18" charset="0"/>
              </a:rPr>
              <a:t>）准备阶段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DC58E2C-6F79-4839-BD1F-A7DB1E280101}"/>
              </a:ext>
            </a:extLst>
          </p:cNvPr>
          <p:cNvSpPr txBox="1"/>
          <p:nvPr/>
        </p:nvSpPr>
        <p:spPr>
          <a:xfrm>
            <a:off x="1450838" y="4172685"/>
            <a:ext cx="6094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tabLst>
                <a:tab pos="269875" algn="l"/>
              </a:tabLst>
            </a:pPr>
            <a:r>
              <a:rPr lang="zh-CN" altLang="zh-CN" sz="2000" b="1" kern="100" dirty="0">
                <a:latin typeface="+mj-ea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000" b="1" kern="100" dirty="0"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zh-CN" sz="2000" b="1" kern="100" dirty="0">
                <a:latin typeface="+mj-ea"/>
                <a:ea typeface="+mj-ea"/>
                <a:cs typeface="Times New Roman" panose="02020603050405020304" pitchFamily="18" charset="0"/>
              </a:rPr>
              <a:t>）门票验证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BDB7A6C-6CE0-4A84-8B8B-9FE80C51252D}"/>
              </a:ext>
            </a:extLst>
          </p:cNvPr>
          <p:cNvSpPr txBox="1"/>
          <p:nvPr/>
        </p:nvSpPr>
        <p:spPr>
          <a:xfrm>
            <a:off x="2178756" y="922611"/>
            <a:ext cx="4639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3586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设计</a:t>
            </a:r>
            <a:r>
              <a:rPr lang="zh-CN" altLang="en-US" sz="2800" b="1" dirty="0">
                <a:solidFill>
                  <a:srgbClr val="3586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景区门票扫码验证方案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D542C3FC-D7B0-49C7-9D26-A22C9708B8FF}"/>
              </a:ext>
            </a:extLst>
          </p:cNvPr>
          <p:cNvSpPr txBox="1"/>
          <p:nvPr/>
        </p:nvSpPr>
        <p:spPr>
          <a:xfrm>
            <a:off x="1448401" y="2531803"/>
            <a:ext cx="35237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25475"/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后台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系统接收到闸机发送的门票信息后，会进行一系列验证操作。</a:t>
            </a:r>
            <a:endParaRPr lang="en-US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625475"/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这个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过程包括比对门票信息与有效票库中的数据，</a:t>
            </a: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门票是否有效、是否过期或是否已被使用等。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0598CF-2FB6-4B4F-A637-29004A93544D}"/>
              </a:ext>
            </a:extLst>
          </p:cNvPr>
          <p:cNvSpPr txBox="1"/>
          <p:nvPr/>
        </p:nvSpPr>
        <p:spPr>
          <a:xfrm>
            <a:off x="1180305" y="1993875"/>
            <a:ext cx="2905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latin typeface="+mj-ea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000" b="1" kern="100" dirty="0"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zh-CN" altLang="en-US" sz="2000" b="1" kern="100" dirty="0">
                <a:latin typeface="+mj-ea"/>
                <a:ea typeface="+mj-ea"/>
                <a:cs typeface="Times New Roman" panose="02020603050405020304" pitchFamily="18" charset="0"/>
              </a:rPr>
              <a:t>）后台系统验证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DADC34E-ACEF-461F-8AE2-E59DE1C8E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30" y="3920135"/>
            <a:ext cx="2571733" cy="14747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B5EB44A-E85A-4FCE-B183-6E281AD2E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31849" r="29753" b="24505"/>
          <a:stretch/>
        </p:blipFill>
        <p:spPr>
          <a:xfrm>
            <a:off x="9701855" y="4210700"/>
            <a:ext cx="987583" cy="1101661"/>
          </a:xfrm>
          <a:prstGeom prst="rect">
            <a:avLst/>
          </a:prstGeom>
        </p:spPr>
      </p:pic>
      <p:sp>
        <p:nvSpPr>
          <p:cNvPr id="18" name="云形 17">
            <a:extLst>
              <a:ext uri="{FF2B5EF4-FFF2-40B4-BE49-F238E27FC236}">
                <a16:creationId xmlns:a16="http://schemas.microsoft.com/office/drawing/2014/main" id="{BF0513EA-65F5-4294-8865-8DCD8CBA6882}"/>
              </a:ext>
            </a:extLst>
          </p:cNvPr>
          <p:cNvSpPr/>
          <p:nvPr/>
        </p:nvSpPr>
        <p:spPr>
          <a:xfrm>
            <a:off x="7714731" y="2210381"/>
            <a:ext cx="1739617" cy="687519"/>
          </a:xfrm>
          <a:prstGeom prst="cloud">
            <a:avLst/>
          </a:prstGeom>
          <a:solidFill>
            <a:schemeClr val="bg1"/>
          </a:solidFill>
          <a:ln w="28575">
            <a:solidFill>
              <a:srgbClr val="0068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信息处理中心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516633B-9B96-472F-A6AC-0CFDC28080E4}"/>
              </a:ext>
            </a:extLst>
          </p:cNvPr>
          <p:cNvCxnSpPr>
            <a:stCxn id="17" idx="1"/>
          </p:cNvCxnSpPr>
          <p:nvPr/>
        </p:nvCxnSpPr>
        <p:spPr>
          <a:xfrm flipH="1" flipV="1">
            <a:off x="7936258" y="4761530"/>
            <a:ext cx="1765597" cy="1"/>
          </a:xfrm>
          <a:prstGeom prst="straightConnector1">
            <a:avLst/>
          </a:prstGeom>
          <a:ln w="38100">
            <a:solidFill>
              <a:srgbClr val="0068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0D5A8555-3622-4D2B-A06C-385BC1BBCF78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714732" y="2897168"/>
            <a:ext cx="869808" cy="1136267"/>
          </a:xfrm>
          <a:prstGeom prst="straightConnector1">
            <a:avLst/>
          </a:prstGeom>
          <a:ln w="38100">
            <a:solidFill>
              <a:srgbClr val="0068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719B2D6-3480-4BE5-B3C4-6F1105FB1EDB}"/>
              </a:ext>
            </a:extLst>
          </p:cNvPr>
          <p:cNvCxnSpPr>
            <a:cxnSpLocks/>
          </p:cNvCxnSpPr>
          <p:nvPr/>
        </p:nvCxnSpPr>
        <p:spPr>
          <a:xfrm flipV="1">
            <a:off x="7496246" y="2836601"/>
            <a:ext cx="804397" cy="1083534"/>
          </a:xfrm>
          <a:prstGeom prst="straightConnector1">
            <a:avLst/>
          </a:prstGeom>
          <a:ln w="38100">
            <a:solidFill>
              <a:srgbClr val="0068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ABEF1E3-E4F7-4E9C-A5D7-3EDD93B0CF09}"/>
              </a:ext>
            </a:extLst>
          </p:cNvPr>
          <p:cNvSpPr txBox="1"/>
          <p:nvPr/>
        </p:nvSpPr>
        <p:spPr>
          <a:xfrm>
            <a:off x="6966911" y="3108059"/>
            <a:ext cx="931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提出请求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8827038-C521-4CD5-B23C-3813B9F01579}"/>
              </a:ext>
            </a:extLst>
          </p:cNvPr>
          <p:cNvSpPr txBox="1"/>
          <p:nvPr/>
        </p:nvSpPr>
        <p:spPr>
          <a:xfrm>
            <a:off x="8240101" y="3368049"/>
            <a:ext cx="93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下发指令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1C0BA3F-A081-4BF2-873E-00E51BF479CE}"/>
              </a:ext>
            </a:extLst>
          </p:cNvPr>
          <p:cNvSpPr txBox="1"/>
          <p:nvPr/>
        </p:nvSpPr>
        <p:spPr>
          <a:xfrm>
            <a:off x="8358943" y="4348356"/>
            <a:ext cx="1155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识别二维码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96B1BF3-D1CC-4522-8765-E6FF864F702C}"/>
              </a:ext>
            </a:extLst>
          </p:cNvPr>
          <p:cNvSpPr/>
          <p:nvPr/>
        </p:nvSpPr>
        <p:spPr>
          <a:xfrm>
            <a:off x="5215018" y="1978934"/>
            <a:ext cx="5677571" cy="3727472"/>
          </a:xfrm>
          <a:prstGeom prst="roundRect">
            <a:avLst>
              <a:gd name="adj" fmla="val 9003"/>
            </a:avLst>
          </a:prstGeom>
          <a:noFill/>
          <a:ln w="38100">
            <a:solidFill>
              <a:srgbClr val="0068B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BDB7A6C-6CE0-4A84-8B8B-9FE80C51252D}"/>
              </a:ext>
            </a:extLst>
          </p:cNvPr>
          <p:cNvSpPr txBox="1"/>
          <p:nvPr/>
        </p:nvSpPr>
        <p:spPr>
          <a:xfrm>
            <a:off x="2178756" y="922611"/>
            <a:ext cx="4639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3586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设计</a:t>
            </a:r>
            <a:r>
              <a:rPr lang="zh-CN" altLang="en-US" sz="2800" b="1" dirty="0">
                <a:solidFill>
                  <a:srgbClr val="3586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景区门票扫码验证方案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6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E6837953-124A-4A80-A029-C118890C25D7}"/>
              </a:ext>
            </a:extLst>
          </p:cNvPr>
          <p:cNvSpPr txBox="1"/>
          <p:nvPr/>
        </p:nvSpPr>
        <p:spPr>
          <a:xfrm>
            <a:off x="1746472" y="1649984"/>
            <a:ext cx="6094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269875" algn="just">
              <a:tabLst>
                <a:tab pos="269875" algn="l"/>
              </a:tabLst>
              <a:defRPr sz="24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zh-CN" dirty="0"/>
              <a:t>．</a:t>
            </a:r>
            <a:r>
              <a:rPr lang="zh-CN" altLang="en-US" dirty="0"/>
              <a:t>制定探究方案</a:t>
            </a:r>
            <a:endParaRPr lang="zh-CN" altLang="zh-C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3AB9E3-314F-4848-B63A-F3D4C255D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03" y="27261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48EBF8E1-FA72-4D3F-8D70-5E87DD3D43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776169"/>
              </p:ext>
            </p:extLst>
          </p:nvPr>
        </p:nvGraphicFramePr>
        <p:xfrm>
          <a:off x="3121025" y="3028950"/>
          <a:ext cx="6205538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Picture" r:id="rId4" imgW="3998012" imgH="1771386" progId="Word.Picture.8">
                  <p:embed/>
                </p:oleObj>
              </mc:Choice>
              <mc:Fallback>
                <p:oleObj name="Picture" r:id="rId4" imgW="3998012" imgH="1771386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1025" y="3028950"/>
                        <a:ext cx="6205538" cy="2752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31B5FFAD-A924-42DE-9B12-8AE13A109AC3}"/>
              </a:ext>
            </a:extLst>
          </p:cNvPr>
          <p:cNvSpPr txBox="1"/>
          <p:nvPr/>
        </p:nvSpPr>
        <p:spPr>
          <a:xfrm>
            <a:off x="1520618" y="2201778"/>
            <a:ext cx="9107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        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绘制简化版景区门票扫码验证系统的工作流程图，将系统所需各关键部件或设备，有机组合起来。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BDB7A6C-6CE0-4A84-8B8B-9FE80C51252D}"/>
              </a:ext>
            </a:extLst>
          </p:cNvPr>
          <p:cNvSpPr txBox="1"/>
          <p:nvPr/>
        </p:nvSpPr>
        <p:spPr>
          <a:xfrm>
            <a:off x="2178756" y="922611"/>
            <a:ext cx="4639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3586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设计</a:t>
            </a:r>
            <a:r>
              <a:rPr lang="zh-CN" altLang="en-US" sz="2800" b="1" dirty="0">
                <a:solidFill>
                  <a:srgbClr val="3586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景区门票扫码验证方案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1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E6837953-124A-4A80-A029-C118890C25D7}"/>
              </a:ext>
            </a:extLst>
          </p:cNvPr>
          <p:cNvSpPr txBox="1"/>
          <p:nvPr/>
        </p:nvSpPr>
        <p:spPr>
          <a:xfrm>
            <a:off x="1940418" y="1838553"/>
            <a:ext cx="6094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269875" algn="just">
              <a:tabLst>
                <a:tab pos="269875" algn="l"/>
              </a:tabLst>
              <a:defRPr sz="24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zh-CN" dirty="0"/>
              <a:t>．</a:t>
            </a:r>
            <a:r>
              <a:rPr lang="zh-CN" altLang="en-US" dirty="0"/>
              <a:t>搭建闸机模拟系统</a:t>
            </a:r>
            <a:endParaRPr lang="zh-CN" altLang="zh-C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3AB9E3-314F-4848-B63A-F3D4C255D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03" y="27261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B5FFAD-A924-42DE-9B12-8AE13A109AC3}"/>
              </a:ext>
            </a:extLst>
          </p:cNvPr>
          <p:cNvSpPr txBox="1"/>
          <p:nvPr/>
        </p:nvSpPr>
        <p:spPr>
          <a:xfrm>
            <a:off x="1667807" y="2382295"/>
            <a:ext cx="9107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         学生根据小组方案，选择主控板作为系统控制中心，负责运行程序；条码阅读器连接主控板，用于读取条码信息；同时，使用打印机制作出不同编码的模拟门票。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8BFC084-0DB7-464E-A273-947319BCD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059" y="3122641"/>
            <a:ext cx="2293426" cy="14352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6B4749-89F4-4099-AE8B-737EE6AD8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30" y="3635877"/>
            <a:ext cx="1890993" cy="1714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285916-03F2-4360-AE45-5DEB7709A6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73" y="4651942"/>
            <a:ext cx="1261597" cy="126159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F8C5106-5386-495C-8F87-062093567D04}"/>
              </a:ext>
            </a:extLst>
          </p:cNvPr>
          <p:cNvSpPr txBox="1"/>
          <p:nvPr/>
        </p:nvSpPr>
        <p:spPr>
          <a:xfrm>
            <a:off x="7768748" y="5098074"/>
            <a:ext cx="1421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条码打印机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6A3F829-81E6-4166-920C-FBF68B86D512}"/>
              </a:ext>
            </a:extLst>
          </p:cNvPr>
          <p:cNvSpPr txBox="1"/>
          <p:nvPr/>
        </p:nvSpPr>
        <p:spPr>
          <a:xfrm>
            <a:off x="7768748" y="3644709"/>
            <a:ext cx="1531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条码阅读器</a:t>
            </a:r>
          </a:p>
        </p:txBody>
      </p:sp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9CE3A705-33CC-49BC-8F2C-320B27388D8D}"/>
              </a:ext>
            </a:extLst>
          </p:cNvPr>
          <p:cNvCxnSpPr>
            <a:cxnSpLocks/>
          </p:cNvCxnSpPr>
          <p:nvPr/>
        </p:nvCxnSpPr>
        <p:spPr>
          <a:xfrm flipV="1">
            <a:off x="4405525" y="3784535"/>
            <a:ext cx="1413177" cy="459011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C190CF42-FB01-49A4-B24E-8A2B5F2AA8E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405525" y="4792232"/>
            <a:ext cx="1625448" cy="49050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BDB7A6C-6CE0-4A84-8B8B-9FE80C51252D}"/>
              </a:ext>
            </a:extLst>
          </p:cNvPr>
          <p:cNvSpPr txBox="1"/>
          <p:nvPr/>
        </p:nvSpPr>
        <p:spPr>
          <a:xfrm>
            <a:off x="2178756" y="922611"/>
            <a:ext cx="4639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3586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模拟景区门票验证系统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1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E6837953-124A-4A80-A029-C118890C25D7}"/>
              </a:ext>
            </a:extLst>
          </p:cNvPr>
          <p:cNvSpPr txBox="1"/>
          <p:nvPr/>
        </p:nvSpPr>
        <p:spPr>
          <a:xfrm>
            <a:off x="1547093" y="1888170"/>
            <a:ext cx="339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tabLst>
                <a:tab pos="269875" algn="l"/>
              </a:tabLst>
            </a:pPr>
            <a:r>
              <a:rPr lang="en-US" altLang="zh-CN" sz="24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4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编写验证程序</a:t>
            </a:r>
            <a:endParaRPr lang="zh-CN" altLang="zh-CN" sz="24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3AB9E3-314F-4848-B63A-F3D4C255D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03" y="27261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B5FFAD-A924-42DE-9B12-8AE13A109AC3}"/>
              </a:ext>
            </a:extLst>
          </p:cNvPr>
          <p:cNvSpPr txBox="1"/>
          <p:nvPr/>
        </p:nvSpPr>
        <p:spPr>
          <a:xfrm>
            <a:off x="1651765" y="2430421"/>
            <a:ext cx="9107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  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学生使用老师提供的程序，实现当条码阅读器成功读取到门票上的条码后，主控板能够识别这些信息，并根据预设规则判断门票的有效性。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E5FF56-2825-4774-84B5-4C23F725C65F}"/>
              </a:ext>
            </a:extLst>
          </p:cNvPr>
          <p:cNvSpPr txBox="1"/>
          <p:nvPr/>
        </p:nvSpPr>
        <p:spPr>
          <a:xfrm>
            <a:off x="1547093" y="3869368"/>
            <a:ext cx="3137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269875" algn="just">
              <a:tabLst>
                <a:tab pos="269875" algn="l"/>
              </a:tabLst>
              <a:defRPr sz="24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3</a:t>
            </a:r>
            <a:r>
              <a:rPr lang="zh-CN" altLang="zh-CN" dirty="0"/>
              <a:t>．</a:t>
            </a:r>
            <a:r>
              <a:rPr lang="zh-CN" altLang="en-US" dirty="0"/>
              <a:t>测试与调试</a:t>
            </a:r>
            <a:endParaRPr lang="zh-CN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1591CF-B095-4E7E-8015-6DCA2A9A9817}"/>
              </a:ext>
            </a:extLst>
          </p:cNvPr>
          <p:cNvSpPr txBox="1"/>
          <p:nvPr/>
        </p:nvSpPr>
        <p:spPr>
          <a:xfrm>
            <a:off x="1651765" y="4411619"/>
            <a:ext cx="9107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   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提前准备好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Excel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表格作为验证数据库，通过小组之间互相扫码，对各小组制作的二维码进行验证，验证之后通过比对数据库，完成流程闭环。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DB7A6C-6CE0-4A84-8B8B-9FE80C51252D}"/>
              </a:ext>
            </a:extLst>
          </p:cNvPr>
          <p:cNvSpPr txBox="1"/>
          <p:nvPr/>
        </p:nvSpPr>
        <p:spPr>
          <a:xfrm>
            <a:off x="2178756" y="922611"/>
            <a:ext cx="4639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3586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模拟景区门票验证系统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2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72915" y="158686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287673" y="1474946"/>
              <a:ext cx="987583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1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4858448" y="1446812"/>
              <a:ext cx="1114138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algn="ctr">
                <a:defRPr/>
              </a:pPr>
              <a:r>
                <a:rPr lang="en-US" altLang="zh-CN" sz="41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3143863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项目小结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224324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253081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体验条码识别技术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38401" y="1324504"/>
            <a:ext cx="240785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项目小结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349042" y="1043189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1CC64937-6483-4E3B-8F21-563C53FAA6A8}"/>
              </a:ext>
            </a:extLst>
          </p:cNvPr>
          <p:cNvSpPr txBox="1"/>
          <p:nvPr/>
        </p:nvSpPr>
        <p:spPr>
          <a:xfrm>
            <a:off x="3353569" y="3008892"/>
            <a:ext cx="5581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分享本节课你的收获吧！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44381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核心概念（条码识别技术）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44051" y="1836801"/>
            <a:ext cx="9232495" cy="952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5475"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2400" kern="1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条码</a:t>
            </a:r>
            <a:r>
              <a:rPr lang="zh-CN" altLang="en-US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识别技术是物联网采集数据的核心技术之一，其在物联网中的应用主要经历以下四个</a:t>
            </a:r>
            <a:r>
              <a:rPr lang="zh-CN" altLang="en-US" sz="2400" kern="1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过程。</a:t>
            </a:r>
            <a:endParaRPr lang="zh-CN" altLang="zh-CN" kern="100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等腰三角形 7">
            <a:extLst>
              <a:ext uri="{FF2B5EF4-FFF2-40B4-BE49-F238E27FC236}">
                <a16:creationId xmlns:a16="http://schemas.microsoft.com/office/drawing/2014/main" id="{BAD87DA3-EC68-4DB1-BE1D-F9A37ED82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56571" y="3846092"/>
            <a:ext cx="454267" cy="555510"/>
          </a:xfrm>
          <a:custGeom>
            <a:avLst/>
            <a:gdLst>
              <a:gd name="connsiteX0" fmla="*/ 0 w 1524762"/>
              <a:gd name="connsiteY0" fmla="*/ 1314450 h 1314450"/>
              <a:gd name="connsiteX1" fmla="*/ 762381 w 1524762"/>
              <a:gd name="connsiteY1" fmla="*/ 0 h 1314450"/>
              <a:gd name="connsiteX2" fmla="*/ 1524762 w 1524762"/>
              <a:gd name="connsiteY2" fmla="*/ 1314450 h 1314450"/>
              <a:gd name="connsiteX3" fmla="*/ 0 w 1524762"/>
              <a:gd name="connsiteY3" fmla="*/ 1314450 h 1314450"/>
              <a:gd name="connsiteX0-1" fmla="*/ 0 w 1524762"/>
              <a:gd name="connsiteY0-2" fmla="*/ 1314450 h 1314450"/>
              <a:gd name="connsiteX1-3" fmla="*/ 762381 w 1524762"/>
              <a:gd name="connsiteY1-4" fmla="*/ 0 h 1314450"/>
              <a:gd name="connsiteX2-5" fmla="*/ 1524762 w 1524762"/>
              <a:gd name="connsiteY2-6" fmla="*/ 1314450 h 1314450"/>
              <a:gd name="connsiteX3-7" fmla="*/ 0 w 1524762"/>
              <a:gd name="connsiteY3-8" fmla="*/ 1314450 h 1314450"/>
              <a:gd name="connsiteX0-9" fmla="*/ 0 w 1524762"/>
              <a:gd name="connsiteY0-10" fmla="*/ 1314450 h 1314450"/>
              <a:gd name="connsiteX1-11" fmla="*/ 762381 w 1524762"/>
              <a:gd name="connsiteY1-12" fmla="*/ 0 h 1314450"/>
              <a:gd name="connsiteX2-13" fmla="*/ 1524762 w 1524762"/>
              <a:gd name="connsiteY2-14" fmla="*/ 1314450 h 1314450"/>
              <a:gd name="connsiteX3-15" fmla="*/ 0 w 1524762"/>
              <a:gd name="connsiteY3-16" fmla="*/ 1314450 h 1314450"/>
              <a:gd name="connsiteX0-17" fmla="*/ 0 w 1524762"/>
              <a:gd name="connsiteY0-18" fmla="*/ 1314450 h 1314450"/>
              <a:gd name="connsiteX1-19" fmla="*/ 762381 w 1524762"/>
              <a:gd name="connsiteY1-20" fmla="*/ 0 h 1314450"/>
              <a:gd name="connsiteX2-21" fmla="*/ 1524762 w 1524762"/>
              <a:gd name="connsiteY2-22" fmla="*/ 1314450 h 1314450"/>
              <a:gd name="connsiteX3-23" fmla="*/ 0 w 1524762"/>
              <a:gd name="connsiteY3-24" fmla="*/ 1314450 h 1314450"/>
              <a:gd name="connsiteX0-25" fmla="*/ 0 w 1524762"/>
              <a:gd name="connsiteY0-26" fmla="*/ 1314450 h 1314450"/>
              <a:gd name="connsiteX1-27" fmla="*/ 762381 w 1524762"/>
              <a:gd name="connsiteY1-28" fmla="*/ 0 h 1314450"/>
              <a:gd name="connsiteX2-29" fmla="*/ 1524762 w 1524762"/>
              <a:gd name="connsiteY2-30" fmla="*/ 1314450 h 1314450"/>
              <a:gd name="connsiteX3-31" fmla="*/ 0 w 1524762"/>
              <a:gd name="connsiteY3-32" fmla="*/ 1314450 h 1314450"/>
              <a:gd name="connsiteX0-33" fmla="*/ 0 w 1524762"/>
              <a:gd name="connsiteY0-34" fmla="*/ 1314450 h 1314450"/>
              <a:gd name="connsiteX1-35" fmla="*/ 762381 w 1524762"/>
              <a:gd name="connsiteY1-36" fmla="*/ 0 h 1314450"/>
              <a:gd name="connsiteX2-37" fmla="*/ 1524762 w 1524762"/>
              <a:gd name="connsiteY2-38" fmla="*/ 1314450 h 1314450"/>
              <a:gd name="connsiteX3-39" fmla="*/ 0 w 1524762"/>
              <a:gd name="connsiteY3-40" fmla="*/ 1314450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24762" h="1314450">
                <a:moveTo>
                  <a:pt x="0" y="1314450"/>
                </a:moveTo>
                <a:cubicBezTo>
                  <a:pt x="597027" y="971550"/>
                  <a:pt x="641604" y="609600"/>
                  <a:pt x="762381" y="0"/>
                </a:cubicBezTo>
                <a:cubicBezTo>
                  <a:pt x="864108" y="628650"/>
                  <a:pt x="1061085" y="1028700"/>
                  <a:pt x="1524762" y="1314450"/>
                </a:cubicBezTo>
                <a:lnTo>
                  <a:pt x="0" y="1314450"/>
                </a:lnTo>
                <a:close/>
              </a:path>
            </a:pathLst>
          </a:custGeom>
          <a:gradFill flip="none" rotWithShape="1">
            <a:gsLst>
              <a:gs pos="99301">
                <a:schemeClr val="accent5">
                  <a:lumMod val="20000"/>
                  <a:lumOff val="80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等腰三角形 7">
            <a:extLst>
              <a:ext uri="{FF2B5EF4-FFF2-40B4-BE49-F238E27FC236}">
                <a16:creationId xmlns:a16="http://schemas.microsoft.com/office/drawing/2014/main" id="{D007BD28-7C7D-435E-9775-D8D26F9313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48098" y="3875155"/>
            <a:ext cx="454267" cy="555510"/>
          </a:xfrm>
          <a:custGeom>
            <a:avLst/>
            <a:gdLst>
              <a:gd name="connsiteX0" fmla="*/ 0 w 1524762"/>
              <a:gd name="connsiteY0" fmla="*/ 1314450 h 1314450"/>
              <a:gd name="connsiteX1" fmla="*/ 762381 w 1524762"/>
              <a:gd name="connsiteY1" fmla="*/ 0 h 1314450"/>
              <a:gd name="connsiteX2" fmla="*/ 1524762 w 1524762"/>
              <a:gd name="connsiteY2" fmla="*/ 1314450 h 1314450"/>
              <a:gd name="connsiteX3" fmla="*/ 0 w 1524762"/>
              <a:gd name="connsiteY3" fmla="*/ 1314450 h 1314450"/>
              <a:gd name="connsiteX0-1" fmla="*/ 0 w 1524762"/>
              <a:gd name="connsiteY0-2" fmla="*/ 1314450 h 1314450"/>
              <a:gd name="connsiteX1-3" fmla="*/ 762381 w 1524762"/>
              <a:gd name="connsiteY1-4" fmla="*/ 0 h 1314450"/>
              <a:gd name="connsiteX2-5" fmla="*/ 1524762 w 1524762"/>
              <a:gd name="connsiteY2-6" fmla="*/ 1314450 h 1314450"/>
              <a:gd name="connsiteX3-7" fmla="*/ 0 w 1524762"/>
              <a:gd name="connsiteY3-8" fmla="*/ 1314450 h 1314450"/>
              <a:gd name="connsiteX0-9" fmla="*/ 0 w 1524762"/>
              <a:gd name="connsiteY0-10" fmla="*/ 1314450 h 1314450"/>
              <a:gd name="connsiteX1-11" fmla="*/ 762381 w 1524762"/>
              <a:gd name="connsiteY1-12" fmla="*/ 0 h 1314450"/>
              <a:gd name="connsiteX2-13" fmla="*/ 1524762 w 1524762"/>
              <a:gd name="connsiteY2-14" fmla="*/ 1314450 h 1314450"/>
              <a:gd name="connsiteX3-15" fmla="*/ 0 w 1524762"/>
              <a:gd name="connsiteY3-16" fmla="*/ 1314450 h 1314450"/>
              <a:gd name="connsiteX0-17" fmla="*/ 0 w 1524762"/>
              <a:gd name="connsiteY0-18" fmla="*/ 1314450 h 1314450"/>
              <a:gd name="connsiteX1-19" fmla="*/ 762381 w 1524762"/>
              <a:gd name="connsiteY1-20" fmla="*/ 0 h 1314450"/>
              <a:gd name="connsiteX2-21" fmla="*/ 1524762 w 1524762"/>
              <a:gd name="connsiteY2-22" fmla="*/ 1314450 h 1314450"/>
              <a:gd name="connsiteX3-23" fmla="*/ 0 w 1524762"/>
              <a:gd name="connsiteY3-24" fmla="*/ 1314450 h 1314450"/>
              <a:gd name="connsiteX0-25" fmla="*/ 0 w 1524762"/>
              <a:gd name="connsiteY0-26" fmla="*/ 1314450 h 1314450"/>
              <a:gd name="connsiteX1-27" fmla="*/ 762381 w 1524762"/>
              <a:gd name="connsiteY1-28" fmla="*/ 0 h 1314450"/>
              <a:gd name="connsiteX2-29" fmla="*/ 1524762 w 1524762"/>
              <a:gd name="connsiteY2-30" fmla="*/ 1314450 h 1314450"/>
              <a:gd name="connsiteX3-31" fmla="*/ 0 w 1524762"/>
              <a:gd name="connsiteY3-32" fmla="*/ 1314450 h 1314450"/>
              <a:gd name="connsiteX0-33" fmla="*/ 0 w 1524762"/>
              <a:gd name="connsiteY0-34" fmla="*/ 1314450 h 1314450"/>
              <a:gd name="connsiteX1-35" fmla="*/ 762381 w 1524762"/>
              <a:gd name="connsiteY1-36" fmla="*/ 0 h 1314450"/>
              <a:gd name="connsiteX2-37" fmla="*/ 1524762 w 1524762"/>
              <a:gd name="connsiteY2-38" fmla="*/ 1314450 h 1314450"/>
              <a:gd name="connsiteX3-39" fmla="*/ 0 w 1524762"/>
              <a:gd name="connsiteY3-40" fmla="*/ 1314450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24762" h="1314450">
                <a:moveTo>
                  <a:pt x="0" y="1314450"/>
                </a:moveTo>
                <a:cubicBezTo>
                  <a:pt x="597027" y="971550"/>
                  <a:pt x="641604" y="609600"/>
                  <a:pt x="762381" y="0"/>
                </a:cubicBezTo>
                <a:cubicBezTo>
                  <a:pt x="864108" y="628650"/>
                  <a:pt x="1061085" y="1028700"/>
                  <a:pt x="1524762" y="1314450"/>
                </a:cubicBezTo>
                <a:lnTo>
                  <a:pt x="0" y="1314450"/>
                </a:lnTo>
                <a:close/>
              </a:path>
            </a:pathLst>
          </a:custGeom>
          <a:gradFill flip="none" rotWithShape="1">
            <a:gsLst>
              <a:gs pos="99301">
                <a:schemeClr val="accent5">
                  <a:lumMod val="20000"/>
                  <a:lumOff val="80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" name="等腰三角形 7">
            <a:extLst>
              <a:ext uri="{FF2B5EF4-FFF2-40B4-BE49-F238E27FC236}">
                <a16:creationId xmlns:a16="http://schemas.microsoft.com/office/drawing/2014/main" id="{691D89E9-4F4E-440B-99F9-543116F22A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V="1">
            <a:off x="4602334" y="4356575"/>
            <a:ext cx="454267" cy="555510"/>
          </a:xfrm>
          <a:custGeom>
            <a:avLst/>
            <a:gdLst>
              <a:gd name="connsiteX0" fmla="*/ 0 w 1524762"/>
              <a:gd name="connsiteY0" fmla="*/ 1314450 h 1314450"/>
              <a:gd name="connsiteX1" fmla="*/ 762381 w 1524762"/>
              <a:gd name="connsiteY1" fmla="*/ 0 h 1314450"/>
              <a:gd name="connsiteX2" fmla="*/ 1524762 w 1524762"/>
              <a:gd name="connsiteY2" fmla="*/ 1314450 h 1314450"/>
              <a:gd name="connsiteX3" fmla="*/ 0 w 1524762"/>
              <a:gd name="connsiteY3" fmla="*/ 1314450 h 1314450"/>
              <a:gd name="connsiteX0-1" fmla="*/ 0 w 1524762"/>
              <a:gd name="connsiteY0-2" fmla="*/ 1314450 h 1314450"/>
              <a:gd name="connsiteX1-3" fmla="*/ 762381 w 1524762"/>
              <a:gd name="connsiteY1-4" fmla="*/ 0 h 1314450"/>
              <a:gd name="connsiteX2-5" fmla="*/ 1524762 w 1524762"/>
              <a:gd name="connsiteY2-6" fmla="*/ 1314450 h 1314450"/>
              <a:gd name="connsiteX3-7" fmla="*/ 0 w 1524762"/>
              <a:gd name="connsiteY3-8" fmla="*/ 1314450 h 1314450"/>
              <a:gd name="connsiteX0-9" fmla="*/ 0 w 1524762"/>
              <a:gd name="connsiteY0-10" fmla="*/ 1314450 h 1314450"/>
              <a:gd name="connsiteX1-11" fmla="*/ 762381 w 1524762"/>
              <a:gd name="connsiteY1-12" fmla="*/ 0 h 1314450"/>
              <a:gd name="connsiteX2-13" fmla="*/ 1524762 w 1524762"/>
              <a:gd name="connsiteY2-14" fmla="*/ 1314450 h 1314450"/>
              <a:gd name="connsiteX3-15" fmla="*/ 0 w 1524762"/>
              <a:gd name="connsiteY3-16" fmla="*/ 1314450 h 1314450"/>
              <a:gd name="connsiteX0-17" fmla="*/ 0 w 1524762"/>
              <a:gd name="connsiteY0-18" fmla="*/ 1314450 h 1314450"/>
              <a:gd name="connsiteX1-19" fmla="*/ 762381 w 1524762"/>
              <a:gd name="connsiteY1-20" fmla="*/ 0 h 1314450"/>
              <a:gd name="connsiteX2-21" fmla="*/ 1524762 w 1524762"/>
              <a:gd name="connsiteY2-22" fmla="*/ 1314450 h 1314450"/>
              <a:gd name="connsiteX3-23" fmla="*/ 0 w 1524762"/>
              <a:gd name="connsiteY3-24" fmla="*/ 1314450 h 1314450"/>
              <a:gd name="connsiteX0-25" fmla="*/ 0 w 1524762"/>
              <a:gd name="connsiteY0-26" fmla="*/ 1314450 h 1314450"/>
              <a:gd name="connsiteX1-27" fmla="*/ 762381 w 1524762"/>
              <a:gd name="connsiteY1-28" fmla="*/ 0 h 1314450"/>
              <a:gd name="connsiteX2-29" fmla="*/ 1524762 w 1524762"/>
              <a:gd name="connsiteY2-30" fmla="*/ 1314450 h 1314450"/>
              <a:gd name="connsiteX3-31" fmla="*/ 0 w 1524762"/>
              <a:gd name="connsiteY3-32" fmla="*/ 1314450 h 1314450"/>
              <a:gd name="connsiteX0-33" fmla="*/ 0 w 1524762"/>
              <a:gd name="connsiteY0-34" fmla="*/ 1314450 h 1314450"/>
              <a:gd name="connsiteX1-35" fmla="*/ 762381 w 1524762"/>
              <a:gd name="connsiteY1-36" fmla="*/ 0 h 1314450"/>
              <a:gd name="connsiteX2-37" fmla="*/ 1524762 w 1524762"/>
              <a:gd name="connsiteY2-38" fmla="*/ 1314450 h 1314450"/>
              <a:gd name="connsiteX3-39" fmla="*/ 0 w 1524762"/>
              <a:gd name="connsiteY3-40" fmla="*/ 1314450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24762" h="1314450">
                <a:moveTo>
                  <a:pt x="0" y="1314450"/>
                </a:moveTo>
                <a:cubicBezTo>
                  <a:pt x="597027" y="971550"/>
                  <a:pt x="641604" y="609600"/>
                  <a:pt x="762381" y="0"/>
                </a:cubicBezTo>
                <a:cubicBezTo>
                  <a:pt x="864108" y="628650"/>
                  <a:pt x="1061085" y="1028700"/>
                  <a:pt x="1524762" y="1314450"/>
                </a:cubicBezTo>
                <a:lnTo>
                  <a:pt x="0" y="1314450"/>
                </a:lnTo>
                <a:close/>
              </a:path>
            </a:pathLst>
          </a:custGeom>
          <a:gradFill flip="none" rotWithShape="1">
            <a:gsLst>
              <a:gs pos="99301">
                <a:schemeClr val="accent6">
                  <a:lumMod val="20000"/>
                  <a:lumOff val="80000"/>
                  <a:alpha val="100000"/>
                </a:schemeClr>
              </a:gs>
              <a:gs pos="0">
                <a:schemeClr val="accent6"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" name="等腰三角形 7">
            <a:extLst>
              <a:ext uri="{FF2B5EF4-FFF2-40B4-BE49-F238E27FC236}">
                <a16:creationId xmlns:a16="http://schemas.microsoft.com/office/drawing/2014/main" id="{76F021D5-77E9-4C3E-80FB-D9E14B528A2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V="1">
            <a:off x="9530753" y="4393659"/>
            <a:ext cx="454267" cy="555510"/>
          </a:xfrm>
          <a:custGeom>
            <a:avLst/>
            <a:gdLst>
              <a:gd name="connsiteX0" fmla="*/ 0 w 1524762"/>
              <a:gd name="connsiteY0" fmla="*/ 1314450 h 1314450"/>
              <a:gd name="connsiteX1" fmla="*/ 762381 w 1524762"/>
              <a:gd name="connsiteY1" fmla="*/ 0 h 1314450"/>
              <a:gd name="connsiteX2" fmla="*/ 1524762 w 1524762"/>
              <a:gd name="connsiteY2" fmla="*/ 1314450 h 1314450"/>
              <a:gd name="connsiteX3" fmla="*/ 0 w 1524762"/>
              <a:gd name="connsiteY3" fmla="*/ 1314450 h 1314450"/>
              <a:gd name="connsiteX0-1" fmla="*/ 0 w 1524762"/>
              <a:gd name="connsiteY0-2" fmla="*/ 1314450 h 1314450"/>
              <a:gd name="connsiteX1-3" fmla="*/ 762381 w 1524762"/>
              <a:gd name="connsiteY1-4" fmla="*/ 0 h 1314450"/>
              <a:gd name="connsiteX2-5" fmla="*/ 1524762 w 1524762"/>
              <a:gd name="connsiteY2-6" fmla="*/ 1314450 h 1314450"/>
              <a:gd name="connsiteX3-7" fmla="*/ 0 w 1524762"/>
              <a:gd name="connsiteY3-8" fmla="*/ 1314450 h 1314450"/>
              <a:gd name="connsiteX0-9" fmla="*/ 0 w 1524762"/>
              <a:gd name="connsiteY0-10" fmla="*/ 1314450 h 1314450"/>
              <a:gd name="connsiteX1-11" fmla="*/ 762381 w 1524762"/>
              <a:gd name="connsiteY1-12" fmla="*/ 0 h 1314450"/>
              <a:gd name="connsiteX2-13" fmla="*/ 1524762 w 1524762"/>
              <a:gd name="connsiteY2-14" fmla="*/ 1314450 h 1314450"/>
              <a:gd name="connsiteX3-15" fmla="*/ 0 w 1524762"/>
              <a:gd name="connsiteY3-16" fmla="*/ 1314450 h 1314450"/>
              <a:gd name="connsiteX0-17" fmla="*/ 0 w 1524762"/>
              <a:gd name="connsiteY0-18" fmla="*/ 1314450 h 1314450"/>
              <a:gd name="connsiteX1-19" fmla="*/ 762381 w 1524762"/>
              <a:gd name="connsiteY1-20" fmla="*/ 0 h 1314450"/>
              <a:gd name="connsiteX2-21" fmla="*/ 1524762 w 1524762"/>
              <a:gd name="connsiteY2-22" fmla="*/ 1314450 h 1314450"/>
              <a:gd name="connsiteX3-23" fmla="*/ 0 w 1524762"/>
              <a:gd name="connsiteY3-24" fmla="*/ 1314450 h 1314450"/>
              <a:gd name="connsiteX0-25" fmla="*/ 0 w 1524762"/>
              <a:gd name="connsiteY0-26" fmla="*/ 1314450 h 1314450"/>
              <a:gd name="connsiteX1-27" fmla="*/ 762381 w 1524762"/>
              <a:gd name="connsiteY1-28" fmla="*/ 0 h 1314450"/>
              <a:gd name="connsiteX2-29" fmla="*/ 1524762 w 1524762"/>
              <a:gd name="connsiteY2-30" fmla="*/ 1314450 h 1314450"/>
              <a:gd name="connsiteX3-31" fmla="*/ 0 w 1524762"/>
              <a:gd name="connsiteY3-32" fmla="*/ 1314450 h 1314450"/>
              <a:gd name="connsiteX0-33" fmla="*/ 0 w 1524762"/>
              <a:gd name="connsiteY0-34" fmla="*/ 1314450 h 1314450"/>
              <a:gd name="connsiteX1-35" fmla="*/ 762381 w 1524762"/>
              <a:gd name="connsiteY1-36" fmla="*/ 0 h 1314450"/>
              <a:gd name="connsiteX2-37" fmla="*/ 1524762 w 1524762"/>
              <a:gd name="connsiteY2-38" fmla="*/ 1314450 h 1314450"/>
              <a:gd name="connsiteX3-39" fmla="*/ 0 w 1524762"/>
              <a:gd name="connsiteY3-40" fmla="*/ 1314450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24762" h="1314450">
                <a:moveTo>
                  <a:pt x="0" y="1314450"/>
                </a:moveTo>
                <a:cubicBezTo>
                  <a:pt x="597027" y="971550"/>
                  <a:pt x="641604" y="609600"/>
                  <a:pt x="762381" y="0"/>
                </a:cubicBezTo>
                <a:cubicBezTo>
                  <a:pt x="864108" y="628650"/>
                  <a:pt x="1061085" y="1028700"/>
                  <a:pt x="1524762" y="1314450"/>
                </a:cubicBezTo>
                <a:lnTo>
                  <a:pt x="0" y="1314450"/>
                </a:lnTo>
                <a:close/>
              </a:path>
            </a:pathLst>
          </a:custGeom>
          <a:gradFill flip="none" rotWithShape="1">
            <a:gsLst>
              <a:gs pos="99301">
                <a:schemeClr val="accent6">
                  <a:lumMod val="20000"/>
                  <a:lumOff val="80000"/>
                  <a:alpha val="100000"/>
                </a:schemeClr>
              </a:gs>
              <a:gs pos="0">
                <a:schemeClr val="accent6"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B99E3B8-B845-4B4C-9E06-0F1D9F5E0F6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4633" y="4356575"/>
            <a:ext cx="10772255" cy="741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07764E5-9ABD-46A3-9FE4-1EEA7DB1169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60094" y="2985245"/>
            <a:ext cx="1772647" cy="929596"/>
          </a:xfrm>
          <a:prstGeom prst="roundRect">
            <a:avLst>
              <a:gd name="adj" fmla="val 50000"/>
            </a:avLst>
          </a:prstGeom>
          <a:gradFill>
            <a:gsLst>
              <a:gs pos="99301">
                <a:schemeClr val="accent5">
                  <a:lumMod val="75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</a:gra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对</a:t>
            </a:r>
            <a:r>
              <a:rPr lang="zh-CN" altLang="en-US" sz="2400" b="1" dirty="0" smtClean="0">
                <a:solidFill>
                  <a:srgbClr val="FFFFFF"/>
                </a:solidFill>
                <a:latin typeface="+mn-ea"/>
                <a:cs typeface="+mn-ea"/>
              </a:rPr>
              <a:t>物品</a:t>
            </a:r>
            <a:endParaRPr lang="en-US" altLang="zh-CN" sz="2400" b="1" dirty="0" smtClean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FFFF"/>
                </a:solidFill>
                <a:latin typeface="+mn-ea"/>
                <a:cs typeface="+mn-ea"/>
              </a:rPr>
              <a:t>进行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编码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B5490CC-6084-4A49-8C98-1DF3EBEDFB1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827211" y="4912084"/>
            <a:ext cx="1947948" cy="943284"/>
          </a:xfrm>
          <a:prstGeom prst="roundRect">
            <a:avLst>
              <a:gd name="adj" fmla="val 50000"/>
            </a:avLst>
          </a:prstGeom>
          <a:gradFill>
            <a:gsLst>
              <a:gs pos="99301">
                <a:schemeClr val="accent5">
                  <a:lumMod val="75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</a:gra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识别条码中的数据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330AFD7-C3F4-44EB-A313-78BE4BF138A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134564" y="2997897"/>
            <a:ext cx="1947948" cy="929597"/>
          </a:xfrm>
          <a:prstGeom prst="roundRect">
            <a:avLst>
              <a:gd name="adj" fmla="val 50000"/>
            </a:avLst>
          </a:prstGeom>
          <a:gradFill>
            <a:gsLst>
              <a:gs pos="99301">
                <a:schemeClr val="accent5">
                  <a:lumMod val="75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</a:gra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FFFF"/>
                </a:solidFill>
                <a:latin typeface="+mn-ea"/>
                <a:cs typeface="+mn-ea"/>
              </a:rPr>
              <a:t>数据处理</a:t>
            </a:r>
            <a:endParaRPr lang="en-US" altLang="zh-CN" sz="2400" b="1" dirty="0" smtClean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FFFF"/>
                </a:solidFill>
                <a:latin typeface="+mn-ea"/>
                <a:cs typeface="+mn-ea"/>
              </a:rPr>
              <a:t>与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分析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2A6D57B-F9BA-4BBA-B894-7A63F8DDD75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55630" y="4949429"/>
            <a:ext cx="1947948" cy="905939"/>
          </a:xfrm>
          <a:prstGeom prst="roundRect">
            <a:avLst>
              <a:gd name="adj" fmla="val 50000"/>
            </a:avLst>
          </a:prstGeom>
          <a:gradFill>
            <a:gsLst>
              <a:gs pos="99301">
                <a:schemeClr val="accent5">
                  <a:lumMod val="75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</a:gra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数据</a:t>
            </a:r>
            <a:r>
              <a:rPr lang="zh-CN" altLang="en-US" sz="2400" b="1" dirty="0" smtClean="0">
                <a:solidFill>
                  <a:srgbClr val="FFFFFF"/>
                </a:solidFill>
                <a:latin typeface="+mn-ea"/>
                <a:cs typeface="+mn-ea"/>
              </a:rPr>
              <a:t>反馈</a:t>
            </a:r>
            <a:endParaRPr lang="en-US" altLang="zh-CN" sz="2400" b="1" dirty="0" smtClean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FFFF"/>
                </a:solidFill>
                <a:latin typeface="+mn-ea"/>
                <a:cs typeface="+mn-ea"/>
              </a:rPr>
              <a:t>与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应用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20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1646305" y="1703356"/>
            <a:ext cx="8800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/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观看视频，对比景区入口人工验证与扫码验证门票的景象。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景区传统人工售票">
            <a:hlinkClick r:id="" action="ppaction://media"/>
            <a:extLst>
              <a:ext uri="{FF2B5EF4-FFF2-40B4-BE49-F238E27FC236}">
                <a16:creationId xmlns:a16="http://schemas.microsoft.com/office/drawing/2014/main" id="{00726CDB-A59F-4A8D-BDAC-89CA2AFB6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0201" y="2503935"/>
            <a:ext cx="4283243" cy="2409324"/>
          </a:xfrm>
          <a:prstGeom prst="rect">
            <a:avLst/>
          </a:prstGeom>
        </p:spPr>
      </p:pic>
      <p:pic>
        <p:nvPicPr>
          <p:cNvPr id="4" name="景区扫码验证">
            <a:hlinkClick r:id="" action="ppaction://media"/>
            <a:extLst>
              <a:ext uri="{FF2B5EF4-FFF2-40B4-BE49-F238E27FC236}">
                <a16:creationId xmlns:a16="http://schemas.microsoft.com/office/drawing/2014/main" id="{0C591C66-81EF-4B5F-BB54-B8B7A40066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5176" y="2511374"/>
            <a:ext cx="4283242" cy="240932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66484" y="16103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2000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  </a:t>
            </a:r>
            <a:r>
              <a:rPr lang="zh-CN" altLang="en-US" sz="2000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景区</a:t>
            </a:r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门票扫码</a:t>
            </a:r>
            <a:r>
              <a:rPr lang="zh-CN" altLang="en-US" sz="2000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验证</a:t>
            </a:r>
            <a:endParaRPr lang="zh-CN" altLang="en-US" sz="20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855242" y="6419789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0" y="3186514"/>
            <a:ext cx="3286648" cy="328664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16200000">
            <a:off x="2833524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325380" y="1479366"/>
              <a:ext cx="896475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79378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4925389" y="1440323"/>
              <a:ext cx="989682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algn="ctr">
                <a:defRPr/>
              </a:pPr>
              <a:r>
                <a:rPr lang="en-US" altLang="zh-CN" sz="41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03502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506402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</a:p>
        </p:txBody>
      </p:sp>
      <p:sp>
        <p:nvSpPr>
          <p:cNvPr id="21" name="矩形 20"/>
          <p:cNvSpPr/>
          <p:nvPr/>
        </p:nvSpPr>
        <p:spPr>
          <a:xfrm>
            <a:off x="4444325" y="3120503"/>
            <a:ext cx="3956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条码识别技术的应用</a:t>
            </a:r>
          </a:p>
        </p:txBody>
      </p:sp>
      <p:sp>
        <p:nvSpPr>
          <p:cNvPr id="22" name="矩形 21"/>
          <p:cNvSpPr/>
          <p:nvPr/>
        </p:nvSpPr>
        <p:spPr>
          <a:xfrm>
            <a:off x="5394087" y="4452126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完成本节课的自评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253081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体验条码识别技术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30" y="1074639"/>
            <a:ext cx="4621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条码识别技术的应用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676717"/>
              </p:ext>
            </p:extLst>
          </p:nvPr>
        </p:nvGraphicFramePr>
        <p:xfrm>
          <a:off x="2039746" y="2015544"/>
          <a:ext cx="6932936" cy="319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Picture" r:id="rId3" imgW="3563907" imgH="1646971" progId="Word.Picture.8">
                  <p:embed/>
                </p:oleObj>
              </mc:Choice>
              <mc:Fallback>
                <p:oleObj name="Picture" r:id="rId3" imgW="3563907" imgH="1646971" progId="Word.Picture.8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746" y="2015544"/>
                        <a:ext cx="6932936" cy="3198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74" y="3124700"/>
            <a:ext cx="3286648" cy="32866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709BFE8-009E-4E89-9ECC-DFBAB140C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63333"/>
              </p:ext>
            </p:extLst>
          </p:nvPr>
        </p:nvGraphicFramePr>
        <p:xfrm>
          <a:off x="1730700" y="1251285"/>
          <a:ext cx="8472668" cy="4519962"/>
        </p:xfrm>
        <a:graphic>
          <a:graphicData uri="http://schemas.openxmlformats.org/drawingml/2006/table">
            <a:tbl>
              <a:tblPr firstRow="1" firstCol="1" bandRow="1"/>
              <a:tblGrid>
                <a:gridCol w="1579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178"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评价维度</a:t>
                      </a:r>
                      <a:endParaRPr lang="zh-CN" sz="16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评价指标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b="1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自我评价</a:t>
                      </a:r>
                      <a:endParaRPr lang="zh-CN" sz="1600" b="1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412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学科知识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能够</a:t>
                      </a:r>
                      <a:r>
                        <a:rPr lang="zh-CN" alt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认识条码认识条形码和二维码，理解其在信息存储与快速识别中的作用；</a:t>
                      </a:r>
                      <a:endParaRPr lang="en-US" alt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通过分析景区门票扫码验证的过程，掌握条码数据采集的基本方法。</a:t>
                      </a:r>
                      <a:endParaRPr lang="en-US" alt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89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项目活动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运用条码识别技术，模拟实现景区门票的自动扫码验证，理解物联网条码识别数据采集的核心技术；</a:t>
                      </a:r>
                      <a:endParaRPr lang="en-US" alt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活动过程中分工明确，能完成各自负责的任务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60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学习态度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善于思考，积极回答老师提出的问题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2162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小组合作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善于倾听小组其他成员的想法。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32BE1514-B624-4670-9F64-250A262A870D}"/>
              </a:ext>
            </a:extLst>
          </p:cNvPr>
          <p:cNvGrpSpPr/>
          <p:nvPr/>
        </p:nvGrpSpPr>
        <p:grpSpPr>
          <a:xfrm>
            <a:off x="8487209" y="2134200"/>
            <a:ext cx="1518582" cy="308064"/>
            <a:chOff x="8727572" y="2040022"/>
            <a:chExt cx="1518582" cy="308064"/>
          </a:xfrm>
        </p:grpSpPr>
        <p:pic>
          <p:nvPicPr>
            <p:cNvPr id="4" name="Picture 25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3E22D2A0-FDFC-4818-A7F2-C9D670380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9664" y="2051596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4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10C1C8C8-A014-4CF1-B07F-01CAA52BF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5108" y="2040022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3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FA1A936D-7A56-4E00-8B11-D75896C75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585" y="2051596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2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17913B19-518A-4AAD-8CC0-BB4B8122F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062" y="2045483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1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5DFA1D4B-3925-43E0-BA12-05E187F94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572" y="2045483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C7BCCDF-62B2-425B-9A7B-19903D4FF613}"/>
              </a:ext>
            </a:extLst>
          </p:cNvPr>
          <p:cNvGrpSpPr/>
          <p:nvPr/>
        </p:nvGrpSpPr>
        <p:grpSpPr>
          <a:xfrm>
            <a:off x="8496242" y="3183527"/>
            <a:ext cx="1518582" cy="308064"/>
            <a:chOff x="8727572" y="2040022"/>
            <a:chExt cx="1518582" cy="308064"/>
          </a:xfrm>
        </p:grpSpPr>
        <p:pic>
          <p:nvPicPr>
            <p:cNvPr id="16" name="Picture 25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D91056EF-8CAB-4F73-B2EF-BA4A2AA58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9664" y="2051596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4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026E8789-7EF6-4890-9190-D65ADBA0E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5108" y="2040022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3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32EBBCB8-A6C7-4138-A9D8-A3275BC45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585" y="2051596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2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A8854707-2D9B-4466-B12A-B921EF14F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062" y="2045483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1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99378611-BBCC-45DC-BAB1-8C3E6AB57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572" y="2045483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0B493F1-6F1B-44D3-9305-CD7D8EE6DBBB}"/>
              </a:ext>
            </a:extLst>
          </p:cNvPr>
          <p:cNvGrpSpPr/>
          <p:nvPr/>
        </p:nvGrpSpPr>
        <p:grpSpPr>
          <a:xfrm>
            <a:off x="8505275" y="4062657"/>
            <a:ext cx="1518582" cy="308064"/>
            <a:chOff x="8727572" y="2040022"/>
            <a:chExt cx="1518582" cy="308064"/>
          </a:xfrm>
        </p:grpSpPr>
        <p:pic>
          <p:nvPicPr>
            <p:cNvPr id="22" name="Picture 25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82662FF3-2897-4B9A-97B9-6863E26C9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9664" y="2051596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4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96E8A276-E47C-4A86-B84C-51A31EA25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5108" y="2040022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1D95F9E9-BD05-4015-946D-272043F3E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585" y="2051596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2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3018FEC2-1AD9-42B3-9EF4-96FBFEC97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062" y="2045483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1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F6C31BBD-610F-4FBE-A581-1F6C4483B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572" y="2045483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7BEB1E8F-EE86-4C99-86E6-071AB50239AB}"/>
              </a:ext>
            </a:extLst>
          </p:cNvPr>
          <p:cNvGrpSpPr/>
          <p:nvPr/>
        </p:nvGrpSpPr>
        <p:grpSpPr>
          <a:xfrm>
            <a:off x="8505275" y="5042188"/>
            <a:ext cx="1518582" cy="308064"/>
            <a:chOff x="8727572" y="2040022"/>
            <a:chExt cx="1518582" cy="308064"/>
          </a:xfrm>
        </p:grpSpPr>
        <p:pic>
          <p:nvPicPr>
            <p:cNvPr id="28" name="Picture 25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F0B42D12-E67B-41DF-ABE7-3E069FE9E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9664" y="2051596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4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BA8C9586-365F-4069-A938-4C092C6FD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5108" y="2040022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3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40459283-259D-42A6-881D-7FA352290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585" y="2051596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2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202CC51B-440F-4351-BB51-878FA7873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062" y="2045483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1" descr="E:\360CloudEnterprise\Cache\2672364650\14815487282164357\01个人工作\ADMINI~1\AppData\Local\Temp\SGPicFaceTpBq\10544\0025DF50.png">
              <a:extLst>
                <a:ext uri="{FF2B5EF4-FFF2-40B4-BE49-F238E27FC236}">
                  <a16:creationId xmlns:a16="http://schemas.microsoft.com/office/drawing/2014/main" id="{89E78819-24FC-46AB-B29B-0AA63E49B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572" y="2045483"/>
              <a:ext cx="296490" cy="29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672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3753" cy="584775"/>
            <a:chOff x="1415995" y="1454455"/>
            <a:chExt cx="6583753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4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景区门票扫码验证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用所学知识</a:t>
            </a:r>
            <a:endParaRPr lang="en-US" altLang="zh-CN" sz="4800" b="1" spc="6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去探索未知世界吧！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探究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旅行便捷</a:t>
            </a:r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奥秘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20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</a:p>
        </p:txBody>
      </p:sp>
      <p:sp>
        <p:nvSpPr>
          <p:cNvPr id="2" name="矩形 1"/>
          <p:cNvSpPr/>
          <p:nvPr/>
        </p:nvSpPr>
        <p:spPr>
          <a:xfrm>
            <a:off x="1993811" y="1834335"/>
            <a:ext cx="81907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Bef>
                <a:spcPts val="600"/>
              </a:spcBef>
              <a:spcAft>
                <a:spcPts val="600"/>
              </a:spcAft>
              <a:tabLst>
                <a:tab pos="269875" algn="l"/>
              </a:tabLst>
            </a:pPr>
            <a:r>
              <a:rPr lang="en-US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．素养目标</a:t>
            </a:r>
          </a:p>
          <a:p>
            <a:pPr indent="266700" algn="just">
              <a:spcBef>
                <a:spcPts val="600"/>
              </a:spcBef>
              <a:spcAft>
                <a:spcPts val="60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）认识条码认识条形码和二维码，理解其在信息存储与快速识别中的作用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Bef>
                <a:spcPts val="600"/>
              </a:spcBef>
              <a:spcAft>
                <a:spcPts val="60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）通过分析景区门票扫码验证的过程，掌握条码数据采集的基本方法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indent="266700" algn="just">
              <a:spcBef>
                <a:spcPts val="600"/>
              </a:spcBef>
              <a:spcAft>
                <a:spcPts val="600"/>
              </a:spcAft>
              <a:tabLst>
                <a:tab pos="269875" algn="l"/>
              </a:tabLst>
            </a:pPr>
            <a:r>
              <a:rPr lang="en-US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．项目目标</a:t>
            </a:r>
          </a:p>
          <a:p>
            <a:pPr indent="266700" algn="just">
              <a:spcBef>
                <a:spcPts val="600"/>
              </a:spcBef>
              <a:spcAft>
                <a:spcPts val="60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运用条码识别技术，模拟实现景区门票的自动扫码验证，理解物联网条码识别数据采集的核心技术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55242" y="6419789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6484" y="16103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2000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  </a:t>
            </a:r>
            <a:r>
              <a:rPr lang="zh-CN" altLang="en-US" sz="2000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景区</a:t>
            </a:r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门票扫码</a:t>
            </a:r>
            <a:r>
              <a:rPr lang="zh-CN" altLang="en-US" sz="2000" dirty="0" smtClean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验证</a:t>
            </a:r>
            <a:endParaRPr lang="zh-CN" altLang="en-US" sz="20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64800" y="1795749"/>
            <a:ext cx="575945" cy="41658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 smtClean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</a:t>
            </a:r>
            <a:endParaRPr lang="en-US" altLang="zh-CN" sz="1600" dirty="0">
              <a:solidFill>
                <a:schemeClr val="accent1"/>
              </a:solidFill>
              <a:latin typeface="+mn-ea"/>
              <a:ea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49010" y="1337490"/>
            <a:ext cx="4274819" cy="53022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49010" y="233317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64800" y="2730287"/>
            <a:ext cx="507365" cy="54574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 smtClean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</a:t>
            </a:r>
            <a:endParaRPr lang="en-US" altLang="zh-CN" sz="1600" dirty="0">
              <a:solidFill>
                <a:schemeClr val="accent1"/>
              </a:solidFill>
              <a:latin typeface="+mn-ea"/>
              <a:ea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37581" y="2395400"/>
            <a:ext cx="4274819" cy="4586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 lnSpcReduction="10000"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49010" y="352749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64800" y="4028931"/>
            <a:ext cx="426719" cy="44143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 smtClean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</a:t>
            </a:r>
            <a:endParaRPr lang="en-US" altLang="zh-CN" sz="1600" dirty="0">
              <a:solidFill>
                <a:schemeClr val="accent1"/>
              </a:solidFill>
              <a:latin typeface="+mn-ea"/>
              <a:ea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49010" y="3752834"/>
            <a:ext cx="4274819" cy="52948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49010" y="472182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64800" y="5196476"/>
            <a:ext cx="426719" cy="46821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 smtClean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</a:t>
            </a:r>
            <a:endParaRPr lang="en-US" altLang="zh-CN" sz="1600" dirty="0">
              <a:solidFill>
                <a:schemeClr val="accent1"/>
              </a:solidFill>
              <a:latin typeface="+mn-ea"/>
              <a:ea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49010" y="4982295"/>
            <a:ext cx="4274819" cy="52047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699250" y="1855440"/>
            <a:ext cx="3765550" cy="4802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 smtClean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条码认识、条码生成、扫码体验</a:t>
            </a:r>
            <a:endParaRPr lang="zh-CN" altLang="en-US" sz="1800" dirty="0">
              <a:solidFill>
                <a:srgbClr val="3484A2"/>
              </a:solidFill>
              <a:cs typeface="MiSans Normal" panose="00000500000000000000" charset="-122"/>
              <a:sym typeface="+mn-ea"/>
            </a:endParaRP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708775" y="2798626"/>
            <a:ext cx="3425825" cy="7277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latin typeface="Calibri"/>
                <a:cs typeface="MiSans Normal" panose="00000500000000000000" charset="-122"/>
                <a:sym typeface="+mn-ea"/>
              </a:rPr>
              <a:t>设计景区门票扫码验证</a:t>
            </a:r>
            <a:r>
              <a:rPr lang="zh-CN" altLang="en-US" sz="1800" dirty="0" smtClean="0">
                <a:solidFill>
                  <a:srgbClr val="3484A2"/>
                </a:solidFill>
                <a:latin typeface="Calibri"/>
                <a:cs typeface="MiSans Normal" panose="00000500000000000000" charset="-122"/>
                <a:sym typeface="+mn-ea"/>
              </a:rPr>
              <a:t>方案、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84A2"/>
                </a:solidFill>
                <a:effectLst/>
                <a:uLnTx/>
                <a:uFillTx/>
                <a:latin typeface="Calibri"/>
                <a:ea typeface="微软雅黑"/>
                <a:cs typeface="MiSans Normal" panose="00000500000000000000" charset="-122"/>
                <a:sym typeface="+mn-ea"/>
              </a:rPr>
              <a:t>模拟景区门票验证系统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484A2"/>
              </a:solidFill>
              <a:effectLst/>
              <a:uLnTx/>
              <a:uFillTx/>
              <a:latin typeface="Calibri"/>
              <a:ea typeface="微软雅黑"/>
              <a:cs typeface="MiSans Normal" panose="00000500000000000000" charset="-122"/>
              <a:sym typeface="+mn-ea"/>
            </a:endParaRP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751955" y="4280394"/>
            <a:ext cx="4274819" cy="47657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了解条码识别技术的原理和应用</a:t>
            </a: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681470" y="5391222"/>
            <a:ext cx="3783330" cy="44397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物联网技术在其他领域的应用前景</a:t>
            </a:r>
          </a:p>
        </p:txBody>
      </p:sp>
      <p:sp>
        <p:nvSpPr>
          <p:cNvPr id="27" name="文本框 26"/>
          <p:cNvSpPr txBox="1"/>
          <p:nvPr>
            <p:custDataLst>
              <p:tags r:id="rId17"/>
            </p:custDataLst>
          </p:nvPr>
        </p:nvSpPr>
        <p:spPr>
          <a:xfrm>
            <a:off x="3018337" y="1487995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 dirty="0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943157" y="774108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sz="660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764008" y="1464119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体验条码识别技术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121771" y="2526481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92D050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308596" y="1482570"/>
              <a:ext cx="916756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5442812" y="2590517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FFC000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4958910" y="1452584"/>
              <a:ext cx="913214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algn="ctr">
                <a:defRPr/>
              </a:pPr>
              <a:r>
                <a:rPr lang="en-US" altLang="zh-CN" sz="41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1858031" y="4442366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条码认知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5176631" y="4442366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条码生成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503B09A-D8D3-47ED-A878-3D23CC9B323D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820309" y="2654554"/>
            <a:ext cx="1130095" cy="1629029"/>
            <a:chOff x="4791477" y="1215112"/>
            <a:chExt cx="1248082" cy="1799107"/>
          </a:xfrm>
        </p:grpSpPr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7DAB1789-F1CE-4F23-BEC6-D913BCE4107B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任意多边形 15">
              <a:extLst>
                <a:ext uri="{FF2B5EF4-FFF2-40B4-BE49-F238E27FC236}">
                  <a16:creationId xmlns:a16="http://schemas.microsoft.com/office/drawing/2014/main" id="{63977377-7A4F-4248-887B-262F78A54AD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文本框 24">
              <a:extLst>
                <a:ext uri="{FF2B5EF4-FFF2-40B4-BE49-F238E27FC236}">
                  <a16:creationId xmlns:a16="http://schemas.microsoft.com/office/drawing/2014/main" id="{DD6FA5D8-5DCE-4392-9D7C-5F90F8C7FC1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946319" y="1452584"/>
              <a:ext cx="938394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1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</a:p>
          </p:txBody>
        </p:sp>
      </p:grpSp>
      <p:sp>
        <p:nvSpPr>
          <p:cNvPr id="24" name="MH_Text_1">
            <a:extLst>
              <a:ext uri="{FF2B5EF4-FFF2-40B4-BE49-F238E27FC236}">
                <a16:creationId xmlns:a16="http://schemas.microsoft.com/office/drawing/2014/main" id="{1DC32FC7-9543-4C46-B550-64074721270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534318" y="4443361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扫码体验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20240" y="975824"/>
            <a:ext cx="20976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条码认知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1022" y="1904271"/>
            <a:ext cx="55414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条形码识别技术是为解决数据录入问题而产生的，它是比较“古老”的自动识别技术。条形码是由一组规则排列的条、空，以及对应的字符组成的标记。当使用专门的条形码识别设备（如条形码扫描器，也称为扫码枪）扫描这些条形码时，条形码中包含的信息就转化为计算机可识别的数据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3558887" y="1711234"/>
            <a:ext cx="6669329" cy="3421558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91" y="2921533"/>
            <a:ext cx="3286648" cy="3286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0482" name="图片 3">
            <a:extLst>
              <a:ext uri="{FF2B5EF4-FFF2-40B4-BE49-F238E27FC236}">
                <a16:creationId xmlns:a16="http://schemas.microsoft.com/office/drawing/2014/main" id="{AAD117F2-193C-41B2-A9DA-ED9B878C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96" y="3127908"/>
            <a:ext cx="3451920" cy="166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4">
            <a:extLst>
              <a:ext uri="{FF2B5EF4-FFF2-40B4-BE49-F238E27FC236}">
                <a16:creationId xmlns:a16="http://schemas.microsoft.com/office/drawing/2014/main" id="{3BE83A99-5BA1-4B05-91F9-42F4C477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316" y="2715760"/>
            <a:ext cx="2060838" cy="207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22D6EAB-64E4-42C4-8D7E-2DA7035D3450}"/>
              </a:ext>
            </a:extLst>
          </p:cNvPr>
          <p:cNvSpPr txBox="1"/>
          <p:nvPr/>
        </p:nvSpPr>
        <p:spPr>
          <a:xfrm>
            <a:off x="1867989" y="1787169"/>
            <a:ext cx="87129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tabLst>
                <a:tab pos="269875" algn="l"/>
              </a:tabLst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一维条形码，能承载信息量约几十位二进制的数据；二维码更复杂，可以承载更大的信息量。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978E7B-4F75-4E73-B1E8-DD9B01F1E57A}"/>
              </a:ext>
            </a:extLst>
          </p:cNvPr>
          <p:cNvSpPr txBox="1"/>
          <p:nvPr/>
        </p:nvSpPr>
        <p:spPr>
          <a:xfrm>
            <a:off x="2428660" y="4986677"/>
            <a:ext cx="2060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ctr">
              <a:tabLst>
                <a:tab pos="269875" algn="l"/>
              </a:tabLst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2.4.1 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条形码</a:t>
            </a:r>
            <a:endParaRPr lang="zh-CN" altLang="zh-CN" sz="24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3D2E100-41D5-4A0C-A8B9-7C3B3DCF67CA}"/>
              </a:ext>
            </a:extLst>
          </p:cNvPr>
          <p:cNvSpPr txBox="1"/>
          <p:nvPr/>
        </p:nvSpPr>
        <p:spPr>
          <a:xfrm>
            <a:off x="7885316" y="4986677"/>
            <a:ext cx="2060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ctr">
              <a:tabLst>
                <a:tab pos="269875" algn="l"/>
              </a:tabLst>
            </a:pPr>
            <a:r>
              <a:rPr lang="zh-CN" altLang="zh-CN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2.4.2 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二维码</a:t>
            </a:r>
            <a:endParaRPr lang="zh-CN" altLang="zh-CN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0240" y="975824"/>
            <a:ext cx="20976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条码认知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348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22D6EAB-64E4-42C4-8D7E-2DA7035D3450}"/>
              </a:ext>
            </a:extLst>
          </p:cNvPr>
          <p:cNvSpPr txBox="1"/>
          <p:nvPr/>
        </p:nvSpPr>
        <p:spPr>
          <a:xfrm>
            <a:off x="1792016" y="1632603"/>
            <a:ext cx="8997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269875" algn="just">
              <a:tabLst>
                <a:tab pos="269875" algn="l"/>
              </a:tabLst>
              <a:defRPr sz="2400" kern="1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   请你基于已有的物联网知识，提出关于门票条码识别技术的猜想，并分组查阅相关资料，</a:t>
            </a:r>
            <a:r>
              <a:rPr lang="zh-CN" altLang="en-US" dirty="0" smtClean="0"/>
              <a:t>思考一下问题。</a:t>
            </a:r>
            <a:endParaRPr lang="zh-CN" altLang="zh-CN" dirty="0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B74752D3-FA65-4AE2-BCC7-CDE218B417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502761"/>
              </p:ext>
            </p:extLst>
          </p:nvPr>
        </p:nvGraphicFramePr>
        <p:xfrm>
          <a:off x="2743200" y="2955925"/>
          <a:ext cx="7001692" cy="270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Picture" r:id="rId5" imgW="3626640" imgH="1284120" progId="Word.Picture.8">
                  <p:embed/>
                </p:oleObj>
              </mc:Choice>
              <mc:Fallback>
                <p:oleObj name="Picture" r:id="rId5" imgW="3626640" imgH="1284120" progId="Word.Picture.8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55925"/>
                        <a:ext cx="7001692" cy="270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08CDE2E6-789F-4EB6-86BC-650510A42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289303"/>
              </p:ext>
            </p:extLst>
          </p:nvPr>
        </p:nvGraphicFramePr>
        <p:xfrm>
          <a:off x="3345064" y="3684583"/>
          <a:ext cx="5891805" cy="1402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54845">
                  <a:extLst>
                    <a:ext uri="{9D8B030D-6E8A-4147-A177-3AD203B41FA5}">
                      <a16:colId xmlns:a16="http://schemas.microsoft.com/office/drawing/2014/main" val="1861652604"/>
                    </a:ext>
                  </a:extLst>
                </a:gridCol>
                <a:gridCol w="3436960">
                  <a:extLst>
                    <a:ext uri="{9D8B030D-6E8A-4147-A177-3AD203B41FA5}">
                      <a16:colId xmlns:a16="http://schemas.microsoft.com/office/drawing/2014/main" val="3815209748"/>
                    </a:ext>
                  </a:extLst>
                </a:gridCol>
              </a:tblGrid>
              <a:tr h="380016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000" b="0" kern="1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条码识别设备是如何工作的</a:t>
                      </a:r>
                      <a:r>
                        <a:rPr lang="zh-CN" altLang="en-US" sz="2000" b="0" kern="1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？</a:t>
                      </a:r>
                      <a:endParaRPr lang="en-US" altLang="zh-CN" sz="2000" b="0" kern="1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533351"/>
                  </a:ext>
                </a:extLst>
              </a:tr>
              <a:tr h="38001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zh-CN" sz="2000" b="0" kern="1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条码中可能包含了哪些信息？</a:t>
                      </a:r>
                      <a:endParaRPr lang="en-US" altLang="zh-CN" sz="2000" b="0" kern="1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24002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920240" y="975824"/>
            <a:ext cx="20976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条码认知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535" name="Picture 31" descr="千库网_思考艺术字文案素材_艺术字编号1025438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2388" b="20149"/>
          <a:stretch>
            <a:fillRect/>
          </a:stretch>
        </p:blipFill>
        <p:spPr bwMode="auto">
          <a:xfrm>
            <a:off x="2261894" y="2597159"/>
            <a:ext cx="1414359" cy="90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97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0160" y="1645821"/>
            <a:ext cx="8755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4988" algn="just">
              <a:tabLst>
                <a:tab pos="269875" algn="l"/>
              </a:tabLst>
            </a:pP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使用简单易操作的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Dlabel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云标签，生成包含个人信息（如任意景区名称）的模拟门票二维码，并打印或显示在屏幕上。</a:t>
            </a: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2713293" y="2533575"/>
            <a:ext cx="7541050" cy="3213122"/>
          </a:xfrm>
          <a:prstGeom prst="roundRect">
            <a:avLst>
              <a:gd name="adj" fmla="val 6791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AB94E3-05B1-419E-AF5B-606C20829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443" y="2738388"/>
            <a:ext cx="7011206" cy="283097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173D680-031E-41BF-BBF5-506D41D86885}"/>
              </a:ext>
            </a:extLst>
          </p:cNvPr>
          <p:cNvSpPr/>
          <p:nvPr/>
        </p:nvSpPr>
        <p:spPr>
          <a:xfrm>
            <a:off x="8776181" y="3852167"/>
            <a:ext cx="728769" cy="1787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D81D908-1238-4695-BB95-E4A93DFAC68B}"/>
              </a:ext>
            </a:extLst>
          </p:cNvPr>
          <p:cNvCxnSpPr/>
          <p:nvPr/>
        </p:nvCxnSpPr>
        <p:spPr>
          <a:xfrm flipV="1">
            <a:off x="6885503" y="3975921"/>
            <a:ext cx="1780674" cy="4537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920240" y="975824"/>
            <a:ext cx="20976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条码生成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4" y="3269062"/>
            <a:ext cx="3286648" cy="32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1_3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0.800000011920929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3_3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0.800000011920929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2_3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0.800000011920929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4_3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3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0.800000011920929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i*1_1"/>
  <p:tag name="KSO_WM_TEMPLATE_CATEGORY" val="diagram"/>
  <p:tag name="KSO_WM_TEMPLATE_INDEX" val="20231456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6_3*m_h_a*1_1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标题"/>
  <p:tag name="KSO_WM_DIAGRAM_USE_COLOR_VALUE" val="{&quot;color_scheme&quot;:1,&quot;color_type&quot;:1,&quot;theme_color_indexes&quot;:[9,10,9,10,9,10]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6_3*m_h_a*1_1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标题"/>
  <p:tag name="KSO_WM_DIAGRAM_USE_COLOR_VALUE" val="{&quot;color_scheme&quot;:1,&quot;color_type&quot;:1,&quot;theme_color_indexes&quot;:[9,10,9,10,9,10]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6_3*m_h_a*1_1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标题"/>
  <p:tag name="KSO_WM_DIAGRAM_USE_COLOR_VALUE" val="{&quot;color_scheme&quot;:1,&quot;color_type&quot;:1,&quot;theme_color_indexes&quot;:[9,10,9,10,9,10]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6_3*m_h_a*1_1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标题"/>
  <p:tag name="KSO_WM_DIAGRAM_USE_COLOR_VALUE" val="{&quot;color_scheme&quot;:1,&quot;color_type&quot;:1,&quot;theme_color_indexes&quot;:[9,10,9,10,9,10]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1128</Words>
  <Application>Microsoft Office PowerPoint</Application>
  <PresentationFormat>宽屏</PresentationFormat>
  <Paragraphs>142</Paragraphs>
  <Slides>23</Slides>
  <Notes>21</Notes>
  <HiddenSlides>0</HiddenSlides>
  <MMClips>2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MiSans Normal</vt:lpstr>
      <vt:lpstr>阿里巴巴普惠体 M</vt:lpstr>
      <vt:lpstr>等线</vt:lpstr>
      <vt:lpstr>方正姚体</vt:lpstr>
      <vt:lpstr>方正姚体简体</vt:lpstr>
      <vt:lpstr>汉仪综艺体简</vt:lpstr>
      <vt:lpstr>黑体</vt:lpstr>
      <vt:lpstr>华文隶书</vt:lpstr>
      <vt:lpstr>楷体</vt:lpstr>
      <vt:lpstr>宋体</vt:lpstr>
      <vt:lpstr>微软雅黑</vt:lpstr>
      <vt:lpstr>Arial</vt:lpstr>
      <vt:lpstr>Calibri</vt:lpstr>
      <vt:lpstr>Times New Roman</vt:lpstr>
      <vt:lpstr>Office 主题</vt:lpstr>
      <vt:lpstr>Microsoft Word Picture</vt:lpstr>
      <vt:lpstr>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家庭急救常识</dc:title>
  <dc:creator>Administrator</dc:creator>
  <cp:lastModifiedBy>Administrator</cp:lastModifiedBy>
  <cp:revision>175</cp:revision>
  <dcterms:created xsi:type="dcterms:W3CDTF">2021-03-10T08:28:00Z</dcterms:created>
  <dcterms:modified xsi:type="dcterms:W3CDTF">2024-08-10T04:37:39Z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