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87" r:id="rId2"/>
    <p:sldId id="417" r:id="rId3"/>
    <p:sldId id="426" r:id="rId4"/>
    <p:sldId id="427" r:id="rId5"/>
    <p:sldId id="447" r:id="rId6"/>
    <p:sldId id="333" r:id="rId7"/>
    <p:sldId id="402" r:id="rId8"/>
    <p:sldId id="418" r:id="rId9"/>
    <p:sldId id="422" r:id="rId10"/>
    <p:sldId id="428" r:id="rId11"/>
    <p:sldId id="448" r:id="rId12"/>
    <p:sldId id="429" r:id="rId13"/>
    <p:sldId id="449" r:id="rId14"/>
    <p:sldId id="450" r:id="rId15"/>
    <p:sldId id="451" r:id="rId16"/>
    <p:sldId id="415" r:id="rId17"/>
    <p:sldId id="432" r:id="rId18"/>
    <p:sldId id="420" r:id="rId19"/>
    <p:sldId id="423" r:id="rId20"/>
    <p:sldId id="416" r:id="rId21"/>
    <p:sldId id="421" r:id="rId22"/>
    <p:sldId id="424" r:id="rId23"/>
    <p:sldId id="452" r:id="rId24"/>
    <p:sldId id="430" r:id="rId25"/>
    <p:sldId id="411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gun Vagun" initials="VV" lastIdx="1" clrIdx="0"/>
  <p:cmAuthor id="2" name="Administra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FD1"/>
    <a:srgbClr val="FF9900"/>
    <a:srgbClr val="3586A5"/>
    <a:srgbClr val="0068B6"/>
    <a:srgbClr val="3484A2"/>
    <a:srgbClr val="F7AD35"/>
    <a:srgbClr val="CB6D41"/>
    <a:srgbClr val="F8B64D"/>
    <a:srgbClr val="F9C55C"/>
    <a:srgbClr val="54C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9052" autoAdjust="0"/>
  </p:normalViewPr>
  <p:slideViewPr>
    <p:cSldViewPr snapToGrid="0">
      <p:cViewPr varScale="1">
        <p:scale>
          <a:sx n="73" d="100"/>
          <a:sy n="73" d="100"/>
        </p:scale>
        <p:origin x="1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F4E72-6667-4E46-B0E4-B4D531CF006B}" type="datetimeFigureOut">
              <a:rPr lang="zh-CN" altLang="en-US" smtClean="0"/>
              <a:t>2024-08-10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CDD19-2EEA-4CDF-B2F3-7EEA11EB9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211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6202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8745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92313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162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216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852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789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531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717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0684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83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>
              <a:solidFill>
                <a:srgbClr val="3484A2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9539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354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692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2679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0874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846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目录页没有说，第</a:t>
            </a:r>
            <a:r>
              <a:rPr lang="en-US" altLang="zh-CN" dirty="0" smtClean="0"/>
              <a:t>1</a:t>
            </a:r>
            <a:r>
              <a:rPr lang="zh-CN" altLang="en-US" dirty="0" smtClean="0"/>
              <a:t>部分。最好加副标题，否则每节课都这样，统改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660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CDD19-2EEA-4CDF-B2F3-7EEA11EB95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716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134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924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../slides/slide9.xml"/><Relationship Id="rId7" Type="http://schemas.openxmlformats.org/officeDocument/2006/relationships/slide" Target="../slides/slide1.xml"/><Relationship Id="rId2" Type="http://schemas.openxmlformats.org/officeDocument/2006/relationships/slide" Target="../slides/slide6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5.xml"/><Relationship Id="rId5" Type="http://schemas.openxmlformats.org/officeDocument/2006/relationships/slide" Target="../slides/slide20.xml"/><Relationship Id="rId4" Type="http://schemas.openxmlformats.org/officeDocument/2006/relationships/slide" Target="../slides/slide16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3" Type="http://schemas.openxmlformats.org/officeDocument/2006/relationships/slide" Target="../slides/slide6.xml"/><Relationship Id="rId7" Type="http://schemas.openxmlformats.org/officeDocument/2006/relationships/slide" Target="../slides/slide2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0.xml"/><Relationship Id="rId5" Type="http://schemas.openxmlformats.org/officeDocument/2006/relationships/slide" Target="../slides/slide16.xml"/><Relationship Id="rId4" Type="http://schemas.openxmlformats.org/officeDocument/2006/relationships/slide" Target="../slides/slide9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../slides/slide16.xml"/><Relationship Id="rId7" Type="http://schemas.openxmlformats.org/officeDocument/2006/relationships/slide" Target="../slides/slide1.xml"/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5.xml"/><Relationship Id="rId5" Type="http://schemas.openxmlformats.org/officeDocument/2006/relationships/slide" Target="../slides/slide6.xml"/><Relationship Id="rId4" Type="http://schemas.openxmlformats.org/officeDocument/2006/relationships/slide" Target="../slides/slide2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../slides/slide16.xml"/><Relationship Id="rId7" Type="http://schemas.openxmlformats.org/officeDocument/2006/relationships/slide" Target="../slides/slide1.xml"/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5.xml"/><Relationship Id="rId5" Type="http://schemas.openxmlformats.org/officeDocument/2006/relationships/slide" Target="../slides/slide6.xml"/><Relationship Id="rId4" Type="http://schemas.openxmlformats.org/officeDocument/2006/relationships/slide" Target="../slides/slide2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549275" y="523875"/>
            <a:ext cx="11092815" cy="5810250"/>
          </a:xfrm>
          <a:prstGeom prst="rect">
            <a:avLst/>
          </a:prstGeom>
          <a:solidFill>
            <a:srgbClr val="2E9FD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alphaModFix amt="7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5" y="310696"/>
            <a:ext cx="11220574" cy="609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2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项目准备</a:t>
              </a:r>
              <a:endParaRPr lang="zh-CN" altLang="en-US" sz="1500" b="1" dirty="0">
                <a:solidFill>
                  <a:srgbClr val="FF99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3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</a:t>
              </a: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4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/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/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>
              <a:hlinkClick r:id="rId5" action="ppaction://hlinksldjump"/>
            </p:cNvPr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sp>
        <p:nvSpPr>
          <p:cNvPr id="25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文本框 20"/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3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 </a:t>
            </a:r>
            <a:r>
              <a:rPr lang="zh-CN" altLang="en-US" sz="1800" kern="1200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rPr>
              <a:t>车载导航指引路线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4" name="文本框 23"/>
          <p:cNvSpPr txBox="1"/>
          <p:nvPr userDrawn="1"/>
        </p:nvSpPr>
        <p:spPr>
          <a:xfrm>
            <a:off x="8685423" y="6315614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探究旅行便捷奥秘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3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 </a:t>
            </a:r>
            <a:r>
              <a:rPr lang="zh-CN" altLang="en-US" sz="1800" kern="1200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rPr>
              <a:t>车载导航指引路线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8" name="平行四边形 7">
              <a:hlinkClick r:id="rId3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9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  <a:endParaRPr lang="zh-CN" altLang="en-US" sz="1500" b="1" kern="1200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4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/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</a:t>
              </a:r>
              <a:r>
                <a:rPr lang="zh-CN" altLang="en-US" sz="1500" b="1" dirty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5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6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sp>
        <p:nvSpPr>
          <p:cNvPr id="23" name="KSO_Shape">
            <a:hlinkClick r:id="rId7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KSO_Shape">
            <a:hlinkClick r:id="rId8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文本框 20"/>
          <p:cNvSpPr txBox="1"/>
          <p:nvPr userDrawn="1"/>
        </p:nvSpPr>
        <p:spPr>
          <a:xfrm>
            <a:off x="8685423" y="6315614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探究旅行便捷奥秘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>
              <a:hlinkClick r:id="rId2" action="ppaction://hlinksldjump"/>
            </p:cNvPr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/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</a:t>
              </a: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>
              <a:hlinkClick r:id="rId3" action="ppaction://hlinksldjump"/>
            </p:cNvPr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/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  <a:endParaRPr lang="zh-CN" altLang="en-US" sz="1500" b="1" dirty="0">
                <a:solidFill>
                  <a:srgbClr val="FF99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4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5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3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  <a:endParaRPr lang="zh-CN" altLang="en-US" sz="1500" b="1" kern="1200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endParaRPr>
            </a:p>
          </p:txBody>
        </p:sp>
      </p:grpSp>
      <p:sp>
        <p:nvSpPr>
          <p:cNvPr id="24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25"/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3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 </a:t>
            </a:r>
            <a:r>
              <a:rPr lang="zh-CN" altLang="en-US" sz="1800" kern="1200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rPr>
              <a:t>车载导航指引路线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9" name="文本框 28"/>
          <p:cNvSpPr txBox="1"/>
          <p:nvPr userDrawn="1"/>
        </p:nvSpPr>
        <p:spPr>
          <a:xfrm>
            <a:off x="8685423" y="6315614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探究旅行便捷奥秘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721895" y="611203"/>
            <a:ext cx="10770669" cy="55922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1143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8000470" y="169458"/>
            <a:ext cx="1065091" cy="323775"/>
            <a:chOff x="8005043" y="169458"/>
            <a:chExt cx="1065091" cy="323775"/>
          </a:xfrm>
        </p:grpSpPr>
        <p:sp>
          <p:nvSpPr>
            <p:cNvPr id="13" name="平行四边形 12"/>
            <p:cNvSpPr/>
            <p:nvPr/>
          </p:nvSpPr>
          <p:spPr>
            <a:xfrm>
              <a:off x="800504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4" name="矩形 3">
              <a:hlinkClick r:id="rId2" action="ppaction://hlinksldjump"/>
            </p:cNvPr>
            <p:cNvSpPr/>
            <p:nvPr/>
          </p:nvSpPr>
          <p:spPr>
            <a:xfrm>
              <a:off x="805568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项目</a:t>
              </a:r>
              <a:r>
                <a:rPr lang="zh-CN" altLang="en-US" sz="1500" b="1" dirty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实施</a:t>
              </a:r>
            </a:p>
          </p:txBody>
        </p:sp>
      </p:grpSp>
      <p:grpSp>
        <p:nvGrpSpPr>
          <p:cNvPr id="15" name="组合 14"/>
          <p:cNvGrpSpPr/>
          <p:nvPr userDrawn="1"/>
        </p:nvGrpSpPr>
        <p:grpSpPr>
          <a:xfrm>
            <a:off x="9035937" y="169458"/>
            <a:ext cx="1065091" cy="323775"/>
            <a:chOff x="9045083" y="169458"/>
            <a:chExt cx="1065091" cy="323775"/>
          </a:xfrm>
        </p:grpSpPr>
        <p:sp>
          <p:nvSpPr>
            <p:cNvPr id="16" name="平行四边形 15"/>
            <p:cNvSpPr/>
            <p:nvPr/>
          </p:nvSpPr>
          <p:spPr>
            <a:xfrm>
              <a:off x="904508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17" name="矩形 3">
              <a:hlinkClick r:id="rId3" action="ppaction://hlinksldjump"/>
            </p:cNvPr>
            <p:cNvSpPr/>
            <p:nvPr/>
          </p:nvSpPr>
          <p:spPr>
            <a:xfrm>
              <a:off x="909572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素养提升</a:t>
              </a:r>
              <a:endParaRPr lang="zh-CN" altLang="en-US" sz="1500" b="1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18" name="组合 17"/>
          <p:cNvGrpSpPr/>
          <p:nvPr userDrawn="1"/>
        </p:nvGrpSpPr>
        <p:grpSpPr>
          <a:xfrm>
            <a:off x="10071405" y="169458"/>
            <a:ext cx="1065091" cy="323775"/>
            <a:chOff x="10071405" y="169458"/>
            <a:chExt cx="1065091" cy="323775"/>
          </a:xfrm>
        </p:grpSpPr>
        <p:sp>
          <p:nvSpPr>
            <p:cNvPr id="19" name="平行四边形 18">
              <a:hlinkClick r:id="rId4" action="ppaction://hlinksldjump"/>
            </p:cNvPr>
            <p:cNvSpPr/>
            <p:nvPr/>
          </p:nvSpPr>
          <p:spPr>
            <a:xfrm>
              <a:off x="10071405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0" name="矩形 3"/>
            <p:cNvSpPr/>
            <p:nvPr/>
          </p:nvSpPr>
          <p:spPr>
            <a:xfrm>
              <a:off x="10122042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dirty="0" smtClean="0">
                  <a:solidFill>
                    <a:srgbClr val="FF9900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</a:rPr>
                <a:t>拓展评价</a:t>
              </a:r>
              <a:endParaRPr lang="zh-CN" altLang="en-US" sz="1500" b="1" dirty="0">
                <a:solidFill>
                  <a:srgbClr val="FF9900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</p:grpSp>
      <p:grpSp>
        <p:nvGrpSpPr>
          <p:cNvPr id="21" name="组合 20"/>
          <p:cNvGrpSpPr/>
          <p:nvPr userDrawn="1"/>
        </p:nvGrpSpPr>
        <p:grpSpPr>
          <a:xfrm>
            <a:off x="6965003" y="169458"/>
            <a:ext cx="1065091" cy="323775"/>
            <a:chOff x="6965003" y="169458"/>
            <a:chExt cx="1065091" cy="323775"/>
          </a:xfrm>
        </p:grpSpPr>
        <p:sp>
          <p:nvSpPr>
            <p:cNvPr id="22" name="平行四边形 21">
              <a:hlinkClick r:id="rId5" action="ppaction://hlinksldjump"/>
            </p:cNvPr>
            <p:cNvSpPr/>
            <p:nvPr/>
          </p:nvSpPr>
          <p:spPr>
            <a:xfrm>
              <a:off x="6965003" y="176418"/>
              <a:ext cx="1065091" cy="316815"/>
            </a:xfrm>
            <a:prstGeom prst="parallelogram">
              <a:avLst>
                <a:gd name="adj" fmla="val 32908"/>
              </a:avLst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姚体简体" panose="03000509000000000000" pitchFamily="65" charset="-122"/>
                <a:ea typeface="方正姚体简体" panose="03000509000000000000" pitchFamily="65" charset="-122"/>
              </a:endParaRPr>
            </a:p>
          </p:txBody>
        </p:sp>
        <p:sp>
          <p:nvSpPr>
            <p:cNvPr id="23" name="矩形 3"/>
            <p:cNvSpPr/>
            <p:nvPr/>
          </p:nvSpPr>
          <p:spPr>
            <a:xfrm>
              <a:off x="7015640" y="169458"/>
              <a:ext cx="938766" cy="32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43" tIns="34272" rIns="68543" bIns="34272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500" b="1" kern="1200" dirty="0" smtClean="0">
                  <a:solidFill>
                    <a:srgbClr val="3484A2"/>
                  </a:solidFill>
                  <a:latin typeface="方正姚体简体" panose="03000509000000000000" pitchFamily="65" charset="-122"/>
                  <a:ea typeface="方正姚体简体" panose="03000509000000000000" pitchFamily="65" charset="-122"/>
                  <a:cs typeface="+mn-cs"/>
                </a:rPr>
                <a:t>项目准备</a:t>
              </a:r>
              <a:endParaRPr lang="zh-CN" altLang="en-US" sz="1500" b="1" kern="1200" dirty="0">
                <a:solidFill>
                  <a:srgbClr val="3484A2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endParaRPr>
            </a:p>
          </p:txBody>
        </p:sp>
      </p:grpSp>
      <p:sp>
        <p:nvSpPr>
          <p:cNvPr id="24" name="KSO_Shape">
            <a:hlinkClick r:id="rId6" action="ppaction://hlinksldjump"/>
          </p:cNvPr>
          <p:cNvSpPr/>
          <p:nvPr userDrawn="1"/>
        </p:nvSpPr>
        <p:spPr>
          <a:xfrm>
            <a:off x="11193571" y="130451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>
            <a:hlinkClick r:id="rId7" action="ppaction://hlinksldjump"/>
          </p:cNvPr>
          <p:cNvSpPr/>
          <p:nvPr userDrawn="1"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25"/>
          <p:cNvSpPr txBox="1"/>
          <p:nvPr userDrawn="1"/>
        </p:nvSpPr>
        <p:spPr>
          <a:xfrm>
            <a:off x="870485" y="161861"/>
            <a:ext cx="423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项目</a:t>
            </a:r>
            <a:r>
              <a:rPr lang="en-US" altLang="zh-CN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3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 </a:t>
            </a:r>
            <a:r>
              <a:rPr lang="zh-CN" altLang="en-US" sz="1800" kern="1200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  <a:cs typeface="+mn-cs"/>
              </a:rPr>
              <a:t>车载导航指引路线</a:t>
            </a:r>
            <a:endParaRPr lang="zh-CN" altLang="en-US" sz="1800" kern="1200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347542" y="88053"/>
            <a:ext cx="554294" cy="446422"/>
          </a:xfrm>
          <a:prstGeom prst="rect">
            <a:avLst/>
          </a:prstGeom>
        </p:spPr>
      </p:pic>
      <p:sp>
        <p:nvSpPr>
          <p:cNvPr id="29" name="文本框 28"/>
          <p:cNvSpPr txBox="1"/>
          <p:nvPr userDrawn="1"/>
        </p:nvSpPr>
        <p:spPr>
          <a:xfrm>
            <a:off x="8685423" y="6315614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探究旅行便捷奥秘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/>
        </p:nvSpPr>
        <p:spPr>
          <a:xfrm>
            <a:off x="8685423" y="6315614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单元 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 </a:t>
            </a:r>
            <a:r>
              <a:rPr lang="zh-CN" altLang="en-US" dirty="0" smtClean="0">
                <a:solidFill>
                  <a:schemeClr val="bg1"/>
                </a:solidFill>
                <a:latin typeface="方正姚体简体" panose="03000509000000000000" pitchFamily="65" charset="-122"/>
                <a:ea typeface="方正姚体简体" panose="03000509000000000000" pitchFamily="65" charset="-122"/>
              </a:rPr>
              <a:t>探究旅行便捷奥秘</a:t>
            </a:r>
            <a:endParaRPr lang="zh-CN" altLang="en-US" dirty="0">
              <a:solidFill>
                <a:schemeClr val="bg1"/>
              </a:solidFill>
              <a:latin typeface="方正姚体简体" panose="03000509000000000000" pitchFamily="65" charset="-122"/>
              <a:ea typeface="方正姚体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92608" y="306766"/>
            <a:ext cx="11606784" cy="591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任意多边形: 形状 22"/>
          <p:cNvSpPr/>
          <p:nvPr userDrawn="1">
            <p:custDataLst>
              <p:tags r:id="rId1"/>
            </p:custDataLst>
          </p:nvPr>
        </p:nvSpPr>
        <p:spPr>
          <a:xfrm rot="16200000">
            <a:off x="5259705" y="-23495"/>
            <a:ext cx="1638935" cy="11643995"/>
          </a:xfrm>
          <a:custGeom>
            <a:avLst/>
            <a:gdLst>
              <a:gd name="connsiteX0" fmla="*/ 0 w 6168251"/>
              <a:gd name="connsiteY0" fmla="*/ 0 h 6857999"/>
              <a:gd name="connsiteX1" fmla="*/ 4531744 w 6168251"/>
              <a:gd name="connsiteY1" fmla="*/ 0 h 6857999"/>
              <a:gd name="connsiteX2" fmla="*/ 4540769 w 6168251"/>
              <a:gd name="connsiteY2" fmla="*/ 7092 h 6857999"/>
              <a:gd name="connsiteX3" fmla="*/ 6168251 w 6168251"/>
              <a:gd name="connsiteY3" fmla="*/ 3458096 h 6857999"/>
              <a:gd name="connsiteX4" fmla="*/ 4703042 w 6168251"/>
              <a:gd name="connsiteY4" fmla="*/ 6768535 h 6857999"/>
              <a:gd name="connsiteX5" fmla="*/ 4599761 w 6168251"/>
              <a:gd name="connsiteY5" fmla="*/ 6857999 h 6857999"/>
              <a:gd name="connsiteX6" fmla="*/ 0 w 6168251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8251" h="6857999">
                <a:moveTo>
                  <a:pt x="0" y="0"/>
                </a:moveTo>
                <a:lnTo>
                  <a:pt x="4531744" y="0"/>
                </a:lnTo>
                <a:lnTo>
                  <a:pt x="4540769" y="7092"/>
                </a:lnTo>
                <a:cubicBezTo>
                  <a:pt x="5534713" y="827368"/>
                  <a:pt x="6168251" y="2068747"/>
                  <a:pt x="6168251" y="3458096"/>
                </a:cubicBezTo>
                <a:cubicBezTo>
                  <a:pt x="6168251" y="4770259"/>
                  <a:pt x="5603151" y="5950436"/>
                  <a:pt x="4703042" y="6768535"/>
                </a:cubicBezTo>
                <a:lnTo>
                  <a:pt x="4599761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2E9F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alphaModFix amt="11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3" b="30215"/>
          <a:stretch>
            <a:fillRect/>
          </a:stretch>
        </p:blipFill>
        <p:spPr>
          <a:xfrm>
            <a:off x="-117987" y="5014428"/>
            <a:ext cx="6858000" cy="1843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9" grpId="1" bldLvl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265265" y="304267"/>
            <a:ext cx="11606784" cy="633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notesSlide" Target="../notesSlides/notesSlide16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image" Target="../media/image5.png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png"/><Relationship Id="rId5" Type="http://schemas.openxmlformats.org/officeDocument/2006/relationships/image" Target="../media/image11.png"/><Relationship Id="rId4" Type="http://schemas.openxmlformats.org/officeDocument/2006/relationships/image" Target="../media/image2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E:\360CloudEnterprise\Cache\2672364650\14815487282164357\01&#20010;&#20154;&#24037;&#20316;\ADMINI~1\AppData\Local\Temp\SGPicFaceTpBq\10544\0025DF50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E:\360CloudEnterprise\Cache\2672364650\14815487282164357\01&#20010;&#20154;&#24037;&#20316;\ADMINI~1\AppData\Local\Temp\SGPicFaceTpBq\10544\0025DF50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notesSlide" Target="../notesSlides/notesSlide5.xml"/><Relationship Id="rId3" Type="http://schemas.openxmlformats.org/officeDocument/2006/relationships/tags" Target="../tags/tag5.xml"/><Relationship Id="rId21" Type="http://schemas.openxmlformats.org/officeDocument/2006/relationships/image" Target="../media/image9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8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19" Type="http://schemas.openxmlformats.org/officeDocument/2006/relationships/image" Target="../media/image7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notesSlide" Target="../notesSlides/notesSlide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image" Target="../media/image5.pn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9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522055" y="1721175"/>
            <a:ext cx="16191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项目 </a:t>
            </a:r>
            <a:r>
              <a:rPr lang="en-US" altLang="zh-CN" sz="32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3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890254" y="2325413"/>
            <a:ext cx="75713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车载导航指引路线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5127552" y="5927986"/>
            <a:ext cx="5324483" cy="290195"/>
            <a:chOff x="6833" y="5259"/>
            <a:chExt cx="3671" cy="457"/>
          </a:xfrm>
        </p:grpSpPr>
        <p:sp>
          <p:nvSpPr>
            <p:cNvPr id="10" name="圆角矩形 26"/>
            <p:cNvSpPr/>
            <p:nvPr/>
          </p:nvSpPr>
          <p:spPr>
            <a:xfrm>
              <a:off x="6833" y="5259"/>
              <a:ext cx="1930" cy="45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安徽省马鞍山市第七中学</a:t>
              </a:r>
              <a:endParaRPr lang="zh-CN" altLang="en-US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endParaRPr>
            </a:p>
          </p:txBody>
        </p:sp>
        <p:sp>
          <p:nvSpPr>
            <p:cNvPr id="11" name="圆角矩形 27"/>
            <p:cNvSpPr/>
            <p:nvPr/>
          </p:nvSpPr>
          <p:spPr>
            <a:xfrm>
              <a:off x="8988" y="5259"/>
              <a:ext cx="1516" cy="457"/>
            </a:xfrm>
            <a:prstGeom prst="roundRect">
              <a:avLst/>
            </a:prstGeom>
            <a:solidFill>
              <a:srgbClr val="F8B6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800" dirty="0" smtClean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 M" panose="00020600040101010101" charset="-122"/>
                </a:rPr>
                <a:t>唐小华</a:t>
              </a:r>
              <a:endParaRPr lang="zh-CN" altLang="en-US" sz="18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469760" y="3846700"/>
            <a:ext cx="3945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200" b="1" dirty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r>
              <a:rPr lang="zh-CN" altLang="en-US" sz="3200" b="1" dirty="0" smtClean="0">
                <a:solidFill>
                  <a:srgbClr val="3484A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联网定位技术</a:t>
            </a:r>
            <a:endParaRPr lang="en-US" altLang="zh-CN" sz="3200" b="1" dirty="0">
              <a:solidFill>
                <a:srgbClr val="3484A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" y="2848061"/>
            <a:ext cx="3733406" cy="373340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635364" y="903099"/>
            <a:ext cx="3531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</a:t>
            </a:r>
            <a:r>
              <a:rPr lang="zh-CN" altLang="en-US" sz="2000" b="1" dirty="0" smtClean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探究旅行便捷奥秘</a:t>
            </a:r>
            <a:endParaRPr lang="zh-CN" altLang="en-US" sz="2000" b="1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19591" y="891524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八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年级上册</a:t>
            </a:r>
            <a:endParaRPr lang="zh-CN" altLang="en-US" sz="2000" b="1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16" grpId="1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4" y="1072579"/>
            <a:ext cx="319354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运用定位确定位置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10" name="圆角矩形标注 9"/>
          <p:cNvSpPr/>
          <p:nvPr/>
        </p:nvSpPr>
        <p:spPr>
          <a:xfrm>
            <a:off x="8185909" y="1169075"/>
            <a:ext cx="2887374" cy="1919565"/>
          </a:xfrm>
          <a:prstGeom prst="wedgeRoundRectCallout">
            <a:avLst>
              <a:gd name="adj1" fmla="val 48794"/>
              <a:gd name="adj2" fmla="val 66137"/>
              <a:gd name="adj3" fmla="val 16667"/>
            </a:avLst>
          </a:prstGeom>
          <a:solidFill>
            <a:schemeClr val="accent5">
              <a:lumMod val="75000"/>
              <a:alpha val="69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8351520" y="1350392"/>
            <a:ext cx="26394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使用导航软件时，地图中都会出现类似   标识，它会随着我们的移动而发生方向和位置的变化</a:t>
            </a:r>
            <a:r>
              <a:rPr lang="zh-CN" altLang="en-US" sz="2000" kern="1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2966832"/>
            <a:ext cx="3286648" cy="3286648"/>
          </a:xfrm>
          <a:prstGeom prst="rect">
            <a:avLst/>
          </a:prstGeom>
        </p:spPr>
      </p:pic>
      <p:pic>
        <p:nvPicPr>
          <p:cNvPr id="14369" name="图片 8" descr="千库网_矢量手绘地图位置坐标免抠图PNG红色定位图标_元素编号124669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9" t="23460" r="28961" b="22104"/>
          <a:stretch>
            <a:fillRect/>
          </a:stretch>
        </p:blipFill>
        <p:spPr bwMode="auto">
          <a:xfrm>
            <a:off x="10510202" y="1728043"/>
            <a:ext cx="188277" cy="2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037250" y="1664969"/>
            <a:ext cx="51052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5000"/>
              </a:lnSpc>
              <a:spcAft>
                <a:spcPts val="780"/>
              </a:spcAft>
              <a:buClr>
                <a:srgbClr val="C45911"/>
              </a:buClr>
              <a:buFont typeface="Wingdings" panose="05000000000000000000" pitchFamily="2" charset="2"/>
              <a:buChar char=""/>
            </a:pPr>
            <a:r>
              <a:rPr lang="zh-CN" altLang="zh-CN" b="1" kern="100" dirty="0">
                <a:solidFill>
                  <a:srgbClr val="C4591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获取位置</a:t>
            </a:r>
            <a:r>
              <a:rPr lang="en-US" altLang="zh-CN" kern="100" dirty="0">
                <a:solidFill>
                  <a:srgbClr val="000000"/>
                </a:solidFill>
                <a:latin typeface="黑体" panose="02010609060101010101" pitchFamily="49" charset="-122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kern="100" dirty="0"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打开手机导航软件，</a:t>
            </a:r>
            <a:r>
              <a:rPr lang="zh-CN" altLang="zh-CN" kern="100" dirty="0" smtClean="0"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根据</a:t>
            </a:r>
            <a:r>
              <a:rPr lang="zh-CN" altLang="en-US" kern="100" dirty="0"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下</a:t>
            </a:r>
            <a:r>
              <a:rPr lang="zh-CN" altLang="zh-CN" kern="100" dirty="0" smtClean="0"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图提示</a:t>
            </a:r>
            <a:r>
              <a:rPr lang="zh-CN" altLang="zh-CN" kern="100" dirty="0"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，选一选。</a:t>
            </a:r>
            <a:endParaRPr lang="zh-CN" altLang="zh-CN" sz="1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666237"/>
              </p:ext>
            </p:extLst>
          </p:nvPr>
        </p:nvGraphicFramePr>
        <p:xfrm>
          <a:off x="1793001" y="2765271"/>
          <a:ext cx="5994191" cy="2607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1" name="Picture" r:id="rId7" imgW="3604489" imgH="1571064" progId="Word.Picture.8">
                  <p:embed/>
                </p:oleObj>
              </mc:Choice>
              <mc:Fallback>
                <p:oleObj name="Picture" r:id="rId7" imgW="3604489" imgH="1571064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001" y="2765271"/>
                        <a:ext cx="5994191" cy="26074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59174" y="1072579"/>
            <a:ext cx="319354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运用定位确定位置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47414" y="1684901"/>
            <a:ext cx="838690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5000"/>
              </a:lnSpc>
              <a:spcBef>
                <a:spcPts val="600"/>
              </a:spcBef>
              <a:spcAft>
                <a:spcPts val="310"/>
              </a:spcAft>
              <a:buClr>
                <a:srgbClr val="C45911"/>
              </a:buClr>
              <a:buFont typeface="Wingdings" panose="05000000000000000000" pitchFamily="2" charset="2"/>
              <a:buChar char=""/>
            </a:pPr>
            <a:r>
              <a:rPr lang="zh-CN" altLang="zh-CN" b="1" kern="100" dirty="0">
                <a:solidFill>
                  <a:srgbClr val="C4591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寻找影响定位的因素</a:t>
            </a: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zh-CN" kern="100" dirty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使用导航时，定位会受到诸多因素的影响，阅读知识贴士内容，说一</a:t>
            </a:r>
            <a:r>
              <a:rPr lang="zh-CN" altLang="zh-CN" kern="100" dirty="0" smtClean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说</a:t>
            </a:r>
            <a:r>
              <a:rPr lang="zh-CN" altLang="en-US" kern="100" dirty="0" smtClean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下</a:t>
            </a:r>
            <a:r>
              <a:rPr lang="zh-CN" altLang="zh-CN" kern="100" dirty="0" smtClean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表所</a:t>
            </a:r>
            <a:r>
              <a:rPr lang="zh-CN" altLang="zh-CN" kern="100" dirty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列举的问题原因。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303911"/>
              </p:ext>
            </p:extLst>
          </p:nvPr>
        </p:nvGraphicFramePr>
        <p:xfrm>
          <a:off x="1910080" y="2678598"/>
          <a:ext cx="3434081" cy="2944262"/>
        </p:xfrm>
        <a:graphic>
          <a:graphicData uri="http://schemas.openxmlformats.org/drawingml/2006/table">
            <a:tbl>
              <a:tblPr/>
              <a:tblGrid>
                <a:gridCol w="448527">
                  <a:extLst>
                    <a:ext uri="{9D8B030D-6E8A-4147-A177-3AD203B41FA5}">
                      <a16:colId xmlns:a16="http://schemas.microsoft.com/office/drawing/2014/main" val="2868741537"/>
                    </a:ext>
                  </a:extLst>
                </a:gridCol>
                <a:gridCol w="1442912">
                  <a:extLst>
                    <a:ext uri="{9D8B030D-6E8A-4147-A177-3AD203B41FA5}">
                      <a16:colId xmlns:a16="http://schemas.microsoft.com/office/drawing/2014/main" val="3841049807"/>
                    </a:ext>
                  </a:extLst>
                </a:gridCol>
                <a:gridCol w="1542642">
                  <a:extLst>
                    <a:ext uri="{9D8B030D-6E8A-4147-A177-3AD203B41FA5}">
                      <a16:colId xmlns:a16="http://schemas.microsoft.com/office/drawing/2014/main" val="3702561770"/>
                    </a:ext>
                  </a:extLst>
                </a:gridCol>
              </a:tblGrid>
              <a:tr h="433622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序号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问题情境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原</a:t>
                      </a: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因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161623"/>
                  </a:ext>
                </a:extLst>
              </a:tr>
              <a:tr h="938312">
                <a:tc>
                  <a:txBody>
                    <a:bodyPr/>
                    <a:lstStyle/>
                    <a:p>
                      <a:pPr marL="0" marR="38735" indent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735" indent="0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关闭手机定位服务，为什么无法获取位置信息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735"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257525"/>
                  </a:ext>
                </a:extLst>
              </a:tr>
              <a:tr h="938312">
                <a:tc>
                  <a:txBody>
                    <a:bodyPr/>
                    <a:lstStyle/>
                    <a:p>
                      <a:pPr marL="0" marR="38735" indent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735" indent="0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在封闭的地下室，为什么</a:t>
                      </a:r>
                      <a:r>
                        <a:rPr lang="zh-CN" sz="12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提示</a:t>
                      </a:r>
                      <a:r>
                        <a:rPr lang="zh-CN" altLang="en-US" sz="1200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卫星信号弱</a:t>
                      </a:r>
                      <a:r>
                        <a:rPr lang="en-US" sz="1200" kern="100" dirty="0" smtClean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735"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2813685"/>
                  </a:ext>
                </a:extLst>
              </a:tr>
              <a:tr h="634016">
                <a:tc>
                  <a:txBody>
                    <a:bodyPr/>
                    <a:lstStyle/>
                    <a:p>
                      <a:pPr marL="0" marR="38735" indent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735" indent="0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在城市高架桥上，为什么显示在地面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735"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600" kern="1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646636"/>
                  </a:ext>
                </a:extLst>
              </a:tr>
            </a:tbl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289097"/>
              </p:ext>
            </p:extLst>
          </p:nvPr>
        </p:nvGraphicFramePr>
        <p:xfrm>
          <a:off x="5537200" y="2558833"/>
          <a:ext cx="5353050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Document" r:id="rId5" imgW="5343480" imgH="3226018" progId="Word.Document.8">
                  <p:embed/>
                </p:oleObj>
              </mc:Choice>
              <mc:Fallback>
                <p:oleObj name="Document" r:id="rId5" imgW="5343480" imgH="3226018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2558833"/>
                        <a:ext cx="5353050" cy="323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079" y="3940544"/>
            <a:ext cx="2516135" cy="251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8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20060" y="1048515"/>
            <a:ext cx="309055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运用定位规划路线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20" name="KSO_Shape"/>
          <p:cNvSpPr/>
          <p:nvPr/>
        </p:nvSpPr>
        <p:spPr>
          <a:xfrm>
            <a:off x="11193571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KSO_Shape"/>
          <p:cNvSpPr/>
          <p:nvPr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8185909" y="833121"/>
            <a:ext cx="2887374" cy="2255520"/>
          </a:xfrm>
          <a:prstGeom prst="wedgeRoundRectCallout">
            <a:avLst>
              <a:gd name="adj1" fmla="val 48794"/>
              <a:gd name="adj2" fmla="val 66137"/>
              <a:gd name="adj3" fmla="val 16667"/>
            </a:avLst>
          </a:prstGeom>
          <a:solidFill>
            <a:schemeClr val="accent5">
              <a:lumMod val="75000"/>
              <a:alpha val="69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392160" y="1025272"/>
            <a:ext cx="26394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导航确定位置后，还需要把城市道路信息提取出来，根据出发地和目的地，寻找之间的最优路线，最终沿着规划的路线走。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2966832"/>
            <a:ext cx="3286648" cy="328664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41160" y="1739626"/>
            <a:ext cx="612427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5000"/>
              </a:lnSpc>
              <a:spcBef>
                <a:spcPts val="600"/>
              </a:spcBef>
              <a:spcAft>
                <a:spcPts val="310"/>
              </a:spcAft>
              <a:buClr>
                <a:srgbClr val="C45911"/>
              </a:buClr>
              <a:buFont typeface="Wingdings" panose="05000000000000000000" pitchFamily="2" charset="2"/>
              <a:buChar char=""/>
            </a:pPr>
            <a:r>
              <a:rPr lang="zh-CN" altLang="zh-CN" b="1" kern="100" dirty="0">
                <a:solidFill>
                  <a:srgbClr val="C4591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定位与</a:t>
            </a:r>
            <a:r>
              <a:rPr lang="zh-CN" altLang="zh-CN" b="1" kern="100" dirty="0" smtClean="0">
                <a:solidFill>
                  <a:srgbClr val="C4591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路程</a:t>
            </a:r>
            <a:r>
              <a:rPr lang="en-US" altLang="zh-CN" b="1" kern="100" dirty="0"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b="1" kern="100" dirty="0" smtClean="0">
                <a:latin typeface="宋体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kern="100" dirty="0" smtClean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在</a:t>
            </a:r>
            <a:r>
              <a:rPr lang="zh-CN" altLang="en-US" kern="100" dirty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导航中输入要去的终点位置，看看有几条路线，选择一条最优路线</a:t>
            </a:r>
            <a:r>
              <a:rPr lang="zh-CN" altLang="en-US" kern="100" dirty="0" smtClean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zh-CN" altLang="zh-CN" kern="100" dirty="0" smtClean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记录在</a:t>
            </a:r>
            <a:r>
              <a:rPr lang="zh-CN" altLang="en-US" kern="100" dirty="0" smtClean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下表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中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533131"/>
              </p:ext>
            </p:extLst>
          </p:nvPr>
        </p:nvGraphicFramePr>
        <p:xfrm>
          <a:off x="1658281" y="2755740"/>
          <a:ext cx="6124278" cy="3081424"/>
        </p:xfrm>
        <a:graphic>
          <a:graphicData uri="http://schemas.openxmlformats.org/drawingml/2006/table">
            <a:tbl>
              <a:tblPr/>
              <a:tblGrid>
                <a:gridCol w="1857079">
                  <a:extLst>
                    <a:ext uri="{9D8B030D-6E8A-4147-A177-3AD203B41FA5}">
                      <a16:colId xmlns:a16="http://schemas.microsoft.com/office/drawing/2014/main" val="1738746742"/>
                    </a:ext>
                  </a:extLst>
                </a:gridCol>
                <a:gridCol w="4267199">
                  <a:extLst>
                    <a:ext uri="{9D8B030D-6E8A-4147-A177-3AD203B41FA5}">
                      <a16:colId xmlns:a16="http://schemas.microsoft.com/office/drawing/2014/main" val="2155629"/>
                    </a:ext>
                  </a:extLst>
                </a:gridCol>
              </a:tblGrid>
              <a:tr h="411566">
                <a:tc rowSpan="5">
                  <a:txBody>
                    <a:bodyPr/>
                    <a:lstStyle/>
                    <a:p>
                      <a:pPr indent="126365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endParaRPr lang="en-US" sz="105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活动记录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458547"/>
                  </a:ext>
                </a:extLst>
              </a:tr>
              <a:tr h="47631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33350" algn="l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定位位置：</a:t>
                      </a:r>
                      <a:r>
                        <a:rPr lang="en-US" sz="1400" kern="100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_______________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254501"/>
                  </a:ext>
                </a:extLst>
              </a:tr>
              <a:tr h="4913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6365"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终点位置：</a:t>
                      </a:r>
                      <a:r>
                        <a:rPr lang="en-US" sz="1400" kern="100" dirty="0">
                          <a:solidFill>
                            <a:srgbClr val="365F91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_______________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334254"/>
                  </a:ext>
                </a:extLst>
              </a:tr>
              <a:tr h="8355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33350"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推荐路线：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33350"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400" u="sng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路线（</a:t>
                      </a:r>
                      <a:r>
                        <a:rPr lang="en-US" sz="1400" u="sng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1400" u="sng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sz="1400" u="sng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                                   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133350" algn="just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400" u="sng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路线（</a:t>
                      </a:r>
                      <a:r>
                        <a:rPr lang="en-US" sz="1400" u="sng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1400" u="sng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lang="en-US" sz="1400" u="sng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                                  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2960998"/>
                  </a:ext>
                </a:extLst>
              </a:tr>
              <a:tr h="8665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结论：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200025"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通过</a:t>
                      </a:r>
                      <a:r>
                        <a:rPr lang="en-US" sz="1400" u="sng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zh-CN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位置和</a:t>
                      </a:r>
                      <a:r>
                        <a:rPr lang="en-US" sz="1400" u="sng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zh-CN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位置，就可以确定行程的</a:t>
                      </a:r>
                      <a:r>
                        <a:rPr lang="en-US" sz="1400" u="sng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zh-CN" sz="1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sz="18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463011"/>
                  </a:ext>
                </a:extLst>
              </a:tr>
            </a:tbl>
          </a:graphicData>
        </a:graphic>
      </p:graphicFrame>
      <p:pic>
        <p:nvPicPr>
          <p:cNvPr id="17427" name="图片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280" y="2755740"/>
            <a:ext cx="1846919" cy="308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20060" y="1048515"/>
            <a:ext cx="309055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运用定位规划路线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20" name="KSO_Shape"/>
          <p:cNvSpPr/>
          <p:nvPr/>
        </p:nvSpPr>
        <p:spPr>
          <a:xfrm>
            <a:off x="11193571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KSO_Shape"/>
          <p:cNvSpPr/>
          <p:nvPr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50118" y="1717930"/>
            <a:ext cx="85959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>
                <a:srgbClr val="C45911"/>
              </a:buClr>
              <a:buFont typeface="Wingdings" panose="05000000000000000000" pitchFamily="2" charset="2"/>
              <a:buChar char=""/>
            </a:pPr>
            <a:r>
              <a:rPr lang="zh-CN" altLang="zh-CN" b="1" kern="100" dirty="0">
                <a:solidFill>
                  <a:srgbClr val="C4591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定位与时间</a:t>
            </a:r>
            <a:r>
              <a:rPr lang="zh-CN" altLang="zh-CN" b="1" dirty="0">
                <a:solidFill>
                  <a:srgbClr val="C4591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宋体" panose="02010600030101010101" pitchFamily="2" charset="-122"/>
              </a:rPr>
              <a:t> </a:t>
            </a:r>
            <a:r>
              <a:rPr lang="zh-CN" altLang="zh-CN" dirty="0">
                <a:latin typeface="宋体" panose="02010600030101010101" pitchFamily="2" charset="-122"/>
                <a:ea typeface="Times New Roman" panose="02020603050405020304" pitchFamily="18" charset="0"/>
                <a:cs typeface="宋体" panose="02010600030101010101" pitchFamily="2" charset="-122"/>
              </a:rPr>
              <a:t> </a:t>
            </a:r>
            <a:r>
              <a:rPr lang="zh-CN" altLang="zh-CN" kern="100" dirty="0" smtClean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如</a:t>
            </a:r>
            <a:r>
              <a:rPr lang="zh-CN" altLang="en-US" kern="100" dirty="0" smtClean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下</a:t>
            </a:r>
            <a:r>
              <a:rPr lang="zh-CN" altLang="zh-CN" kern="100" dirty="0" smtClean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图所</a:t>
            </a:r>
            <a:r>
              <a:rPr lang="zh-CN" altLang="zh-CN" kern="100" dirty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示，车辆上午</a:t>
            </a:r>
            <a:r>
              <a:rPr lang="en-US" altLang="zh-CN" kern="100" dirty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9:00</a:t>
            </a:r>
            <a:r>
              <a:rPr lang="zh-CN" altLang="zh-CN" kern="100" dirty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从</a:t>
            </a:r>
            <a:r>
              <a:rPr lang="en-US" altLang="zh-CN" kern="100" dirty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B</a:t>
            </a:r>
            <a:r>
              <a:rPr lang="zh-CN" altLang="zh-CN" kern="100" dirty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点出发到</a:t>
            </a:r>
            <a:r>
              <a:rPr lang="en-US" altLang="zh-CN" kern="100" dirty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A</a:t>
            </a:r>
            <a:r>
              <a:rPr lang="zh-CN" altLang="zh-CN" kern="100" dirty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点，如果这条路限速</a:t>
            </a:r>
            <a:r>
              <a:rPr lang="en-US" altLang="zh-CN" kern="100" dirty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60</a:t>
            </a:r>
            <a:r>
              <a:rPr lang="zh-CN" altLang="zh-CN" kern="100" dirty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公里</a:t>
            </a:r>
            <a:r>
              <a:rPr lang="en-US" altLang="zh-CN" kern="100" dirty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/</a:t>
            </a:r>
            <a:r>
              <a:rPr lang="zh-CN" altLang="zh-CN" kern="100" dirty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时，大约何时达到。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47104"/>
              </p:ext>
            </p:extLst>
          </p:nvPr>
        </p:nvGraphicFramePr>
        <p:xfrm>
          <a:off x="1950118" y="2704624"/>
          <a:ext cx="7911087" cy="2863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Picture" r:id="rId5" imgW="4330279" imgH="1561560" progId="Word.Picture.8">
                  <p:embed/>
                </p:oleObj>
              </mc:Choice>
              <mc:Fallback>
                <p:oleObj name="Picture" r:id="rId5" imgW="4330279" imgH="1561560" progId="Word.Picture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0118" y="2704624"/>
                        <a:ext cx="7911087" cy="2863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2966832"/>
            <a:ext cx="3286648" cy="328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84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20060" y="1048515"/>
            <a:ext cx="309055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运用</a:t>
            </a:r>
            <a:r>
              <a:rPr lang="zh-CN" altLang="en-US" sz="2800" b="1" dirty="0" smtClean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定位预测路况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20" name="KSO_Shape"/>
          <p:cNvSpPr/>
          <p:nvPr/>
        </p:nvSpPr>
        <p:spPr>
          <a:xfrm>
            <a:off x="11193571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KSO_Shape"/>
          <p:cNvSpPr/>
          <p:nvPr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8185909" y="833120"/>
            <a:ext cx="2887374" cy="2560319"/>
          </a:xfrm>
          <a:prstGeom prst="wedgeRoundRectCallout">
            <a:avLst>
              <a:gd name="adj1" fmla="val 48794"/>
              <a:gd name="adj2" fmla="val 66137"/>
              <a:gd name="adj3" fmla="val 16667"/>
            </a:avLst>
          </a:prstGeom>
          <a:solidFill>
            <a:schemeClr val="accent5">
              <a:lumMod val="75000"/>
              <a:alpha val="69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442961" y="1025272"/>
            <a:ext cx="25095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当导航系统收集到足够的交通数据，它可以利用各种算法来检测和预测交通拥堵，它会重新规划路线，以避开拥堵区域，节省时间和燃料。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49712"/>
            <a:ext cx="3286648" cy="328664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020060" y="1695061"/>
            <a:ext cx="558978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C45911"/>
              </a:buClr>
              <a:buFont typeface="Wingdings" panose="05000000000000000000" pitchFamily="2" charset="2"/>
              <a:buChar char=""/>
            </a:pPr>
            <a:r>
              <a:rPr lang="zh-CN" altLang="zh-CN" b="1" kern="100" dirty="0">
                <a:solidFill>
                  <a:srgbClr val="C4591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定位与道路拥堵关系</a:t>
            </a:r>
            <a:r>
              <a:rPr lang="en-US" altLang="zh-CN" b="1" dirty="0">
                <a:solidFill>
                  <a:srgbClr val="C4591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zh-CN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如</a:t>
            </a:r>
            <a:r>
              <a:rPr lang="zh-CN" altLang="en-US" kern="100" dirty="0" smtClean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下图</a:t>
            </a:r>
            <a:r>
              <a:rPr lang="zh-CN" altLang="zh-CN" kern="100" dirty="0" smtClean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所</a:t>
            </a:r>
            <a:r>
              <a:rPr lang="zh-CN" altLang="zh-CN" kern="100" dirty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示路段，使用</a:t>
            </a:r>
            <a:r>
              <a:rPr lang="en-US" altLang="zh-CN" kern="100" dirty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A</a:t>
            </a:r>
            <a:r>
              <a:rPr lang="zh-CN" altLang="zh-CN" kern="100" dirty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导航软件的车有</a:t>
            </a:r>
            <a:r>
              <a:rPr lang="en-US" altLang="zh-CN" kern="100" dirty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100</a:t>
            </a:r>
            <a:r>
              <a:rPr lang="zh-CN" altLang="zh-CN" kern="100" dirty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辆，使用</a:t>
            </a:r>
            <a:r>
              <a:rPr lang="en-US" altLang="zh-CN" kern="100" dirty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B</a:t>
            </a:r>
            <a:r>
              <a:rPr lang="zh-CN" altLang="zh-CN" kern="100" dirty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导航软件的车只有</a:t>
            </a:r>
            <a:r>
              <a:rPr lang="en-US" altLang="zh-CN" kern="100" dirty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kern="100" dirty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辆，显示的路况信息会一样吗？为什么？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482" name="图片 18" descr="b6176681ba0048fb63f71bf6a61ca6c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 t="33931" r="4909" b="2985"/>
          <a:stretch>
            <a:fillRect/>
          </a:stretch>
        </p:blipFill>
        <p:spPr bwMode="auto">
          <a:xfrm>
            <a:off x="2482827" y="3050146"/>
            <a:ext cx="4730150" cy="262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94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20060" y="1048515"/>
            <a:ext cx="309055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运用</a:t>
            </a:r>
            <a:r>
              <a:rPr lang="zh-CN" altLang="en-US" sz="2800" b="1" dirty="0" smtClean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定位预测路况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21" y="585041"/>
            <a:ext cx="1053594" cy="1345767"/>
          </a:xfrm>
          <a:prstGeom prst="rect">
            <a:avLst/>
          </a:prstGeom>
        </p:spPr>
      </p:pic>
      <p:sp>
        <p:nvSpPr>
          <p:cNvPr id="20" name="KSO_Shape"/>
          <p:cNvSpPr/>
          <p:nvPr/>
        </p:nvSpPr>
        <p:spPr>
          <a:xfrm>
            <a:off x="11193571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2" name="KSO_Shape"/>
          <p:cNvSpPr/>
          <p:nvPr/>
        </p:nvSpPr>
        <p:spPr>
          <a:xfrm flipH="1">
            <a:off x="6446207" y="117925"/>
            <a:ext cx="396000" cy="396000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292952 h 585904"/>
              <a:gd name="connsiteX2" fmla="*/ 158628 w 585904"/>
              <a:gd name="connsiteY2" fmla="*/ 455850 h 585904"/>
              <a:gd name="connsiteX3" fmla="*/ 321527 w 585904"/>
              <a:gd name="connsiteY3" fmla="*/ 455850 h 585904"/>
              <a:gd name="connsiteX4" fmla="*/ 484425 w 585904"/>
              <a:gd name="connsiteY4" fmla="*/ 292952 h 585904"/>
              <a:gd name="connsiteX5" fmla="*/ 321527 w 585904"/>
              <a:gd name="connsiteY5" fmla="*/ 130053 h 585904"/>
              <a:gd name="connsiteX6" fmla="*/ 292952 w 585904"/>
              <a:gd name="connsiteY6" fmla="*/ 0 h 585904"/>
              <a:gd name="connsiteX7" fmla="*/ 585904 w 585904"/>
              <a:gd name="connsiteY7" fmla="*/ 292952 h 585904"/>
              <a:gd name="connsiteX8" fmla="*/ 292952 w 585904"/>
              <a:gd name="connsiteY8" fmla="*/ 585904 h 585904"/>
              <a:gd name="connsiteX9" fmla="*/ 0 w 585904"/>
              <a:gd name="connsiteY9" fmla="*/ 292952 h 585904"/>
              <a:gd name="connsiteX10" fmla="*/ 292952 w 585904"/>
              <a:gd name="connsiteY10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292952"/>
                </a:lnTo>
                <a:lnTo>
                  <a:pt x="158628" y="455850"/>
                </a:lnTo>
                <a:lnTo>
                  <a:pt x="321527" y="455850"/>
                </a:lnTo>
                <a:lnTo>
                  <a:pt x="484425" y="292952"/>
                </a:lnTo>
                <a:lnTo>
                  <a:pt x="321527" y="130053"/>
                </a:ln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49712"/>
            <a:ext cx="3286648" cy="328664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20060" y="1623618"/>
            <a:ext cx="854634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C45911"/>
              </a:buClr>
              <a:buFont typeface="Wingdings" panose="05000000000000000000" pitchFamily="2" charset="2"/>
              <a:buChar char=""/>
            </a:pPr>
            <a:r>
              <a:rPr lang="zh-CN" altLang="zh-CN" b="1" kern="100" dirty="0">
                <a:solidFill>
                  <a:srgbClr val="C4591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运用定位数据预判路况</a:t>
            </a:r>
            <a:r>
              <a:rPr lang="zh-CN" altLang="zh-CN" b="1" dirty="0">
                <a:solidFill>
                  <a:srgbClr val="C45911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宋体" panose="02010600030101010101" pitchFamily="2" charset="-122"/>
              </a:rPr>
              <a:t>  </a:t>
            </a:r>
            <a:r>
              <a:rPr lang="zh-CN" altLang="zh-CN" kern="100" dirty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行驶过程中，每一辆使用导航的车，都会适时更新位置信息，并发送给服务器，所有车辆构成了一个交通网络。判断定位数据与路况的关系，</a:t>
            </a:r>
            <a:r>
              <a:rPr lang="zh-CN" altLang="zh-CN" kern="100" dirty="0" smtClean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完成</a:t>
            </a:r>
            <a:r>
              <a:rPr lang="zh-CN" altLang="en-US" kern="100" dirty="0" smtClean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下</a:t>
            </a:r>
            <a:r>
              <a:rPr lang="zh-CN" altLang="zh-CN" kern="100" dirty="0" smtClean="0">
                <a:latin typeface="宋体" panose="02010600030101010101" pitchFamily="2" charset="-122"/>
                <a:ea typeface="楷体" panose="02010609060101010101" pitchFamily="49" charset="-122"/>
                <a:cs typeface="楷体" panose="02010609060101010101" pitchFamily="49" charset="-122"/>
              </a:rPr>
              <a:t>表内容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739618"/>
              </p:ext>
            </p:extLst>
          </p:nvPr>
        </p:nvGraphicFramePr>
        <p:xfrm>
          <a:off x="2448242" y="3013778"/>
          <a:ext cx="6533197" cy="2557464"/>
        </p:xfrm>
        <a:graphic>
          <a:graphicData uri="http://schemas.openxmlformats.org/drawingml/2006/table">
            <a:tbl>
              <a:tblPr/>
              <a:tblGrid>
                <a:gridCol w="2784158">
                  <a:extLst>
                    <a:ext uri="{9D8B030D-6E8A-4147-A177-3AD203B41FA5}">
                      <a16:colId xmlns:a16="http://schemas.microsoft.com/office/drawing/2014/main" val="1084217227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469148718"/>
                    </a:ext>
                  </a:extLst>
                </a:gridCol>
                <a:gridCol w="1552972">
                  <a:extLst>
                    <a:ext uri="{9D8B030D-6E8A-4147-A177-3AD203B41FA5}">
                      <a16:colId xmlns:a16="http://schemas.microsoft.com/office/drawing/2014/main" val="398673412"/>
                    </a:ext>
                  </a:extLst>
                </a:gridCol>
                <a:gridCol w="1230867">
                  <a:extLst>
                    <a:ext uri="{9D8B030D-6E8A-4147-A177-3AD203B41FA5}">
                      <a16:colId xmlns:a16="http://schemas.microsoft.com/office/drawing/2014/main" val="2851208289"/>
                    </a:ext>
                  </a:extLst>
                </a:gridCol>
              </a:tblGrid>
              <a:tr h="450782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定位数据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路况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显示颜色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到达时间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31996"/>
                  </a:ext>
                </a:extLst>
              </a:tr>
              <a:tr h="1053341">
                <a:tc>
                  <a:txBody>
                    <a:bodyPr/>
                    <a:lstStyle/>
                    <a:p>
                      <a:pPr marL="99695" indent="-5080"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某个路段收集的用户数据速度突然变慢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拥堵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红色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延迟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859006"/>
                  </a:ext>
                </a:extLst>
              </a:tr>
              <a:tr h="1053341">
                <a:tc>
                  <a:txBody>
                    <a:bodyPr/>
                    <a:lstStyle/>
                    <a:p>
                      <a:pPr marL="99695" indent="-5080"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某个路段收集的用户数据速度逐渐正常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8425" indent="127000"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8724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28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4272915" y="1586865"/>
            <a:ext cx="28555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素养提升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>
            <a:off x="3407603" y="2559938"/>
            <a:ext cx="1130095" cy="1629029"/>
            <a:chOff x="1132852" y="1215112"/>
            <a:chExt cx="1248082" cy="1799107"/>
          </a:xfrm>
        </p:grpSpPr>
        <p:sp>
          <p:nvSpPr>
            <p:cNvPr id="12" name="Oval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任意多边形 12"/>
            <p:cNvSpPr/>
            <p:nvPr>
              <p:custDataLst>
                <p:tags r:id="rId10"/>
              </p:custDataLst>
            </p:nvPr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文本框 22"/>
            <p:cNvSpPr txBox="1"/>
            <p:nvPr>
              <p:custDataLst>
                <p:tags r:id="rId11"/>
              </p:custDataLst>
            </p:nvPr>
          </p:nvSpPr>
          <p:spPr>
            <a:xfrm>
              <a:off x="1401828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grpSp>
        <p:nvGrpSpPr>
          <p:cNvPr id="15" name="组合 14"/>
          <p:cNvGrpSpPr/>
          <p:nvPr>
            <p:custDataLst>
              <p:tags r:id="rId3"/>
            </p:custDataLst>
          </p:nvPr>
        </p:nvGrpSpPr>
        <p:grpSpPr>
          <a:xfrm>
            <a:off x="6494803" y="2630455"/>
            <a:ext cx="1130095" cy="1629029"/>
            <a:chOff x="4791477" y="1215112"/>
            <a:chExt cx="1248082" cy="1799107"/>
          </a:xfrm>
        </p:grpSpPr>
        <p:sp>
          <p:nvSpPr>
            <p:cNvPr id="16" name="Oval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任意多边形 16"/>
            <p:cNvSpPr/>
            <p:nvPr>
              <p:custDataLst>
                <p:tags r:id="rId7"/>
              </p:custDataLst>
            </p:nvPr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文本框 24"/>
            <p:cNvSpPr txBox="1"/>
            <p:nvPr>
              <p:custDataLst>
                <p:tags r:id="rId8"/>
              </p:custDataLst>
            </p:nvPr>
          </p:nvSpPr>
          <p:spPr>
            <a:xfrm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sp>
        <p:nvSpPr>
          <p:cNvPr id="19" name="MH_Text_1"/>
          <p:cNvSpPr/>
          <p:nvPr>
            <p:custDataLst>
              <p:tags r:id="rId4"/>
            </p:custDataLst>
          </p:nvPr>
        </p:nvSpPr>
        <p:spPr>
          <a:xfrm>
            <a:off x="3143863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项目总结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Text_1"/>
          <p:cNvSpPr/>
          <p:nvPr>
            <p:custDataLst>
              <p:tags r:id="rId5"/>
            </p:custDataLst>
          </p:nvPr>
        </p:nvSpPr>
        <p:spPr>
          <a:xfrm>
            <a:off x="6224324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核心概念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53081" y="757381"/>
            <a:ext cx="379068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车载导航指引路线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517" y="1072579"/>
            <a:ext cx="24078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项目总结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6475222" y="1341626"/>
            <a:ext cx="3969257" cy="4287014"/>
            <a:chOff x="1249092" y="1220655"/>
            <a:chExt cx="2827683" cy="3548678"/>
          </a:xfrm>
        </p:grpSpPr>
        <p:sp>
          <p:nvSpPr>
            <p:cNvPr id="13" name="圆角矩形 12"/>
            <p:cNvSpPr/>
            <p:nvPr/>
          </p:nvSpPr>
          <p:spPr>
            <a:xfrm>
              <a:off x="1249092" y="1276910"/>
              <a:ext cx="2827683" cy="3492423"/>
            </a:xfrm>
            <a:prstGeom prst="roundRect">
              <a:avLst>
                <a:gd name="adj" fmla="val 467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2700000" scaled="1"/>
              <a:tileRect/>
            </a:gradFill>
            <a:ln w="222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1413534" y="1404609"/>
              <a:ext cx="2498799" cy="3118235"/>
            </a:xfrm>
            <a:prstGeom prst="roundRect">
              <a:avLst>
                <a:gd name="adj" fmla="val 0"/>
              </a:avLst>
            </a:prstGeom>
            <a:gradFill>
              <a:gsLst>
                <a:gs pos="52000">
                  <a:srgbClr val="F4F4F4"/>
                </a:gs>
                <a:gs pos="0">
                  <a:schemeClr val="bg1"/>
                </a:gs>
                <a:gs pos="100000">
                  <a:srgbClr val="E2E2E2"/>
                </a:gs>
              </a:gsLst>
              <a:lin ang="0" scaled="0"/>
            </a:gra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474375" y="1466277"/>
              <a:ext cx="2377116" cy="160026"/>
              <a:chOff x="2149634" y="1165384"/>
              <a:chExt cx="3485832" cy="234632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6" name="椭圆 75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9" name="组合 48"/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4" name="椭圆 73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5" name="椭圆 74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0" name="组合 49"/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2" name="椭圆 71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3" name="椭圆 72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1" name="组合 50"/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70" name="椭圆 69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" name="椭圆 70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2" name="组合 51"/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8" name="椭圆 67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3" name="组合 52"/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6" name="椭圆 65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4" name="组合 53"/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4" name="椭圆 63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5" name="组合 54"/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2" name="椭圆 61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3" name="椭圆 62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60" name="椭圆 59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57" name="组合 56"/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58" name="椭圆 57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" name="组合 15"/>
            <p:cNvGrpSpPr/>
            <p:nvPr/>
          </p:nvGrpSpPr>
          <p:grpSpPr>
            <a:xfrm>
              <a:off x="1515603" y="1220655"/>
              <a:ext cx="64560" cy="330785"/>
              <a:chOff x="2244442" y="772895"/>
              <a:chExt cx="94671" cy="485002"/>
            </a:xfrm>
          </p:grpSpPr>
          <p:sp>
            <p:nvSpPr>
              <p:cNvPr id="46" name="圆角矩形 45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圆角矩形 4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1762911" y="1220655"/>
              <a:ext cx="64560" cy="330785"/>
              <a:chOff x="2244442" y="772895"/>
              <a:chExt cx="94671" cy="485002"/>
            </a:xfrm>
          </p:grpSpPr>
          <p:sp>
            <p:nvSpPr>
              <p:cNvPr id="44" name="圆角矩形 43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圆角矩形 4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010219" y="1220655"/>
              <a:ext cx="64560" cy="330785"/>
              <a:chOff x="2244442" y="772895"/>
              <a:chExt cx="94671" cy="485002"/>
            </a:xfrm>
          </p:grpSpPr>
          <p:sp>
            <p:nvSpPr>
              <p:cNvPr id="42" name="圆角矩形 41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3" name="圆角矩形 42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257526" y="1220655"/>
              <a:ext cx="64560" cy="330785"/>
              <a:chOff x="2244442" y="772895"/>
              <a:chExt cx="94671" cy="485002"/>
            </a:xfrm>
          </p:grpSpPr>
          <p:sp>
            <p:nvSpPr>
              <p:cNvPr id="40" name="圆角矩形 39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圆角矩形 40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2504835" y="1220655"/>
              <a:ext cx="64560" cy="330785"/>
              <a:chOff x="2244442" y="772895"/>
              <a:chExt cx="94671" cy="485002"/>
            </a:xfrm>
          </p:grpSpPr>
          <p:sp>
            <p:nvSpPr>
              <p:cNvPr id="38" name="圆角矩形 37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圆角矩形 38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752143" y="1220655"/>
              <a:ext cx="64560" cy="330785"/>
              <a:chOff x="2244442" y="772895"/>
              <a:chExt cx="94671" cy="485002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2999451" y="1220655"/>
              <a:ext cx="64560" cy="330785"/>
              <a:chOff x="2244442" y="772895"/>
              <a:chExt cx="94671" cy="485002"/>
            </a:xfrm>
          </p:grpSpPr>
          <p:sp>
            <p:nvSpPr>
              <p:cNvPr id="34" name="圆角矩形 33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圆角矩形 3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246759" y="1220655"/>
              <a:ext cx="64560" cy="330785"/>
              <a:chOff x="2244442" y="772895"/>
              <a:chExt cx="94671" cy="485002"/>
            </a:xfrm>
          </p:grpSpPr>
          <p:sp>
            <p:nvSpPr>
              <p:cNvPr id="32" name="圆角矩形 31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494067" y="1220655"/>
              <a:ext cx="64560" cy="330785"/>
              <a:chOff x="2244442" y="772895"/>
              <a:chExt cx="94671" cy="485002"/>
            </a:xfrm>
          </p:grpSpPr>
          <p:sp>
            <p:nvSpPr>
              <p:cNvPr id="30" name="圆角矩形 29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741375" y="1220655"/>
              <a:ext cx="64560" cy="330785"/>
              <a:chOff x="2244442" y="772895"/>
              <a:chExt cx="94671" cy="485002"/>
            </a:xfrm>
          </p:grpSpPr>
          <p:sp>
            <p:nvSpPr>
              <p:cNvPr id="28" name="圆角矩形 27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圆角矩形 28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905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22530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843" y="2697163"/>
            <a:ext cx="46005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886610" y="2120900"/>
            <a:ext cx="3099366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在导航系统中，感知层通过</a:t>
            </a:r>
            <a:r>
              <a:rPr kumimoji="0" lang="zh-CN" altLang="en-US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kumimoji="0" lang="zh-CN" altLang="en-US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技术获取车辆的</a:t>
            </a:r>
            <a:r>
              <a:rPr kumimoji="0" lang="zh-CN" altLang="en-US" b="0" i="0" u="sng" strike="noStrike" cap="none" normalizeH="0" baseline="0" dirty="0" smtClean="0">
                <a:ln>
                  <a:noFill/>
                </a:ln>
                <a:solidFill>
                  <a:srgbClr val="0068B6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kumimoji="0" lang="zh-CN" altLang="en-US" b="1" i="0" u="sng" strike="noStrike" cap="none" normalizeH="0" baseline="0" dirty="0" smtClean="0">
                <a:ln>
                  <a:noFill/>
                </a:ln>
                <a:solidFill>
                  <a:srgbClr val="0068B6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kumimoji="0" lang="zh-CN" altLang="en-US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b="1" u="sng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kumimoji="0" lang="zh-CN" altLang="en-US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信息，通过网络传给云服务平台。云平台对数据进行处理，不仅可以计算出当前与目的地的</a:t>
            </a:r>
            <a:r>
              <a:rPr kumimoji="0" lang="zh-CN" altLang="en-US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kumimoji="0" lang="zh-CN" altLang="en-US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b="1" u="sng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b="1" u="sng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kumimoji="0" lang="zh-CN" altLang="en-US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、估算预计达到</a:t>
            </a:r>
            <a:r>
              <a:rPr kumimoji="0" lang="zh-CN" altLang="en-US" b="0" i="0" u="sng" strike="noStrike" cap="none" normalizeH="0" baseline="0" dirty="0" smtClean="0">
                <a:ln>
                  <a:noFill/>
                </a:ln>
                <a:solidFill>
                  <a:srgbClr val="0068B6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kumimoji="0" lang="zh-CN" altLang="en-US" b="1" i="0" u="sng" strike="noStrike" cap="none" normalizeH="0" baseline="0" dirty="0" smtClean="0">
                <a:ln>
                  <a:noFill/>
                </a:ln>
                <a:solidFill>
                  <a:srgbClr val="0068B6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b="1" u="sng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kumimoji="0" lang="zh-CN" altLang="en-US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，还可以预判道路的</a:t>
            </a:r>
            <a:r>
              <a:rPr kumimoji="0" lang="zh-CN" altLang="en-US" b="0" i="0" u="sng" strike="noStrike" cap="none" normalizeH="0" baseline="0" dirty="0" smtClean="0">
                <a:ln>
                  <a:noFill/>
                </a:ln>
                <a:solidFill>
                  <a:srgbClr val="0068B6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kumimoji="0" lang="zh-CN" altLang="en-US" b="1" i="0" u="sng" strike="noStrike" cap="none" normalizeH="0" baseline="0" dirty="0" smtClean="0">
                <a:ln>
                  <a:noFill/>
                </a:ln>
                <a:solidFill>
                  <a:srgbClr val="0068B6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kumimoji="0" lang="zh-CN" altLang="en-US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，提供导航服务。</a:t>
            </a:r>
            <a:endParaRPr kumimoji="0" lang="zh-CN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01516" y="1072579"/>
            <a:ext cx="61890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核心概念</a:t>
            </a:r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（定位技术在导航中的应用）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87712" y="1997695"/>
            <a:ext cx="358852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导航之所以能够精确制导，定位是非常关键的技术，它可以发送和接收卫星信号。当启动导航应用时，可以精确地确定用户位置和方向，并基于当前位置和目的地，规划最佳路线。一旦导航系统收集到足够的数据，它可以利用各种算法来预测路况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zh-CN" sz="16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891" y="2242874"/>
            <a:ext cx="5166678" cy="31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 rot="19796673">
            <a:off x="6654800" y="3307391"/>
            <a:ext cx="416560" cy="1043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rot="19796673">
            <a:off x="6213276" y="3588707"/>
            <a:ext cx="416560" cy="1043251"/>
          </a:xfrm>
          <a:prstGeom prst="rect">
            <a:avLst/>
          </a:prstGeom>
          <a:solidFill>
            <a:schemeClr val="bg1"/>
          </a:solidFill>
          <a:ln w="28575">
            <a:solidFill>
              <a:srgbClr val="3586A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1938308">
            <a:off x="8011821" y="3654547"/>
            <a:ext cx="416560" cy="1043251"/>
          </a:xfrm>
          <a:prstGeom prst="rect">
            <a:avLst/>
          </a:prstGeom>
          <a:solidFill>
            <a:schemeClr val="bg1"/>
          </a:solidFill>
          <a:ln w="28575">
            <a:solidFill>
              <a:srgbClr val="3586A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358733" y="1708701"/>
            <a:ext cx="386365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阿里巴巴普惠体 M" panose="00020600040101010101" charset="-122"/>
              </a:rPr>
              <a:t>在蓝色虚线框中填一填</a:t>
            </a:r>
            <a:endParaRPr lang="zh-CN" altLang="en-US" sz="2800" b="1" spc="100" dirty="0">
              <a:solidFill>
                <a:srgbClr val="FF9900"/>
              </a:solidFill>
              <a:uFillTx/>
              <a:latin typeface="楷体" panose="02010609060101010101" pitchFamily="49" charset="-122"/>
              <a:ea typeface="楷体" panose="02010609060101010101" pitchFamily="49" charset="-122"/>
              <a:cs typeface="阿里巴巴普惠体 M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35114" y="1027495"/>
            <a:ext cx="551158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核心概念（物联网中的定位</a:t>
            </a:r>
            <a:r>
              <a:rPr lang="zh-CN" altLang="en-US" sz="2800" b="1" dirty="0" smtClean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技术）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49469" y="1749860"/>
            <a:ext cx="86095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物联网定位技术目的是获取物体的位置信息，说一说定位技术在物联网系统中的作用，</a:t>
            </a:r>
            <a:r>
              <a:rPr lang="zh-CN" altLang="en-US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完成下图内容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zh-CN" sz="14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39391" y="25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21" name="Picture 15" descr="f039543930bba48c37a35001ee9fa89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0257" r="26282" b="16667"/>
          <a:stretch>
            <a:fillRect/>
          </a:stretch>
        </p:blipFill>
        <p:spPr bwMode="auto">
          <a:xfrm>
            <a:off x="1135237" y="791264"/>
            <a:ext cx="7524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980898"/>
              </p:ext>
            </p:extLst>
          </p:nvPr>
        </p:nvGraphicFramePr>
        <p:xfrm>
          <a:off x="2035114" y="2733835"/>
          <a:ext cx="6282537" cy="298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Document" r:id="rId5" imgW="3666960" imgH="1808138" progId="Word.Document.8">
                  <p:embed/>
                </p:oleObj>
              </mc:Choice>
              <mc:Fallback>
                <p:oleObj name="Document" r:id="rId5" imgW="3666960" imgH="1808138" progId="Word.Document.8">
                  <p:embed/>
                  <p:pic>
                    <p:nvPicPr>
                      <p:cNvPr id="0" name="Object 1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4591"/>
                      <a:stretch>
                        <a:fillRect/>
                      </a:stretch>
                    </p:blipFill>
                    <p:spPr bwMode="auto">
                      <a:xfrm>
                        <a:off x="2035114" y="2733835"/>
                        <a:ext cx="6282537" cy="29862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89553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60611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0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项目情境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6467106" y="2210188"/>
            <a:ext cx="4052867" cy="2796047"/>
            <a:chOff x="4304042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9" name="圆角矩形 68"/>
            <p:cNvSpPr/>
            <p:nvPr/>
          </p:nvSpPr>
          <p:spPr>
            <a:xfrm>
              <a:off x="4304042" y="1286668"/>
              <a:ext cx="3837944" cy="2757793"/>
            </a:xfrm>
            <a:prstGeom prst="roundRect">
              <a:avLst>
                <a:gd name="adj" fmla="val 12115"/>
              </a:avLst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70" name="圆角矩形 69"/>
            <p:cNvSpPr/>
            <p:nvPr/>
          </p:nvSpPr>
          <p:spPr>
            <a:xfrm>
              <a:off x="4400650" y="1367925"/>
              <a:ext cx="3661797" cy="2595722"/>
            </a:xfrm>
            <a:prstGeom prst="roundRect">
              <a:avLst>
                <a:gd name="adj" fmla="val 13040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2" name="矩形 1"/>
          <p:cNvSpPr/>
          <p:nvPr/>
        </p:nvSpPr>
        <p:spPr>
          <a:xfrm>
            <a:off x="1625523" y="1806929"/>
            <a:ext cx="46672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655"/>
            <a:r>
              <a:rPr lang="zh-CN" altLang="en-US" sz="20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物联网技术使汽车能够通过无线网络与其他设备连接，实现数据的实时传输和接收，如车主可以远程启动汽车、调节空调温度、监控胎压等，其中车载导航是最普遍的应用。在智能汽车上使用导航，规划好路线，不仅能将我们带到目的地，还可以在旅游途中了解同行车辆位置信息，与千千万万的车友共享路况。让我们一起走进车联网，探究车载导航是如何获取车辆位置，又是如何准确指引车辆到达目的地的。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69820" y="148316"/>
            <a:ext cx="3293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3  </a:t>
            </a:r>
            <a:r>
              <a:rPr lang="zh-CN" altLang="en-US" sz="2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车载</a:t>
            </a:r>
            <a:r>
              <a:rPr lang="zh-CN" altLang="en-US" sz="2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导航指引路线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855242" y="6419789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单元 </a:t>
            </a:r>
            <a:r>
              <a:rPr lang="zh-CN" altLang="en-US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物联网数据采集</a:t>
            </a:r>
            <a:endParaRPr lang="zh-CN" altLang="en-US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552315" y="1541780"/>
            <a:ext cx="29063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拓展评价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920" y="3186514"/>
            <a:ext cx="3286648" cy="3286648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16200000">
            <a:off x="2833523" y="2375837"/>
            <a:ext cx="1130095" cy="1629029"/>
            <a:chOff x="1132852" y="1215112"/>
            <a:chExt cx="1248082" cy="1799107"/>
          </a:xfrm>
        </p:grpSpPr>
        <p:sp>
          <p:nvSpPr>
            <p:cNvPr id="12" name="Oval 24"/>
            <p:cNvSpPr>
              <a:spLocks noChangeArrowheads="1"/>
            </p:cNvSpPr>
            <p:nvPr/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任意多边形 12"/>
            <p:cNvSpPr/>
            <p:nvPr/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4" name="文本框 22"/>
            <p:cNvSpPr txBox="1"/>
            <p:nvPr/>
          </p:nvSpPr>
          <p:spPr>
            <a:xfrm rot="5400000">
              <a:off x="140182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rot="16200000">
            <a:off x="3879377" y="3745953"/>
            <a:ext cx="1130095" cy="1629029"/>
            <a:chOff x="4791477" y="1215112"/>
            <a:chExt cx="1248082" cy="1799107"/>
          </a:xfrm>
        </p:grpSpPr>
        <p:sp>
          <p:nvSpPr>
            <p:cNvPr id="16" name="Oval 24"/>
            <p:cNvSpPr>
              <a:spLocks noChangeArrowheads="1"/>
            </p:cNvSpPr>
            <p:nvPr/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任意多边形 16"/>
            <p:cNvSpPr/>
            <p:nvPr/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8" name="文本框 24"/>
            <p:cNvSpPr txBox="1"/>
            <p:nvPr/>
          </p:nvSpPr>
          <p:spPr>
            <a:xfrm rot="5400000"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sp>
        <p:nvSpPr>
          <p:cNvPr id="19" name="MH_Text_1"/>
          <p:cNvSpPr/>
          <p:nvPr>
            <p:custDataLst>
              <p:tags r:id="rId1"/>
            </p:custDataLst>
          </p:nvPr>
        </p:nvSpPr>
        <p:spPr>
          <a:xfrm>
            <a:off x="4035022" y="2730853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举一反三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Text_1"/>
          <p:cNvSpPr/>
          <p:nvPr>
            <p:custDataLst>
              <p:tags r:id="rId2"/>
            </p:custDataLst>
          </p:nvPr>
        </p:nvSpPr>
        <p:spPr>
          <a:xfrm>
            <a:off x="5064025" y="4069693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学以致用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44325" y="3120503"/>
            <a:ext cx="3956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定位技术在生活中的应用</a:t>
            </a:r>
            <a:endParaRPr lang="zh-CN" altLang="en-US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94087" y="4452126"/>
            <a:ext cx="32784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运用定位技术改造万物</a:t>
            </a:r>
            <a:endParaRPr lang="zh-CN" altLang="en-US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253081" y="757381"/>
            <a:ext cx="379068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车载导航指引路线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17030" y="1074639"/>
            <a:ext cx="46219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定位技术在生活中的应用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012545"/>
              </p:ext>
            </p:extLst>
          </p:nvPr>
        </p:nvGraphicFramePr>
        <p:xfrm>
          <a:off x="2620097" y="2693646"/>
          <a:ext cx="6804458" cy="279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Picture" r:id="rId3" imgW="3564360" imgH="1644120" progId="Word.Picture.8">
                  <p:embed/>
                </p:oleObj>
              </mc:Choice>
              <mc:Fallback>
                <p:oleObj name="Picture" r:id="rId3" imgW="3564360" imgH="1644120" progId="Word.Picture.8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097" y="2693646"/>
                        <a:ext cx="6804458" cy="2790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77" y="3075899"/>
            <a:ext cx="3286648" cy="328664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05" y="835313"/>
            <a:ext cx="899141" cy="89914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117029" y="1734454"/>
            <a:ext cx="8107625" cy="822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25000"/>
              </a:lnSpc>
            </a:pP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定位技术除了在手机导航中应用外，在生活中还有哪些应用，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在</a:t>
            </a:r>
            <a:r>
              <a:rPr lang="zh-CN" altLang="en-US" sz="20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下图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中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记录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下来</a:t>
            </a:r>
            <a:r>
              <a:rPr lang="zh-CN" altLang="en-US" sz="20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sz="2000" kern="1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3032012" y="3013053"/>
            <a:ext cx="5956123" cy="229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应用举例：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_____________________________________________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                            </a:t>
            </a:r>
          </a:p>
          <a:p>
            <a:pPr marL="0" marR="0" lvl="0" indent="0" algn="just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2000" u="sng" dirty="0">
              <a:solidFill>
                <a:srgbClr val="0070C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lvl="0" algn="just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70C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________________________________________________________________</a:t>
            </a:r>
            <a:r>
              <a:rPr lang="zh-CN" altLang="en-US" sz="1400" dirty="0" smtClean="0">
                <a:solidFill>
                  <a:srgbClr val="0070C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endParaRPr lang="en-US" altLang="zh-CN" sz="1400" dirty="0" smtClean="0">
              <a:solidFill>
                <a:srgbClr val="0070C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lvl="0" algn="just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400" dirty="0">
              <a:solidFill>
                <a:srgbClr val="0070C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lvl="0" algn="just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0070C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_______________________________________________________________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                   </a:t>
            </a:r>
            <a:endParaRPr kumimoji="0" lang="zh-CN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39954" y="1072783"/>
            <a:ext cx="389759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运用定位技术改造万物</a:t>
            </a:r>
          </a:p>
        </p:txBody>
      </p:sp>
      <p:sp>
        <p:nvSpPr>
          <p:cNvPr id="3" name="矩形 2"/>
          <p:cNvSpPr/>
          <p:nvPr/>
        </p:nvSpPr>
        <p:spPr>
          <a:xfrm>
            <a:off x="1727988" y="1845688"/>
            <a:ext cx="905777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选择生活中的一些物品，通过日常生活中存在的问题，为这些物品赋予定位功能后，可以产生什么功能？能解决生活中的哪些难题？填写</a:t>
            </a:r>
            <a:r>
              <a:rPr lang="zh-CN" altLang="en-US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在</a:t>
            </a:r>
            <a:r>
              <a:rPr lang="zh-CN" altLang="en-US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下</a:t>
            </a:r>
            <a:r>
              <a:rPr lang="zh-CN" altLang="en-US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表中</a:t>
            </a:r>
            <a:r>
              <a:rPr lang="zh-CN" altLang="en-US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05" y="835313"/>
            <a:ext cx="899141" cy="899141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513602"/>
              </p:ext>
            </p:extLst>
          </p:nvPr>
        </p:nvGraphicFramePr>
        <p:xfrm>
          <a:off x="2139954" y="2814006"/>
          <a:ext cx="6604318" cy="2864645"/>
        </p:xfrm>
        <a:graphic>
          <a:graphicData uri="http://schemas.openxmlformats.org/drawingml/2006/table">
            <a:tbl>
              <a:tblPr/>
              <a:tblGrid>
                <a:gridCol w="1408653">
                  <a:extLst>
                    <a:ext uri="{9D8B030D-6E8A-4147-A177-3AD203B41FA5}">
                      <a16:colId xmlns:a16="http://schemas.microsoft.com/office/drawing/2014/main" val="4272069244"/>
                    </a:ext>
                  </a:extLst>
                </a:gridCol>
                <a:gridCol w="2259441">
                  <a:extLst>
                    <a:ext uri="{9D8B030D-6E8A-4147-A177-3AD203B41FA5}">
                      <a16:colId xmlns:a16="http://schemas.microsoft.com/office/drawing/2014/main" val="3664373682"/>
                    </a:ext>
                  </a:extLst>
                </a:gridCol>
                <a:gridCol w="2936224">
                  <a:extLst>
                    <a:ext uri="{9D8B030D-6E8A-4147-A177-3AD203B41FA5}">
                      <a16:colId xmlns:a16="http://schemas.microsoft.com/office/drawing/2014/main" val="2295057181"/>
                    </a:ext>
                  </a:extLst>
                </a:gridCol>
              </a:tblGrid>
              <a:tr h="431702">
                <a:tc>
                  <a:txBody>
                    <a:bodyPr/>
                    <a:lstStyle/>
                    <a:p>
                      <a:pPr indent="2794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名称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2794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问题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indent="27940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8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功能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4527"/>
                  </a:ext>
                </a:extLst>
              </a:tr>
              <a:tr h="808841">
                <a:tc>
                  <a:txBody>
                    <a:bodyPr/>
                    <a:lstStyle/>
                    <a:p>
                      <a:pPr indent="127000" algn="ctr">
                        <a:spcAft>
                          <a:spcPts val="0"/>
                        </a:spcAft>
                        <a:tabLst>
                          <a:tab pos="273050" algn="l"/>
                        </a:tabLst>
                      </a:pPr>
                      <a:r>
                        <a:rPr lang="zh-CN" sz="16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防丢钥匙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73050" algn="l"/>
                        </a:tabLst>
                      </a:pPr>
                      <a:r>
                        <a:rPr lang="zh-CN" sz="16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经常找不到、容易丢失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tabLst>
                          <a:tab pos="273050" algn="l"/>
                        </a:tabLst>
                      </a:pPr>
                      <a:r>
                        <a:rPr lang="zh-CN" sz="16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丢失以后，手机查找，显示位置并自动发出声音或光线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614508"/>
                  </a:ext>
                </a:extLst>
              </a:tr>
              <a:tr h="812051">
                <a:tc>
                  <a:txBody>
                    <a:bodyPr/>
                    <a:lstStyle/>
                    <a:p>
                      <a:pPr marL="101600" indent="179705"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indent="179705"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indent="179705"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559099"/>
                  </a:ext>
                </a:extLst>
              </a:tr>
              <a:tr h="812051">
                <a:tc>
                  <a:txBody>
                    <a:bodyPr/>
                    <a:lstStyle/>
                    <a:p>
                      <a:pPr marL="101600" indent="179705"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indent="179705" algn="ctr"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indent="179705"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571298"/>
                  </a:ext>
                </a:extLst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77" y="3075899"/>
            <a:ext cx="3286648" cy="3286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5" name="Picture 25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824" y="2752636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4" name="Picture 24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268" y="2741062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3" name="Picture 23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745" y="2752636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2" name="Picture 22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222" y="2746523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1" name="Picture 21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732" y="2746523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5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857" y="4439387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4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301" y="4427813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3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778" y="4439387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2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255" y="4433274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1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765" y="4433274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16232"/>
              </p:ext>
            </p:extLst>
          </p:nvPr>
        </p:nvGraphicFramePr>
        <p:xfrm>
          <a:off x="1764108" y="1349231"/>
          <a:ext cx="8649891" cy="4066050"/>
        </p:xfrm>
        <a:graphic>
          <a:graphicData uri="http://schemas.openxmlformats.org/drawingml/2006/table">
            <a:tbl>
              <a:tblPr firstRow="1" firstCol="1" bandRow="1"/>
              <a:tblGrid>
                <a:gridCol w="1567482">
                  <a:extLst>
                    <a:ext uri="{9D8B030D-6E8A-4147-A177-3AD203B41FA5}">
                      <a16:colId xmlns:a16="http://schemas.microsoft.com/office/drawing/2014/main" val="1414497421"/>
                    </a:ext>
                  </a:extLst>
                </a:gridCol>
                <a:gridCol w="5156772">
                  <a:extLst>
                    <a:ext uri="{9D8B030D-6E8A-4147-A177-3AD203B41FA5}">
                      <a16:colId xmlns:a16="http://schemas.microsoft.com/office/drawing/2014/main" val="2378954349"/>
                    </a:ext>
                  </a:extLst>
                </a:gridCol>
                <a:gridCol w="1925637">
                  <a:extLst>
                    <a:ext uri="{9D8B030D-6E8A-4147-A177-3AD203B41FA5}">
                      <a16:colId xmlns:a16="http://schemas.microsoft.com/office/drawing/2014/main" val="3163759625"/>
                    </a:ext>
                  </a:extLst>
                </a:gridCol>
              </a:tblGrid>
              <a:tr h="630048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effectLst/>
                          <a:latin typeface="Calibri" panose="020F050202020403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维度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effectLst/>
                          <a:latin typeface="Calibri" panose="020F050202020403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评价指标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effectLst/>
                          <a:latin typeface="Calibri" panose="020F050202020403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评价结果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771828"/>
                  </a:ext>
                </a:extLst>
              </a:tr>
              <a:tr h="1840351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项目达成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266700" algn="l"/>
                        </a:tabLst>
                      </a:pPr>
                      <a:r>
                        <a:rPr lang="zh-CN" sz="18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你能正确使用车载导航吗？</a:t>
                      </a:r>
                    </a:p>
                    <a:p>
                      <a:pPr indent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266700" algn="l"/>
                        </a:tabLst>
                      </a:pPr>
                      <a:r>
                        <a:rPr lang="zh-CN" sz="18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车载导航中定位传感器的作用是什么？</a:t>
                      </a:r>
                    </a:p>
                    <a:p>
                      <a:pPr indent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266700" algn="l"/>
                        </a:tabLst>
                      </a:pPr>
                      <a:r>
                        <a:rPr lang="zh-CN" sz="18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你能描述导航中定位对规划路线、预测路况影响与作用吗？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834571"/>
                  </a:ext>
                </a:extLst>
              </a:tr>
              <a:tr h="1595651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概念理解</a:t>
                      </a:r>
                      <a:endParaRPr lang="zh-CN" sz="18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定位技术使用的设备是：</a:t>
                      </a:r>
                      <a:r>
                        <a:rPr lang="en-US" sz="18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___________________</a:t>
                      </a:r>
                      <a:endParaRPr lang="zh-CN" sz="18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indent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定位采集的数据类型是：</a:t>
                      </a:r>
                      <a:r>
                        <a:rPr lang="en-US" sz="18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___________________</a:t>
                      </a:r>
                      <a:endParaRPr lang="zh-CN" sz="18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indent="269875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8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定位数据应用的场景有：</a:t>
                      </a:r>
                      <a:r>
                        <a:rPr lang="en-US" sz="1800" kern="100" dirty="0"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___________________</a:t>
                      </a:r>
                      <a:endParaRPr lang="zh-CN" sz="18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0404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92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651987"/>
              </p:ext>
            </p:extLst>
          </p:nvPr>
        </p:nvGraphicFramePr>
        <p:xfrm>
          <a:off x="1863525" y="1280758"/>
          <a:ext cx="8472668" cy="4373063"/>
        </p:xfrm>
        <a:graphic>
          <a:graphicData uri="http://schemas.openxmlformats.org/drawingml/2006/table">
            <a:tbl>
              <a:tblPr firstRow="1" firstCol="1" bandRow="1"/>
              <a:tblGrid>
                <a:gridCol w="1579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5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7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539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b="1" kern="100" dirty="0">
                          <a:effectLst/>
                          <a:latin typeface="Calibri" panose="020F0502020204030204" pitchFamily="34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维度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56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b="1" kern="100" dirty="0">
                          <a:effectLst/>
                          <a:latin typeface="Calibri" panose="020F0502020204030204" pitchFamily="34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评价指标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altLang="en-US" sz="1600" b="1" kern="100" dirty="0" smtClean="0">
                          <a:effectLst/>
                          <a:latin typeface="Calibri" panose="020F0502020204030204" pitchFamily="34" charset="0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自我评价</a:t>
                      </a:r>
                      <a:endParaRPr lang="zh-CN" sz="1600" b="1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69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1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b="1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信息意识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altLang="en-US" sz="16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能够了解定位技术及其应用，能根据物联网场景判断定位技术的使用及作用；能根据问题准确分析信息需求，判断信息获取方式，辨别信息可靠性</a:t>
                      </a:r>
                      <a:r>
                        <a:rPr lang="zh-CN" sz="16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663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1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计算</a:t>
                      </a:r>
                      <a:r>
                        <a:rPr lang="zh-CN" sz="1600" b="1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思维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altLang="en-US" sz="16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能够剖析“车载导航系统”工作的过程，理解定位技术在物联网应用中的作用，能够在学习过程中提出问题、分析问题、解决问题</a:t>
                      </a:r>
                      <a:r>
                        <a:rPr lang="zh-CN" sz="16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16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8703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1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数字化</a:t>
                      </a:r>
                      <a:r>
                        <a:rPr lang="zh-CN" sz="1600" b="1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学习</a:t>
                      </a:r>
                    </a:p>
                    <a:p>
                      <a:pPr marL="0" indent="0" algn="ctr">
                        <a:lnSpc>
                          <a:spcPts val="21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b="1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与创新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altLang="en-US" sz="16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能正确使用手机、车载导航功能，利用软硬件平台探究知识、验证原理</a:t>
                      </a:r>
                      <a:r>
                        <a:rPr lang="zh-CN" sz="16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9468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1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sz="1600" b="1" kern="100" dirty="0"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信息社会</a:t>
                      </a:r>
                      <a:r>
                        <a:rPr lang="zh-CN" sz="1600" b="1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责任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zh-CN" altLang="en-US" sz="16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定位技术对物联网发展的影响，自主可控的重要性</a:t>
                      </a:r>
                      <a:r>
                        <a:rPr lang="zh-CN" sz="16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sz="16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459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385" name="Picture 25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664" y="2156100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4" name="Picture 24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08" y="2144526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3" name="Picture 23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585" y="2156100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2" name="Picture 22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62" y="2149987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81" name="Picture 21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572" y="2149987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5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697" y="3206393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4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41" y="3194819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3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618" y="3206393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2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095" y="3200280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1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605" y="3200280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5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664" y="4096867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4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108" y="4085293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3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585" y="4096867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2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062" y="4090754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1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572" y="4090754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5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697" y="5021411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4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41" y="5009837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3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618" y="5021411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2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095" y="5015298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1" descr="E:\360CloudEnterprise\Cache\2672364650\14815487282164357\01个人工作\ADMINI~1\AppData\Local\Temp\SGPicFaceTpBq\10544\0025DF50.pn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605" y="5015298"/>
            <a:ext cx="296490" cy="2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05767" y="1579375"/>
            <a:ext cx="6583753" cy="584775"/>
            <a:chOff x="1415995" y="1454455"/>
            <a:chExt cx="6583753" cy="584775"/>
          </a:xfrm>
        </p:grpSpPr>
        <p:sp>
          <p:nvSpPr>
            <p:cNvPr id="8" name="文本框 7"/>
            <p:cNvSpPr txBox="1"/>
            <p:nvPr/>
          </p:nvSpPr>
          <p:spPr>
            <a:xfrm>
              <a:off x="1415995" y="1455665"/>
              <a:ext cx="281885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项目 </a:t>
              </a:r>
              <a:r>
                <a:rPr lang="en-US" altLang="zh-CN" sz="3200" b="1" dirty="0" smtClean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3</a:t>
              </a:r>
              <a:r>
                <a:rPr lang="zh-CN" altLang="en-US" sz="3200" b="1" dirty="0" smtClean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汉仪综艺体简" panose="02010609000101010101" charset="-122"/>
                </a:rPr>
                <a:t> </a:t>
              </a:r>
              <a:endParaRPr lang="zh-CN" altLang="en-US" sz="32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697906" y="1454455"/>
              <a:ext cx="430184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3200" b="1" spc="300" dirty="0" smtClean="0">
                  <a:solidFill>
                    <a:srgbClr val="3484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车载导航指引路线</a:t>
              </a:r>
              <a:endParaRPr lang="zh-CN" altLang="en-US" sz="3200" b="1" spc="300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圆角矩形标注 8"/>
          <p:cNvSpPr/>
          <p:nvPr/>
        </p:nvSpPr>
        <p:spPr>
          <a:xfrm>
            <a:off x="2177716" y="2519495"/>
            <a:ext cx="5095329" cy="2060884"/>
          </a:xfrm>
          <a:prstGeom prst="wedgeRoundRectCallout">
            <a:avLst>
              <a:gd name="adj1" fmla="val 71823"/>
              <a:gd name="adj2" fmla="val -2611"/>
              <a:gd name="adj3" fmla="val 16667"/>
            </a:avLst>
          </a:prstGeom>
          <a:solidFill>
            <a:schemeClr val="accent5">
              <a:lumMod val="75000"/>
              <a:alpha val="69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67" y="2664288"/>
            <a:ext cx="4023294" cy="402329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515192" y="2792809"/>
            <a:ext cx="4464728" cy="1592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lnSpc>
                <a:spcPct val="125000"/>
              </a:lnSpc>
              <a:spcAft>
                <a:spcPts val="0"/>
              </a:spcAft>
            </a:pPr>
            <a:r>
              <a:rPr lang="zh-CN" altLang="en-US" sz="20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请了解定位技术在交通、医疗、农牧、军事领域的更多应用和作用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r>
              <a:rPr lang="zh-CN" altLang="en-US" sz="20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说说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定位</a:t>
            </a:r>
            <a:r>
              <a:rPr lang="zh-CN" altLang="en-US" sz="20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技术的自主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可控对于物</a:t>
            </a:r>
            <a:r>
              <a:rPr lang="zh-CN" altLang="en-US" sz="2000" kern="1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联网发展的意义。</a:t>
            </a:r>
            <a:endParaRPr lang="zh-CN" altLang="zh-CN" sz="160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35364" y="903099"/>
            <a:ext cx="3531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2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</a:t>
            </a:r>
            <a:r>
              <a:rPr lang="zh-CN" altLang="en-US" sz="2000" b="1" dirty="0" smtClean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探究旅行便捷奥秘</a:t>
            </a:r>
            <a:endParaRPr lang="zh-CN" altLang="en-US" sz="2000" b="1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900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19591" y="891524"/>
            <a:ext cx="429344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八</a:t>
            </a:r>
            <a:r>
              <a:rPr lang="zh-CN" altLang="en-US" sz="2000" b="1" dirty="0">
                <a:solidFill>
                  <a:srgbClr val="3484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9000101010101" charset="-122"/>
              </a:rPr>
              <a:t>年级上册</a:t>
            </a:r>
            <a:endParaRPr lang="zh-CN" altLang="en-US" sz="2000" b="1" dirty="0">
              <a:solidFill>
                <a:srgbClr val="3484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955702" y="654085"/>
            <a:ext cx="720000" cy="5798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1" y="901822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6349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3654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1" y="908506"/>
            <a:ext cx="2641479" cy="4378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学习目标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855242" y="6419789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单元 </a:t>
            </a:r>
            <a:r>
              <a:rPr lang="zh-CN" altLang="en-US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物联网数据采集</a:t>
            </a:r>
            <a:endParaRPr lang="zh-CN" altLang="en-US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02370" y="1755957"/>
            <a:ext cx="7958603" cy="2259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en-US" altLang="zh-CN" sz="2000" kern="100" dirty="0">
                <a:solidFill>
                  <a:srgbClr val="2E9FD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宋体" panose="02010600030101010101" pitchFamily="2" charset="-122"/>
              </a:rPr>
              <a:t>1</a:t>
            </a:r>
            <a:r>
              <a:rPr lang="zh-CN" altLang="zh-CN" sz="2000" kern="100" dirty="0">
                <a:solidFill>
                  <a:srgbClr val="2E9FD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宋体" panose="02010600030101010101" pitchFamily="2" charset="-122"/>
              </a:rPr>
              <a:t>．素养目标</a:t>
            </a:r>
            <a:endParaRPr lang="zh-CN" altLang="zh-CN" sz="2000" kern="100" dirty="0">
              <a:solidFill>
                <a:srgbClr val="2E9FD1"/>
              </a:solidFill>
              <a:latin typeface="Calibri" panose="020F0502020204030204" pitchFamily="34" charset="0"/>
              <a:ea typeface="楷体_GB2312" panose="02010609030101010101" pitchFamily="49" charset="-122"/>
              <a:cs typeface="宋体" panose="02010600030101010101" pitchFamily="2" charset="-122"/>
            </a:endParaRPr>
          </a:p>
          <a:p>
            <a:pPr indent="266700" algn="just"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lang="zh-CN" altLang="en-US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）了解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物联网中定位</a:t>
            </a:r>
            <a:r>
              <a:rPr lang="zh-CN" altLang="en-US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技术；</a:t>
            </a:r>
            <a:endParaRPr lang="en-US" altLang="zh-CN" sz="20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lang="zh-CN" altLang="en-US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）理解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定位采集的数据类型及其应用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endParaRPr lang="en-US" altLang="zh-CN" sz="2000" kern="100" dirty="0" smtClean="0">
              <a:solidFill>
                <a:srgbClr val="2E9FD1"/>
              </a:solidFill>
              <a:latin typeface="Times New Roman" panose="02020603050405020304" pitchFamily="18" charset="0"/>
              <a:ea typeface="楷体_GB2312" panose="02010609030101010101" pitchFamily="49" charset="-122"/>
              <a:cs typeface="宋体" panose="02010600030101010101" pitchFamily="2" charset="-122"/>
            </a:endParaRPr>
          </a:p>
          <a:p>
            <a:pPr indent="266700" algn="just">
              <a:spcBef>
                <a:spcPts val="500"/>
              </a:spcBef>
              <a:spcAft>
                <a:spcPts val="500"/>
              </a:spcAft>
              <a:tabLst>
                <a:tab pos="269875" algn="l"/>
              </a:tabLst>
            </a:pPr>
            <a:r>
              <a:rPr lang="en-US" altLang="zh-CN" sz="2000" kern="100" dirty="0" smtClean="0">
                <a:solidFill>
                  <a:srgbClr val="2E9FD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宋体" panose="02010600030101010101" pitchFamily="2" charset="-122"/>
              </a:rPr>
              <a:t>2</a:t>
            </a:r>
            <a:r>
              <a:rPr lang="zh-CN" altLang="zh-CN" sz="2000" kern="100" dirty="0">
                <a:solidFill>
                  <a:srgbClr val="2E9FD1"/>
                </a:solidFill>
                <a:latin typeface="Times New Roman" panose="02020603050405020304" pitchFamily="18" charset="0"/>
                <a:ea typeface="楷体_GB2312" panose="02010609030101010101" pitchFamily="49" charset="-122"/>
                <a:cs typeface="宋体" panose="02010600030101010101" pitchFamily="2" charset="-122"/>
              </a:rPr>
              <a:t>．项目目标</a:t>
            </a:r>
            <a:endParaRPr lang="zh-CN" altLang="zh-CN" sz="2000" kern="100" dirty="0">
              <a:solidFill>
                <a:srgbClr val="2E9FD1"/>
              </a:solidFill>
              <a:latin typeface="Calibri" panose="020F0502020204030204" pitchFamily="34" charset="0"/>
              <a:ea typeface="楷体_GB2312" panose="02010609030101010101" pitchFamily="49" charset="-122"/>
              <a:cs typeface="宋体" panose="02010600030101010101" pitchFamily="2" charset="-122"/>
            </a:endParaRPr>
          </a:p>
          <a:p>
            <a:pPr indent="266700" algn="just">
              <a:spcAft>
                <a:spcPts val="0"/>
              </a:spcAft>
              <a:tabLst>
                <a:tab pos="269875" algn="l"/>
                <a:tab pos="203835" algn="l"/>
              </a:tabLst>
            </a:pP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探究定位与距离、时间、速度的关系，理解车载导航的工作原理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000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69820" y="148316"/>
            <a:ext cx="3293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3  </a:t>
            </a:r>
            <a:r>
              <a:rPr lang="zh-CN" altLang="en-US" sz="2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车载</a:t>
            </a:r>
            <a:r>
              <a:rPr lang="zh-CN" altLang="en-US" sz="2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导航指引路线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组合 124"/>
          <p:cNvGrpSpPr/>
          <p:nvPr/>
        </p:nvGrpSpPr>
        <p:grpSpPr>
          <a:xfrm>
            <a:off x="969820" y="903066"/>
            <a:ext cx="10321017" cy="5095307"/>
            <a:chOff x="1287102" y="1199523"/>
            <a:chExt cx="6847285" cy="2795588"/>
          </a:xfrm>
        </p:grpSpPr>
        <p:sp>
          <p:nvSpPr>
            <p:cNvPr id="126" name="圆角矩形 125"/>
            <p:cNvSpPr/>
            <p:nvPr/>
          </p:nvSpPr>
          <p:spPr bwMode="auto">
            <a:xfrm>
              <a:off x="1287102" y="1199523"/>
              <a:ext cx="6847285" cy="2795588"/>
            </a:xfrm>
            <a:prstGeom prst="roundRect">
              <a:avLst>
                <a:gd name="adj" fmla="val 9960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  <p:sp>
          <p:nvSpPr>
            <p:cNvPr id="127" name="圆角矩形 126"/>
            <p:cNvSpPr/>
            <p:nvPr/>
          </p:nvSpPr>
          <p:spPr bwMode="auto">
            <a:xfrm>
              <a:off x="1473978" y="1370500"/>
              <a:ext cx="6428185" cy="2483590"/>
            </a:xfrm>
            <a:prstGeom prst="roundRect">
              <a:avLst>
                <a:gd name="adj" fmla="val 8011"/>
              </a:avLst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/>
            </a:p>
          </p:txBody>
        </p:sp>
      </p:grpSp>
      <p:sp>
        <p:nvSpPr>
          <p:cNvPr id="130" name="矩形 1"/>
          <p:cNvSpPr/>
          <p:nvPr/>
        </p:nvSpPr>
        <p:spPr>
          <a:xfrm>
            <a:off x="2606498" y="888808"/>
            <a:ext cx="3721151" cy="325885"/>
          </a:xfrm>
          <a:custGeom>
            <a:avLst/>
            <a:gdLst>
              <a:gd name="connsiteX0" fmla="*/ 0 w 1565482"/>
              <a:gd name="connsiteY0" fmla="*/ 0 h 247650"/>
              <a:gd name="connsiteX1" fmla="*/ 1298782 w 1565482"/>
              <a:gd name="connsiteY1" fmla="*/ 0 h 247650"/>
              <a:gd name="connsiteX2" fmla="*/ 1565482 w 1565482"/>
              <a:gd name="connsiteY2" fmla="*/ 247650 h 247650"/>
              <a:gd name="connsiteX3" fmla="*/ 0 w 1565482"/>
              <a:gd name="connsiteY3" fmla="*/ 247650 h 247650"/>
              <a:gd name="connsiteX4" fmla="*/ 0 w 1565482"/>
              <a:gd name="connsiteY4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2" h="247650">
                <a:moveTo>
                  <a:pt x="0" y="0"/>
                </a:moveTo>
                <a:lnTo>
                  <a:pt x="1298782" y="0"/>
                </a:lnTo>
                <a:lnTo>
                  <a:pt x="1565482" y="247650"/>
                </a:lnTo>
                <a:lnTo>
                  <a:pt x="0" y="247650"/>
                </a:lnTo>
                <a:lnTo>
                  <a:pt x="0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1" name="矩形 2"/>
          <p:cNvSpPr/>
          <p:nvPr/>
        </p:nvSpPr>
        <p:spPr>
          <a:xfrm>
            <a:off x="1170691" y="782666"/>
            <a:ext cx="2835064" cy="657688"/>
          </a:xfrm>
          <a:custGeom>
            <a:avLst/>
            <a:gdLst>
              <a:gd name="connsiteX0" fmla="*/ 47625 w 1370758"/>
              <a:gd name="connsiteY0" fmla="*/ 0 h 836719"/>
              <a:gd name="connsiteX1" fmla="*/ 1370758 w 1370758"/>
              <a:gd name="connsiteY1" fmla="*/ 0 h 836719"/>
              <a:gd name="connsiteX2" fmla="*/ 875458 w 1370758"/>
              <a:gd name="connsiteY2" fmla="*/ 836719 h 836719"/>
              <a:gd name="connsiteX3" fmla="*/ 0 w 1370758"/>
              <a:gd name="connsiteY3" fmla="*/ 827194 h 836719"/>
              <a:gd name="connsiteX4" fmla="*/ 47625 w 1370758"/>
              <a:gd name="connsiteY4" fmla="*/ 0 h 83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0758" h="836719">
                <a:moveTo>
                  <a:pt x="47625" y="0"/>
                </a:moveTo>
                <a:lnTo>
                  <a:pt x="1370758" y="0"/>
                </a:lnTo>
                <a:lnTo>
                  <a:pt x="875458" y="836719"/>
                </a:lnTo>
                <a:lnTo>
                  <a:pt x="0" y="827194"/>
                </a:lnTo>
                <a:lnTo>
                  <a:pt x="47625" y="0"/>
                </a:lnTo>
                <a:close/>
              </a:path>
            </a:pathLst>
          </a:custGeom>
          <a:solidFill>
            <a:srgbClr val="005A9E"/>
          </a:solidFill>
          <a:ln>
            <a:noFill/>
          </a:ln>
          <a:effectLst>
            <a:outerShdw blurRad="63500" dist="63500" sx="102000" sy="102000" algn="ctr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8" name="TextBox 28"/>
          <p:cNvSpPr txBox="1"/>
          <p:nvPr/>
        </p:nvSpPr>
        <p:spPr bwMode="auto">
          <a:xfrm>
            <a:off x="969820" y="908506"/>
            <a:ext cx="2641480" cy="4370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核心问题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855242" y="6419789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单元 </a:t>
            </a:r>
            <a:r>
              <a:rPr lang="zh-CN" altLang="en-US" dirty="0" smtClean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物联网数据采集</a:t>
            </a:r>
            <a:endParaRPr lang="zh-CN" altLang="en-US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337516"/>
              </p:ext>
            </p:extLst>
          </p:nvPr>
        </p:nvGraphicFramePr>
        <p:xfrm>
          <a:off x="2365706" y="2249226"/>
          <a:ext cx="7610108" cy="310208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09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1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8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737">
                <a:tc rowSpan="9"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车载</a:t>
                      </a:r>
                      <a:endParaRPr lang="en-US" altLang="zh-CN" sz="1800" dirty="0" smtClean="0"/>
                    </a:p>
                    <a:p>
                      <a:pPr algn="ctr"/>
                      <a:r>
                        <a:rPr lang="zh-CN" altLang="en-US" sz="1800" dirty="0" smtClean="0"/>
                        <a:t>导航</a:t>
                      </a:r>
                      <a:endParaRPr lang="en-US" altLang="zh-CN" sz="1800" dirty="0" smtClean="0"/>
                    </a:p>
                    <a:p>
                      <a:pPr algn="ctr"/>
                      <a:r>
                        <a:rPr lang="zh-CN" altLang="en-US" sz="1800" dirty="0" smtClean="0"/>
                        <a:t>指引</a:t>
                      </a:r>
                      <a:endParaRPr lang="en-US" altLang="zh-CN" sz="1800" dirty="0" smtClean="0"/>
                    </a:p>
                    <a:p>
                      <a:pPr algn="ctr"/>
                      <a:r>
                        <a:rPr lang="zh-CN" altLang="en-US" sz="1800" dirty="0" smtClean="0"/>
                        <a:t>路线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/>
                      <a:r>
                        <a:rPr lang="zh-CN" altLang="en-US" sz="1600" kern="1200" dirty="0" smtClean="0"/>
                        <a:t>选一选</a:t>
                      </a:r>
                      <a:endParaRPr lang="en-US" altLang="zh-CN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问题池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0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 smtClean="0"/>
                        <a:t>1.</a:t>
                      </a:r>
                      <a:r>
                        <a:rPr lang="zh-CN" altLang="en-US" sz="1600" kern="100" dirty="0" smtClean="0"/>
                        <a:t>什么是定位技术？</a:t>
                      </a:r>
                      <a:endParaRPr lang="en-US" altLang="zh-CN" sz="1600" kern="1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 smtClean="0"/>
                        <a:t>2.</a:t>
                      </a:r>
                      <a:r>
                        <a:rPr lang="zh-CN" altLang="en-US" sz="1600" kern="100" dirty="0" smtClean="0"/>
                        <a:t>物联网系统中定位技术有哪些应用？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 smtClean="0"/>
                        <a:t>3.</a:t>
                      </a:r>
                      <a:r>
                        <a:rPr lang="zh-CN" altLang="en-US" sz="1600" kern="100" dirty="0" smtClean="0"/>
                        <a:t>如何描述定位技术采集数据的过程？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 smtClean="0"/>
                        <a:t>4.</a:t>
                      </a:r>
                      <a:r>
                        <a:rPr lang="zh-CN" altLang="en-US" sz="1600" kern="100" dirty="0" smtClean="0"/>
                        <a:t>车载导航系统由哪些设备组成？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 smtClean="0"/>
                        <a:t>5.</a:t>
                      </a:r>
                      <a:r>
                        <a:rPr lang="zh-CN" altLang="en-US" sz="1600" kern="100" dirty="0" smtClean="0"/>
                        <a:t>车载导航系统如何获取车辆的位置信息？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00" dirty="0" smtClean="0"/>
                        <a:t>6.</a:t>
                      </a:r>
                      <a:r>
                        <a:rPr lang="zh-CN" altLang="en-US" sz="1600" kern="100" dirty="0" smtClean="0"/>
                        <a:t>定位技术在车载导航系统重的作用？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0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/>
                      <a:endParaRPr lang="zh-CN" altLang="en-US" sz="14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0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/>
                      <a:endParaRPr lang="zh-CN" altLang="en-US" sz="14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4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kern="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54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54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54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54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1859609" y="1693303"/>
            <a:ext cx="8936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350"/>
            <a:r>
              <a:rPr lang="zh-CN" altLang="en-US" sz="2000" kern="100" dirty="0" smtClean="0">
                <a:solidFill>
                  <a:srgbClr val="FF99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从“问题池”中选一选与项目相关的问题，并按照先后顺序排序。</a:t>
            </a:r>
            <a:endParaRPr lang="zh-CN" altLang="en-US" sz="2000" dirty="0">
              <a:solidFill>
                <a:srgbClr val="FF99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69820" y="148316"/>
            <a:ext cx="3293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项目</a:t>
            </a:r>
            <a:r>
              <a:rPr lang="en-US" altLang="zh-CN" sz="2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3  </a:t>
            </a:r>
            <a:r>
              <a:rPr lang="zh-CN" altLang="en-US" sz="2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车载</a:t>
            </a:r>
            <a:r>
              <a:rPr lang="zh-CN" altLang="en-US" sz="200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导航指引路线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289155" y="57103"/>
            <a:ext cx="670525" cy="540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  <p:bldLst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图片 8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30" y="2397760"/>
            <a:ext cx="3223895" cy="3223895"/>
          </a:xfrm>
          <a:prstGeom prst="rect">
            <a:avLst/>
          </a:prstGeom>
        </p:spPr>
      </p:pic>
      <p:sp>
        <p:nvSpPr>
          <p:cNvPr id="9" name="矩形: 圆角 2"/>
          <p:cNvSpPr/>
          <p:nvPr>
            <p:custDataLst>
              <p:tags r:id="rId1"/>
            </p:custDataLst>
          </p:nvPr>
        </p:nvSpPr>
        <p:spPr>
          <a:xfrm>
            <a:off x="5014127" y="1212616"/>
            <a:ext cx="5667270" cy="4657022"/>
          </a:xfrm>
          <a:prstGeom prst="roundRect">
            <a:avLst>
              <a:gd name="adj" fmla="val 3640"/>
            </a:avLst>
          </a:prstGeom>
          <a:noFill/>
          <a:ln>
            <a:solidFill>
              <a:schemeClr val="accent1">
                <a:alpha val="50000"/>
              </a:schemeClr>
            </a:solidFill>
            <a:prstDash val="solid"/>
          </a:ln>
          <a:effectLst>
            <a:outerShdw blurRad="330200" dist="203200" dir="5400000" sx="98000" sy="98000" algn="t" rotWithShape="0">
              <a:schemeClr val="accent1"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MiSans Normal" panose="00000500000000000000" charset="-122"/>
            </a:endParaRPr>
          </a:p>
        </p:txBody>
      </p:sp>
      <p:sp>
        <p:nvSpPr>
          <p:cNvPr id="11" name="序号"/>
          <p:cNvSpPr txBox="1"/>
          <p:nvPr>
            <p:custDataLst>
              <p:tags r:id="rId2"/>
            </p:custDataLst>
          </p:nvPr>
        </p:nvSpPr>
        <p:spPr>
          <a:xfrm>
            <a:off x="10085520" y="1360776"/>
            <a:ext cx="476566" cy="508488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 smtClean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01</a:t>
            </a:r>
            <a:endParaRPr lang="en-US" altLang="zh-CN" sz="1600" dirty="0">
              <a:solidFill>
                <a:schemeClr val="accent1"/>
              </a:solidFill>
              <a:latin typeface="+mn-ea"/>
              <a:ea typeface="+mn-ea"/>
              <a:cs typeface="MiSans Normal" panose="00000500000000000000" charset="-122"/>
              <a:sym typeface="+mn-ea"/>
            </a:endParaRPr>
          </a:p>
        </p:txBody>
      </p:sp>
      <p:sp>
        <p:nvSpPr>
          <p:cNvPr id="5" name="标题"/>
          <p:cNvSpPr txBox="1"/>
          <p:nvPr>
            <p:custDataLst>
              <p:tags r:id="rId3"/>
            </p:custDataLst>
          </p:nvPr>
        </p:nvSpPr>
        <p:spPr>
          <a:xfrm>
            <a:off x="5637027" y="1360776"/>
            <a:ext cx="4274819" cy="49689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项目准备</a:t>
            </a:r>
          </a:p>
        </p:txBody>
      </p:sp>
      <p:cxnSp>
        <p:nvCxnSpPr>
          <p:cNvPr id="3" name="直接连接符 2"/>
          <p:cNvCxnSpPr/>
          <p:nvPr>
            <p:custDataLst>
              <p:tags r:id="rId4"/>
            </p:custDataLst>
          </p:nvPr>
        </p:nvCxnSpPr>
        <p:spPr>
          <a:xfrm>
            <a:off x="5637027" y="2323128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序号"/>
          <p:cNvSpPr txBox="1"/>
          <p:nvPr>
            <p:custDataLst>
              <p:tags r:id="rId5"/>
            </p:custDataLst>
          </p:nvPr>
        </p:nvSpPr>
        <p:spPr>
          <a:xfrm>
            <a:off x="10072913" y="2422766"/>
            <a:ext cx="498699" cy="47144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 smtClean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02</a:t>
            </a:r>
            <a:endParaRPr lang="en-US" altLang="zh-CN" sz="1600" dirty="0">
              <a:solidFill>
                <a:schemeClr val="accent1"/>
              </a:solidFill>
              <a:latin typeface="+mn-ea"/>
              <a:ea typeface="+mn-ea"/>
              <a:cs typeface="MiSans Normal" panose="00000500000000000000" charset="-122"/>
              <a:sym typeface="+mn-ea"/>
            </a:endParaRPr>
          </a:p>
        </p:txBody>
      </p:sp>
      <p:sp>
        <p:nvSpPr>
          <p:cNvPr id="26" name="标题"/>
          <p:cNvSpPr txBox="1"/>
          <p:nvPr>
            <p:custDataLst>
              <p:tags r:id="rId6"/>
            </p:custDataLst>
          </p:nvPr>
        </p:nvSpPr>
        <p:spPr>
          <a:xfrm>
            <a:off x="5637027" y="2397759"/>
            <a:ext cx="4274819" cy="50534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项目实施</a:t>
            </a:r>
          </a:p>
        </p:txBody>
      </p:sp>
      <p:cxnSp>
        <p:nvCxnSpPr>
          <p:cNvPr id="4" name="直接连接符 3"/>
          <p:cNvCxnSpPr/>
          <p:nvPr>
            <p:custDataLst>
              <p:tags r:id="rId7"/>
            </p:custDataLst>
          </p:nvPr>
        </p:nvCxnSpPr>
        <p:spPr>
          <a:xfrm>
            <a:off x="5637027" y="3491085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序号"/>
          <p:cNvSpPr txBox="1"/>
          <p:nvPr>
            <p:custDataLst>
              <p:tags r:id="rId8"/>
            </p:custDataLst>
          </p:nvPr>
        </p:nvSpPr>
        <p:spPr>
          <a:xfrm>
            <a:off x="10072913" y="3625010"/>
            <a:ext cx="498699" cy="443434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 smtClean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03</a:t>
            </a:r>
            <a:endParaRPr lang="en-US" altLang="zh-CN" sz="1600" dirty="0">
              <a:solidFill>
                <a:schemeClr val="accent1"/>
              </a:solidFill>
              <a:latin typeface="+mn-ea"/>
              <a:ea typeface="+mn-ea"/>
              <a:cs typeface="MiSans Normal" panose="00000500000000000000" charset="-122"/>
              <a:sym typeface="+mn-ea"/>
            </a:endParaRPr>
          </a:p>
        </p:txBody>
      </p:sp>
      <p:sp>
        <p:nvSpPr>
          <p:cNvPr id="7" name="标题"/>
          <p:cNvSpPr txBox="1"/>
          <p:nvPr>
            <p:custDataLst>
              <p:tags r:id="rId9"/>
            </p:custDataLst>
          </p:nvPr>
        </p:nvSpPr>
        <p:spPr>
          <a:xfrm>
            <a:off x="5637027" y="3526301"/>
            <a:ext cx="4274819" cy="55868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素养提升</a:t>
            </a:r>
          </a:p>
        </p:txBody>
      </p:sp>
      <p:cxnSp>
        <p:nvCxnSpPr>
          <p:cNvPr id="33" name="直接连接符 32"/>
          <p:cNvCxnSpPr/>
          <p:nvPr>
            <p:custDataLst>
              <p:tags r:id="rId10"/>
            </p:custDataLst>
          </p:nvPr>
        </p:nvCxnSpPr>
        <p:spPr>
          <a:xfrm>
            <a:off x="5637027" y="4737368"/>
            <a:ext cx="4907280" cy="0"/>
          </a:xfrm>
          <a:prstGeom prst="line">
            <a:avLst/>
          </a:prstGeom>
          <a:ln w="9525">
            <a:gradFill>
              <a:gsLst>
                <a:gs pos="15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序号"/>
          <p:cNvSpPr txBox="1"/>
          <p:nvPr>
            <p:custDataLst>
              <p:tags r:id="rId11"/>
            </p:custDataLst>
          </p:nvPr>
        </p:nvSpPr>
        <p:spPr>
          <a:xfrm>
            <a:off x="10062865" y="4790565"/>
            <a:ext cx="508747" cy="440054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1600" dirty="0" smtClean="0">
                <a:solidFill>
                  <a:schemeClr val="accent1"/>
                </a:solidFill>
                <a:latin typeface="+mn-ea"/>
                <a:ea typeface="+mn-ea"/>
                <a:cs typeface="MiSans Normal" panose="00000500000000000000" charset="-122"/>
                <a:sym typeface="+mn-ea"/>
              </a:rPr>
              <a:t>04</a:t>
            </a:r>
            <a:endParaRPr lang="en-US" altLang="zh-CN" sz="1600" dirty="0">
              <a:solidFill>
                <a:schemeClr val="accent1"/>
              </a:solidFill>
              <a:latin typeface="+mn-ea"/>
              <a:ea typeface="+mn-ea"/>
              <a:cs typeface="MiSans Normal" panose="00000500000000000000" charset="-122"/>
              <a:sym typeface="+mn-ea"/>
            </a:endParaRPr>
          </a:p>
        </p:txBody>
      </p:sp>
      <p:sp>
        <p:nvSpPr>
          <p:cNvPr id="36" name="标题"/>
          <p:cNvSpPr txBox="1"/>
          <p:nvPr>
            <p:custDataLst>
              <p:tags r:id="rId12"/>
            </p:custDataLst>
          </p:nvPr>
        </p:nvSpPr>
        <p:spPr>
          <a:xfrm>
            <a:off x="5637027" y="4720201"/>
            <a:ext cx="4274819" cy="60305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MiSans Normal" panose="00000500000000000000" charset="-122"/>
                <a:sym typeface="+mn-ea"/>
              </a:rPr>
              <a:t>拓展评价</a:t>
            </a:r>
          </a:p>
        </p:txBody>
      </p:sp>
      <p:sp>
        <p:nvSpPr>
          <p:cNvPr id="8" name="标题"/>
          <p:cNvSpPr txBox="1"/>
          <p:nvPr>
            <p:custDataLst>
              <p:tags r:id="rId13"/>
            </p:custDataLst>
          </p:nvPr>
        </p:nvSpPr>
        <p:spPr>
          <a:xfrm>
            <a:off x="6287266" y="1436033"/>
            <a:ext cx="3895825" cy="8896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体验导航功能</a:t>
            </a:r>
            <a:r>
              <a:rPr lang="zh-CN" altLang="en-US" sz="1800" dirty="0" smtClean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，了解导航</a:t>
            </a: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的</a:t>
            </a:r>
            <a:r>
              <a:rPr lang="zh-CN" altLang="en-US" sz="1800" dirty="0" smtClean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工作过程</a:t>
            </a:r>
            <a:endParaRPr lang="zh-CN" altLang="en-US" sz="1800" dirty="0">
              <a:solidFill>
                <a:srgbClr val="3484A2"/>
              </a:solidFill>
              <a:cs typeface="MiSans Normal" panose="00000500000000000000" charset="-122"/>
              <a:sym typeface="+mn-ea"/>
            </a:endParaRPr>
          </a:p>
        </p:txBody>
      </p:sp>
      <p:sp>
        <p:nvSpPr>
          <p:cNvPr id="12" name="标题"/>
          <p:cNvSpPr txBox="1"/>
          <p:nvPr>
            <p:custDataLst>
              <p:tags r:id="rId14"/>
            </p:custDataLst>
          </p:nvPr>
        </p:nvSpPr>
        <p:spPr>
          <a:xfrm>
            <a:off x="6296793" y="2856459"/>
            <a:ext cx="3886298" cy="6750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 lnSpcReduction="10000"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运用定位确定</a:t>
            </a:r>
            <a:r>
              <a:rPr lang="zh-CN" altLang="en-US" sz="1800" dirty="0" smtClean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位置、规划路线、预测路况</a:t>
            </a:r>
            <a:endParaRPr lang="zh-CN" altLang="en-US" sz="1800" dirty="0">
              <a:solidFill>
                <a:srgbClr val="3484A2"/>
              </a:solidFill>
              <a:cs typeface="MiSans Normal" panose="00000500000000000000" charset="-122"/>
              <a:sym typeface="+mn-ea"/>
            </a:endParaRPr>
          </a:p>
        </p:txBody>
      </p:sp>
      <p:sp>
        <p:nvSpPr>
          <p:cNvPr id="22" name="标题"/>
          <p:cNvSpPr txBox="1"/>
          <p:nvPr>
            <p:custDataLst>
              <p:tags r:id="rId15"/>
            </p:custDataLst>
          </p:nvPr>
        </p:nvSpPr>
        <p:spPr>
          <a:xfrm>
            <a:off x="6339972" y="4084989"/>
            <a:ext cx="3843119" cy="65634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 lnSpcReduction="10000"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 smtClean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导航中的定位技术、物联网中的定位技术</a:t>
            </a:r>
            <a:endParaRPr lang="zh-CN" altLang="en-US" sz="1800" dirty="0">
              <a:solidFill>
                <a:srgbClr val="3484A2"/>
              </a:solidFill>
              <a:cs typeface="MiSans Normal" panose="00000500000000000000" charset="-122"/>
              <a:sym typeface="+mn-ea"/>
            </a:endParaRPr>
          </a:p>
        </p:txBody>
      </p:sp>
      <p:sp>
        <p:nvSpPr>
          <p:cNvPr id="23" name="标题"/>
          <p:cNvSpPr txBox="1"/>
          <p:nvPr>
            <p:custDataLst>
              <p:tags r:id="rId16"/>
            </p:custDataLst>
          </p:nvPr>
        </p:nvSpPr>
        <p:spPr>
          <a:xfrm>
            <a:off x="6269488" y="4794530"/>
            <a:ext cx="3803426" cy="8899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algn="dist">
              <a:defRPr kumimoji="0" sz="5400" b="0" i="0" u="none" strike="noStrike" cap="none" spc="0" normalizeH="0" baseline="0">
                <a:ln>
                  <a:noFill/>
                </a:ln>
                <a:gradFill flip="none" rotWithShape="1">
                  <a:gsLst>
                    <a:gs pos="8000">
                      <a:srgbClr val="843A24"/>
                    </a:gs>
                    <a:gs pos="100000">
                      <a:srgbClr val="F7F5B1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+mj-ea"/>
                <a:ea typeface="+mj-ea"/>
              </a:defRPr>
            </a:lvl1pPr>
          </a:lstStyle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3484A2"/>
                </a:solidFill>
                <a:cs typeface="MiSans Normal" panose="00000500000000000000" charset="-122"/>
                <a:sym typeface="+mn-ea"/>
              </a:rPr>
              <a:t>定位技术在物联网中的应用及作用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0493" y="631291"/>
            <a:ext cx="2444708" cy="16094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75884" y="1422359"/>
            <a:ext cx="1530229" cy="225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>
            <p:custDataLst>
              <p:tags r:id="rId1"/>
            </p:custDataLst>
          </p:nvPr>
        </p:nvSpPr>
        <p:spPr>
          <a:xfrm>
            <a:off x="4262120" y="1479550"/>
            <a:ext cx="30099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项目准备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53081" y="757381"/>
            <a:ext cx="379068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车载导航指引路线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941" y="3525335"/>
            <a:ext cx="2877273" cy="287727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3407603" y="2559938"/>
            <a:ext cx="1130095" cy="1629029"/>
            <a:chOff x="1132852" y="1215112"/>
            <a:chExt cx="1248082" cy="1799107"/>
          </a:xfrm>
        </p:grpSpPr>
        <p:sp>
          <p:nvSpPr>
            <p:cNvPr id="11" name="Oval 2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132852" y="1215112"/>
              <a:ext cx="1248082" cy="1248251"/>
            </a:xfrm>
            <a:prstGeom prst="ellipse">
              <a:avLst/>
            </a:prstGeom>
            <a:solidFill>
              <a:srgbClr val="3484A2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任意多边形 11"/>
            <p:cNvSpPr/>
            <p:nvPr>
              <p:custDataLst>
                <p:tags r:id="rId10"/>
              </p:custDataLst>
            </p:nvPr>
          </p:nvSpPr>
          <p:spPr bwMode="auto">
            <a:xfrm>
              <a:off x="1265187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3" name="文本框 22"/>
            <p:cNvSpPr txBox="1"/>
            <p:nvPr>
              <p:custDataLst>
                <p:tags r:id="rId11"/>
              </p:custDataLst>
            </p:nvPr>
          </p:nvSpPr>
          <p:spPr>
            <a:xfrm>
              <a:off x="1401828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01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3"/>
            </p:custDataLst>
          </p:nvPr>
        </p:nvGrpSpPr>
        <p:grpSpPr>
          <a:xfrm>
            <a:off x="6494803" y="2630455"/>
            <a:ext cx="1130095" cy="1629029"/>
            <a:chOff x="4791477" y="1215112"/>
            <a:chExt cx="1248082" cy="1799107"/>
          </a:xfrm>
        </p:grpSpPr>
        <p:sp>
          <p:nvSpPr>
            <p:cNvPr id="15" name="Oval 2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791477" y="1215112"/>
              <a:ext cx="1248082" cy="1248251"/>
            </a:xfrm>
            <a:prstGeom prst="ellipse">
              <a:avLst/>
            </a:prstGeom>
            <a:solidFill>
              <a:srgbClr val="0068B6"/>
            </a:solidFill>
            <a:ln w="14288" cap="flat">
              <a:noFill/>
              <a:prstDash val="solid"/>
              <a:miter lim="800000"/>
            </a:ln>
            <a:effectLst/>
          </p:spPr>
          <p:txBody>
            <a:bodyPr vert="horz" wrap="square" lIns="68589" tIns="34295" rIns="68589" bIns="3429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任意多边形 15"/>
            <p:cNvSpPr/>
            <p:nvPr>
              <p:custDataLst>
                <p:tags r:id="rId7"/>
              </p:custDataLst>
            </p:nvPr>
          </p:nvSpPr>
          <p:spPr bwMode="auto">
            <a:xfrm>
              <a:off x="4923812" y="1356556"/>
              <a:ext cx="991889" cy="1657663"/>
            </a:xfrm>
            <a:custGeom>
              <a:avLst/>
              <a:gdLst>
                <a:gd name="connsiteX0" fmla="*/ 643732 w 1287464"/>
                <a:gd name="connsiteY0" fmla="*/ 0 h 2151341"/>
                <a:gd name="connsiteX1" fmla="*/ 1287464 w 1287464"/>
                <a:gd name="connsiteY1" fmla="*/ 646113 h 2151341"/>
                <a:gd name="connsiteX2" fmla="*/ 1003649 w 1287464"/>
                <a:gd name="connsiteY2" fmla="*/ 1181880 h 2151341"/>
                <a:gd name="connsiteX3" fmla="*/ 982663 w 1287464"/>
                <a:gd name="connsiteY3" fmla="*/ 1193313 h 2151341"/>
                <a:gd name="connsiteX4" fmla="*/ 982663 w 1287464"/>
                <a:gd name="connsiteY4" fmla="*/ 1459191 h 2151341"/>
                <a:gd name="connsiteX5" fmla="*/ 1204913 w 1287464"/>
                <a:gd name="connsiteY5" fmla="*/ 1459191 h 2151341"/>
                <a:gd name="connsiteX6" fmla="*/ 646113 w 1287464"/>
                <a:gd name="connsiteY6" fmla="*/ 2151341 h 2151341"/>
                <a:gd name="connsiteX7" fmla="*/ 85725 w 1287464"/>
                <a:gd name="connsiteY7" fmla="*/ 1459191 h 2151341"/>
                <a:gd name="connsiteX8" fmla="*/ 303213 w 1287464"/>
                <a:gd name="connsiteY8" fmla="*/ 1459191 h 2151341"/>
                <a:gd name="connsiteX9" fmla="*/ 303213 w 1287464"/>
                <a:gd name="connsiteY9" fmla="*/ 1192447 h 2151341"/>
                <a:gd name="connsiteX10" fmla="*/ 283816 w 1287464"/>
                <a:gd name="connsiteY10" fmla="*/ 1181880 h 2151341"/>
                <a:gd name="connsiteX11" fmla="*/ 0 w 1287464"/>
                <a:gd name="connsiteY11" fmla="*/ 646113 h 2151341"/>
                <a:gd name="connsiteX12" fmla="*/ 643732 w 1287464"/>
                <a:gd name="connsiteY12" fmla="*/ 0 h 2151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464" h="2151341">
                  <a:moveTo>
                    <a:pt x="643732" y="0"/>
                  </a:moveTo>
                  <a:cubicBezTo>
                    <a:pt x="999255" y="0"/>
                    <a:pt x="1287464" y="289275"/>
                    <a:pt x="1287464" y="646113"/>
                  </a:cubicBezTo>
                  <a:cubicBezTo>
                    <a:pt x="1287464" y="869137"/>
                    <a:pt x="1174882" y="1065769"/>
                    <a:pt x="1003649" y="1181880"/>
                  </a:cubicBezTo>
                  <a:lnTo>
                    <a:pt x="982663" y="1193313"/>
                  </a:lnTo>
                  <a:lnTo>
                    <a:pt x="982663" y="1459191"/>
                  </a:lnTo>
                  <a:lnTo>
                    <a:pt x="1204913" y="1459191"/>
                  </a:lnTo>
                  <a:lnTo>
                    <a:pt x="646113" y="2151341"/>
                  </a:lnTo>
                  <a:lnTo>
                    <a:pt x="85725" y="1459191"/>
                  </a:lnTo>
                  <a:lnTo>
                    <a:pt x="303213" y="1459191"/>
                  </a:lnTo>
                  <a:lnTo>
                    <a:pt x="303213" y="1192447"/>
                  </a:lnTo>
                  <a:lnTo>
                    <a:pt x="283816" y="1181880"/>
                  </a:lnTo>
                  <a:cubicBezTo>
                    <a:pt x="112582" y="1065769"/>
                    <a:pt x="0" y="869137"/>
                    <a:pt x="0" y="646113"/>
                  </a:cubicBezTo>
                  <a:cubicBezTo>
                    <a:pt x="0" y="289275"/>
                    <a:pt x="288209" y="0"/>
                    <a:pt x="643732" y="0"/>
                  </a:cubicBezTo>
                  <a:close/>
                </a:path>
              </a:pathLst>
            </a:custGeom>
            <a:solidFill>
              <a:srgbClr val="F0F0F0"/>
            </a:solidFill>
            <a:ln w="28575" cap="flat" cmpd="sng" algn="ctr">
              <a:gradFill flip="none" rotWithShape="1">
                <a:gsLst>
                  <a:gs pos="100000">
                    <a:srgbClr val="FFFFFF"/>
                  </a:gs>
                  <a:gs pos="0">
                    <a:srgbClr val="D9D9DA"/>
                  </a:gs>
                </a:gsLst>
                <a:lin ang="18900000" scaled="0"/>
                <a:tileRect/>
              </a:gradFill>
              <a:prstDash val="solid"/>
              <a:miter lim="800000"/>
            </a:ln>
            <a:effectLst>
              <a:outerShdw blurRad="228600" dist="63500" dir="8100000" algn="tr" rotWithShape="0">
                <a:prstClr val="black">
                  <a:alpha val="40000"/>
                </a:prstClr>
              </a:outerShdw>
            </a:effectLst>
          </p:spPr>
          <p:txBody>
            <a:bodyPr lIns="68589" tIns="34295" rIns="68589" bIns="34295" rtlCol="0" anchor="ctr"/>
            <a:lstStyle/>
            <a:p>
              <a:pPr algn="ctr"/>
              <a:endParaRPr lang="zh-CN" altLang="en-US" ker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7" name="文本框 24"/>
            <p:cNvSpPr txBox="1"/>
            <p:nvPr>
              <p:custDataLst>
                <p:tags r:id="rId8"/>
              </p:custDataLst>
            </p:nvPr>
          </p:nvSpPr>
          <p:spPr>
            <a:xfrm>
              <a:off x="5057757" y="1503219"/>
              <a:ext cx="759279" cy="700202"/>
            </a:xfrm>
            <a:prstGeom prst="rect">
              <a:avLst/>
            </a:prstGeom>
            <a:noFill/>
          </p:spPr>
          <p:txBody>
            <a:bodyPr wrap="square" lIns="68589" tIns="34295" rIns="68589" bIns="34295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02</a:t>
              </a:r>
              <a:endParaRPr kumimoji="0" lang="en-US" altLang="zh-CN" sz="4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Impact" panose="020B0806030902050204" pitchFamily="34" charset="0"/>
              </a:endParaRPr>
            </a:p>
          </p:txBody>
        </p:sp>
      </p:grpSp>
      <p:sp>
        <p:nvSpPr>
          <p:cNvPr id="18" name="MH_Text_1"/>
          <p:cNvSpPr/>
          <p:nvPr>
            <p:custDataLst>
              <p:tags r:id="rId4"/>
            </p:custDataLst>
          </p:nvPr>
        </p:nvSpPr>
        <p:spPr>
          <a:xfrm>
            <a:off x="3143863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场景熟悉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Text_1"/>
          <p:cNvSpPr/>
          <p:nvPr>
            <p:custDataLst>
              <p:tags r:id="rId5"/>
            </p:custDataLst>
          </p:nvPr>
        </p:nvSpPr>
        <p:spPr>
          <a:xfrm>
            <a:off x="6224324" y="4352118"/>
            <a:ext cx="1702075" cy="29053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 lIns="119989" tIns="0" rIns="119989" bIns="0" rtlCol="0" anchor="t">
            <a:noAutofit/>
          </a:bodyPr>
          <a:lstStyle/>
          <a:p>
            <a:pPr algn="ctr"/>
            <a:r>
              <a:rPr lang="zh-CN" altLang="en-US" sz="2400" b="1" dirty="0" smtClean="0">
                <a:solidFill>
                  <a:srgbClr val="41445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知识储备</a:t>
            </a:r>
            <a:endParaRPr lang="zh-CN" altLang="en-US" sz="2400" b="1" dirty="0">
              <a:solidFill>
                <a:srgbClr val="41445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86819" y="4708553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体验车载导航功能</a:t>
            </a:r>
            <a:endParaRPr lang="en-US" altLang="zh-CN" sz="2400" b="1" dirty="0">
              <a:solidFill>
                <a:srgbClr val="FFC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18500" y="4708553"/>
            <a:ext cx="2969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了解导航的工作过程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07200" y="981960"/>
            <a:ext cx="313295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体验车载导航功能</a:t>
            </a:r>
          </a:p>
        </p:txBody>
      </p:sp>
      <p:sp>
        <p:nvSpPr>
          <p:cNvPr id="4" name="矩形 3"/>
          <p:cNvSpPr/>
          <p:nvPr/>
        </p:nvSpPr>
        <p:spPr>
          <a:xfrm>
            <a:off x="1760160" y="1737262"/>
            <a:ext cx="8373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76250"/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以手机导航为例，在父母的协助下，将“家”设置为起点，“学校”设置为终点，体验导航使用，</a:t>
            </a:r>
            <a:r>
              <a:rPr lang="zh-CN" altLang="en-US" sz="20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完成下表中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内容</a:t>
            </a:r>
            <a:r>
              <a:rPr lang="zh-CN" altLang="zh-CN" sz="20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6230" y="3216649"/>
            <a:ext cx="3150729" cy="315072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199000"/>
              </p:ext>
            </p:extLst>
          </p:nvPr>
        </p:nvGraphicFramePr>
        <p:xfrm>
          <a:off x="3002914" y="2677230"/>
          <a:ext cx="6801485" cy="2860215"/>
        </p:xfrm>
        <a:graphic>
          <a:graphicData uri="http://schemas.openxmlformats.org/drawingml/2006/table">
            <a:tbl>
              <a:tblPr/>
              <a:tblGrid>
                <a:gridCol w="1553116">
                  <a:extLst>
                    <a:ext uri="{9D8B030D-6E8A-4147-A177-3AD203B41FA5}">
                      <a16:colId xmlns:a16="http://schemas.microsoft.com/office/drawing/2014/main" val="165068525"/>
                    </a:ext>
                  </a:extLst>
                </a:gridCol>
                <a:gridCol w="5248369">
                  <a:extLst>
                    <a:ext uri="{9D8B030D-6E8A-4147-A177-3AD203B41FA5}">
                      <a16:colId xmlns:a16="http://schemas.microsoft.com/office/drawing/2014/main" val="3722967111"/>
                    </a:ext>
                  </a:extLst>
                </a:gridCol>
              </a:tblGrid>
              <a:tr h="434864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手机导航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填一填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771578"/>
                  </a:ext>
                </a:extLst>
              </a:tr>
              <a:tr h="935970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步骤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6675"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填写正确的步骤顺序：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6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CN" sz="16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）打开导航软件</a:t>
                      </a:r>
                      <a:r>
                        <a:rPr lang="en-US" sz="16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zh-CN" sz="16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6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zh-CN" sz="16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）选择路线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266700"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6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CN" sz="16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）设置目的地</a:t>
                      </a:r>
                      <a:r>
                        <a:rPr lang="en-US" sz="16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1600" kern="1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zh-CN" sz="16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sz="16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zh-CN" sz="16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）开始导航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9069646"/>
                  </a:ext>
                </a:extLst>
              </a:tr>
              <a:tr h="1489381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功能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6675"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选一选：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□确定定位 </a:t>
                      </a:r>
                      <a:r>
                        <a:rPr lang="en-US" sz="16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zh-CN" sz="16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□ 路线规划</a:t>
                      </a:r>
                      <a:r>
                        <a:rPr lang="en-US" sz="16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zh-CN" sz="16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□路况</a:t>
                      </a:r>
                      <a:r>
                        <a:rPr lang="zh-CN" sz="1600" kern="1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提醒</a:t>
                      </a:r>
                      <a:endParaRPr lang="en-US" altLang="zh-CN" sz="16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其他</a:t>
                      </a:r>
                      <a:r>
                        <a:rPr lang="zh-CN" sz="16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600" kern="1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_____________________________</a:t>
                      </a:r>
                      <a:endParaRPr lang="zh-CN" sz="16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04134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88591" y="1072579"/>
            <a:ext cx="41534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68B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了解导航的工作过程</a:t>
            </a:r>
            <a:endParaRPr lang="zh-CN" altLang="en-US" sz="2800" b="1" spc="100" dirty="0">
              <a:solidFill>
                <a:srgbClr val="0068B6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88591" y="1638748"/>
            <a:ext cx="89360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14350"/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智能车载导航系统包括设备（物）、通信网络和应用服务等</a:t>
            </a: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部分组成。其中定位设备获取位置信息，通过通信网络传给云平台，云平台对收集到的数据进行处理，再通过导航软件为用户提供导航服务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0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514350"/>
            <a:endParaRPr lang="zh-CN" altLang="en-US" sz="2000" dirty="0">
              <a:solidFill>
                <a:srgbClr val="FF99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1" y="609787"/>
            <a:ext cx="1255295" cy="12552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821" y="3122278"/>
            <a:ext cx="3286648" cy="3286648"/>
          </a:xfrm>
          <a:prstGeom prst="rect">
            <a:avLst/>
          </a:prstGeom>
        </p:spPr>
      </p:pic>
      <p:pic>
        <p:nvPicPr>
          <p:cNvPr id="4134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251" y="2661650"/>
            <a:ext cx="5166678" cy="317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177716" y="3174911"/>
            <a:ext cx="7056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kern="100" dirty="0">
                <a:solidFill>
                  <a:srgbClr val="FF99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思考途中问题</a:t>
            </a:r>
            <a:endParaRPr lang="zh-CN" altLang="en-US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763770" y="1548130"/>
            <a:ext cx="30435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bg1">
                    <a:alpha val="89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53081" y="757381"/>
            <a:ext cx="379068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90000" pitchFamily="34" charset="-122"/>
                <a:ea typeface="思源黑体" panose="020B0500000000090000" pitchFamily="34" charset="-122"/>
                <a:cs typeface="阿里巴巴普惠体 M" panose="00020600040101010101" charset="-122"/>
              </a:defRPr>
            </a:lvl1pPr>
          </a:lstStyle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  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车载导航指引路线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4440" r="47711" b="31550"/>
          <a:stretch>
            <a:fillRect/>
          </a:stretch>
        </p:blipFill>
        <p:spPr>
          <a:xfrm>
            <a:off x="851530" y="642510"/>
            <a:ext cx="670525" cy="540033"/>
          </a:xfrm>
          <a:prstGeom prst="rect">
            <a:avLst/>
          </a:prstGeom>
        </p:spPr>
      </p:pic>
      <p:pic>
        <p:nvPicPr>
          <p:cNvPr id="10269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2768714"/>
            <a:ext cx="7665130" cy="230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67" y="3190352"/>
            <a:ext cx="3286648" cy="3286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WFlNzg2MWU0MzVkOTllNDBlYmIxYTQ5NzIyOTNlMW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3_2"/>
  <p:tag name="KSO_WM_UNIT_ID" val="custom20230290_4*l_h_i*1_3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3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3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4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4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4_2"/>
  <p:tag name="KSO_WM_UNIT_ID" val="custom20230290_4*l_h_i*1_4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4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4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4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9.0631496062992,&quot;left&quot;:165.141968503937,&quot;top&quot;:116.5,&quot;width&quot;:458.98393700787403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9.0631496062992,&quot;left&quot;:165.141968503937,&quot;top&quot;:116.5,&quot;width&quot;:458.98393700787403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9.0631496062992,&quot;left&quot;:165.141968503937,&quot;top&quot;:116.5,&quot;width&quot;:458.9839370078740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UNIT_TYPE" val="i"/>
  <p:tag name="KSO_WM_UNIT_INDEX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0.61314960629926,&quot;left&quot;:207.86889763779527,&quot;top&quot;:124.95,&quot;width&quot;:416.25700787401576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  <p:tag name="KSO_WM_DIAGRAM_VIRTUALLY_FRAME" val="{&quot;height&quot;:240.61314960629926,&quot;left&quot;:207.86889763779527,&quot;top&quot;:124.95,&quot;width&quot;:416.25700787401576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1_1"/>
  <p:tag name="KSO_WM_UNIT_ID" val="custom20230290_4*l_h_i*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1.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0.61314960629926,&quot;left&quot;:207.86889763779527,&quot;top&quot;:124.95,&quot;width&quot;:416.25700787401576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1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1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2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d"/>
  <p:tag name="KSO_WM_UNIT_TYPE" val="l_h_i"/>
  <p:tag name="KSO_WM_UNIT_INDEX" val="1_2_2"/>
  <p:tag name="KSO_WM_UNIT_ID" val="custom20230290_4*l_h_i*1_2_2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UNIT_TEXT_FILL_FORE_SCHEMECOLOR_INDEX_BRIGHTNESS" val="0"/>
  <p:tag name="KSO_WM_UNIT_TEXT_FILL_FORE_SCHEMECOLOR_INDEX" val="6"/>
  <p:tag name="KSO_WM_UNIT_TEXT_FILL_TYPE" val="1"/>
  <p:tag name="KSO_WM_DIAGRAM_GROUP_CODE" val="l1-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02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1_2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VALUE" val="26"/>
  <p:tag name="KSO_WM_UNIT_TYPE" val="l_h_a"/>
  <p:tag name="KSO_WM_UNIT_ID" val="custom20230290_4*l_h_a*1_2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25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RICK" val="1"/>
  <p:tag name="KSO_WM_DIAGRAM_COLOR_TEXT_CAN_REMOVE" val="n"/>
  <p:tag name="KSO_WM_UNIT_PRESET_TEXT" val="单击此处添加目录标题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0290_4*l_h_i*1_3_1"/>
  <p:tag name="KSO_WM_TEMPLATE_CATEGORY" val="custom"/>
  <p:tag name="KSO_WM_TEMPLATE_INDEX" val="20230290"/>
  <p:tag name="KSO_WM_UNIT_LAYERLEVEL" val="1_1_1"/>
  <p:tag name="KSO_WM_TAG_VERSION" val="3.0"/>
  <p:tag name="KSO_WM_BEAUTIFY_FLAG" val="#wm#"/>
  <p:tag name="KSO_WM_DIAGRAM_GROUP_CODE" val="l1-1"/>
  <p:tag name="KSO_WM_UNIT_TYPE" val="l_h_i"/>
  <p:tag name="KSO_WM_UNIT_INDEX" val="1_3_1"/>
  <p:tag name="KSO_WM_DIAGRAM_VERSION" val="3"/>
  <p:tag name="KSO_WM_DIAGRAM_MAX_ITEMCNT" val="6"/>
  <p:tag name="KSO_WM_DIAGRAM_MIN_ITEMCNT" val="2"/>
  <p:tag name="KSO_WM_DIAGRAM_VIRTUALLY_FRAME" val="{&quot;height&quot;:423.0386657714844,&quot;left&quot;:474.6750061035156,&quot;top&quot;:68.7056671142578,&quot;width&quot;:419.42491515632685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.15000000596046448,&quot;transparency&quot;:0},{&quot;brightness&quot;:0,&quot;colorType&quot;:1,&quot;foreColorIndex&quot;:14,&quot;pos&quot;:1,&quot;transparency&quot;:0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COLOR_TRICK" val="1"/>
  <p:tag name="KSO_WM_DIAGRAM_COLOR_TEXT_CAN_REMOVE" val="n"/>
</p:tagLst>
</file>

<file path=ppt/theme/theme1.xml><?xml version="1.0" encoding="utf-8"?>
<a:theme xmlns:a="http://schemas.openxmlformats.org/drawingml/2006/main" name="Office 主题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ont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1558</Words>
  <Application>Microsoft Office PowerPoint</Application>
  <PresentationFormat>宽屏</PresentationFormat>
  <Paragraphs>200</Paragraphs>
  <Slides>25</Slides>
  <Notes>21</Notes>
  <HiddenSlides>0</HiddenSlides>
  <MMClips>0</MMClips>
  <ScaleCrop>false</ScaleCrop>
  <HeadingPairs>
    <vt:vector size="8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7" baseType="lpstr">
      <vt:lpstr>MiSans Normal</vt:lpstr>
      <vt:lpstr>阿里巴巴普惠体 M</vt:lpstr>
      <vt:lpstr>等线</vt:lpstr>
      <vt:lpstr>方正粗黑宋简体</vt:lpstr>
      <vt:lpstr>方正姚体</vt:lpstr>
      <vt:lpstr>方正姚体简体</vt:lpstr>
      <vt:lpstr>汉仪综艺体简</vt:lpstr>
      <vt:lpstr>黑体</vt:lpstr>
      <vt:lpstr>华文琥珀</vt:lpstr>
      <vt:lpstr>华文中宋</vt:lpstr>
      <vt:lpstr>楷体</vt:lpstr>
      <vt:lpstr>楷体_GB2312</vt:lpstr>
      <vt:lpstr>宋体</vt:lpstr>
      <vt:lpstr>微软雅黑</vt:lpstr>
      <vt:lpstr>Arial</vt:lpstr>
      <vt:lpstr>Calibri</vt:lpstr>
      <vt:lpstr>Impact</vt:lpstr>
      <vt:lpstr>Times New Roman</vt:lpstr>
      <vt:lpstr>Wingdings</vt:lpstr>
      <vt:lpstr>Office 主题</vt:lpstr>
      <vt:lpstr>Picture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家庭急救常识</dc:title>
  <dc:creator>Administrator</dc:creator>
  <cp:lastModifiedBy>Administrator</cp:lastModifiedBy>
  <cp:revision>157</cp:revision>
  <dcterms:created xsi:type="dcterms:W3CDTF">2021-03-10T08:28:00Z</dcterms:created>
  <dcterms:modified xsi:type="dcterms:W3CDTF">2024-08-10T03:32:12Z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2052-12.1.0.17147</vt:lpwstr>
  </property>
  <property fmtid="{D5CDD505-2E9C-101B-9397-08002B2CF9AE}" pid="3" name="ICV">
    <vt:lpwstr>8F6A40DEAB994B90A50F73EA1B060CF3_13</vt:lpwstr>
  </property>
</Properties>
</file>