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5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387" r:id="rId2"/>
    <p:sldId id="417" r:id="rId3"/>
    <p:sldId id="426" r:id="rId4"/>
    <p:sldId id="427" r:id="rId5"/>
    <p:sldId id="447" r:id="rId6"/>
    <p:sldId id="333" r:id="rId7"/>
    <p:sldId id="402" r:id="rId8"/>
    <p:sldId id="418" r:id="rId9"/>
    <p:sldId id="449" r:id="rId10"/>
    <p:sldId id="422" r:id="rId11"/>
    <p:sldId id="428" r:id="rId12"/>
    <p:sldId id="450" r:id="rId13"/>
    <p:sldId id="419" r:id="rId14"/>
    <p:sldId id="429" r:id="rId15"/>
    <p:sldId id="451" r:id="rId16"/>
    <p:sldId id="452" r:id="rId17"/>
    <p:sldId id="431" r:id="rId18"/>
    <p:sldId id="453" r:id="rId19"/>
    <p:sldId id="415" r:id="rId20"/>
    <p:sldId id="432" r:id="rId21"/>
    <p:sldId id="454" r:id="rId22"/>
    <p:sldId id="416" r:id="rId23"/>
    <p:sldId id="421" r:id="rId24"/>
    <p:sldId id="424" r:id="rId25"/>
    <p:sldId id="411" r:id="rId26"/>
  </p:sldIdLst>
  <p:sldSz cx="12192000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agun Vagun" initials="VV" lastIdx="1" clrIdx="0"/>
  <p:cmAuthor id="2" name="Administrat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C6F5"/>
    <a:srgbClr val="0068B6"/>
    <a:srgbClr val="33CC33"/>
    <a:srgbClr val="990033"/>
    <a:srgbClr val="3484A2"/>
    <a:srgbClr val="2E9FD1"/>
    <a:srgbClr val="FF9900"/>
    <a:srgbClr val="3586A5"/>
    <a:srgbClr val="F7AD35"/>
    <a:srgbClr val="CB6D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浅色样式 3 - 强调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5" autoAdjust="0"/>
    <p:restoredTop sz="89052" autoAdjust="0"/>
  </p:normalViewPr>
  <p:slideViewPr>
    <p:cSldViewPr snapToGrid="0">
      <p:cViewPr varScale="1">
        <p:scale>
          <a:sx n="74" d="100"/>
          <a:sy n="74" d="100"/>
        </p:scale>
        <p:origin x="94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CF4E72-6667-4E46-B0E4-B4D531CF006B}" type="datetimeFigureOut">
              <a:rPr lang="zh-CN" altLang="en-US" smtClean="0"/>
              <a:t>2024-08-10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5CDD19-2EEA-4CDF-B2F3-7EEA11EB95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9211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62028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7458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94849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49933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1622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19964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73011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91710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90534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15313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9717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solidFill>
                <a:srgbClr val="3484A2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t>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895391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99051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83544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76920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t>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126796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t>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608745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98469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46608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57169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01346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69242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../slides/slide10.xml"/><Relationship Id="rId7" Type="http://schemas.openxmlformats.org/officeDocument/2006/relationships/slide" Target="../slides/slide1.xml"/><Relationship Id="rId2" Type="http://schemas.openxmlformats.org/officeDocument/2006/relationships/slide" Target="../slides/slide6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25.xml"/><Relationship Id="rId5" Type="http://schemas.openxmlformats.org/officeDocument/2006/relationships/slide" Target="../slides/slide22.xml"/><Relationship Id="rId4" Type="http://schemas.openxmlformats.org/officeDocument/2006/relationships/slide" Target="../slides/slide19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slide" Target="../slides/slide1.xml"/><Relationship Id="rId3" Type="http://schemas.openxmlformats.org/officeDocument/2006/relationships/slide" Target="../slides/slide6.xml"/><Relationship Id="rId7" Type="http://schemas.openxmlformats.org/officeDocument/2006/relationships/slide" Target="../slides/slide25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22.xml"/><Relationship Id="rId5" Type="http://schemas.openxmlformats.org/officeDocument/2006/relationships/slide" Target="../slides/slide19.xml"/><Relationship Id="rId4" Type="http://schemas.openxmlformats.org/officeDocument/2006/relationships/slide" Target="../slides/slide10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../slides/slide19.xml"/><Relationship Id="rId7" Type="http://schemas.openxmlformats.org/officeDocument/2006/relationships/slide" Target="../slides/slide1.xml"/><Relationship Id="rId2" Type="http://schemas.openxmlformats.org/officeDocument/2006/relationships/slide" Target="../slides/slide10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25.xml"/><Relationship Id="rId5" Type="http://schemas.openxmlformats.org/officeDocument/2006/relationships/slide" Target="../slides/slide6.xml"/><Relationship Id="rId4" Type="http://schemas.openxmlformats.org/officeDocument/2006/relationships/slide" Target="../slides/slide22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../slides/slide19.xml"/><Relationship Id="rId7" Type="http://schemas.openxmlformats.org/officeDocument/2006/relationships/slide" Target="../slides/slide1.xml"/><Relationship Id="rId2" Type="http://schemas.openxmlformats.org/officeDocument/2006/relationships/slide" Target="../slides/slide10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25.xml"/><Relationship Id="rId5" Type="http://schemas.openxmlformats.org/officeDocument/2006/relationships/slide" Target="../slides/slide6.xml"/><Relationship Id="rId4" Type="http://schemas.openxmlformats.org/officeDocument/2006/relationships/slide" Target="../slides/slide2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549275" y="523875"/>
            <a:ext cx="11092815" cy="5810250"/>
          </a:xfrm>
          <a:prstGeom prst="rect">
            <a:avLst/>
          </a:prstGeom>
          <a:solidFill>
            <a:srgbClr val="2E9FD1"/>
          </a:solidFill>
          <a:ln>
            <a:noFill/>
          </a:ln>
          <a:effectLst>
            <a:outerShdw blurRad="2032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alphaModFix amt="7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95" y="310696"/>
            <a:ext cx="11220574" cy="6096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721895" y="611203"/>
            <a:ext cx="10770669" cy="55922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6965003" y="169458"/>
            <a:ext cx="1065091" cy="323775"/>
            <a:chOff x="6965003" y="169458"/>
            <a:chExt cx="1065091" cy="323775"/>
          </a:xfrm>
        </p:grpSpPr>
        <p:sp>
          <p:nvSpPr>
            <p:cNvPr id="8" name="平行四边形 7">
              <a:hlinkClick r:id="rId2" action="ppaction://hlinksldjump"/>
            </p:cNvPr>
            <p:cNvSpPr/>
            <p:nvPr/>
          </p:nvSpPr>
          <p:spPr>
            <a:xfrm>
              <a:off x="696500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9" name="矩形 3"/>
            <p:cNvSpPr/>
            <p:nvPr/>
          </p:nvSpPr>
          <p:spPr>
            <a:xfrm>
              <a:off x="701564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FF9900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项目准备</a:t>
              </a:r>
            </a:p>
          </p:txBody>
        </p:sp>
      </p:grpSp>
      <p:grpSp>
        <p:nvGrpSpPr>
          <p:cNvPr id="10" name="组合 9"/>
          <p:cNvGrpSpPr/>
          <p:nvPr userDrawn="1"/>
        </p:nvGrpSpPr>
        <p:grpSpPr>
          <a:xfrm>
            <a:off x="8000470" y="169458"/>
            <a:ext cx="1065091" cy="323775"/>
            <a:chOff x="8005043" y="169458"/>
            <a:chExt cx="1065091" cy="323775"/>
          </a:xfrm>
        </p:grpSpPr>
        <p:sp>
          <p:nvSpPr>
            <p:cNvPr id="13" name="平行四边形 12"/>
            <p:cNvSpPr/>
            <p:nvPr/>
          </p:nvSpPr>
          <p:spPr>
            <a:xfrm>
              <a:off x="800504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14" name="矩形 3">
              <a:hlinkClick r:id="rId3" action="ppaction://hlinksldjump"/>
            </p:cNvPr>
            <p:cNvSpPr/>
            <p:nvPr/>
          </p:nvSpPr>
          <p:spPr>
            <a:xfrm>
              <a:off x="805568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项目实施</a:t>
              </a:r>
            </a:p>
          </p:txBody>
        </p:sp>
      </p:grpSp>
      <p:grpSp>
        <p:nvGrpSpPr>
          <p:cNvPr id="15" name="组合 14"/>
          <p:cNvGrpSpPr/>
          <p:nvPr userDrawn="1"/>
        </p:nvGrpSpPr>
        <p:grpSpPr>
          <a:xfrm>
            <a:off x="9035937" y="169458"/>
            <a:ext cx="1065091" cy="323775"/>
            <a:chOff x="9045083" y="169458"/>
            <a:chExt cx="1065091" cy="323775"/>
          </a:xfrm>
        </p:grpSpPr>
        <p:sp>
          <p:nvSpPr>
            <p:cNvPr id="16" name="平行四边形 15">
              <a:hlinkClick r:id="rId4" action="ppaction://hlinksldjump"/>
            </p:cNvPr>
            <p:cNvSpPr/>
            <p:nvPr/>
          </p:nvSpPr>
          <p:spPr>
            <a:xfrm>
              <a:off x="904508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17" name="矩形 3"/>
            <p:cNvSpPr/>
            <p:nvPr/>
          </p:nvSpPr>
          <p:spPr>
            <a:xfrm>
              <a:off x="909572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素养提升</a:t>
              </a:r>
            </a:p>
          </p:txBody>
        </p:sp>
      </p:grpSp>
      <p:grpSp>
        <p:nvGrpSpPr>
          <p:cNvPr id="18" name="组合 17"/>
          <p:cNvGrpSpPr/>
          <p:nvPr userDrawn="1"/>
        </p:nvGrpSpPr>
        <p:grpSpPr>
          <a:xfrm>
            <a:off x="10071405" y="169458"/>
            <a:ext cx="1065091" cy="323775"/>
            <a:chOff x="10071405" y="169458"/>
            <a:chExt cx="1065091" cy="323775"/>
          </a:xfrm>
        </p:grpSpPr>
        <p:sp>
          <p:nvSpPr>
            <p:cNvPr id="19" name="平行四边形 18"/>
            <p:cNvSpPr/>
            <p:nvPr/>
          </p:nvSpPr>
          <p:spPr>
            <a:xfrm>
              <a:off x="10071405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20" name="矩形 3">
              <a:hlinkClick r:id="rId5" action="ppaction://hlinksldjump"/>
            </p:cNvPr>
            <p:cNvSpPr/>
            <p:nvPr/>
          </p:nvSpPr>
          <p:spPr>
            <a:xfrm>
              <a:off x="10122042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拓展评价</a:t>
              </a:r>
            </a:p>
          </p:txBody>
        </p:sp>
      </p:grpSp>
      <p:sp>
        <p:nvSpPr>
          <p:cNvPr id="25" name="KSO_Shape">
            <a:hlinkClick r:id="rId6" action="ppaction://hlinksldjump"/>
          </p:cNvPr>
          <p:cNvSpPr/>
          <p:nvPr userDrawn="1"/>
        </p:nvSpPr>
        <p:spPr>
          <a:xfrm>
            <a:off x="11193571" y="130451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6" name="KSO_Shape">
            <a:hlinkClick r:id="rId7" action="ppaction://hlinksldjump"/>
          </p:cNvPr>
          <p:cNvSpPr/>
          <p:nvPr userDrawn="1"/>
        </p:nvSpPr>
        <p:spPr>
          <a:xfrm flipH="1">
            <a:off x="6446207" y="117925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1" name="文本框 20"/>
          <p:cNvSpPr txBox="1"/>
          <p:nvPr userDrawn="1"/>
        </p:nvSpPr>
        <p:spPr>
          <a:xfrm>
            <a:off x="870485" y="161861"/>
            <a:ext cx="4235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项目</a:t>
            </a:r>
            <a:r>
              <a:rPr lang="en-US" altLang="zh-CN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2  </a:t>
            </a:r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智能餐盘自动计费</a:t>
            </a:r>
            <a:endParaRPr lang="zh-CN" altLang="en-US" sz="1800" kern="1200" dirty="0">
              <a:solidFill>
                <a:schemeClr val="bg1"/>
              </a:solidFill>
              <a:latin typeface="方正姚体简体" panose="03000509000000000000" pitchFamily="65" charset="-122"/>
              <a:ea typeface="方正姚体简体" panose="03000509000000000000" pitchFamily="65" charset="-122"/>
              <a:cs typeface="+mn-cs"/>
            </a:endParaRPr>
          </a:p>
        </p:txBody>
      </p:sp>
      <p:pic>
        <p:nvPicPr>
          <p:cNvPr id="22" name="图片 2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347542" y="88053"/>
            <a:ext cx="554294" cy="446422"/>
          </a:xfrm>
          <a:prstGeom prst="rect">
            <a:avLst/>
          </a:prstGeom>
        </p:spPr>
      </p:pic>
      <p:sp>
        <p:nvSpPr>
          <p:cNvPr id="24" name="文本框 23"/>
          <p:cNvSpPr txBox="1"/>
          <p:nvPr userDrawn="1"/>
        </p:nvSpPr>
        <p:spPr>
          <a:xfrm>
            <a:off x="8715484" y="6321452"/>
            <a:ext cx="2896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2</a:t>
            </a:r>
            <a:r>
              <a:rPr lang="zh-CN" altLang="en-US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单元 </a:t>
            </a:r>
            <a:r>
              <a:rPr lang="zh-CN" altLang="en-US" dirty="0" smtClean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探究旅行便捷奥秘</a:t>
            </a:r>
            <a:endParaRPr lang="zh-CN" altLang="en-US" dirty="0">
              <a:solidFill>
                <a:schemeClr val="bg1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721895" y="611203"/>
            <a:ext cx="10770669" cy="55922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 userDrawn="1"/>
        </p:nvSpPr>
        <p:spPr>
          <a:xfrm>
            <a:off x="870485" y="161861"/>
            <a:ext cx="4235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项目</a:t>
            </a:r>
            <a:r>
              <a:rPr lang="en-US" altLang="zh-CN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2  </a:t>
            </a:r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智能餐盘自动计费</a:t>
            </a:r>
            <a:endParaRPr lang="zh-CN" altLang="en-US" sz="1800" kern="1200" dirty="0">
              <a:solidFill>
                <a:schemeClr val="bg1"/>
              </a:solidFill>
              <a:latin typeface="方正姚体简体" panose="03000509000000000000" pitchFamily="65" charset="-122"/>
              <a:ea typeface="方正姚体简体" panose="03000509000000000000" pitchFamily="65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347542" y="88053"/>
            <a:ext cx="554294" cy="446422"/>
          </a:xfrm>
          <a:prstGeom prst="rect">
            <a:avLst/>
          </a:prstGeom>
        </p:spPr>
      </p:pic>
      <p:grpSp>
        <p:nvGrpSpPr>
          <p:cNvPr id="7" name="组合 6"/>
          <p:cNvGrpSpPr/>
          <p:nvPr userDrawn="1"/>
        </p:nvGrpSpPr>
        <p:grpSpPr>
          <a:xfrm>
            <a:off x="6965003" y="169458"/>
            <a:ext cx="1065091" cy="323775"/>
            <a:chOff x="6965003" y="169458"/>
            <a:chExt cx="1065091" cy="323775"/>
          </a:xfrm>
        </p:grpSpPr>
        <p:sp>
          <p:nvSpPr>
            <p:cNvPr id="8" name="平行四边形 7">
              <a:hlinkClick r:id="rId3" action="ppaction://hlinksldjump"/>
            </p:cNvPr>
            <p:cNvSpPr/>
            <p:nvPr/>
          </p:nvSpPr>
          <p:spPr>
            <a:xfrm>
              <a:off x="696500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9" name="矩形 3"/>
            <p:cNvSpPr/>
            <p:nvPr/>
          </p:nvSpPr>
          <p:spPr>
            <a:xfrm>
              <a:off x="701564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kern="1200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  <a:cs typeface="+mn-cs"/>
                </a:rPr>
                <a:t>项目准备</a:t>
              </a:r>
            </a:p>
          </p:txBody>
        </p:sp>
      </p:grpSp>
      <p:grpSp>
        <p:nvGrpSpPr>
          <p:cNvPr id="10" name="组合 9"/>
          <p:cNvGrpSpPr/>
          <p:nvPr userDrawn="1"/>
        </p:nvGrpSpPr>
        <p:grpSpPr>
          <a:xfrm>
            <a:off x="8000470" y="169458"/>
            <a:ext cx="1065091" cy="323775"/>
            <a:chOff x="8005043" y="169458"/>
            <a:chExt cx="1065091" cy="323775"/>
          </a:xfrm>
        </p:grpSpPr>
        <p:sp>
          <p:nvSpPr>
            <p:cNvPr id="13" name="平行四边形 12">
              <a:hlinkClick r:id="rId4" action="ppaction://hlinksldjump"/>
            </p:cNvPr>
            <p:cNvSpPr/>
            <p:nvPr/>
          </p:nvSpPr>
          <p:spPr>
            <a:xfrm>
              <a:off x="800504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14" name="矩形 3"/>
            <p:cNvSpPr/>
            <p:nvPr/>
          </p:nvSpPr>
          <p:spPr>
            <a:xfrm>
              <a:off x="805568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FF9900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项目实施</a:t>
              </a:r>
            </a:p>
          </p:txBody>
        </p:sp>
      </p:grpSp>
      <p:grpSp>
        <p:nvGrpSpPr>
          <p:cNvPr id="15" name="组合 14"/>
          <p:cNvGrpSpPr/>
          <p:nvPr userDrawn="1"/>
        </p:nvGrpSpPr>
        <p:grpSpPr>
          <a:xfrm>
            <a:off x="9035937" y="169458"/>
            <a:ext cx="1065091" cy="323775"/>
            <a:chOff x="9045083" y="169458"/>
            <a:chExt cx="1065091" cy="323775"/>
          </a:xfrm>
        </p:grpSpPr>
        <p:sp>
          <p:nvSpPr>
            <p:cNvPr id="16" name="平行四边形 15"/>
            <p:cNvSpPr/>
            <p:nvPr/>
          </p:nvSpPr>
          <p:spPr>
            <a:xfrm>
              <a:off x="904508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17" name="矩形 3">
              <a:hlinkClick r:id="rId5" action="ppaction://hlinksldjump"/>
            </p:cNvPr>
            <p:cNvSpPr/>
            <p:nvPr/>
          </p:nvSpPr>
          <p:spPr>
            <a:xfrm>
              <a:off x="909572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素养提升</a:t>
              </a:r>
            </a:p>
          </p:txBody>
        </p:sp>
      </p:grpSp>
      <p:grpSp>
        <p:nvGrpSpPr>
          <p:cNvPr id="18" name="组合 17"/>
          <p:cNvGrpSpPr/>
          <p:nvPr userDrawn="1"/>
        </p:nvGrpSpPr>
        <p:grpSpPr>
          <a:xfrm>
            <a:off x="10071405" y="169458"/>
            <a:ext cx="1065091" cy="323775"/>
            <a:chOff x="10071405" y="169458"/>
            <a:chExt cx="1065091" cy="323775"/>
          </a:xfrm>
        </p:grpSpPr>
        <p:sp>
          <p:nvSpPr>
            <p:cNvPr id="19" name="平行四边形 18">
              <a:hlinkClick r:id="rId6" action="ppaction://hlinksldjump"/>
            </p:cNvPr>
            <p:cNvSpPr/>
            <p:nvPr/>
          </p:nvSpPr>
          <p:spPr>
            <a:xfrm>
              <a:off x="10071405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20" name="矩形 3"/>
            <p:cNvSpPr/>
            <p:nvPr/>
          </p:nvSpPr>
          <p:spPr>
            <a:xfrm>
              <a:off x="10122042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拓展评价</a:t>
              </a:r>
            </a:p>
          </p:txBody>
        </p:sp>
      </p:grpSp>
      <p:sp>
        <p:nvSpPr>
          <p:cNvPr id="23" name="KSO_Shape">
            <a:hlinkClick r:id="rId7" action="ppaction://hlinksldjump"/>
          </p:cNvPr>
          <p:cNvSpPr/>
          <p:nvPr userDrawn="1"/>
        </p:nvSpPr>
        <p:spPr>
          <a:xfrm>
            <a:off x="11193571" y="130451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4" name="KSO_Shape">
            <a:hlinkClick r:id="rId8" action="ppaction://hlinksldjump"/>
          </p:cNvPr>
          <p:cNvSpPr/>
          <p:nvPr userDrawn="1"/>
        </p:nvSpPr>
        <p:spPr>
          <a:xfrm flipH="1">
            <a:off x="6446207" y="117925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2" name="文本框 21"/>
          <p:cNvSpPr txBox="1"/>
          <p:nvPr userDrawn="1"/>
        </p:nvSpPr>
        <p:spPr>
          <a:xfrm>
            <a:off x="8715484" y="6321452"/>
            <a:ext cx="2896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2</a:t>
            </a:r>
            <a:r>
              <a:rPr lang="zh-CN" altLang="en-US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单元 </a:t>
            </a:r>
            <a:r>
              <a:rPr lang="zh-CN" altLang="en-US" dirty="0" smtClean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探究旅行便捷奥秘</a:t>
            </a:r>
            <a:endParaRPr lang="zh-CN" altLang="en-US" dirty="0">
              <a:solidFill>
                <a:schemeClr val="bg1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721895" y="611203"/>
            <a:ext cx="10770669" cy="55922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 userDrawn="1"/>
        </p:nvGrpSpPr>
        <p:grpSpPr>
          <a:xfrm>
            <a:off x="8000470" y="169458"/>
            <a:ext cx="1065091" cy="323775"/>
            <a:chOff x="8005043" y="169458"/>
            <a:chExt cx="1065091" cy="323775"/>
          </a:xfrm>
        </p:grpSpPr>
        <p:sp>
          <p:nvSpPr>
            <p:cNvPr id="13" name="平行四边形 12">
              <a:hlinkClick r:id="rId2" action="ppaction://hlinksldjump"/>
            </p:cNvPr>
            <p:cNvSpPr/>
            <p:nvPr/>
          </p:nvSpPr>
          <p:spPr>
            <a:xfrm>
              <a:off x="800504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14" name="矩形 3"/>
            <p:cNvSpPr/>
            <p:nvPr/>
          </p:nvSpPr>
          <p:spPr>
            <a:xfrm>
              <a:off x="805568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项目实施</a:t>
              </a:r>
            </a:p>
          </p:txBody>
        </p:sp>
      </p:grpSp>
      <p:grpSp>
        <p:nvGrpSpPr>
          <p:cNvPr id="15" name="组合 14"/>
          <p:cNvGrpSpPr/>
          <p:nvPr userDrawn="1"/>
        </p:nvGrpSpPr>
        <p:grpSpPr>
          <a:xfrm>
            <a:off x="9035937" y="169458"/>
            <a:ext cx="1065091" cy="323775"/>
            <a:chOff x="9045083" y="169458"/>
            <a:chExt cx="1065091" cy="323775"/>
          </a:xfrm>
        </p:grpSpPr>
        <p:sp>
          <p:nvSpPr>
            <p:cNvPr id="16" name="平行四边形 15">
              <a:hlinkClick r:id="rId3" action="ppaction://hlinksldjump"/>
            </p:cNvPr>
            <p:cNvSpPr/>
            <p:nvPr/>
          </p:nvSpPr>
          <p:spPr>
            <a:xfrm>
              <a:off x="904508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17" name="矩形 3"/>
            <p:cNvSpPr/>
            <p:nvPr/>
          </p:nvSpPr>
          <p:spPr>
            <a:xfrm>
              <a:off x="909572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FF9900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素养提升</a:t>
              </a:r>
            </a:p>
          </p:txBody>
        </p:sp>
      </p:grpSp>
      <p:grpSp>
        <p:nvGrpSpPr>
          <p:cNvPr id="18" name="组合 17"/>
          <p:cNvGrpSpPr/>
          <p:nvPr userDrawn="1"/>
        </p:nvGrpSpPr>
        <p:grpSpPr>
          <a:xfrm>
            <a:off x="10071405" y="169458"/>
            <a:ext cx="1065091" cy="323775"/>
            <a:chOff x="10071405" y="169458"/>
            <a:chExt cx="1065091" cy="323775"/>
          </a:xfrm>
        </p:grpSpPr>
        <p:sp>
          <p:nvSpPr>
            <p:cNvPr id="19" name="平行四边形 18">
              <a:hlinkClick r:id="rId4" action="ppaction://hlinksldjump"/>
            </p:cNvPr>
            <p:cNvSpPr/>
            <p:nvPr/>
          </p:nvSpPr>
          <p:spPr>
            <a:xfrm>
              <a:off x="10071405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20" name="矩形 3"/>
            <p:cNvSpPr/>
            <p:nvPr/>
          </p:nvSpPr>
          <p:spPr>
            <a:xfrm>
              <a:off x="10122042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拓展评价</a:t>
              </a:r>
            </a:p>
          </p:txBody>
        </p:sp>
      </p:grpSp>
      <p:grpSp>
        <p:nvGrpSpPr>
          <p:cNvPr id="21" name="组合 20"/>
          <p:cNvGrpSpPr/>
          <p:nvPr userDrawn="1"/>
        </p:nvGrpSpPr>
        <p:grpSpPr>
          <a:xfrm>
            <a:off x="6965003" y="169458"/>
            <a:ext cx="1065091" cy="323775"/>
            <a:chOff x="6965003" y="169458"/>
            <a:chExt cx="1065091" cy="323775"/>
          </a:xfrm>
        </p:grpSpPr>
        <p:sp>
          <p:nvSpPr>
            <p:cNvPr id="22" name="平行四边形 21">
              <a:hlinkClick r:id="rId5" action="ppaction://hlinksldjump"/>
            </p:cNvPr>
            <p:cNvSpPr/>
            <p:nvPr/>
          </p:nvSpPr>
          <p:spPr>
            <a:xfrm>
              <a:off x="696500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23" name="矩形 3"/>
            <p:cNvSpPr/>
            <p:nvPr/>
          </p:nvSpPr>
          <p:spPr>
            <a:xfrm>
              <a:off x="701564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kern="1200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  <a:cs typeface="+mn-cs"/>
                </a:rPr>
                <a:t>项目准备</a:t>
              </a:r>
            </a:p>
          </p:txBody>
        </p:sp>
      </p:grpSp>
      <p:sp>
        <p:nvSpPr>
          <p:cNvPr id="24" name="KSO_Shape">
            <a:hlinkClick r:id="rId6" action="ppaction://hlinksldjump"/>
          </p:cNvPr>
          <p:cNvSpPr/>
          <p:nvPr userDrawn="1"/>
        </p:nvSpPr>
        <p:spPr>
          <a:xfrm>
            <a:off x="11193571" y="130451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5" name="KSO_Shape">
            <a:hlinkClick r:id="rId7" action="ppaction://hlinksldjump"/>
          </p:cNvPr>
          <p:cNvSpPr/>
          <p:nvPr userDrawn="1"/>
        </p:nvSpPr>
        <p:spPr>
          <a:xfrm flipH="1">
            <a:off x="6446207" y="117925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6" name="文本框 25"/>
          <p:cNvSpPr txBox="1"/>
          <p:nvPr userDrawn="1"/>
        </p:nvSpPr>
        <p:spPr>
          <a:xfrm>
            <a:off x="870485" y="161861"/>
            <a:ext cx="4235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项目</a:t>
            </a:r>
            <a:r>
              <a:rPr lang="en-US" altLang="zh-CN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2  </a:t>
            </a:r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智能餐盘自动计费</a:t>
            </a:r>
            <a:endParaRPr lang="zh-CN" altLang="en-US" sz="1800" kern="1200" dirty="0">
              <a:solidFill>
                <a:schemeClr val="bg1"/>
              </a:solidFill>
              <a:latin typeface="方正姚体简体" panose="03000509000000000000" pitchFamily="65" charset="-122"/>
              <a:ea typeface="方正姚体简体" panose="03000509000000000000" pitchFamily="65" charset="-122"/>
              <a:cs typeface="+mn-cs"/>
            </a:endParaRPr>
          </a:p>
        </p:txBody>
      </p:sp>
      <p:pic>
        <p:nvPicPr>
          <p:cNvPr id="27" name="图片 26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347542" y="88053"/>
            <a:ext cx="554294" cy="446422"/>
          </a:xfrm>
          <a:prstGeom prst="rect">
            <a:avLst/>
          </a:prstGeom>
        </p:spPr>
      </p:pic>
      <p:sp>
        <p:nvSpPr>
          <p:cNvPr id="29" name="文本框 28"/>
          <p:cNvSpPr txBox="1"/>
          <p:nvPr userDrawn="1"/>
        </p:nvSpPr>
        <p:spPr>
          <a:xfrm>
            <a:off x="8715484" y="6321452"/>
            <a:ext cx="2896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2</a:t>
            </a:r>
            <a:r>
              <a:rPr lang="zh-CN" altLang="en-US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单元 </a:t>
            </a:r>
            <a:r>
              <a:rPr lang="zh-CN" altLang="en-US" dirty="0" smtClean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探究旅行便捷奥秘</a:t>
            </a:r>
            <a:endParaRPr lang="zh-CN" altLang="en-US" dirty="0">
              <a:solidFill>
                <a:schemeClr val="bg1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721895" y="611203"/>
            <a:ext cx="10770669" cy="55922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 userDrawn="1"/>
        </p:nvGrpSpPr>
        <p:grpSpPr>
          <a:xfrm>
            <a:off x="8000470" y="169458"/>
            <a:ext cx="1065091" cy="323775"/>
            <a:chOff x="8005043" y="169458"/>
            <a:chExt cx="1065091" cy="323775"/>
          </a:xfrm>
        </p:grpSpPr>
        <p:sp>
          <p:nvSpPr>
            <p:cNvPr id="13" name="平行四边形 12"/>
            <p:cNvSpPr/>
            <p:nvPr/>
          </p:nvSpPr>
          <p:spPr>
            <a:xfrm>
              <a:off x="800504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14" name="矩形 3">
              <a:hlinkClick r:id="rId2" action="ppaction://hlinksldjump"/>
            </p:cNvPr>
            <p:cNvSpPr/>
            <p:nvPr/>
          </p:nvSpPr>
          <p:spPr>
            <a:xfrm>
              <a:off x="805568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项目实施</a:t>
              </a:r>
            </a:p>
          </p:txBody>
        </p:sp>
      </p:grpSp>
      <p:grpSp>
        <p:nvGrpSpPr>
          <p:cNvPr id="15" name="组合 14"/>
          <p:cNvGrpSpPr/>
          <p:nvPr userDrawn="1"/>
        </p:nvGrpSpPr>
        <p:grpSpPr>
          <a:xfrm>
            <a:off x="9035937" y="169458"/>
            <a:ext cx="1065091" cy="323775"/>
            <a:chOff x="9045083" y="169458"/>
            <a:chExt cx="1065091" cy="323775"/>
          </a:xfrm>
        </p:grpSpPr>
        <p:sp>
          <p:nvSpPr>
            <p:cNvPr id="16" name="平行四边形 15"/>
            <p:cNvSpPr/>
            <p:nvPr/>
          </p:nvSpPr>
          <p:spPr>
            <a:xfrm>
              <a:off x="904508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17" name="矩形 3">
              <a:hlinkClick r:id="rId3" action="ppaction://hlinksldjump"/>
            </p:cNvPr>
            <p:cNvSpPr/>
            <p:nvPr/>
          </p:nvSpPr>
          <p:spPr>
            <a:xfrm>
              <a:off x="909572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素养提升</a:t>
              </a:r>
            </a:p>
          </p:txBody>
        </p:sp>
      </p:grpSp>
      <p:grpSp>
        <p:nvGrpSpPr>
          <p:cNvPr id="18" name="组合 17"/>
          <p:cNvGrpSpPr/>
          <p:nvPr userDrawn="1"/>
        </p:nvGrpSpPr>
        <p:grpSpPr>
          <a:xfrm>
            <a:off x="10071405" y="169458"/>
            <a:ext cx="1065091" cy="323775"/>
            <a:chOff x="10071405" y="169458"/>
            <a:chExt cx="1065091" cy="323775"/>
          </a:xfrm>
        </p:grpSpPr>
        <p:sp>
          <p:nvSpPr>
            <p:cNvPr id="19" name="平行四边形 18">
              <a:hlinkClick r:id="rId4" action="ppaction://hlinksldjump"/>
            </p:cNvPr>
            <p:cNvSpPr/>
            <p:nvPr/>
          </p:nvSpPr>
          <p:spPr>
            <a:xfrm>
              <a:off x="10071405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20" name="矩形 3"/>
            <p:cNvSpPr/>
            <p:nvPr/>
          </p:nvSpPr>
          <p:spPr>
            <a:xfrm>
              <a:off x="10122042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FF9900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拓展评价</a:t>
              </a:r>
            </a:p>
          </p:txBody>
        </p:sp>
      </p:grpSp>
      <p:grpSp>
        <p:nvGrpSpPr>
          <p:cNvPr id="21" name="组合 20"/>
          <p:cNvGrpSpPr/>
          <p:nvPr userDrawn="1"/>
        </p:nvGrpSpPr>
        <p:grpSpPr>
          <a:xfrm>
            <a:off x="6965003" y="169458"/>
            <a:ext cx="1065091" cy="323775"/>
            <a:chOff x="6965003" y="169458"/>
            <a:chExt cx="1065091" cy="323775"/>
          </a:xfrm>
        </p:grpSpPr>
        <p:sp>
          <p:nvSpPr>
            <p:cNvPr id="22" name="平行四边形 21">
              <a:hlinkClick r:id="rId5" action="ppaction://hlinksldjump"/>
            </p:cNvPr>
            <p:cNvSpPr/>
            <p:nvPr/>
          </p:nvSpPr>
          <p:spPr>
            <a:xfrm>
              <a:off x="696500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23" name="矩形 3"/>
            <p:cNvSpPr/>
            <p:nvPr/>
          </p:nvSpPr>
          <p:spPr>
            <a:xfrm>
              <a:off x="701564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kern="1200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  <a:cs typeface="+mn-cs"/>
                </a:rPr>
                <a:t>项目准备</a:t>
              </a:r>
            </a:p>
          </p:txBody>
        </p:sp>
      </p:grpSp>
      <p:sp>
        <p:nvSpPr>
          <p:cNvPr id="24" name="KSO_Shape">
            <a:hlinkClick r:id="rId6" action="ppaction://hlinksldjump"/>
          </p:cNvPr>
          <p:cNvSpPr/>
          <p:nvPr userDrawn="1"/>
        </p:nvSpPr>
        <p:spPr>
          <a:xfrm>
            <a:off x="11193571" y="130451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5" name="KSO_Shape">
            <a:hlinkClick r:id="rId7" action="ppaction://hlinksldjump"/>
          </p:cNvPr>
          <p:cNvSpPr/>
          <p:nvPr userDrawn="1"/>
        </p:nvSpPr>
        <p:spPr>
          <a:xfrm flipH="1">
            <a:off x="6446207" y="117925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6" name="文本框 25"/>
          <p:cNvSpPr txBox="1"/>
          <p:nvPr userDrawn="1"/>
        </p:nvSpPr>
        <p:spPr>
          <a:xfrm>
            <a:off x="870485" y="161861"/>
            <a:ext cx="4235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项目</a:t>
            </a:r>
            <a:r>
              <a:rPr lang="en-US" altLang="zh-CN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2  </a:t>
            </a:r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智能餐盘自动计费</a:t>
            </a:r>
            <a:endParaRPr lang="zh-CN" altLang="en-US" sz="1800" kern="1200" dirty="0">
              <a:solidFill>
                <a:schemeClr val="bg1"/>
              </a:solidFill>
              <a:latin typeface="方正姚体简体" panose="03000509000000000000" pitchFamily="65" charset="-122"/>
              <a:ea typeface="方正姚体简体" panose="03000509000000000000" pitchFamily="65" charset="-122"/>
              <a:cs typeface="+mn-cs"/>
            </a:endParaRPr>
          </a:p>
        </p:txBody>
      </p:sp>
      <p:pic>
        <p:nvPicPr>
          <p:cNvPr id="27" name="图片 26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347542" y="88053"/>
            <a:ext cx="554294" cy="446422"/>
          </a:xfrm>
          <a:prstGeom prst="rect">
            <a:avLst/>
          </a:prstGeom>
        </p:spPr>
      </p:pic>
      <p:sp>
        <p:nvSpPr>
          <p:cNvPr id="29" name="文本框 28"/>
          <p:cNvSpPr txBox="1"/>
          <p:nvPr userDrawn="1"/>
        </p:nvSpPr>
        <p:spPr>
          <a:xfrm>
            <a:off x="8715484" y="6321452"/>
            <a:ext cx="2896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2</a:t>
            </a:r>
            <a:r>
              <a:rPr lang="zh-CN" altLang="en-US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单元 </a:t>
            </a:r>
            <a:r>
              <a:rPr lang="zh-CN" altLang="en-US" dirty="0" smtClean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探究旅行便捷奥秘</a:t>
            </a:r>
            <a:endParaRPr lang="zh-CN" altLang="en-US" dirty="0">
              <a:solidFill>
                <a:schemeClr val="bg1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292608" y="306766"/>
            <a:ext cx="11606784" cy="5913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 userDrawn="1"/>
        </p:nvSpPr>
        <p:spPr>
          <a:xfrm>
            <a:off x="8715484" y="6321452"/>
            <a:ext cx="2896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2</a:t>
            </a:r>
            <a:r>
              <a:rPr lang="zh-CN" altLang="en-US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单元 </a:t>
            </a:r>
            <a:r>
              <a:rPr lang="zh-CN" altLang="en-US" dirty="0" smtClean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探究旅行便捷奥秘</a:t>
            </a:r>
            <a:endParaRPr lang="zh-CN" altLang="en-US" dirty="0">
              <a:solidFill>
                <a:schemeClr val="bg1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292608" y="306766"/>
            <a:ext cx="11606784" cy="5913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PA-任意多边形: 形状 22"/>
          <p:cNvSpPr/>
          <p:nvPr userDrawn="1">
            <p:custDataLst>
              <p:tags r:id="rId1"/>
            </p:custDataLst>
          </p:nvPr>
        </p:nvSpPr>
        <p:spPr>
          <a:xfrm rot="16200000">
            <a:off x="5259705" y="-23495"/>
            <a:ext cx="1638935" cy="11643995"/>
          </a:xfrm>
          <a:custGeom>
            <a:avLst/>
            <a:gdLst>
              <a:gd name="connsiteX0" fmla="*/ 0 w 6168251"/>
              <a:gd name="connsiteY0" fmla="*/ 0 h 6857999"/>
              <a:gd name="connsiteX1" fmla="*/ 4531744 w 6168251"/>
              <a:gd name="connsiteY1" fmla="*/ 0 h 6857999"/>
              <a:gd name="connsiteX2" fmla="*/ 4540769 w 6168251"/>
              <a:gd name="connsiteY2" fmla="*/ 7092 h 6857999"/>
              <a:gd name="connsiteX3" fmla="*/ 6168251 w 6168251"/>
              <a:gd name="connsiteY3" fmla="*/ 3458096 h 6857999"/>
              <a:gd name="connsiteX4" fmla="*/ 4703042 w 6168251"/>
              <a:gd name="connsiteY4" fmla="*/ 6768535 h 6857999"/>
              <a:gd name="connsiteX5" fmla="*/ 4599761 w 6168251"/>
              <a:gd name="connsiteY5" fmla="*/ 6857999 h 6857999"/>
              <a:gd name="connsiteX6" fmla="*/ 0 w 6168251"/>
              <a:gd name="connsiteY6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68251" h="6857999">
                <a:moveTo>
                  <a:pt x="0" y="0"/>
                </a:moveTo>
                <a:lnTo>
                  <a:pt x="4531744" y="0"/>
                </a:lnTo>
                <a:lnTo>
                  <a:pt x="4540769" y="7092"/>
                </a:lnTo>
                <a:cubicBezTo>
                  <a:pt x="5534713" y="827368"/>
                  <a:pt x="6168251" y="2068747"/>
                  <a:pt x="6168251" y="3458096"/>
                </a:cubicBezTo>
                <a:cubicBezTo>
                  <a:pt x="6168251" y="4770259"/>
                  <a:pt x="5603151" y="5950436"/>
                  <a:pt x="4703042" y="6768535"/>
                </a:cubicBezTo>
                <a:lnTo>
                  <a:pt x="4599761" y="6857999"/>
                </a:lnTo>
                <a:lnTo>
                  <a:pt x="0" y="6857999"/>
                </a:lnTo>
                <a:close/>
              </a:path>
            </a:pathLst>
          </a:custGeom>
          <a:solidFill>
            <a:srgbClr val="2E9F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 cstate="print">
            <a:alphaModFix amt="11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03" b="30215"/>
          <a:stretch>
            <a:fillRect/>
          </a:stretch>
        </p:blipFill>
        <p:spPr>
          <a:xfrm>
            <a:off x="-117987" y="5014428"/>
            <a:ext cx="6858000" cy="18435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  <p:bldLst>
      <p:bldP spid="9" grpId="1" bldLvl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292608" y="268224"/>
            <a:ext cx="11606784" cy="6339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</p:sldLayoutIdLst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9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5.w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5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44.xml"/><Relationship Id="rId13" Type="http://schemas.openxmlformats.org/officeDocument/2006/relationships/notesSlide" Target="../notesSlides/notesSlide18.xml"/><Relationship Id="rId3" Type="http://schemas.openxmlformats.org/officeDocument/2006/relationships/tags" Target="../tags/tag39.xml"/><Relationship Id="rId7" Type="http://schemas.openxmlformats.org/officeDocument/2006/relationships/tags" Target="../tags/tag43.xml"/><Relationship Id="rId12" Type="http://schemas.openxmlformats.org/officeDocument/2006/relationships/slideLayout" Target="../slideLayouts/slideLayout1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tags" Target="../tags/tag42.xml"/><Relationship Id="rId11" Type="http://schemas.openxmlformats.org/officeDocument/2006/relationships/tags" Target="../tags/tag47.xml"/><Relationship Id="rId5" Type="http://schemas.openxmlformats.org/officeDocument/2006/relationships/tags" Target="../tags/tag41.xml"/><Relationship Id="rId15" Type="http://schemas.openxmlformats.org/officeDocument/2006/relationships/image" Target="../media/image5.png"/><Relationship Id="rId10" Type="http://schemas.openxmlformats.org/officeDocument/2006/relationships/tags" Target="../tags/tag46.xml"/><Relationship Id="rId4" Type="http://schemas.openxmlformats.org/officeDocument/2006/relationships/tags" Target="../tags/tag40.xml"/><Relationship Id="rId9" Type="http://schemas.openxmlformats.org/officeDocument/2006/relationships/tags" Target="../tags/tag45.xml"/><Relationship Id="rId1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3" Type="http://schemas.openxmlformats.org/officeDocument/2006/relationships/video" Target="../media/media3.mp4"/><Relationship Id="rId7" Type="http://schemas.openxmlformats.org/officeDocument/2006/relationships/oleObject" Target="../embeddings/oleObject3.bin"/><Relationship Id="rId2" Type="http://schemas.microsoft.com/office/2007/relationships/media" Target="../media/media3.mp4"/><Relationship Id="rId1" Type="http://schemas.openxmlformats.org/officeDocument/2006/relationships/vmlDrawing" Target="../drawings/vmlDrawing3.vml"/><Relationship Id="rId6" Type="http://schemas.openxmlformats.org/officeDocument/2006/relationships/image" Target="../media/image32.png"/><Relationship Id="rId5" Type="http://schemas.openxmlformats.org/officeDocument/2006/relationships/notesSlide" Target="../notesSlides/notesSlide20.xml"/><Relationship Id="rId10" Type="http://schemas.openxmlformats.org/officeDocument/2006/relationships/image" Target="../media/image37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41.emf"/><Relationship Id="rId4" Type="http://schemas.openxmlformats.org/officeDocument/2006/relationships/oleObject" Target="../embeddings/oleObject4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tags" Target="../tags/tag15.xml"/><Relationship Id="rId18" Type="http://schemas.openxmlformats.org/officeDocument/2006/relationships/tags" Target="../tags/tag20.xml"/><Relationship Id="rId3" Type="http://schemas.openxmlformats.org/officeDocument/2006/relationships/tags" Target="../tags/tag5.xml"/><Relationship Id="rId21" Type="http://schemas.openxmlformats.org/officeDocument/2006/relationships/image" Target="../media/image8.png"/><Relationship Id="rId7" Type="http://schemas.openxmlformats.org/officeDocument/2006/relationships/tags" Target="../tags/tag9.xml"/><Relationship Id="rId12" Type="http://schemas.openxmlformats.org/officeDocument/2006/relationships/tags" Target="../tags/tag14.xml"/><Relationship Id="rId17" Type="http://schemas.openxmlformats.org/officeDocument/2006/relationships/tags" Target="../tags/tag19.xml"/><Relationship Id="rId2" Type="http://schemas.openxmlformats.org/officeDocument/2006/relationships/tags" Target="../tags/tag4.xml"/><Relationship Id="rId16" Type="http://schemas.openxmlformats.org/officeDocument/2006/relationships/tags" Target="../tags/tag18.xml"/><Relationship Id="rId20" Type="http://schemas.openxmlformats.org/officeDocument/2006/relationships/notesSlide" Target="../notesSlides/notesSlide5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tags" Target="../tags/tag13.xml"/><Relationship Id="rId5" Type="http://schemas.openxmlformats.org/officeDocument/2006/relationships/tags" Target="../tags/tag7.xml"/><Relationship Id="rId15" Type="http://schemas.openxmlformats.org/officeDocument/2006/relationships/tags" Target="../tags/tag17.xml"/><Relationship Id="rId10" Type="http://schemas.openxmlformats.org/officeDocument/2006/relationships/tags" Target="../tags/tag12.xml"/><Relationship Id="rId19" Type="http://schemas.openxmlformats.org/officeDocument/2006/relationships/slideLayout" Target="../slideLayouts/slideLayout2.xml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tags" Target="../tags/tag16.xml"/><Relationship Id="rId2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28.xml"/><Relationship Id="rId13" Type="http://schemas.openxmlformats.org/officeDocument/2006/relationships/tags" Target="../tags/tag33.xml"/><Relationship Id="rId18" Type="http://schemas.openxmlformats.org/officeDocument/2006/relationships/notesSlide" Target="../notesSlides/notesSlide6.xml"/><Relationship Id="rId3" Type="http://schemas.openxmlformats.org/officeDocument/2006/relationships/tags" Target="../tags/tag23.xml"/><Relationship Id="rId7" Type="http://schemas.openxmlformats.org/officeDocument/2006/relationships/tags" Target="../tags/tag27.xml"/><Relationship Id="rId12" Type="http://schemas.openxmlformats.org/officeDocument/2006/relationships/tags" Target="../tags/tag32.xml"/><Relationship Id="rId17" Type="http://schemas.openxmlformats.org/officeDocument/2006/relationships/slideLayout" Target="../slideLayouts/slideLayout1.xml"/><Relationship Id="rId2" Type="http://schemas.openxmlformats.org/officeDocument/2006/relationships/tags" Target="../tags/tag22.xml"/><Relationship Id="rId16" Type="http://schemas.openxmlformats.org/officeDocument/2006/relationships/tags" Target="../tags/tag36.xml"/><Relationship Id="rId20" Type="http://schemas.openxmlformats.org/officeDocument/2006/relationships/image" Target="../media/image5.png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11" Type="http://schemas.openxmlformats.org/officeDocument/2006/relationships/tags" Target="../tags/tag31.xml"/><Relationship Id="rId5" Type="http://schemas.openxmlformats.org/officeDocument/2006/relationships/tags" Target="../tags/tag25.xml"/><Relationship Id="rId15" Type="http://schemas.openxmlformats.org/officeDocument/2006/relationships/tags" Target="../tags/tag35.xml"/><Relationship Id="rId10" Type="http://schemas.openxmlformats.org/officeDocument/2006/relationships/tags" Target="../tags/tag30.xml"/><Relationship Id="rId19" Type="http://schemas.openxmlformats.org/officeDocument/2006/relationships/image" Target="../media/image10.png"/><Relationship Id="rId4" Type="http://schemas.openxmlformats.org/officeDocument/2006/relationships/tags" Target="../tags/tag24.xml"/><Relationship Id="rId9" Type="http://schemas.openxmlformats.org/officeDocument/2006/relationships/tags" Target="../tags/tag29.xml"/><Relationship Id="rId14" Type="http://schemas.openxmlformats.org/officeDocument/2006/relationships/tags" Target="../tags/tag3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1522055" y="1721175"/>
            <a:ext cx="161917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defRPr>
            </a:lvl1pPr>
          </a:lstStyle>
          <a:p>
            <a:r>
              <a:rPr lang="zh-CN" altLang="en-US" sz="32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项目</a:t>
            </a:r>
            <a:r>
              <a:rPr lang="zh-CN" altLang="en-US" sz="32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方正行楷_GBK" panose="03000509000000000000" pitchFamily="65" charset="-122"/>
                <a:ea typeface="方正行楷_GBK" panose="03000509000000000000" pitchFamily="65" charset="-122"/>
              </a:rPr>
              <a:t> </a:t>
            </a:r>
            <a:r>
              <a:rPr lang="en-US" altLang="zh-CN" sz="32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2</a:t>
            </a:r>
            <a:endParaRPr lang="zh-CN" altLang="en-US" sz="32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2890254" y="2325413"/>
            <a:ext cx="757130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智能餐盘自动计费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5320456" y="5927986"/>
            <a:ext cx="5131576" cy="290195"/>
            <a:chOff x="6966" y="5259"/>
            <a:chExt cx="3538" cy="457"/>
          </a:xfrm>
        </p:grpSpPr>
        <p:sp>
          <p:nvSpPr>
            <p:cNvPr id="10" name="圆角矩形 26"/>
            <p:cNvSpPr/>
            <p:nvPr/>
          </p:nvSpPr>
          <p:spPr>
            <a:xfrm>
              <a:off x="6966" y="5259"/>
              <a:ext cx="1930" cy="45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M" panose="00020600040101010101" charset="-122"/>
                </a:rPr>
                <a:t>合肥市第三十二中学</a:t>
              </a:r>
            </a:p>
          </p:txBody>
        </p:sp>
        <p:sp>
          <p:nvSpPr>
            <p:cNvPr id="11" name="圆角矩形 27"/>
            <p:cNvSpPr/>
            <p:nvPr/>
          </p:nvSpPr>
          <p:spPr>
            <a:xfrm>
              <a:off x="8988" y="5259"/>
              <a:ext cx="1516" cy="457"/>
            </a:xfrm>
            <a:prstGeom prst="roundRect">
              <a:avLst/>
            </a:prstGeom>
            <a:solidFill>
              <a:srgbClr val="F8B6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800" dirty="0">
                  <a:solidFill>
                    <a:schemeClr val="bg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M" panose="00020600040101010101" charset="-122"/>
                </a:rPr>
                <a:t>林文明</a:t>
              </a: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6469760" y="3846700"/>
            <a:ext cx="39453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3484A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3200" b="1" dirty="0">
                <a:solidFill>
                  <a:srgbClr val="3484A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物联网射频识别</a:t>
            </a:r>
            <a:endParaRPr lang="en-US" altLang="zh-CN" sz="3200" b="1" dirty="0">
              <a:solidFill>
                <a:srgbClr val="3484A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6" y="2848061"/>
            <a:ext cx="3733406" cy="3733406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5635364" y="903099"/>
            <a:ext cx="35315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第</a:t>
            </a:r>
            <a:r>
              <a:rPr lang="en-US" altLang="zh-CN" sz="2000" b="1" dirty="0" smtClean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2</a:t>
            </a:r>
            <a:r>
              <a:rPr lang="zh-CN" altLang="en-US" sz="2000" b="1" dirty="0" smtClean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单元  探究</a:t>
            </a:r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旅行便捷</a:t>
            </a:r>
            <a:r>
              <a:rPr lang="zh-CN" altLang="en-US" sz="2000" b="1" dirty="0" smtClean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奥秘</a:t>
            </a:r>
            <a:endParaRPr lang="zh-CN" altLang="en-US" sz="2000" b="1" dirty="0">
              <a:solidFill>
                <a:srgbClr val="3484A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9000101010101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619591" y="891524"/>
            <a:ext cx="4293441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义务教育</a:t>
            </a:r>
            <a:r>
              <a:rPr lang="en-US" altLang="zh-CN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《</a:t>
            </a:r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信息科技</a:t>
            </a:r>
            <a:r>
              <a:rPr lang="en-US" altLang="zh-CN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》</a:t>
            </a:r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八</a:t>
            </a:r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9000101010101" charset="-122"/>
              </a:rPr>
              <a:t>年级上册</a:t>
            </a:r>
            <a:endParaRPr lang="zh-CN" altLang="en-US" sz="2000" b="1" dirty="0">
              <a:solidFill>
                <a:srgbClr val="3484A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955702" y="654085"/>
            <a:ext cx="720000" cy="5798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  <p:bldLst>
      <p:bldP spid="16" grpId="1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/>
          <p:cNvSpPr/>
          <p:nvPr/>
        </p:nvSpPr>
        <p:spPr>
          <a:xfrm>
            <a:off x="4768274" y="1080539"/>
            <a:ext cx="304355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chemeClr val="bg1">
                    <a:alpha val="89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项目实施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851530" y="642510"/>
            <a:ext cx="670525" cy="540033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094131" y="782433"/>
            <a:ext cx="379068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阿里巴巴普惠体 M" panose="00020600040101010101" charset="-122"/>
              </a:defRPr>
            </a:lvl1pPr>
          </a:lstStyle>
          <a:p>
            <a:pPr algn="l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项目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2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智能餐盘自动计费</a:t>
            </a:r>
          </a:p>
        </p:txBody>
      </p:sp>
      <p:graphicFrame>
        <p:nvGraphicFramePr>
          <p:cNvPr id="7" name="对象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7561766"/>
              </p:ext>
            </p:extLst>
          </p:nvPr>
        </p:nvGraphicFramePr>
        <p:xfrm>
          <a:off x="3387467" y="2181947"/>
          <a:ext cx="5372100" cy="2906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Picture" r:id="rId5" imgW="3231000" imgH="1760760" progId="Word.Picture.8">
                  <p:embed/>
                </p:oleObj>
              </mc:Choice>
              <mc:Fallback>
                <p:oleObj name="Picture" r:id="rId5" imgW="3231000" imgH="1760760" progId="Word.Picture.8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87467" y="2181947"/>
                        <a:ext cx="5372100" cy="29067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567" y="3190352"/>
            <a:ext cx="3286648" cy="3286648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55B0B16A-599D-8CC2-6095-EC4296C4AF4E}"/>
              </a:ext>
            </a:extLst>
          </p:cNvPr>
          <p:cNvSpPr txBox="1"/>
          <p:nvPr/>
        </p:nvSpPr>
        <p:spPr>
          <a:xfrm>
            <a:off x="5121767" y="3605159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rgbClr val="FF0000"/>
                </a:solidFill>
              </a:rPr>
              <a:t>菜品识别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059174" y="1072579"/>
            <a:ext cx="334683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搭建智能餐盘系统</a:t>
            </a:r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253" y="3178320"/>
            <a:ext cx="3286648" cy="32866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21" y="585041"/>
            <a:ext cx="1053594" cy="1345767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49C8D1C7-1356-DB6F-08E2-0FEA48297E62}"/>
              </a:ext>
            </a:extLst>
          </p:cNvPr>
          <p:cNvSpPr txBox="1"/>
          <p:nvPr/>
        </p:nvSpPr>
        <p:spPr>
          <a:xfrm>
            <a:off x="7984947" y="1284312"/>
            <a:ext cx="18325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3200" b="1" kern="100" dirty="0">
                <a:solidFill>
                  <a:srgbClr val="0068B6"/>
                </a:solidFill>
                <a:effectLst/>
                <a:latin typeface="+mn-ea"/>
                <a:cs typeface="Times New Roman" panose="02020603050405020304" pitchFamily="18" charset="0"/>
              </a:rPr>
              <a:t>选择器材</a:t>
            </a:r>
            <a:endParaRPr lang="zh-CN" altLang="en-US" sz="3200" dirty="0">
              <a:solidFill>
                <a:srgbClr val="0068B6"/>
              </a:solidFill>
              <a:latin typeface="+mn-ea"/>
            </a:endParaRPr>
          </a:p>
        </p:txBody>
      </p:sp>
      <p:pic>
        <p:nvPicPr>
          <p:cNvPr id="3074" name="图片 8">
            <a:extLst>
              <a:ext uri="{FF2B5EF4-FFF2-40B4-BE49-F238E27FC236}">
                <a16:creationId xmlns:a16="http://schemas.microsoft.com/office/drawing/2014/main" id="{111BE841-BE59-FFF5-C926-F98793337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47" y="1847681"/>
            <a:ext cx="6566441" cy="385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898DAB10-AD8C-8244-C6A9-3CD7A2AB0252}"/>
              </a:ext>
            </a:extLst>
          </p:cNvPr>
          <p:cNvSpPr txBox="1"/>
          <p:nvPr/>
        </p:nvSpPr>
        <p:spPr>
          <a:xfrm>
            <a:off x="7973187" y="1930808"/>
            <a:ext cx="3286647" cy="1689373"/>
          </a:xfrm>
          <a:prstGeom prst="rect">
            <a:avLst/>
          </a:prstGeom>
          <a:noFill/>
          <a:ln w="19050">
            <a:solidFill>
              <a:srgbClr val="3484A2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电子标签</a:t>
            </a:r>
            <a:r>
              <a:rPr lang="zh-CN" altLang="en-US" u="sng" dirty="0">
                <a:latin typeface="楷体" panose="02010609060101010101" pitchFamily="49" charset="-122"/>
                <a:ea typeface="楷体" panose="02010609060101010101" pitchFamily="49" charset="-122"/>
              </a:rPr>
              <a:t>         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个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射频识别阅读器</a:t>
            </a:r>
            <a:r>
              <a:rPr lang="zh-CN" altLang="en-US" u="sng" dirty="0">
                <a:latin typeface="楷体" panose="02010609060101010101" pitchFamily="49" charset="-122"/>
                <a:ea typeface="楷体" panose="02010609060101010101" pitchFamily="49" charset="-122"/>
              </a:rPr>
              <a:t>      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个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主控板</a:t>
            </a:r>
            <a:r>
              <a:rPr lang="zh-CN" altLang="en-US" u="sng" dirty="0">
                <a:latin typeface="楷体" panose="02010609060101010101" pitchFamily="49" charset="-122"/>
                <a:ea typeface="楷体" panose="02010609060101010101" pitchFamily="49" charset="-122"/>
              </a:rPr>
              <a:t>        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个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连接线若干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2E040F3-E1F7-96D3-3F55-BCBEE89A2ADF}"/>
              </a:ext>
            </a:extLst>
          </p:cNvPr>
          <p:cNvSpPr txBox="1"/>
          <p:nvPr/>
        </p:nvSpPr>
        <p:spPr>
          <a:xfrm>
            <a:off x="9523303" y="1954399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</a:rPr>
              <a:t>4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B3F0B77-6C0F-5CAD-0C87-A54B5236F0A8}"/>
              </a:ext>
            </a:extLst>
          </p:cNvPr>
          <p:cNvSpPr txBox="1"/>
          <p:nvPr/>
        </p:nvSpPr>
        <p:spPr>
          <a:xfrm>
            <a:off x="10083322" y="2375384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</a:rPr>
              <a:t>1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3520C8D-300D-33FC-3F0F-332B2E6CA400}"/>
              </a:ext>
            </a:extLst>
          </p:cNvPr>
          <p:cNvSpPr txBox="1"/>
          <p:nvPr/>
        </p:nvSpPr>
        <p:spPr>
          <a:xfrm>
            <a:off x="9302000" y="2795400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</a:rPr>
              <a:t>1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059174" y="1072579"/>
            <a:ext cx="334683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搭建智能餐盘系统</a:t>
            </a:r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563" y="4006630"/>
            <a:ext cx="2458337" cy="245833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21" y="585041"/>
            <a:ext cx="1053594" cy="1345767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49C8D1C7-1356-DB6F-08E2-0FEA48297E62}"/>
              </a:ext>
            </a:extLst>
          </p:cNvPr>
          <p:cNvSpPr txBox="1"/>
          <p:nvPr/>
        </p:nvSpPr>
        <p:spPr>
          <a:xfrm>
            <a:off x="7963783" y="1087645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kern="100" dirty="0">
                <a:solidFill>
                  <a:srgbClr val="0068B6"/>
                </a:solidFill>
                <a:effectLst/>
                <a:latin typeface="+mn-ea"/>
                <a:cs typeface="Times New Roman" panose="02020603050405020304" pitchFamily="18" charset="0"/>
              </a:rPr>
              <a:t>连接设备</a:t>
            </a:r>
            <a:endParaRPr lang="zh-CN" altLang="en-US" sz="3200" dirty="0">
              <a:solidFill>
                <a:srgbClr val="0068B6"/>
              </a:solidFill>
              <a:latin typeface="+mn-ea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98DAB10-AD8C-8244-C6A9-3CD7A2AB0252}"/>
              </a:ext>
            </a:extLst>
          </p:cNvPr>
          <p:cNvSpPr txBox="1"/>
          <p:nvPr/>
        </p:nvSpPr>
        <p:spPr>
          <a:xfrm>
            <a:off x="1024681" y="4696044"/>
            <a:ext cx="5497906" cy="338554"/>
          </a:xfrm>
          <a:prstGeom prst="rect">
            <a:avLst/>
          </a:prstGeom>
          <a:noFill/>
          <a:ln w="19050">
            <a:solidFill>
              <a:srgbClr val="3484A2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注意：射频识别阅读器与主控制板的四条接线的对应位置；</a:t>
            </a:r>
            <a:endParaRPr lang="en-US" altLang="zh-CN" sz="16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5B99A2C-FA0A-6C6B-696B-E7B21BF6CCE8}"/>
              </a:ext>
            </a:extLst>
          </p:cNvPr>
          <p:cNvSpPr txBox="1"/>
          <p:nvPr/>
        </p:nvSpPr>
        <p:spPr>
          <a:xfrm>
            <a:off x="7243350" y="1868497"/>
            <a:ext cx="1949381" cy="2334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10000"/>
              </a:lnSpc>
            </a:pPr>
            <a:r>
              <a:rPr lang="en-US" altLang="zh-CN" dirty="0"/>
              <a:t>GND</a:t>
            </a:r>
          </a:p>
          <a:p>
            <a:pPr>
              <a:lnSpc>
                <a:spcPct val="210000"/>
              </a:lnSpc>
            </a:pPr>
            <a:r>
              <a:rPr lang="en-US" altLang="zh-CN" dirty="0"/>
              <a:t>3V3</a:t>
            </a:r>
          </a:p>
          <a:p>
            <a:pPr>
              <a:lnSpc>
                <a:spcPct val="210000"/>
              </a:lnSpc>
            </a:pPr>
            <a:r>
              <a:rPr lang="en-US" altLang="zh-CN" dirty="0"/>
              <a:t>SCL</a:t>
            </a:r>
          </a:p>
          <a:p>
            <a:pPr>
              <a:lnSpc>
                <a:spcPct val="210000"/>
              </a:lnSpc>
            </a:pPr>
            <a:r>
              <a:rPr lang="en-US" altLang="zh-CN" dirty="0"/>
              <a:t>SDA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E8DAC12-7114-90BD-3D2B-CA03568E0C43}"/>
              </a:ext>
            </a:extLst>
          </p:cNvPr>
          <p:cNvSpPr txBox="1"/>
          <p:nvPr/>
        </p:nvSpPr>
        <p:spPr>
          <a:xfrm>
            <a:off x="9125120" y="1869138"/>
            <a:ext cx="2081393" cy="2229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dirty="0"/>
              <a:t>GND</a:t>
            </a:r>
            <a:r>
              <a:rPr lang="zh-CN" altLang="en-US" dirty="0"/>
              <a:t>（零线）</a:t>
            </a:r>
            <a:endParaRPr lang="en-US" altLang="zh-CN" dirty="0"/>
          </a:p>
          <a:p>
            <a:pPr>
              <a:lnSpc>
                <a:spcPct val="200000"/>
              </a:lnSpc>
            </a:pPr>
            <a:r>
              <a:rPr lang="en-US" altLang="zh-CN" dirty="0"/>
              <a:t>SCL</a:t>
            </a:r>
            <a:r>
              <a:rPr lang="zh-CN" altLang="en-US" dirty="0"/>
              <a:t>（同步</a:t>
            </a:r>
            <a:r>
              <a:rPr lang="zh-CN" altLang="en-US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时钟线</a:t>
            </a:r>
            <a:r>
              <a:rPr lang="zh-CN" altLang="en-US" dirty="0"/>
              <a:t>）</a:t>
            </a:r>
            <a:endParaRPr lang="en-US" altLang="zh-CN" dirty="0"/>
          </a:p>
          <a:p>
            <a:pPr>
              <a:lnSpc>
                <a:spcPct val="200000"/>
              </a:lnSpc>
            </a:pPr>
            <a:r>
              <a:rPr lang="en-US" altLang="zh-CN" dirty="0"/>
              <a:t>SDA</a:t>
            </a:r>
            <a:r>
              <a:rPr lang="zh-CN" altLang="en-US" dirty="0"/>
              <a:t>（双向数据线）</a:t>
            </a:r>
            <a:endParaRPr lang="en-US" altLang="zh-CN" dirty="0"/>
          </a:p>
          <a:p>
            <a:pPr>
              <a:lnSpc>
                <a:spcPct val="200000"/>
              </a:lnSpc>
            </a:pPr>
            <a:r>
              <a:rPr lang="en-US" altLang="zh-CN" dirty="0"/>
              <a:t>ACC</a:t>
            </a:r>
            <a:r>
              <a:rPr lang="zh-CN" altLang="en-US" dirty="0"/>
              <a:t>（</a:t>
            </a:r>
            <a:r>
              <a:rPr lang="zh-CN" altLang="en-US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控制电源</a:t>
            </a:r>
            <a:r>
              <a:rPr lang="zh-CN" altLang="en-US" dirty="0"/>
              <a:t>）</a:t>
            </a:r>
          </a:p>
        </p:txBody>
      </p:sp>
      <p:cxnSp>
        <p:nvCxnSpPr>
          <p:cNvPr id="13" name="连接符: 肘形 12">
            <a:extLst>
              <a:ext uri="{FF2B5EF4-FFF2-40B4-BE49-F238E27FC236}">
                <a16:creationId xmlns:a16="http://schemas.microsoft.com/office/drawing/2014/main" id="{486E9F88-93FA-B16F-7067-92910A768A6F}"/>
              </a:ext>
            </a:extLst>
          </p:cNvPr>
          <p:cNvCxnSpPr>
            <a:cxnSpLocks/>
          </p:cNvCxnSpPr>
          <p:nvPr/>
        </p:nvCxnSpPr>
        <p:spPr>
          <a:xfrm flipV="1">
            <a:off x="7803301" y="2821617"/>
            <a:ext cx="1217014" cy="556493"/>
          </a:xfrm>
          <a:prstGeom prst="bentConnector3">
            <a:avLst>
              <a:gd name="adj1" fmla="val 50000"/>
            </a:avLst>
          </a:prstGeom>
          <a:ln w="28575">
            <a:solidFill>
              <a:srgbClr val="33CC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4F96E967-45FF-79FA-6143-9B5FEDD8C84A}"/>
              </a:ext>
            </a:extLst>
          </p:cNvPr>
          <p:cNvCxnSpPr>
            <a:cxnSpLocks/>
          </p:cNvCxnSpPr>
          <p:nvPr/>
        </p:nvCxnSpPr>
        <p:spPr>
          <a:xfrm>
            <a:off x="7856919" y="2251956"/>
            <a:ext cx="1163396" cy="0"/>
          </a:xfrm>
          <a:prstGeom prst="line">
            <a:avLst/>
          </a:prstGeom>
          <a:ln w="28575">
            <a:solidFill>
              <a:srgbClr val="990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连接符: 肘形 27">
            <a:extLst>
              <a:ext uri="{FF2B5EF4-FFF2-40B4-BE49-F238E27FC236}">
                <a16:creationId xmlns:a16="http://schemas.microsoft.com/office/drawing/2014/main" id="{A0CA48B6-0A9A-839A-EA15-C4F7421560A3}"/>
              </a:ext>
            </a:extLst>
          </p:cNvPr>
          <p:cNvCxnSpPr>
            <a:cxnSpLocks/>
          </p:cNvCxnSpPr>
          <p:nvPr/>
        </p:nvCxnSpPr>
        <p:spPr>
          <a:xfrm flipV="1">
            <a:off x="7835755" y="3360343"/>
            <a:ext cx="1193303" cy="629978"/>
          </a:xfrm>
          <a:prstGeom prst="bentConnector3">
            <a:avLst>
              <a:gd name="adj1" fmla="val 75262"/>
            </a:avLst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连接符: 肘形 42">
            <a:extLst>
              <a:ext uri="{FF2B5EF4-FFF2-40B4-BE49-F238E27FC236}">
                <a16:creationId xmlns:a16="http://schemas.microsoft.com/office/drawing/2014/main" id="{6AA546CD-EFA5-4F7F-8A5A-CD74B8BB7700}"/>
              </a:ext>
            </a:extLst>
          </p:cNvPr>
          <p:cNvCxnSpPr>
            <a:cxnSpLocks/>
          </p:cNvCxnSpPr>
          <p:nvPr/>
        </p:nvCxnSpPr>
        <p:spPr>
          <a:xfrm>
            <a:off x="7803301" y="2826218"/>
            <a:ext cx="1225757" cy="1063593"/>
          </a:xfrm>
          <a:prstGeom prst="bentConnector3">
            <a:avLst>
              <a:gd name="adj1" fmla="val 35244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3" name="矩形 3072">
            <a:extLst>
              <a:ext uri="{FF2B5EF4-FFF2-40B4-BE49-F238E27FC236}">
                <a16:creationId xmlns:a16="http://schemas.microsoft.com/office/drawing/2014/main" id="{A40F2FF8-5126-C2F5-42DB-68DF2391BA01}"/>
              </a:ext>
            </a:extLst>
          </p:cNvPr>
          <p:cNvSpPr/>
          <p:nvPr/>
        </p:nvSpPr>
        <p:spPr>
          <a:xfrm>
            <a:off x="6905815" y="1867856"/>
            <a:ext cx="4401178" cy="2458337"/>
          </a:xfrm>
          <a:prstGeom prst="rect">
            <a:avLst/>
          </a:prstGeom>
          <a:noFill/>
          <a:ln w="1905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75" name="箭头: 右 3074">
            <a:extLst>
              <a:ext uri="{FF2B5EF4-FFF2-40B4-BE49-F238E27FC236}">
                <a16:creationId xmlns:a16="http://schemas.microsoft.com/office/drawing/2014/main" id="{8650D563-E242-F02A-DB67-2426FE26119A}"/>
              </a:ext>
            </a:extLst>
          </p:cNvPr>
          <p:cNvSpPr/>
          <p:nvPr/>
        </p:nvSpPr>
        <p:spPr>
          <a:xfrm>
            <a:off x="6419885" y="3039555"/>
            <a:ext cx="305971" cy="85025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电子计算机&#10;&#10;中度可信度描述已自动生成">
            <a:extLst>
              <a:ext uri="{FF2B5EF4-FFF2-40B4-BE49-F238E27FC236}">
                <a16:creationId xmlns:a16="http://schemas.microsoft.com/office/drawing/2014/main" id="{628D45FA-53FE-0FB1-7689-EAB631BBB9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63" y="1768083"/>
            <a:ext cx="3085188" cy="2773772"/>
          </a:xfrm>
          <a:prstGeom prst="rect">
            <a:avLst/>
          </a:prstGeom>
        </p:spPr>
      </p:pic>
      <p:pic>
        <p:nvPicPr>
          <p:cNvPr id="15" name="图片 14" descr="手机屏幕的截图&#10;&#10;中度可信度描述已自动生成">
            <a:extLst>
              <a:ext uri="{FF2B5EF4-FFF2-40B4-BE49-F238E27FC236}">
                <a16:creationId xmlns:a16="http://schemas.microsoft.com/office/drawing/2014/main" id="{259A229B-01FC-8099-CBBF-29E60672D0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76600" y="2126838"/>
            <a:ext cx="2104117" cy="1238762"/>
          </a:xfrm>
          <a:prstGeom prst="rect">
            <a:avLst/>
          </a:prstGeom>
        </p:spPr>
      </p:pic>
      <p:sp>
        <p:nvSpPr>
          <p:cNvPr id="21" name="任意多边形: 形状 20">
            <a:extLst>
              <a:ext uri="{FF2B5EF4-FFF2-40B4-BE49-F238E27FC236}">
                <a16:creationId xmlns:a16="http://schemas.microsoft.com/office/drawing/2014/main" id="{AA9B2CF5-2431-E4D0-2A47-4E4338A1450E}"/>
              </a:ext>
            </a:extLst>
          </p:cNvPr>
          <p:cNvSpPr/>
          <p:nvPr/>
        </p:nvSpPr>
        <p:spPr>
          <a:xfrm>
            <a:off x="3627120" y="3565126"/>
            <a:ext cx="1813560" cy="443000"/>
          </a:xfrm>
          <a:custGeom>
            <a:avLst/>
            <a:gdLst>
              <a:gd name="connsiteX0" fmla="*/ 1729740 w 1729740"/>
              <a:gd name="connsiteY0" fmla="*/ 61980 h 420126"/>
              <a:gd name="connsiteX1" fmla="*/ 1379220 w 1729740"/>
              <a:gd name="connsiteY1" fmla="*/ 420120 h 420126"/>
              <a:gd name="connsiteX2" fmla="*/ 883920 w 1729740"/>
              <a:gd name="connsiteY2" fmla="*/ 54360 h 420126"/>
              <a:gd name="connsiteX3" fmla="*/ 0 w 1729740"/>
              <a:gd name="connsiteY3" fmla="*/ 8640 h 420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29740" h="420126">
                <a:moveTo>
                  <a:pt x="1729740" y="61980"/>
                </a:moveTo>
                <a:cubicBezTo>
                  <a:pt x="1624965" y="241685"/>
                  <a:pt x="1520190" y="421390"/>
                  <a:pt x="1379220" y="420120"/>
                </a:cubicBezTo>
                <a:cubicBezTo>
                  <a:pt x="1238250" y="418850"/>
                  <a:pt x="1113790" y="122940"/>
                  <a:pt x="883920" y="54360"/>
                </a:cubicBezTo>
                <a:cubicBezTo>
                  <a:pt x="654050" y="-14220"/>
                  <a:pt x="327025" y="-2790"/>
                  <a:pt x="0" y="8640"/>
                </a:cubicBezTo>
              </a:path>
            </a:pathLst>
          </a:custGeom>
          <a:ln w="28575">
            <a:solidFill>
              <a:srgbClr val="990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71DF6598-4D36-E172-BD62-86778EC5D75C}"/>
              </a:ext>
            </a:extLst>
          </p:cNvPr>
          <p:cNvSpPr/>
          <p:nvPr/>
        </p:nvSpPr>
        <p:spPr>
          <a:xfrm>
            <a:off x="3627120" y="3657600"/>
            <a:ext cx="1927860" cy="504316"/>
          </a:xfrm>
          <a:custGeom>
            <a:avLst/>
            <a:gdLst>
              <a:gd name="connsiteX0" fmla="*/ 1859280 w 1859280"/>
              <a:gd name="connsiteY0" fmla="*/ 0 h 504316"/>
              <a:gd name="connsiteX1" fmla="*/ 1478280 w 1859280"/>
              <a:gd name="connsiteY1" fmla="*/ 502920 h 504316"/>
              <a:gd name="connsiteX2" fmla="*/ 899160 w 1859280"/>
              <a:gd name="connsiteY2" fmla="*/ 152400 h 504316"/>
              <a:gd name="connsiteX3" fmla="*/ 0 w 1859280"/>
              <a:gd name="connsiteY3" fmla="*/ 220980 h 504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9280" h="504316">
                <a:moveTo>
                  <a:pt x="1859280" y="0"/>
                </a:moveTo>
                <a:cubicBezTo>
                  <a:pt x="1748790" y="238760"/>
                  <a:pt x="1638300" y="477520"/>
                  <a:pt x="1478280" y="502920"/>
                </a:cubicBezTo>
                <a:cubicBezTo>
                  <a:pt x="1318260" y="528320"/>
                  <a:pt x="1145540" y="199390"/>
                  <a:pt x="899160" y="152400"/>
                </a:cubicBezTo>
                <a:cubicBezTo>
                  <a:pt x="652780" y="105410"/>
                  <a:pt x="326390" y="163195"/>
                  <a:pt x="0" y="220980"/>
                </a:cubicBezTo>
              </a:path>
            </a:pathLst>
          </a:custGeom>
          <a:ln w="28575">
            <a:solidFill>
              <a:srgbClr val="33CC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任意多边形: 形状 22">
            <a:extLst>
              <a:ext uri="{FF2B5EF4-FFF2-40B4-BE49-F238E27FC236}">
                <a16:creationId xmlns:a16="http://schemas.microsoft.com/office/drawing/2014/main" id="{13DF861D-3AF1-8AEF-1E08-8916C8BC4320}"/>
              </a:ext>
            </a:extLst>
          </p:cNvPr>
          <p:cNvSpPr/>
          <p:nvPr/>
        </p:nvSpPr>
        <p:spPr>
          <a:xfrm>
            <a:off x="3627120" y="3680460"/>
            <a:ext cx="2019300" cy="672068"/>
          </a:xfrm>
          <a:custGeom>
            <a:avLst/>
            <a:gdLst>
              <a:gd name="connsiteX0" fmla="*/ 1920240 w 1920240"/>
              <a:gd name="connsiteY0" fmla="*/ 0 h 672068"/>
              <a:gd name="connsiteX1" fmla="*/ 1478280 w 1920240"/>
              <a:gd name="connsiteY1" fmla="*/ 655320 h 672068"/>
              <a:gd name="connsiteX2" fmla="*/ 967740 w 1920240"/>
              <a:gd name="connsiteY2" fmla="*/ 464820 h 672068"/>
              <a:gd name="connsiteX3" fmla="*/ 0 w 1920240"/>
              <a:gd name="connsiteY3" fmla="*/ 327660 h 672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20240" h="672068">
                <a:moveTo>
                  <a:pt x="1920240" y="0"/>
                </a:moveTo>
                <a:cubicBezTo>
                  <a:pt x="1778635" y="288925"/>
                  <a:pt x="1637030" y="577850"/>
                  <a:pt x="1478280" y="655320"/>
                </a:cubicBezTo>
                <a:cubicBezTo>
                  <a:pt x="1319530" y="732790"/>
                  <a:pt x="1214120" y="519430"/>
                  <a:pt x="967740" y="464820"/>
                </a:cubicBezTo>
                <a:cubicBezTo>
                  <a:pt x="721360" y="410210"/>
                  <a:pt x="360680" y="368935"/>
                  <a:pt x="0" y="327660"/>
                </a:cubicBezTo>
              </a:path>
            </a:pathLst>
          </a:cu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7CD48972-8C3E-DDEA-3810-4EFCB3E925AC}"/>
              </a:ext>
            </a:extLst>
          </p:cNvPr>
          <p:cNvSpPr/>
          <p:nvPr/>
        </p:nvSpPr>
        <p:spPr>
          <a:xfrm>
            <a:off x="3627120" y="3665220"/>
            <a:ext cx="2141220" cy="587213"/>
          </a:xfrm>
          <a:custGeom>
            <a:avLst/>
            <a:gdLst>
              <a:gd name="connsiteX0" fmla="*/ 2141220 w 2141220"/>
              <a:gd name="connsiteY0" fmla="*/ 0 h 587213"/>
              <a:gd name="connsiteX1" fmla="*/ 1889760 w 2141220"/>
              <a:gd name="connsiteY1" fmla="*/ 586740 h 587213"/>
              <a:gd name="connsiteX2" fmla="*/ 1318260 w 2141220"/>
              <a:gd name="connsiteY2" fmla="*/ 99060 h 587213"/>
              <a:gd name="connsiteX3" fmla="*/ 0 w 2141220"/>
              <a:gd name="connsiteY3" fmla="*/ 83820 h 58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41220" h="587213">
                <a:moveTo>
                  <a:pt x="2141220" y="0"/>
                </a:moveTo>
                <a:cubicBezTo>
                  <a:pt x="2084070" y="285115"/>
                  <a:pt x="2026920" y="570230"/>
                  <a:pt x="1889760" y="586740"/>
                </a:cubicBezTo>
                <a:cubicBezTo>
                  <a:pt x="1752600" y="603250"/>
                  <a:pt x="1633220" y="182880"/>
                  <a:pt x="1318260" y="99060"/>
                </a:cubicBezTo>
                <a:cubicBezTo>
                  <a:pt x="1003300" y="15240"/>
                  <a:pt x="501650" y="49530"/>
                  <a:pt x="0" y="83820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3029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047415" y="996314"/>
            <a:ext cx="317362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编写程序识别菜品</a:t>
            </a:r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21" y="585041"/>
            <a:ext cx="1053594" cy="134576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567" y="3190352"/>
            <a:ext cx="3286648" cy="3286648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9EECDBB-848A-5713-68BD-E818C4C6DDA1}"/>
              </a:ext>
            </a:extLst>
          </p:cNvPr>
          <p:cNvSpPr/>
          <p:nvPr/>
        </p:nvSpPr>
        <p:spPr>
          <a:xfrm>
            <a:off x="2029449" y="1829562"/>
            <a:ext cx="1637882" cy="523221"/>
          </a:xfrm>
          <a:prstGeom prst="roundRect">
            <a:avLst/>
          </a:prstGeom>
          <a:noFill/>
          <a:ln w="38100">
            <a:solidFill>
              <a:srgbClr val="0068B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rgbClr val="0068B6"/>
                </a:solidFill>
              </a:rPr>
              <a:t>定义价格</a:t>
            </a: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05620990-1DAF-2A0E-889B-8DB8B911996F}"/>
              </a:ext>
            </a:extLst>
          </p:cNvPr>
          <p:cNvSpPr/>
          <p:nvPr/>
        </p:nvSpPr>
        <p:spPr>
          <a:xfrm>
            <a:off x="4802794" y="1829562"/>
            <a:ext cx="1637882" cy="523221"/>
          </a:xfrm>
          <a:prstGeom prst="roundRect">
            <a:avLst/>
          </a:prstGeom>
          <a:noFill/>
          <a:ln w="38100">
            <a:solidFill>
              <a:srgbClr val="0068B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rgbClr val="0068B6"/>
                </a:solidFill>
              </a:rPr>
              <a:t>自动识别</a:t>
            </a: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C36E9F83-BB03-7E2C-3208-F69840C852B9}"/>
              </a:ext>
            </a:extLst>
          </p:cNvPr>
          <p:cNvSpPr/>
          <p:nvPr/>
        </p:nvSpPr>
        <p:spPr>
          <a:xfrm>
            <a:off x="7576139" y="1827932"/>
            <a:ext cx="1637882" cy="523221"/>
          </a:xfrm>
          <a:prstGeom prst="roundRect">
            <a:avLst/>
          </a:prstGeom>
          <a:noFill/>
          <a:ln w="38100">
            <a:solidFill>
              <a:srgbClr val="0068B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rgbClr val="0068B6"/>
                </a:solidFill>
              </a:rPr>
              <a:t>刷卡支付</a:t>
            </a:r>
          </a:p>
        </p:txBody>
      </p: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B236D686-F725-EC43-9AEE-D360F6813D60}"/>
              </a:ext>
            </a:extLst>
          </p:cNvPr>
          <p:cNvCxnSpPr>
            <a:stCxn id="3" idx="3"/>
            <a:endCxn id="7" idx="1"/>
          </p:cNvCxnSpPr>
          <p:nvPr/>
        </p:nvCxnSpPr>
        <p:spPr>
          <a:xfrm>
            <a:off x="3667331" y="2091173"/>
            <a:ext cx="1135463" cy="0"/>
          </a:xfrm>
          <a:prstGeom prst="straightConnector1">
            <a:avLst/>
          </a:prstGeom>
          <a:ln w="38100">
            <a:solidFill>
              <a:srgbClr val="0068B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C37AD296-3AD1-6491-C582-8AF67D2C0478}"/>
              </a:ext>
            </a:extLst>
          </p:cNvPr>
          <p:cNvCxnSpPr>
            <a:stCxn id="7" idx="3"/>
            <a:endCxn id="9" idx="1"/>
          </p:cNvCxnSpPr>
          <p:nvPr/>
        </p:nvCxnSpPr>
        <p:spPr>
          <a:xfrm flipV="1">
            <a:off x="6440676" y="2089543"/>
            <a:ext cx="1135463" cy="1630"/>
          </a:xfrm>
          <a:prstGeom prst="straightConnector1">
            <a:avLst/>
          </a:prstGeom>
          <a:ln w="38100">
            <a:solidFill>
              <a:srgbClr val="0068B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对象 14">
            <a:extLst>
              <a:ext uri="{FF2B5EF4-FFF2-40B4-BE49-F238E27FC236}">
                <a16:creationId xmlns:a16="http://schemas.microsoft.com/office/drawing/2014/main" id="{0B59CDBF-8CB1-E090-A1CF-036A2FA3483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4842145"/>
              </p:ext>
            </p:extLst>
          </p:nvPr>
        </p:nvGraphicFramePr>
        <p:xfrm>
          <a:off x="1896054" y="2701322"/>
          <a:ext cx="7257359" cy="2487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Picture" r:id="rId6" imgW="3626640" imgH="1284120" progId="Word.Picture.8">
                  <p:embed/>
                </p:oleObj>
              </mc:Choice>
              <mc:Fallback>
                <p:oleObj name="Picture" r:id="rId6" imgW="3626640" imgH="1284120" progId="Word.Picture.8">
                  <p:embed/>
                  <p:pic>
                    <p:nvPicPr>
                      <p:cNvPr id="8" name="对象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96054" y="2701322"/>
                        <a:ext cx="7257359" cy="248713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文本框 3">
            <a:extLst>
              <a:ext uri="{FF2B5EF4-FFF2-40B4-BE49-F238E27FC236}">
                <a16:creationId xmlns:a16="http://schemas.microsoft.com/office/drawing/2014/main" id="{AC05DF11-E4FA-B6CA-F716-DA589C167C60}"/>
              </a:ext>
            </a:extLst>
          </p:cNvPr>
          <p:cNvSpPr txBox="1"/>
          <p:nvPr/>
        </p:nvSpPr>
        <p:spPr>
          <a:xfrm>
            <a:off x="4630183" y="3744834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rgbClr val="FF0000"/>
                </a:solidFill>
              </a:rPr>
              <a:t>菜品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7C5105B-730F-09B3-FA03-411A8C7265C6}"/>
              </a:ext>
            </a:extLst>
          </p:cNvPr>
          <p:cNvSpPr txBox="1"/>
          <p:nvPr/>
        </p:nvSpPr>
        <p:spPr>
          <a:xfrm>
            <a:off x="6910326" y="3744834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rgbClr val="FF0000"/>
                </a:solidFill>
              </a:rPr>
              <a:t>价格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6100F0C-F12D-9FD4-F33E-2634C7D2DF3E}"/>
              </a:ext>
            </a:extLst>
          </p:cNvPr>
          <p:cNvSpPr txBox="1"/>
          <p:nvPr/>
        </p:nvSpPr>
        <p:spPr>
          <a:xfrm>
            <a:off x="7576139" y="4354982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rgbClr val="FF0000"/>
                </a:solidFill>
              </a:rPr>
              <a:t>扣费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21" y="585041"/>
            <a:ext cx="1053594" cy="1345767"/>
          </a:xfrm>
          <a:prstGeom prst="rect">
            <a:avLst/>
          </a:prstGeom>
        </p:spPr>
      </p:pic>
      <p:sp>
        <p:nvSpPr>
          <p:cNvPr id="20" name="KSO_Shape"/>
          <p:cNvSpPr/>
          <p:nvPr/>
        </p:nvSpPr>
        <p:spPr>
          <a:xfrm>
            <a:off x="11193571" y="117925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2" name="KSO_Shape"/>
          <p:cNvSpPr/>
          <p:nvPr/>
        </p:nvSpPr>
        <p:spPr>
          <a:xfrm flipH="1">
            <a:off x="6446207" y="117925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1171083" y="1596571"/>
            <a:ext cx="98498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76250"/>
            <a:r>
              <a:rPr lang="zh-CN" altLang="en-US" sz="24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每个餐盘底部都有一个电子标签，且该电子标签只有一个唯一编号，编写程序，用列表将电子标签的编号与菜品名称、价格进行对应绑定。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49E4F4A-40D2-2791-15BC-ABEA5C531F39}"/>
              </a:ext>
            </a:extLst>
          </p:cNvPr>
          <p:cNvSpPr txBox="1"/>
          <p:nvPr/>
        </p:nvSpPr>
        <p:spPr>
          <a:xfrm>
            <a:off x="2047415" y="996314"/>
            <a:ext cx="317362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编写程序识别菜品</a:t>
            </a:r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6146" name="图片 1">
            <a:extLst>
              <a:ext uri="{FF2B5EF4-FFF2-40B4-BE49-F238E27FC236}">
                <a16:creationId xmlns:a16="http://schemas.microsoft.com/office/drawing/2014/main" id="{F6785278-BD83-728A-D422-1C758B7630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6F9FF"/>
              </a:clrFrom>
              <a:clrTo>
                <a:srgbClr val="F6F9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43"/>
          <a:stretch/>
        </p:blipFill>
        <p:spPr bwMode="auto">
          <a:xfrm>
            <a:off x="993821" y="2942338"/>
            <a:ext cx="5543647" cy="11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EA55F67C-CAC2-0674-6856-A5246D3B58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4957621"/>
              </p:ext>
            </p:extLst>
          </p:nvPr>
        </p:nvGraphicFramePr>
        <p:xfrm>
          <a:off x="6644206" y="2738966"/>
          <a:ext cx="4473374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4672">
                  <a:extLst>
                    <a:ext uri="{9D8B030D-6E8A-4147-A177-3AD203B41FA5}">
                      <a16:colId xmlns:a16="http://schemas.microsoft.com/office/drawing/2014/main" val="3323081880"/>
                    </a:ext>
                  </a:extLst>
                </a:gridCol>
                <a:gridCol w="1344672">
                  <a:extLst>
                    <a:ext uri="{9D8B030D-6E8A-4147-A177-3AD203B41FA5}">
                      <a16:colId xmlns:a16="http://schemas.microsoft.com/office/drawing/2014/main" val="3342716804"/>
                    </a:ext>
                  </a:extLst>
                </a:gridCol>
                <a:gridCol w="948505">
                  <a:extLst>
                    <a:ext uri="{9D8B030D-6E8A-4147-A177-3AD203B41FA5}">
                      <a16:colId xmlns:a16="http://schemas.microsoft.com/office/drawing/2014/main" val="663160404"/>
                    </a:ext>
                  </a:extLst>
                </a:gridCol>
                <a:gridCol w="835525">
                  <a:extLst>
                    <a:ext uri="{9D8B030D-6E8A-4147-A177-3AD203B41FA5}">
                      <a16:colId xmlns:a16="http://schemas.microsoft.com/office/drawing/2014/main" val="3162362441"/>
                    </a:ext>
                  </a:extLst>
                </a:gridCol>
              </a:tblGrid>
              <a:tr h="34158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序号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ID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名称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价格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9894226"/>
                  </a:ext>
                </a:extLst>
              </a:tr>
              <a:tr h="34158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2300209011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蔬菜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3.00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786940"/>
                  </a:ext>
                </a:extLst>
              </a:tr>
              <a:tr h="3415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2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2300209029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豆制品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5.00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4802926"/>
                  </a:ext>
                </a:extLst>
              </a:tr>
              <a:tr h="3415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3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2300209005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牛肉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8.00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5379269"/>
                  </a:ext>
                </a:extLst>
              </a:tr>
            </a:tbl>
          </a:graphicData>
        </a:graphic>
      </p:graphicFrame>
      <p:sp>
        <p:nvSpPr>
          <p:cNvPr id="6" name="标注: 上箭头 5">
            <a:extLst>
              <a:ext uri="{FF2B5EF4-FFF2-40B4-BE49-F238E27FC236}">
                <a16:creationId xmlns:a16="http://schemas.microsoft.com/office/drawing/2014/main" id="{6F57855E-2F1E-E197-0070-F55391BD937C}"/>
              </a:ext>
            </a:extLst>
          </p:cNvPr>
          <p:cNvSpPr/>
          <p:nvPr/>
        </p:nvSpPr>
        <p:spPr>
          <a:xfrm>
            <a:off x="8290560" y="4202006"/>
            <a:ext cx="647700" cy="434340"/>
          </a:xfrm>
          <a:prstGeom prst="upArrow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rfid</a:t>
            </a:r>
            <a:endParaRPr lang="zh-CN" altLang="en-US" dirty="0"/>
          </a:p>
        </p:txBody>
      </p:sp>
      <p:sp>
        <p:nvSpPr>
          <p:cNvPr id="7" name="标注: 上箭头 6">
            <a:extLst>
              <a:ext uri="{FF2B5EF4-FFF2-40B4-BE49-F238E27FC236}">
                <a16:creationId xmlns:a16="http://schemas.microsoft.com/office/drawing/2014/main" id="{1476921B-F4C5-A79C-56C2-060175F87AF7}"/>
              </a:ext>
            </a:extLst>
          </p:cNvPr>
          <p:cNvSpPr/>
          <p:nvPr/>
        </p:nvSpPr>
        <p:spPr>
          <a:xfrm>
            <a:off x="9456420" y="4202006"/>
            <a:ext cx="647700" cy="434340"/>
          </a:xfrm>
          <a:prstGeom prst="upArrow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food</a:t>
            </a:r>
            <a:endParaRPr lang="zh-CN" altLang="en-US" dirty="0"/>
          </a:p>
        </p:txBody>
      </p:sp>
      <p:sp>
        <p:nvSpPr>
          <p:cNvPr id="9" name="标注: 上箭头 8">
            <a:extLst>
              <a:ext uri="{FF2B5EF4-FFF2-40B4-BE49-F238E27FC236}">
                <a16:creationId xmlns:a16="http://schemas.microsoft.com/office/drawing/2014/main" id="{010B24CA-5705-3EBB-17E8-962288E5D4AD}"/>
              </a:ext>
            </a:extLst>
          </p:cNvPr>
          <p:cNvSpPr/>
          <p:nvPr/>
        </p:nvSpPr>
        <p:spPr>
          <a:xfrm>
            <a:off x="10405110" y="4202006"/>
            <a:ext cx="647700" cy="434340"/>
          </a:xfrm>
          <a:prstGeom prst="upArrow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price</a:t>
            </a:r>
            <a:endParaRPr lang="zh-CN" altLang="en-US" dirty="0"/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DE444866-5D52-B3F1-BD55-1B24AF7C0B2B}"/>
              </a:ext>
            </a:extLst>
          </p:cNvPr>
          <p:cNvSpPr/>
          <p:nvPr/>
        </p:nvSpPr>
        <p:spPr>
          <a:xfrm>
            <a:off x="2026920" y="4091940"/>
            <a:ext cx="6179820" cy="549724"/>
          </a:xfrm>
          <a:custGeom>
            <a:avLst/>
            <a:gdLst>
              <a:gd name="connsiteX0" fmla="*/ 0 w 6179820"/>
              <a:gd name="connsiteY0" fmla="*/ 0 h 549724"/>
              <a:gd name="connsiteX1" fmla="*/ 2636520 w 6179820"/>
              <a:gd name="connsiteY1" fmla="*/ 525780 h 549724"/>
              <a:gd name="connsiteX2" fmla="*/ 6179820 w 6179820"/>
              <a:gd name="connsiteY2" fmla="*/ 411480 h 549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179820" h="549724">
                <a:moveTo>
                  <a:pt x="0" y="0"/>
                </a:moveTo>
                <a:cubicBezTo>
                  <a:pt x="803275" y="228600"/>
                  <a:pt x="1606550" y="457200"/>
                  <a:pt x="2636520" y="525780"/>
                </a:cubicBezTo>
                <a:cubicBezTo>
                  <a:pt x="3666490" y="594360"/>
                  <a:pt x="4923155" y="502920"/>
                  <a:pt x="6179820" y="411480"/>
                </a:cubicBezTo>
              </a:path>
            </a:pathLst>
          </a:custGeom>
          <a:noFill/>
          <a:ln w="19050">
            <a:prstDash val="dash"/>
            <a:headEnd type="arrow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A75A920-FA98-A643-9D08-0F91C4ACEF6F}"/>
              </a:ext>
            </a:extLst>
          </p:cNvPr>
          <p:cNvSpPr txBox="1"/>
          <p:nvPr/>
        </p:nvSpPr>
        <p:spPr>
          <a:xfrm>
            <a:off x="4736543" y="4451680"/>
            <a:ext cx="1107996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zh-CN" altLang="en-US" dirty="0"/>
              <a:t>列表数据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21" y="585041"/>
            <a:ext cx="1053594" cy="1345767"/>
          </a:xfrm>
          <a:prstGeom prst="rect">
            <a:avLst/>
          </a:prstGeom>
        </p:spPr>
      </p:pic>
      <p:sp>
        <p:nvSpPr>
          <p:cNvPr id="20" name="KSO_Shape"/>
          <p:cNvSpPr/>
          <p:nvPr/>
        </p:nvSpPr>
        <p:spPr>
          <a:xfrm>
            <a:off x="11193571" y="117925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2" name="KSO_Shape"/>
          <p:cNvSpPr/>
          <p:nvPr/>
        </p:nvSpPr>
        <p:spPr>
          <a:xfrm flipH="1">
            <a:off x="6446207" y="117925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1171083" y="1596571"/>
            <a:ext cx="97255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76250"/>
            <a:r>
              <a:rPr lang="zh-CN" altLang="en-US" sz="24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当餐盘靠近识别器时，会被自动读出</a:t>
            </a:r>
            <a:r>
              <a:rPr lang="en-US" altLang="zh-CN" sz="24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RFID</a:t>
            </a:r>
            <a:r>
              <a:rPr lang="zh-CN" altLang="en-US" sz="24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编号，再通过这个编号，找到对应的菜品名称和价格。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49E4F4A-40D2-2791-15BC-ABEA5C531F39}"/>
              </a:ext>
            </a:extLst>
          </p:cNvPr>
          <p:cNvSpPr txBox="1"/>
          <p:nvPr/>
        </p:nvSpPr>
        <p:spPr>
          <a:xfrm>
            <a:off x="2047415" y="996314"/>
            <a:ext cx="317362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编写程序识别菜品</a:t>
            </a:r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1026" name="图片 1">
            <a:extLst>
              <a:ext uri="{FF2B5EF4-FFF2-40B4-BE49-F238E27FC236}">
                <a16:creationId xmlns:a16="http://schemas.microsoft.com/office/drawing/2014/main" id="{EB058E0D-5DEE-E597-ED0F-6D46FCF00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9FF"/>
              </a:clrFrom>
              <a:clrTo>
                <a:srgbClr val="F6F9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082" y="2738966"/>
            <a:ext cx="9603597" cy="2282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C3656309-437A-EF44-A270-70F02FE6C305}"/>
              </a:ext>
            </a:extLst>
          </p:cNvPr>
          <p:cNvSpPr txBox="1"/>
          <p:nvPr/>
        </p:nvSpPr>
        <p:spPr>
          <a:xfrm>
            <a:off x="6222203" y="3051060"/>
            <a:ext cx="4047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读出序列号，找到它在列表中的位置</a:t>
            </a:r>
            <a:endParaRPr lang="zh-CN" alt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BC0ABF6-CED6-34FA-6B12-94D5957A7167}"/>
              </a:ext>
            </a:extLst>
          </p:cNvPr>
          <p:cNvSpPr txBox="1"/>
          <p:nvPr/>
        </p:nvSpPr>
        <p:spPr>
          <a:xfrm>
            <a:off x="3424555" y="4830762"/>
            <a:ext cx="30216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zh-CN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把菜名和价格显示出来</a:t>
            </a:r>
          </a:p>
        </p:txBody>
      </p:sp>
      <p:cxnSp>
        <p:nvCxnSpPr>
          <p:cNvPr id="16" name="连接符: 肘形 15">
            <a:extLst>
              <a:ext uri="{FF2B5EF4-FFF2-40B4-BE49-F238E27FC236}">
                <a16:creationId xmlns:a16="http://schemas.microsoft.com/office/drawing/2014/main" id="{7572201A-7E89-EF07-0082-710857F10D49}"/>
              </a:ext>
            </a:extLst>
          </p:cNvPr>
          <p:cNvCxnSpPr>
            <a:cxnSpLocks/>
            <a:stCxn id="12" idx="1"/>
          </p:cNvCxnSpPr>
          <p:nvPr/>
        </p:nvCxnSpPr>
        <p:spPr>
          <a:xfrm rot="10800000" flipV="1">
            <a:off x="5697417" y="3235725"/>
            <a:ext cx="524786" cy="573119"/>
          </a:xfrm>
          <a:prstGeom prst="bentConnector2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连接符: 肘形 17">
            <a:extLst>
              <a:ext uri="{FF2B5EF4-FFF2-40B4-BE49-F238E27FC236}">
                <a16:creationId xmlns:a16="http://schemas.microsoft.com/office/drawing/2014/main" id="{3680A0EE-FFB7-97F5-9573-04279863E369}"/>
              </a:ext>
            </a:extLst>
          </p:cNvPr>
          <p:cNvCxnSpPr>
            <a:cxnSpLocks/>
            <a:stCxn id="14" idx="1"/>
          </p:cNvCxnSpPr>
          <p:nvPr/>
        </p:nvCxnSpPr>
        <p:spPr>
          <a:xfrm rot="10800000">
            <a:off x="3066707" y="4327352"/>
            <a:ext cx="357849" cy="688077"/>
          </a:xfrm>
          <a:prstGeom prst="bentConnector2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>
            <a:extLst>
              <a:ext uri="{FF2B5EF4-FFF2-40B4-BE49-F238E27FC236}">
                <a16:creationId xmlns:a16="http://schemas.microsoft.com/office/drawing/2014/main" id="{FC04670F-7D90-2ED7-C3E3-D204CAA73EF2}"/>
              </a:ext>
            </a:extLst>
          </p:cNvPr>
          <p:cNvSpPr txBox="1"/>
          <p:nvPr/>
        </p:nvSpPr>
        <p:spPr>
          <a:xfrm>
            <a:off x="3693334" y="2662608"/>
            <a:ext cx="4047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扫描</a:t>
            </a:r>
            <a:r>
              <a:rPr lang="en-US" altLang="zh-CN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RFID</a:t>
            </a:r>
            <a:r>
              <a:rPr lang="zh-CN" altLang="en-US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卡</a:t>
            </a:r>
          </a:p>
        </p:txBody>
      </p:sp>
      <p:cxnSp>
        <p:nvCxnSpPr>
          <p:cNvPr id="26" name="连接符: 肘形 25">
            <a:extLst>
              <a:ext uri="{FF2B5EF4-FFF2-40B4-BE49-F238E27FC236}">
                <a16:creationId xmlns:a16="http://schemas.microsoft.com/office/drawing/2014/main" id="{3CC42BD5-A83C-CC92-D574-7B6347B05B62}"/>
              </a:ext>
            </a:extLst>
          </p:cNvPr>
          <p:cNvCxnSpPr>
            <a:cxnSpLocks/>
          </p:cNvCxnSpPr>
          <p:nvPr/>
        </p:nvCxnSpPr>
        <p:spPr>
          <a:xfrm rot="10800000" flipV="1">
            <a:off x="2724652" y="2845986"/>
            <a:ext cx="1049574" cy="603500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4597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1">
            <a:extLst>
              <a:ext uri="{FF2B5EF4-FFF2-40B4-BE49-F238E27FC236}">
                <a16:creationId xmlns:a16="http://schemas.microsoft.com/office/drawing/2014/main" id="{AB618A0C-2D57-F7BF-FCAF-3B478C764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6F9FF"/>
              </a:clrFrom>
              <a:clrTo>
                <a:srgbClr val="F6F9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813" y="2958948"/>
            <a:ext cx="8360309" cy="1900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21" y="585041"/>
            <a:ext cx="1053594" cy="1345767"/>
          </a:xfrm>
          <a:prstGeom prst="rect">
            <a:avLst/>
          </a:prstGeom>
        </p:spPr>
      </p:pic>
      <p:sp>
        <p:nvSpPr>
          <p:cNvPr id="20" name="KSO_Shape"/>
          <p:cNvSpPr/>
          <p:nvPr/>
        </p:nvSpPr>
        <p:spPr>
          <a:xfrm>
            <a:off x="11193571" y="117925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2" name="KSO_Shape"/>
          <p:cNvSpPr/>
          <p:nvPr/>
        </p:nvSpPr>
        <p:spPr>
          <a:xfrm flipH="1">
            <a:off x="6446207" y="117925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1171083" y="1596571"/>
            <a:ext cx="92792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76250"/>
            <a:r>
              <a:rPr lang="zh-CN" altLang="en-US" sz="24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有了菜品价格，计算出价格后，读取学生卡中的电子钱包信息，实现扣款功能。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49E4F4A-40D2-2791-15BC-ABEA5C531F39}"/>
              </a:ext>
            </a:extLst>
          </p:cNvPr>
          <p:cNvSpPr txBox="1"/>
          <p:nvPr/>
        </p:nvSpPr>
        <p:spPr>
          <a:xfrm>
            <a:off x="2047415" y="996314"/>
            <a:ext cx="317362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编写程序识别菜品</a:t>
            </a:r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C3656309-437A-EF44-A270-70F02FE6C305}"/>
              </a:ext>
            </a:extLst>
          </p:cNvPr>
          <p:cNvSpPr txBox="1"/>
          <p:nvPr/>
        </p:nvSpPr>
        <p:spPr>
          <a:xfrm>
            <a:off x="6403071" y="3305220"/>
            <a:ext cx="4047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从电子钱包中扣款</a:t>
            </a:r>
            <a:endParaRPr lang="zh-CN" alt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BC0ABF6-CED6-34FA-6B12-94D5957A7167}"/>
              </a:ext>
            </a:extLst>
          </p:cNvPr>
          <p:cNvSpPr txBox="1"/>
          <p:nvPr/>
        </p:nvSpPr>
        <p:spPr>
          <a:xfrm>
            <a:off x="3424555" y="4830762"/>
            <a:ext cx="30216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en-US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显示计算结果。</a:t>
            </a:r>
            <a:endParaRPr lang="zh-CN" altLang="zh-CN" sz="1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cxnSp>
        <p:nvCxnSpPr>
          <p:cNvPr id="16" name="连接符: 肘形 15">
            <a:extLst>
              <a:ext uri="{FF2B5EF4-FFF2-40B4-BE49-F238E27FC236}">
                <a16:creationId xmlns:a16="http://schemas.microsoft.com/office/drawing/2014/main" id="{7572201A-7E89-EF07-0082-710857F10D49}"/>
              </a:ext>
            </a:extLst>
          </p:cNvPr>
          <p:cNvCxnSpPr>
            <a:cxnSpLocks/>
            <a:stCxn id="12" idx="1"/>
          </p:cNvCxnSpPr>
          <p:nvPr/>
        </p:nvCxnSpPr>
        <p:spPr>
          <a:xfrm rot="10800000" flipV="1">
            <a:off x="5667271" y="3489886"/>
            <a:ext cx="735801" cy="530938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连接符: 肘形 17">
            <a:extLst>
              <a:ext uri="{FF2B5EF4-FFF2-40B4-BE49-F238E27FC236}">
                <a16:creationId xmlns:a16="http://schemas.microsoft.com/office/drawing/2014/main" id="{3680A0EE-FFB7-97F5-9573-04279863E369}"/>
              </a:ext>
            </a:extLst>
          </p:cNvPr>
          <p:cNvCxnSpPr>
            <a:cxnSpLocks/>
            <a:stCxn id="14" idx="1"/>
          </p:cNvCxnSpPr>
          <p:nvPr/>
        </p:nvCxnSpPr>
        <p:spPr>
          <a:xfrm rot="10800000">
            <a:off x="3066707" y="4327352"/>
            <a:ext cx="357849" cy="688077"/>
          </a:xfrm>
          <a:prstGeom prst="bentConnector2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>
            <a:extLst>
              <a:ext uri="{FF2B5EF4-FFF2-40B4-BE49-F238E27FC236}">
                <a16:creationId xmlns:a16="http://schemas.microsoft.com/office/drawing/2014/main" id="{FC04670F-7D90-2ED7-C3E3-D204CAA73EF2}"/>
              </a:ext>
            </a:extLst>
          </p:cNvPr>
          <p:cNvSpPr txBox="1"/>
          <p:nvPr/>
        </p:nvSpPr>
        <p:spPr>
          <a:xfrm>
            <a:off x="4818599" y="2681728"/>
            <a:ext cx="4047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电子钱包功能默认不启用，需要开启</a:t>
            </a:r>
          </a:p>
        </p:txBody>
      </p:sp>
      <p:cxnSp>
        <p:nvCxnSpPr>
          <p:cNvPr id="26" name="连接符: 肘形 25">
            <a:extLst>
              <a:ext uri="{FF2B5EF4-FFF2-40B4-BE49-F238E27FC236}">
                <a16:creationId xmlns:a16="http://schemas.microsoft.com/office/drawing/2014/main" id="{3CC42BD5-A83C-CC92-D574-7B6347B05B62}"/>
              </a:ext>
            </a:extLst>
          </p:cNvPr>
          <p:cNvCxnSpPr>
            <a:cxnSpLocks/>
          </p:cNvCxnSpPr>
          <p:nvPr/>
        </p:nvCxnSpPr>
        <p:spPr>
          <a:xfrm rot="10800000" flipV="1">
            <a:off x="3849917" y="2865106"/>
            <a:ext cx="1049574" cy="603500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2843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020060" y="1048515"/>
            <a:ext cx="309055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揭秘系统工作过程</a:t>
            </a:r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21" y="585041"/>
            <a:ext cx="1053594" cy="1345767"/>
          </a:xfrm>
          <a:prstGeom prst="rect">
            <a:avLst/>
          </a:prstGeom>
        </p:spPr>
      </p:pic>
      <p:sp>
        <p:nvSpPr>
          <p:cNvPr id="20" name="KSO_Shape"/>
          <p:cNvSpPr/>
          <p:nvPr/>
        </p:nvSpPr>
        <p:spPr>
          <a:xfrm>
            <a:off x="11193571" y="117925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2" name="KSO_Shape"/>
          <p:cNvSpPr/>
          <p:nvPr/>
        </p:nvSpPr>
        <p:spPr>
          <a:xfrm flipH="1">
            <a:off x="6446207" y="117925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1844232" y="1648680"/>
            <a:ext cx="88160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/>
            <a:r>
              <a:rPr lang="zh-CN" altLang="en-US" sz="2000" kern="100" dirty="0">
                <a:latin typeface="楷体" panose="02010609060101010101" pitchFamily="49" charset="-122"/>
                <a:ea typeface="楷体" panose="02010609060101010101" pitchFamily="49" charset="-122"/>
              </a:rPr>
              <a:t>程序编写完成后，需要拿几个电子标签，模拟不同的菜品，进行测试，验证应用的效果，揭秘智能餐盘中是否使用了射频识别技术</a:t>
            </a:r>
            <a:r>
              <a:rPr lang="zh-CN" altLang="en-US" sz="20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9379848"/>
              </p:ext>
            </p:extLst>
          </p:nvPr>
        </p:nvGraphicFramePr>
        <p:xfrm>
          <a:off x="1738366" y="2433511"/>
          <a:ext cx="7958294" cy="1786797"/>
        </p:xfrm>
        <a:graphic>
          <a:graphicData uri="http://schemas.openxmlformats.org/drawingml/2006/table">
            <a:tbl>
              <a:tblPr/>
              <a:tblGrid>
                <a:gridCol w="18808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28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467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77755">
                  <a:extLst>
                    <a:ext uri="{9D8B030D-6E8A-4147-A177-3AD203B41FA5}">
                      <a16:colId xmlns:a16="http://schemas.microsoft.com/office/drawing/2014/main" val="3866040205"/>
                    </a:ext>
                  </a:extLst>
                </a:gridCol>
              </a:tblGrid>
              <a:tr h="337395">
                <a:tc>
                  <a:txBody>
                    <a:bodyPr/>
                    <a:lstStyle/>
                    <a:p>
                      <a:pPr indent="127000" algn="ctr">
                        <a:spcAft>
                          <a:spcPts val="0"/>
                        </a:spcAft>
                      </a:pPr>
                      <a:r>
                        <a:rPr lang="zh-CN" alt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菜品及价格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spcAft>
                          <a:spcPts val="0"/>
                        </a:spcAft>
                      </a:pPr>
                      <a:r>
                        <a:rPr lang="zh-CN" alt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识别数量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spcAft>
                          <a:spcPts val="0"/>
                        </a:spcAft>
                      </a:pPr>
                      <a:r>
                        <a:rPr lang="zh-CN" alt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识别总价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支付结果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3134">
                <a:tc>
                  <a:txBody>
                    <a:bodyPr/>
                    <a:lstStyle/>
                    <a:p>
                      <a:pPr indent="127000" algn="ctr">
                        <a:spcAft>
                          <a:spcPts val="0"/>
                        </a:spcAft>
                      </a:pP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spcAft>
                          <a:spcPts val="0"/>
                        </a:spcAft>
                      </a:pP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just">
                        <a:spcAft>
                          <a:spcPts val="0"/>
                        </a:spcAft>
                      </a:pPr>
                      <a:endParaRPr lang="en-US" sz="20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just">
                        <a:spcAft>
                          <a:spcPts val="0"/>
                        </a:spcAft>
                      </a:pPr>
                      <a:endParaRPr lang="en-US" sz="20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3134">
                <a:tc>
                  <a:txBody>
                    <a:bodyPr/>
                    <a:lstStyle/>
                    <a:p>
                      <a:pPr indent="127000" algn="ctr">
                        <a:spcAft>
                          <a:spcPts val="0"/>
                        </a:spcAft>
                      </a:pP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spcAft>
                          <a:spcPts val="0"/>
                        </a:spcAft>
                      </a:pP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just">
                        <a:spcAft>
                          <a:spcPts val="0"/>
                        </a:spcAft>
                      </a:pPr>
                      <a:endParaRPr lang="en-US" sz="20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just">
                        <a:spcAft>
                          <a:spcPts val="0"/>
                        </a:spcAft>
                      </a:pPr>
                      <a:endParaRPr lang="en-US" sz="20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3134">
                <a:tc>
                  <a:txBody>
                    <a:bodyPr/>
                    <a:lstStyle/>
                    <a:p>
                      <a:pPr indent="127000" algn="ctr">
                        <a:spcAft>
                          <a:spcPts val="0"/>
                        </a:spcAft>
                      </a:pP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spcAft>
                          <a:spcPts val="0"/>
                        </a:spcAft>
                      </a:pP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just">
                        <a:spcAft>
                          <a:spcPts val="0"/>
                        </a:spcAft>
                      </a:pPr>
                      <a:endParaRPr lang="en-US" sz="20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just">
                        <a:spcAft>
                          <a:spcPts val="0"/>
                        </a:spcAft>
                      </a:pPr>
                      <a:endParaRPr lang="en-US" sz="20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文本框 3">
            <a:extLst>
              <a:ext uri="{FF2B5EF4-FFF2-40B4-BE49-F238E27FC236}">
                <a16:creationId xmlns:a16="http://schemas.microsoft.com/office/drawing/2014/main" id="{9DA984EA-9B41-07B1-F5D1-6F92660394A7}"/>
              </a:ext>
            </a:extLst>
          </p:cNvPr>
          <p:cNvSpPr txBox="1"/>
          <p:nvPr/>
        </p:nvSpPr>
        <p:spPr>
          <a:xfrm>
            <a:off x="2653215" y="4606417"/>
            <a:ext cx="6543926" cy="110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25000"/>
              </a:lnSpc>
              <a:buClr>
                <a:srgbClr val="C45911"/>
              </a:buClr>
              <a:buSzPts val="1200"/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楷体" panose="02010609060101010101" pitchFamily="49" charset="-122"/>
              </a:rPr>
              <a:t>用三只</a:t>
            </a:r>
            <a:r>
              <a:rPr lang="zh-CN" altLang="zh-CN" sz="1800" kern="100" dirty="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碗代表不同价格的菜品，并在它们的底部贴上电子标签，再将其靠近识别器，观察识别结果，接下来，请小组成员将测试结果记录在表中</a:t>
            </a:r>
            <a:r>
              <a:rPr lang="zh-CN" altLang="en-US" sz="1800" kern="100" dirty="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  <a:endParaRPr lang="zh-CN" altLang="en-US" dirty="0"/>
          </a:p>
        </p:txBody>
      </p:sp>
      <p:sp>
        <p:nvSpPr>
          <p:cNvPr id="5" name="对话气泡: 矩形 4">
            <a:extLst>
              <a:ext uri="{FF2B5EF4-FFF2-40B4-BE49-F238E27FC236}">
                <a16:creationId xmlns:a16="http://schemas.microsoft.com/office/drawing/2014/main" id="{5152AEEC-5D7C-AC1F-6C6E-B72E4B57E371}"/>
              </a:ext>
            </a:extLst>
          </p:cNvPr>
          <p:cNvSpPr/>
          <p:nvPr/>
        </p:nvSpPr>
        <p:spPr>
          <a:xfrm>
            <a:off x="2653215" y="4606417"/>
            <a:ext cx="6543926" cy="1205801"/>
          </a:xfrm>
          <a:prstGeom prst="wedgeRectCallout">
            <a:avLst>
              <a:gd name="adj1" fmla="val 59142"/>
              <a:gd name="adj2" fmla="val -33333"/>
            </a:avLst>
          </a:prstGeom>
          <a:noFill/>
          <a:ln>
            <a:solidFill>
              <a:srgbClr val="0068B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41525AB-C238-F06A-0790-D1B4928D41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371" y="4015658"/>
            <a:ext cx="2387321" cy="23873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020060" y="1048515"/>
            <a:ext cx="309055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揭秘系统工作过程</a:t>
            </a:r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21" y="585041"/>
            <a:ext cx="1053594" cy="1345767"/>
          </a:xfrm>
          <a:prstGeom prst="rect">
            <a:avLst/>
          </a:prstGeom>
        </p:spPr>
      </p:pic>
      <p:sp>
        <p:nvSpPr>
          <p:cNvPr id="20" name="KSO_Shape"/>
          <p:cNvSpPr/>
          <p:nvPr/>
        </p:nvSpPr>
        <p:spPr>
          <a:xfrm>
            <a:off x="11193571" y="117925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2" name="KSO_Shape"/>
          <p:cNvSpPr/>
          <p:nvPr/>
        </p:nvSpPr>
        <p:spPr>
          <a:xfrm flipH="1">
            <a:off x="6446207" y="117925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DA984EA-9B41-07B1-F5D1-6F92660394A7}"/>
              </a:ext>
            </a:extLst>
          </p:cNvPr>
          <p:cNvSpPr txBox="1"/>
          <p:nvPr/>
        </p:nvSpPr>
        <p:spPr>
          <a:xfrm>
            <a:off x="2639159" y="4771376"/>
            <a:ext cx="6543926" cy="875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buClr>
                <a:srgbClr val="C45911"/>
              </a:buClr>
              <a:buSzPts val="1200"/>
            </a:pPr>
            <a:r>
              <a:rPr lang="zh-CN" altLang="en-US" sz="1800" dirty="0">
                <a:effectLst/>
                <a:latin typeface="Times New Roman" panose="02020603050405020304" pitchFamily="18" charset="0"/>
                <a:ea typeface="楷体" panose="02010609060101010101" pitchFamily="49" charset="-122"/>
              </a:rPr>
              <a:t>如果该餐厅的智能餐盘使用了射频识别技术，应当能够在餐盘上找到电子标签，并能在该餐厅的结账台上找到识别器</a:t>
            </a:r>
            <a:r>
              <a:rPr lang="zh-CN" altLang="en-US" sz="1800" kern="100" dirty="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  <a:endParaRPr lang="zh-CN" altLang="en-US" dirty="0"/>
          </a:p>
        </p:txBody>
      </p:sp>
      <p:sp>
        <p:nvSpPr>
          <p:cNvPr id="5" name="对话气泡: 矩形 4">
            <a:extLst>
              <a:ext uri="{FF2B5EF4-FFF2-40B4-BE49-F238E27FC236}">
                <a16:creationId xmlns:a16="http://schemas.microsoft.com/office/drawing/2014/main" id="{5152AEEC-5D7C-AC1F-6C6E-B72E4B57E371}"/>
              </a:ext>
            </a:extLst>
          </p:cNvPr>
          <p:cNvSpPr/>
          <p:nvPr/>
        </p:nvSpPr>
        <p:spPr>
          <a:xfrm>
            <a:off x="2653215" y="4606417"/>
            <a:ext cx="6543926" cy="1205801"/>
          </a:xfrm>
          <a:prstGeom prst="wedgeRectCallout">
            <a:avLst>
              <a:gd name="adj1" fmla="val 59142"/>
              <a:gd name="adj2" fmla="val -33333"/>
            </a:avLst>
          </a:prstGeom>
          <a:noFill/>
          <a:ln>
            <a:solidFill>
              <a:srgbClr val="0068B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41525AB-C238-F06A-0790-D1B4928D41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371" y="4015658"/>
            <a:ext cx="2387321" cy="2387321"/>
          </a:xfrm>
          <a:prstGeom prst="rect">
            <a:avLst/>
          </a:prstGeom>
        </p:spPr>
      </p:pic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1FD9B32B-D1D2-781B-9E42-A4F6D6C25D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5047896"/>
              </p:ext>
            </p:extLst>
          </p:nvPr>
        </p:nvGraphicFramePr>
        <p:xfrm>
          <a:off x="2020060" y="1736695"/>
          <a:ext cx="8671385" cy="2569422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2571913">
                  <a:extLst>
                    <a:ext uri="{9D8B030D-6E8A-4147-A177-3AD203B41FA5}">
                      <a16:colId xmlns:a16="http://schemas.microsoft.com/office/drawing/2014/main" val="1808807170"/>
                    </a:ext>
                  </a:extLst>
                </a:gridCol>
                <a:gridCol w="3123781">
                  <a:extLst>
                    <a:ext uri="{9D8B030D-6E8A-4147-A177-3AD203B41FA5}">
                      <a16:colId xmlns:a16="http://schemas.microsoft.com/office/drawing/2014/main" val="3105158413"/>
                    </a:ext>
                  </a:extLst>
                </a:gridCol>
                <a:gridCol w="2975691">
                  <a:extLst>
                    <a:ext uri="{9D8B030D-6E8A-4147-A177-3AD203B41FA5}">
                      <a16:colId xmlns:a16="http://schemas.microsoft.com/office/drawing/2014/main" val="1522970696"/>
                    </a:ext>
                  </a:extLst>
                </a:gridCol>
              </a:tblGrid>
              <a:tr h="514136"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餐盘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C6F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电子标签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C6F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识别器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C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5230615"/>
                  </a:ext>
                </a:extLst>
              </a:tr>
              <a:tr h="1027643"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spcAft>
                          <a:spcPts val="0"/>
                        </a:spcAft>
                      </a:pPr>
                      <a:endParaRPr lang="en-US" sz="20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RFID</a:t>
                      </a:r>
                      <a:r>
                        <a:rPr lang="zh-CN" alt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，内嵌在碗底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在结账台上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5418667"/>
                  </a:ext>
                </a:extLst>
              </a:tr>
              <a:tr h="1027643"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spcAft>
                          <a:spcPts val="0"/>
                        </a:spcAft>
                      </a:pPr>
                      <a:endParaRPr lang="en-US" sz="20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RFID</a:t>
                      </a:r>
                      <a:r>
                        <a:rPr lang="zh-CN" altLang="en-US" sz="2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，在菜品竹签内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在托盘上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45457"/>
                  </a:ext>
                </a:extLst>
              </a:tr>
            </a:tbl>
          </a:graphicData>
        </a:graphic>
      </p:graphicFrame>
      <p:pic>
        <p:nvPicPr>
          <p:cNvPr id="3074" name="Picture 2" descr="图片包含 图形用户界面&#10;&#10;描述已自动生成">
            <a:extLst>
              <a:ext uri="{FF2B5EF4-FFF2-40B4-BE49-F238E27FC236}">
                <a16:creationId xmlns:a16="http://schemas.microsoft.com/office/drawing/2014/main" id="{08488E10-0E4D-1FBA-0D23-11F2A87CA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011" y="2291871"/>
            <a:ext cx="1188846" cy="944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图片 1">
            <a:extLst>
              <a:ext uri="{FF2B5EF4-FFF2-40B4-BE49-F238E27FC236}">
                <a16:creationId xmlns:a16="http://schemas.microsoft.com/office/drawing/2014/main" id="{69E7ECD3-6EEA-1FCF-3ED3-D18CF2CF5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215" y="3322008"/>
            <a:ext cx="1265642" cy="913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4140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/>
          <p:cNvSpPr/>
          <p:nvPr>
            <p:custDataLst>
              <p:tags r:id="rId1"/>
            </p:custDataLst>
          </p:nvPr>
        </p:nvSpPr>
        <p:spPr>
          <a:xfrm>
            <a:off x="4272915" y="1586865"/>
            <a:ext cx="285559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chemeClr val="bg1">
                    <a:alpha val="89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素养提升</a:t>
            </a: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567" y="3190352"/>
            <a:ext cx="3286648" cy="328664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851530" y="642510"/>
            <a:ext cx="670525" cy="540033"/>
          </a:xfrm>
          <a:prstGeom prst="rect">
            <a:avLst/>
          </a:prstGeom>
        </p:spPr>
      </p:pic>
      <p:grpSp>
        <p:nvGrpSpPr>
          <p:cNvPr id="11" name="组合 10"/>
          <p:cNvGrpSpPr/>
          <p:nvPr>
            <p:custDataLst>
              <p:tags r:id="rId2"/>
            </p:custDataLst>
          </p:nvPr>
        </p:nvGrpSpPr>
        <p:grpSpPr>
          <a:xfrm>
            <a:off x="3407603" y="2559938"/>
            <a:ext cx="1130095" cy="1629029"/>
            <a:chOff x="1132852" y="1215112"/>
            <a:chExt cx="1248082" cy="1799107"/>
          </a:xfrm>
        </p:grpSpPr>
        <p:sp>
          <p:nvSpPr>
            <p:cNvPr id="12" name="Oval 24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1132852" y="1215112"/>
              <a:ext cx="1248082" cy="1248251"/>
            </a:xfrm>
            <a:prstGeom prst="ellipse">
              <a:avLst/>
            </a:prstGeom>
            <a:solidFill>
              <a:srgbClr val="3484A2"/>
            </a:solidFill>
            <a:ln w="14288" cap="flat">
              <a:noFill/>
              <a:prstDash val="solid"/>
              <a:miter lim="800000"/>
            </a:ln>
            <a:effectLst/>
          </p:spPr>
          <p:txBody>
            <a:bodyPr vert="horz" wrap="square" lIns="68589" tIns="34295" rIns="68589" bIns="34295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任意多边形 12"/>
            <p:cNvSpPr/>
            <p:nvPr>
              <p:custDataLst>
                <p:tags r:id="rId10"/>
              </p:custDataLst>
            </p:nvPr>
          </p:nvSpPr>
          <p:spPr bwMode="auto">
            <a:xfrm>
              <a:off x="1265187" y="1356556"/>
              <a:ext cx="991889" cy="1657663"/>
            </a:xfrm>
            <a:custGeom>
              <a:avLst/>
              <a:gdLst>
                <a:gd name="connsiteX0" fmla="*/ 643732 w 1287464"/>
                <a:gd name="connsiteY0" fmla="*/ 0 h 2151341"/>
                <a:gd name="connsiteX1" fmla="*/ 1287464 w 1287464"/>
                <a:gd name="connsiteY1" fmla="*/ 646113 h 2151341"/>
                <a:gd name="connsiteX2" fmla="*/ 1003649 w 1287464"/>
                <a:gd name="connsiteY2" fmla="*/ 1181880 h 2151341"/>
                <a:gd name="connsiteX3" fmla="*/ 982663 w 1287464"/>
                <a:gd name="connsiteY3" fmla="*/ 1193313 h 2151341"/>
                <a:gd name="connsiteX4" fmla="*/ 982663 w 1287464"/>
                <a:gd name="connsiteY4" fmla="*/ 1459191 h 2151341"/>
                <a:gd name="connsiteX5" fmla="*/ 1204913 w 1287464"/>
                <a:gd name="connsiteY5" fmla="*/ 1459191 h 2151341"/>
                <a:gd name="connsiteX6" fmla="*/ 646113 w 1287464"/>
                <a:gd name="connsiteY6" fmla="*/ 2151341 h 2151341"/>
                <a:gd name="connsiteX7" fmla="*/ 85725 w 1287464"/>
                <a:gd name="connsiteY7" fmla="*/ 1459191 h 2151341"/>
                <a:gd name="connsiteX8" fmla="*/ 303213 w 1287464"/>
                <a:gd name="connsiteY8" fmla="*/ 1459191 h 2151341"/>
                <a:gd name="connsiteX9" fmla="*/ 303213 w 1287464"/>
                <a:gd name="connsiteY9" fmla="*/ 1192447 h 2151341"/>
                <a:gd name="connsiteX10" fmla="*/ 283816 w 1287464"/>
                <a:gd name="connsiteY10" fmla="*/ 1181880 h 2151341"/>
                <a:gd name="connsiteX11" fmla="*/ 0 w 1287464"/>
                <a:gd name="connsiteY11" fmla="*/ 646113 h 2151341"/>
                <a:gd name="connsiteX12" fmla="*/ 643732 w 1287464"/>
                <a:gd name="connsiteY12" fmla="*/ 0 h 215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7464" h="2151341">
                  <a:moveTo>
                    <a:pt x="643732" y="0"/>
                  </a:moveTo>
                  <a:cubicBezTo>
                    <a:pt x="999255" y="0"/>
                    <a:pt x="1287464" y="289275"/>
                    <a:pt x="1287464" y="646113"/>
                  </a:cubicBezTo>
                  <a:cubicBezTo>
                    <a:pt x="1287464" y="869137"/>
                    <a:pt x="1174882" y="1065769"/>
                    <a:pt x="1003649" y="1181880"/>
                  </a:cubicBezTo>
                  <a:lnTo>
                    <a:pt x="982663" y="1193313"/>
                  </a:lnTo>
                  <a:lnTo>
                    <a:pt x="982663" y="1459191"/>
                  </a:lnTo>
                  <a:lnTo>
                    <a:pt x="1204913" y="1459191"/>
                  </a:lnTo>
                  <a:lnTo>
                    <a:pt x="646113" y="2151341"/>
                  </a:lnTo>
                  <a:lnTo>
                    <a:pt x="85725" y="1459191"/>
                  </a:lnTo>
                  <a:lnTo>
                    <a:pt x="303213" y="1459191"/>
                  </a:lnTo>
                  <a:lnTo>
                    <a:pt x="303213" y="1192447"/>
                  </a:lnTo>
                  <a:lnTo>
                    <a:pt x="283816" y="1181880"/>
                  </a:lnTo>
                  <a:cubicBezTo>
                    <a:pt x="112582" y="1065769"/>
                    <a:pt x="0" y="869137"/>
                    <a:pt x="0" y="646113"/>
                  </a:cubicBezTo>
                  <a:cubicBezTo>
                    <a:pt x="0" y="289275"/>
                    <a:pt x="288209" y="0"/>
                    <a:pt x="643732" y="0"/>
                  </a:cubicBezTo>
                  <a:close/>
                </a:path>
              </a:pathLst>
            </a:custGeom>
            <a:solidFill>
              <a:srgbClr val="F0F0F0"/>
            </a:solidFill>
            <a:ln w="28575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8900000" scaled="0"/>
                <a:tileRect/>
              </a:gradFill>
              <a:prstDash val="solid"/>
              <a:miter lim="800000"/>
            </a:ln>
            <a:effectLst>
              <a:outerShdw blurRad="228600" dist="63500" dir="8100000" algn="tr" rotWithShape="0">
                <a:prstClr val="black">
                  <a:alpha val="40000"/>
                </a:prstClr>
              </a:outerShdw>
            </a:effectLst>
          </p:spPr>
          <p:txBody>
            <a:bodyPr lIns="68589" tIns="34295" rIns="68589" bIns="34295" rtlCol="0" anchor="ctr"/>
            <a:lstStyle/>
            <a:p>
              <a:pPr algn="ctr"/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4" name="文本框 22"/>
            <p:cNvSpPr txBox="1"/>
            <p:nvPr>
              <p:custDataLst>
                <p:tags r:id="rId11"/>
              </p:custDataLst>
            </p:nvPr>
          </p:nvSpPr>
          <p:spPr>
            <a:xfrm>
              <a:off x="1401828" y="1503219"/>
              <a:ext cx="759279" cy="700202"/>
            </a:xfrm>
            <a:prstGeom prst="rect">
              <a:avLst/>
            </a:prstGeom>
            <a:noFill/>
          </p:spPr>
          <p:txBody>
            <a:bodyPr wrap="square" lIns="68589" tIns="34295" rIns="68589" bIns="34295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Impact" panose="020B0806030902050204" pitchFamily="34" charset="0"/>
                </a:rPr>
                <a:t>01</a:t>
              </a:r>
            </a:p>
          </p:txBody>
        </p:sp>
      </p:grpSp>
      <p:grpSp>
        <p:nvGrpSpPr>
          <p:cNvPr id="15" name="组合 14"/>
          <p:cNvGrpSpPr/>
          <p:nvPr>
            <p:custDataLst>
              <p:tags r:id="rId3"/>
            </p:custDataLst>
          </p:nvPr>
        </p:nvGrpSpPr>
        <p:grpSpPr>
          <a:xfrm>
            <a:off x="6494803" y="2630455"/>
            <a:ext cx="1130095" cy="1629029"/>
            <a:chOff x="4791477" y="1215112"/>
            <a:chExt cx="1248082" cy="1799107"/>
          </a:xfrm>
        </p:grpSpPr>
        <p:sp>
          <p:nvSpPr>
            <p:cNvPr id="16" name="Oval 24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4791477" y="1215112"/>
              <a:ext cx="1248082" cy="1248251"/>
            </a:xfrm>
            <a:prstGeom prst="ellipse">
              <a:avLst/>
            </a:prstGeom>
            <a:solidFill>
              <a:srgbClr val="0068B6"/>
            </a:solidFill>
            <a:ln w="14288" cap="flat">
              <a:noFill/>
              <a:prstDash val="solid"/>
              <a:miter lim="800000"/>
            </a:ln>
            <a:effectLst/>
          </p:spPr>
          <p:txBody>
            <a:bodyPr vert="horz" wrap="square" lIns="68589" tIns="34295" rIns="68589" bIns="34295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任意多边形 16"/>
            <p:cNvSpPr/>
            <p:nvPr>
              <p:custDataLst>
                <p:tags r:id="rId7"/>
              </p:custDataLst>
            </p:nvPr>
          </p:nvSpPr>
          <p:spPr bwMode="auto">
            <a:xfrm>
              <a:off x="4923812" y="1356556"/>
              <a:ext cx="991889" cy="1657663"/>
            </a:xfrm>
            <a:custGeom>
              <a:avLst/>
              <a:gdLst>
                <a:gd name="connsiteX0" fmla="*/ 643732 w 1287464"/>
                <a:gd name="connsiteY0" fmla="*/ 0 h 2151341"/>
                <a:gd name="connsiteX1" fmla="*/ 1287464 w 1287464"/>
                <a:gd name="connsiteY1" fmla="*/ 646113 h 2151341"/>
                <a:gd name="connsiteX2" fmla="*/ 1003649 w 1287464"/>
                <a:gd name="connsiteY2" fmla="*/ 1181880 h 2151341"/>
                <a:gd name="connsiteX3" fmla="*/ 982663 w 1287464"/>
                <a:gd name="connsiteY3" fmla="*/ 1193313 h 2151341"/>
                <a:gd name="connsiteX4" fmla="*/ 982663 w 1287464"/>
                <a:gd name="connsiteY4" fmla="*/ 1459191 h 2151341"/>
                <a:gd name="connsiteX5" fmla="*/ 1204913 w 1287464"/>
                <a:gd name="connsiteY5" fmla="*/ 1459191 h 2151341"/>
                <a:gd name="connsiteX6" fmla="*/ 646113 w 1287464"/>
                <a:gd name="connsiteY6" fmla="*/ 2151341 h 2151341"/>
                <a:gd name="connsiteX7" fmla="*/ 85725 w 1287464"/>
                <a:gd name="connsiteY7" fmla="*/ 1459191 h 2151341"/>
                <a:gd name="connsiteX8" fmla="*/ 303213 w 1287464"/>
                <a:gd name="connsiteY8" fmla="*/ 1459191 h 2151341"/>
                <a:gd name="connsiteX9" fmla="*/ 303213 w 1287464"/>
                <a:gd name="connsiteY9" fmla="*/ 1192447 h 2151341"/>
                <a:gd name="connsiteX10" fmla="*/ 283816 w 1287464"/>
                <a:gd name="connsiteY10" fmla="*/ 1181880 h 2151341"/>
                <a:gd name="connsiteX11" fmla="*/ 0 w 1287464"/>
                <a:gd name="connsiteY11" fmla="*/ 646113 h 2151341"/>
                <a:gd name="connsiteX12" fmla="*/ 643732 w 1287464"/>
                <a:gd name="connsiteY12" fmla="*/ 0 h 215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7464" h="2151341">
                  <a:moveTo>
                    <a:pt x="643732" y="0"/>
                  </a:moveTo>
                  <a:cubicBezTo>
                    <a:pt x="999255" y="0"/>
                    <a:pt x="1287464" y="289275"/>
                    <a:pt x="1287464" y="646113"/>
                  </a:cubicBezTo>
                  <a:cubicBezTo>
                    <a:pt x="1287464" y="869137"/>
                    <a:pt x="1174882" y="1065769"/>
                    <a:pt x="1003649" y="1181880"/>
                  </a:cubicBezTo>
                  <a:lnTo>
                    <a:pt x="982663" y="1193313"/>
                  </a:lnTo>
                  <a:lnTo>
                    <a:pt x="982663" y="1459191"/>
                  </a:lnTo>
                  <a:lnTo>
                    <a:pt x="1204913" y="1459191"/>
                  </a:lnTo>
                  <a:lnTo>
                    <a:pt x="646113" y="2151341"/>
                  </a:lnTo>
                  <a:lnTo>
                    <a:pt x="85725" y="1459191"/>
                  </a:lnTo>
                  <a:lnTo>
                    <a:pt x="303213" y="1459191"/>
                  </a:lnTo>
                  <a:lnTo>
                    <a:pt x="303213" y="1192447"/>
                  </a:lnTo>
                  <a:lnTo>
                    <a:pt x="283816" y="1181880"/>
                  </a:lnTo>
                  <a:cubicBezTo>
                    <a:pt x="112582" y="1065769"/>
                    <a:pt x="0" y="869137"/>
                    <a:pt x="0" y="646113"/>
                  </a:cubicBezTo>
                  <a:cubicBezTo>
                    <a:pt x="0" y="289275"/>
                    <a:pt x="288209" y="0"/>
                    <a:pt x="643732" y="0"/>
                  </a:cubicBezTo>
                  <a:close/>
                </a:path>
              </a:pathLst>
            </a:custGeom>
            <a:solidFill>
              <a:srgbClr val="F0F0F0"/>
            </a:solidFill>
            <a:ln w="28575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8900000" scaled="0"/>
                <a:tileRect/>
              </a:gradFill>
              <a:prstDash val="solid"/>
              <a:miter lim="800000"/>
            </a:ln>
            <a:effectLst>
              <a:outerShdw blurRad="228600" dist="63500" dir="8100000" algn="tr" rotWithShape="0">
                <a:prstClr val="black">
                  <a:alpha val="40000"/>
                </a:prstClr>
              </a:outerShdw>
            </a:effectLst>
          </p:spPr>
          <p:txBody>
            <a:bodyPr lIns="68589" tIns="34295" rIns="68589" bIns="34295" rtlCol="0" anchor="ctr"/>
            <a:lstStyle/>
            <a:p>
              <a:pPr algn="ctr"/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8" name="文本框 24"/>
            <p:cNvSpPr txBox="1"/>
            <p:nvPr>
              <p:custDataLst>
                <p:tags r:id="rId8"/>
              </p:custDataLst>
            </p:nvPr>
          </p:nvSpPr>
          <p:spPr>
            <a:xfrm>
              <a:off x="5057757" y="1503219"/>
              <a:ext cx="759279" cy="700202"/>
            </a:xfrm>
            <a:prstGeom prst="rect">
              <a:avLst/>
            </a:prstGeom>
            <a:noFill/>
          </p:spPr>
          <p:txBody>
            <a:bodyPr wrap="square" lIns="68589" tIns="34295" rIns="68589" bIns="34295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Impact" panose="020B0806030902050204" pitchFamily="34" charset="0"/>
                </a:rPr>
                <a:t>02</a:t>
              </a:r>
            </a:p>
          </p:txBody>
        </p:sp>
      </p:grpSp>
      <p:sp>
        <p:nvSpPr>
          <p:cNvPr id="19" name="MH_Text_1"/>
          <p:cNvSpPr/>
          <p:nvPr>
            <p:custDataLst>
              <p:tags r:id="rId4"/>
            </p:custDataLst>
          </p:nvPr>
        </p:nvSpPr>
        <p:spPr>
          <a:xfrm>
            <a:off x="2989475" y="4343251"/>
            <a:ext cx="1994507" cy="29053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lIns="119989" tIns="0" rIns="119989" bIns="0" rtlCol="0" anchor="t">
            <a:noAutofit/>
          </a:bodyPr>
          <a:lstStyle/>
          <a:p>
            <a:pPr algn="ctr"/>
            <a:r>
              <a:rPr lang="zh-CN" altLang="en-US" sz="2400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射频识别技术的应用</a:t>
            </a:r>
          </a:p>
        </p:txBody>
      </p:sp>
      <p:sp>
        <p:nvSpPr>
          <p:cNvPr id="20" name="MH_Text_1"/>
          <p:cNvSpPr/>
          <p:nvPr>
            <p:custDataLst>
              <p:tags r:id="rId5"/>
            </p:custDataLst>
          </p:nvPr>
        </p:nvSpPr>
        <p:spPr>
          <a:xfrm>
            <a:off x="5985195" y="4343251"/>
            <a:ext cx="2286630" cy="29053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lIns="119989" tIns="0" rIns="119989" bIns="0" rtlCol="0" anchor="t">
            <a:noAutofit/>
          </a:bodyPr>
          <a:lstStyle/>
          <a:p>
            <a:pPr algn="ctr"/>
            <a:r>
              <a:rPr lang="zh-CN" altLang="en-US" sz="2400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射频识别技术的工作过程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A19495F-7BFA-D937-EF39-47C9707ED42F}"/>
              </a:ext>
            </a:extLst>
          </p:cNvPr>
          <p:cNvSpPr txBox="1"/>
          <p:nvPr/>
        </p:nvSpPr>
        <p:spPr>
          <a:xfrm>
            <a:off x="1383708" y="757381"/>
            <a:ext cx="379068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阿里巴巴普惠体 M" panose="00020600040101010101" charset="-122"/>
              </a:defRPr>
            </a:lvl1pPr>
          </a:lstStyle>
          <a:p>
            <a:pPr algn="l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项目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2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智能餐盘自动计费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组合 124"/>
          <p:cNvGrpSpPr/>
          <p:nvPr/>
        </p:nvGrpSpPr>
        <p:grpSpPr>
          <a:xfrm>
            <a:off x="969820" y="903066"/>
            <a:ext cx="10321017" cy="5095307"/>
            <a:chOff x="1287102" y="1199523"/>
            <a:chExt cx="6847285" cy="2795588"/>
          </a:xfrm>
        </p:grpSpPr>
        <p:sp>
          <p:nvSpPr>
            <p:cNvPr id="126" name="圆角矩形 125"/>
            <p:cNvSpPr/>
            <p:nvPr/>
          </p:nvSpPr>
          <p:spPr bwMode="auto">
            <a:xfrm>
              <a:off x="1287102" y="1199523"/>
              <a:ext cx="6847285" cy="2795588"/>
            </a:xfrm>
            <a:prstGeom prst="roundRect">
              <a:avLst>
                <a:gd name="adj" fmla="val 9960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/>
            </a:p>
          </p:txBody>
        </p:sp>
        <p:sp>
          <p:nvSpPr>
            <p:cNvPr id="127" name="圆角矩形 126"/>
            <p:cNvSpPr/>
            <p:nvPr/>
          </p:nvSpPr>
          <p:spPr bwMode="auto">
            <a:xfrm>
              <a:off x="1473978" y="1389553"/>
              <a:ext cx="6428185" cy="2483590"/>
            </a:xfrm>
            <a:prstGeom prst="roundRect">
              <a:avLst>
                <a:gd name="adj" fmla="val 8011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/>
            </a:p>
          </p:txBody>
        </p:sp>
      </p:grpSp>
      <p:sp>
        <p:nvSpPr>
          <p:cNvPr id="130" name="矩形 1"/>
          <p:cNvSpPr/>
          <p:nvPr/>
        </p:nvSpPr>
        <p:spPr>
          <a:xfrm>
            <a:off x="2606498" y="888808"/>
            <a:ext cx="3721151" cy="360611"/>
          </a:xfrm>
          <a:custGeom>
            <a:avLst/>
            <a:gdLst>
              <a:gd name="connsiteX0" fmla="*/ 0 w 1565482"/>
              <a:gd name="connsiteY0" fmla="*/ 0 h 247650"/>
              <a:gd name="connsiteX1" fmla="*/ 1298782 w 1565482"/>
              <a:gd name="connsiteY1" fmla="*/ 0 h 247650"/>
              <a:gd name="connsiteX2" fmla="*/ 1565482 w 1565482"/>
              <a:gd name="connsiteY2" fmla="*/ 247650 h 247650"/>
              <a:gd name="connsiteX3" fmla="*/ 0 w 1565482"/>
              <a:gd name="connsiteY3" fmla="*/ 247650 h 247650"/>
              <a:gd name="connsiteX4" fmla="*/ 0 w 1565482"/>
              <a:gd name="connsiteY4" fmla="*/ 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5482" h="247650">
                <a:moveTo>
                  <a:pt x="0" y="0"/>
                </a:moveTo>
                <a:lnTo>
                  <a:pt x="1298782" y="0"/>
                </a:lnTo>
                <a:lnTo>
                  <a:pt x="1565482" y="247650"/>
                </a:lnTo>
                <a:lnTo>
                  <a:pt x="0" y="247650"/>
                </a:lnTo>
                <a:lnTo>
                  <a:pt x="0" y="0"/>
                </a:lnTo>
                <a:close/>
              </a:path>
            </a:pathLst>
          </a:custGeom>
          <a:solidFill>
            <a:srgbClr val="005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31" name="矩形 2"/>
          <p:cNvSpPr/>
          <p:nvPr/>
        </p:nvSpPr>
        <p:spPr>
          <a:xfrm>
            <a:off x="1170691" y="782666"/>
            <a:ext cx="2835064" cy="657688"/>
          </a:xfrm>
          <a:custGeom>
            <a:avLst/>
            <a:gdLst>
              <a:gd name="connsiteX0" fmla="*/ 47625 w 1370758"/>
              <a:gd name="connsiteY0" fmla="*/ 0 h 836719"/>
              <a:gd name="connsiteX1" fmla="*/ 1370758 w 1370758"/>
              <a:gd name="connsiteY1" fmla="*/ 0 h 836719"/>
              <a:gd name="connsiteX2" fmla="*/ 875458 w 1370758"/>
              <a:gd name="connsiteY2" fmla="*/ 836719 h 836719"/>
              <a:gd name="connsiteX3" fmla="*/ 0 w 1370758"/>
              <a:gd name="connsiteY3" fmla="*/ 827194 h 836719"/>
              <a:gd name="connsiteX4" fmla="*/ 47625 w 1370758"/>
              <a:gd name="connsiteY4" fmla="*/ 0 h 836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0758" h="836719">
                <a:moveTo>
                  <a:pt x="47625" y="0"/>
                </a:moveTo>
                <a:lnTo>
                  <a:pt x="1370758" y="0"/>
                </a:lnTo>
                <a:lnTo>
                  <a:pt x="875458" y="836719"/>
                </a:lnTo>
                <a:lnTo>
                  <a:pt x="0" y="827194"/>
                </a:lnTo>
                <a:lnTo>
                  <a:pt x="47625" y="0"/>
                </a:lnTo>
                <a:close/>
              </a:path>
            </a:pathLst>
          </a:custGeom>
          <a:solidFill>
            <a:srgbClr val="005A9E"/>
          </a:solidFill>
          <a:ln>
            <a:noFill/>
          </a:ln>
          <a:effectLst>
            <a:outerShdw blurRad="63500" dist="63500" sx="102000" sy="102000" algn="ctr" rotWithShape="0">
              <a:prstClr val="black">
                <a:alpha val="6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28" name="TextBox 28"/>
          <p:cNvSpPr txBox="1"/>
          <p:nvPr/>
        </p:nvSpPr>
        <p:spPr bwMode="auto">
          <a:xfrm>
            <a:off x="969821" y="908506"/>
            <a:ext cx="2641479" cy="4378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665" b="1" kern="0" dirty="0">
                <a:ln w="18415" cmpd="sng">
                  <a:noFill/>
                  <a:prstDash val="solid"/>
                </a:ln>
                <a:solidFill>
                  <a:schemeClr val="bg1"/>
                </a:solidFill>
                <a:latin typeface="方正小标宋简体" panose="02000000000000000000" pitchFamily="65" charset="-122"/>
                <a:ea typeface="方正小标宋简体" panose="02000000000000000000" pitchFamily="65" charset="-122"/>
              </a:rPr>
              <a:t>项目情境</a:t>
            </a:r>
          </a:p>
        </p:txBody>
      </p:sp>
      <p:sp>
        <p:nvSpPr>
          <p:cNvPr id="2" name="矩形 1"/>
          <p:cNvSpPr/>
          <p:nvPr/>
        </p:nvSpPr>
        <p:spPr>
          <a:xfrm>
            <a:off x="1646305" y="1703356"/>
            <a:ext cx="481078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1655"/>
            <a:r>
              <a:rPr lang="zh-CN" altLang="en-US" sz="24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李明一家在自驾途中，正值午饭时间，便在一家高速服务区就餐。这里的快餐店与别处不同，大厅内虽然人流量很大，但井然有序，李明很快拿到一个餐盘，选择了几样自己喜欢的菜品放入盘中，然后将盘子往结账台上一放，便可自动计算出价格，非常快捷，李明很好奇该餐盘是如何自动计费的呢。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41799" y="129685"/>
            <a:ext cx="36252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项目</a:t>
            </a:r>
            <a:r>
              <a:rPr lang="en-US" altLang="zh-CN" sz="2000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2 </a:t>
            </a:r>
            <a:r>
              <a:rPr lang="zh-CN" altLang="en-US" sz="2000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智能餐盘自动计费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289155" y="57103"/>
            <a:ext cx="670525" cy="540033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07333EA-FFAF-C81F-9DC8-7D35CA138C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4300" y="1987726"/>
            <a:ext cx="4049292" cy="28825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文本框 18"/>
          <p:cNvSpPr txBox="1"/>
          <p:nvPr/>
        </p:nvSpPr>
        <p:spPr>
          <a:xfrm>
            <a:off x="8855242" y="6381152"/>
            <a:ext cx="2896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2</a:t>
            </a:r>
            <a:r>
              <a:rPr lang="zh-CN" altLang="en-US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单元 </a:t>
            </a:r>
            <a:r>
              <a:rPr lang="zh-CN" altLang="en-US" dirty="0" smtClean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探究旅行便捷奥秘</a:t>
            </a:r>
            <a:endParaRPr lang="zh-CN" altLang="en-US" dirty="0">
              <a:solidFill>
                <a:schemeClr val="bg1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101517" y="1072579"/>
            <a:ext cx="397369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射频识别技术的应用</a:t>
            </a:r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21" name="Picture 15" descr="f039543930bba48c37a35001ee9fa89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7" t="10257" r="26282" b="16667"/>
          <a:stretch>
            <a:fillRect/>
          </a:stretch>
        </p:blipFill>
        <p:spPr bwMode="auto">
          <a:xfrm>
            <a:off x="1135237" y="791264"/>
            <a:ext cx="75247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组合 10"/>
          <p:cNvGrpSpPr/>
          <p:nvPr/>
        </p:nvGrpSpPr>
        <p:grpSpPr>
          <a:xfrm>
            <a:off x="7355393" y="1072579"/>
            <a:ext cx="3617540" cy="4575052"/>
            <a:chOff x="1249092" y="1220655"/>
            <a:chExt cx="2827683" cy="3548678"/>
          </a:xfrm>
        </p:grpSpPr>
        <p:sp>
          <p:nvSpPr>
            <p:cNvPr id="13" name="圆角矩形 12"/>
            <p:cNvSpPr/>
            <p:nvPr/>
          </p:nvSpPr>
          <p:spPr>
            <a:xfrm>
              <a:off x="1249092" y="1276910"/>
              <a:ext cx="2827683" cy="3492423"/>
            </a:xfrm>
            <a:prstGeom prst="roundRect">
              <a:avLst>
                <a:gd name="adj" fmla="val 4670"/>
              </a:avLst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100000">
                  <a:schemeClr val="tx1">
                    <a:lumMod val="75000"/>
                    <a:lumOff val="25000"/>
                  </a:schemeClr>
                </a:gs>
              </a:gsLst>
              <a:lin ang="2700000" scaled="1"/>
              <a:tileRect/>
            </a:gradFill>
            <a:ln w="222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1397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" name="圆角矩形 13"/>
            <p:cNvSpPr/>
            <p:nvPr/>
          </p:nvSpPr>
          <p:spPr>
            <a:xfrm>
              <a:off x="1413534" y="1404609"/>
              <a:ext cx="2498799" cy="3118235"/>
            </a:xfrm>
            <a:prstGeom prst="roundRect">
              <a:avLst>
                <a:gd name="adj" fmla="val 0"/>
              </a:avLst>
            </a:prstGeom>
            <a:gradFill>
              <a:gsLst>
                <a:gs pos="52000">
                  <a:srgbClr val="F4F4F4"/>
                </a:gs>
                <a:gs pos="0">
                  <a:schemeClr val="bg1"/>
                </a:gs>
                <a:gs pos="100000">
                  <a:srgbClr val="E2E2E2"/>
                </a:gs>
              </a:gsLst>
              <a:lin ang="0" scaled="0"/>
            </a:gradFill>
            <a:ln w="25400">
              <a:noFill/>
            </a:ln>
            <a:effectLst>
              <a:outerShdw blurRad="177800" dist="889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1474375" y="1466277"/>
              <a:ext cx="2377116" cy="160026"/>
              <a:chOff x="2149634" y="1165384"/>
              <a:chExt cx="3485832" cy="234632"/>
            </a:xfrm>
          </p:grpSpPr>
          <p:grpSp>
            <p:nvGrpSpPr>
              <p:cNvPr id="48" name="组合 47"/>
              <p:cNvGrpSpPr/>
              <p:nvPr/>
            </p:nvGrpSpPr>
            <p:grpSpPr>
              <a:xfrm>
                <a:off x="2149634" y="1165384"/>
                <a:ext cx="234632" cy="234632"/>
                <a:chOff x="2483009" y="1114425"/>
                <a:chExt cx="209550" cy="209550"/>
              </a:xfrm>
            </p:grpSpPr>
            <p:sp>
              <p:nvSpPr>
                <p:cNvPr id="76" name="椭圆 75"/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77" name="椭圆 76"/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49" name="组合 48"/>
              <p:cNvGrpSpPr/>
              <p:nvPr/>
            </p:nvGrpSpPr>
            <p:grpSpPr>
              <a:xfrm>
                <a:off x="2510879" y="1165384"/>
                <a:ext cx="234632" cy="234632"/>
                <a:chOff x="2483009" y="1114425"/>
                <a:chExt cx="209550" cy="209550"/>
              </a:xfrm>
            </p:grpSpPr>
            <p:sp>
              <p:nvSpPr>
                <p:cNvPr id="74" name="椭圆 73"/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75" name="椭圆 74"/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50" name="组合 49"/>
              <p:cNvGrpSpPr/>
              <p:nvPr/>
            </p:nvGrpSpPr>
            <p:grpSpPr>
              <a:xfrm>
                <a:off x="2872123" y="1165384"/>
                <a:ext cx="234632" cy="234632"/>
                <a:chOff x="2483009" y="1114425"/>
                <a:chExt cx="209550" cy="209550"/>
              </a:xfrm>
            </p:grpSpPr>
            <p:sp>
              <p:nvSpPr>
                <p:cNvPr id="72" name="椭圆 71"/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73" name="椭圆 72"/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51" name="组合 50"/>
              <p:cNvGrpSpPr/>
              <p:nvPr/>
            </p:nvGrpSpPr>
            <p:grpSpPr>
              <a:xfrm>
                <a:off x="3233367" y="1165384"/>
                <a:ext cx="234632" cy="234632"/>
                <a:chOff x="2483009" y="1114425"/>
                <a:chExt cx="209550" cy="209550"/>
              </a:xfrm>
            </p:grpSpPr>
            <p:sp>
              <p:nvSpPr>
                <p:cNvPr id="70" name="椭圆 69"/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71" name="椭圆 70"/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52" name="组合 51"/>
              <p:cNvGrpSpPr/>
              <p:nvPr/>
            </p:nvGrpSpPr>
            <p:grpSpPr>
              <a:xfrm>
                <a:off x="3594612" y="1165384"/>
                <a:ext cx="234632" cy="234632"/>
                <a:chOff x="2483009" y="1114425"/>
                <a:chExt cx="209550" cy="209550"/>
              </a:xfrm>
            </p:grpSpPr>
            <p:sp>
              <p:nvSpPr>
                <p:cNvPr id="68" name="椭圆 67"/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69" name="椭圆 68"/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53" name="组合 52"/>
              <p:cNvGrpSpPr/>
              <p:nvPr/>
            </p:nvGrpSpPr>
            <p:grpSpPr>
              <a:xfrm>
                <a:off x="3955856" y="1165384"/>
                <a:ext cx="234632" cy="234632"/>
                <a:chOff x="2483009" y="1114425"/>
                <a:chExt cx="209550" cy="209550"/>
              </a:xfrm>
            </p:grpSpPr>
            <p:sp>
              <p:nvSpPr>
                <p:cNvPr id="66" name="椭圆 65"/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67" name="椭圆 66"/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54" name="组合 53"/>
              <p:cNvGrpSpPr/>
              <p:nvPr/>
            </p:nvGrpSpPr>
            <p:grpSpPr>
              <a:xfrm>
                <a:off x="4317101" y="1165384"/>
                <a:ext cx="234632" cy="234632"/>
                <a:chOff x="2483009" y="1114425"/>
                <a:chExt cx="209550" cy="209550"/>
              </a:xfrm>
            </p:grpSpPr>
            <p:sp>
              <p:nvSpPr>
                <p:cNvPr id="64" name="椭圆 63"/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65" name="椭圆 64"/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55" name="组合 54"/>
              <p:cNvGrpSpPr/>
              <p:nvPr/>
            </p:nvGrpSpPr>
            <p:grpSpPr>
              <a:xfrm>
                <a:off x="4678345" y="1165384"/>
                <a:ext cx="234632" cy="234632"/>
                <a:chOff x="2483009" y="1114425"/>
                <a:chExt cx="209550" cy="209550"/>
              </a:xfrm>
            </p:grpSpPr>
            <p:sp>
              <p:nvSpPr>
                <p:cNvPr id="62" name="椭圆 61"/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63" name="椭圆 62"/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56" name="组合 55"/>
              <p:cNvGrpSpPr/>
              <p:nvPr/>
            </p:nvGrpSpPr>
            <p:grpSpPr>
              <a:xfrm>
                <a:off x="5039590" y="1165384"/>
                <a:ext cx="234632" cy="234632"/>
                <a:chOff x="2483009" y="1114425"/>
                <a:chExt cx="209550" cy="209550"/>
              </a:xfrm>
            </p:grpSpPr>
            <p:sp>
              <p:nvSpPr>
                <p:cNvPr id="60" name="椭圆 59"/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61" name="椭圆 60"/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57" name="组合 56"/>
              <p:cNvGrpSpPr/>
              <p:nvPr/>
            </p:nvGrpSpPr>
            <p:grpSpPr>
              <a:xfrm>
                <a:off x="5400834" y="1165384"/>
                <a:ext cx="234632" cy="234632"/>
                <a:chOff x="2483009" y="1114425"/>
                <a:chExt cx="209550" cy="209550"/>
              </a:xfrm>
            </p:grpSpPr>
            <p:sp>
              <p:nvSpPr>
                <p:cNvPr id="58" name="椭圆 57"/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59" name="椭圆 58"/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16" name="组合 15"/>
            <p:cNvGrpSpPr/>
            <p:nvPr/>
          </p:nvGrpSpPr>
          <p:grpSpPr>
            <a:xfrm>
              <a:off x="1515603" y="1220655"/>
              <a:ext cx="64560" cy="330785"/>
              <a:chOff x="2244442" y="772895"/>
              <a:chExt cx="94671" cy="485002"/>
            </a:xfrm>
          </p:grpSpPr>
          <p:sp>
            <p:nvSpPr>
              <p:cNvPr id="46" name="圆角矩形 45"/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7" name="圆角矩形 46"/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7" name="组合 16"/>
            <p:cNvGrpSpPr/>
            <p:nvPr/>
          </p:nvGrpSpPr>
          <p:grpSpPr>
            <a:xfrm>
              <a:off x="1762911" y="1220655"/>
              <a:ext cx="64560" cy="330785"/>
              <a:chOff x="2244442" y="772895"/>
              <a:chExt cx="94671" cy="485002"/>
            </a:xfrm>
          </p:grpSpPr>
          <p:sp>
            <p:nvSpPr>
              <p:cNvPr id="44" name="圆角矩形 43"/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5" name="圆角矩形 44"/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8" name="组合 17"/>
            <p:cNvGrpSpPr/>
            <p:nvPr/>
          </p:nvGrpSpPr>
          <p:grpSpPr>
            <a:xfrm>
              <a:off x="2010219" y="1220655"/>
              <a:ext cx="64560" cy="330785"/>
              <a:chOff x="2244442" y="772895"/>
              <a:chExt cx="94671" cy="485002"/>
            </a:xfrm>
          </p:grpSpPr>
          <p:sp>
            <p:nvSpPr>
              <p:cNvPr id="42" name="圆角矩形 41"/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3" name="圆角矩形 42"/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2257526" y="1220655"/>
              <a:ext cx="64560" cy="330785"/>
              <a:chOff x="2244442" y="772895"/>
              <a:chExt cx="94671" cy="485002"/>
            </a:xfrm>
          </p:grpSpPr>
          <p:sp>
            <p:nvSpPr>
              <p:cNvPr id="40" name="圆角矩形 39"/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1" name="圆角矩形 40"/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0" name="组合 19"/>
            <p:cNvGrpSpPr/>
            <p:nvPr/>
          </p:nvGrpSpPr>
          <p:grpSpPr>
            <a:xfrm>
              <a:off x="2504835" y="1220655"/>
              <a:ext cx="64560" cy="330785"/>
              <a:chOff x="2244442" y="772895"/>
              <a:chExt cx="94671" cy="485002"/>
            </a:xfrm>
          </p:grpSpPr>
          <p:sp>
            <p:nvSpPr>
              <p:cNvPr id="38" name="圆角矩形 37"/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9" name="圆角矩形 38"/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3" name="组合 22"/>
            <p:cNvGrpSpPr/>
            <p:nvPr/>
          </p:nvGrpSpPr>
          <p:grpSpPr>
            <a:xfrm>
              <a:off x="2752143" y="1220655"/>
              <a:ext cx="64560" cy="330785"/>
              <a:chOff x="2244442" y="772895"/>
              <a:chExt cx="94671" cy="485002"/>
            </a:xfrm>
          </p:grpSpPr>
          <p:sp>
            <p:nvSpPr>
              <p:cNvPr id="36" name="圆角矩形 35"/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7" name="圆角矩形 36"/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4" name="组合 23"/>
            <p:cNvGrpSpPr/>
            <p:nvPr/>
          </p:nvGrpSpPr>
          <p:grpSpPr>
            <a:xfrm>
              <a:off x="2999451" y="1220655"/>
              <a:ext cx="64560" cy="330785"/>
              <a:chOff x="2244442" y="772895"/>
              <a:chExt cx="94671" cy="485002"/>
            </a:xfrm>
          </p:grpSpPr>
          <p:sp>
            <p:nvSpPr>
              <p:cNvPr id="34" name="圆角矩形 33"/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5" name="圆角矩形 34"/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5" name="组合 24"/>
            <p:cNvGrpSpPr/>
            <p:nvPr/>
          </p:nvGrpSpPr>
          <p:grpSpPr>
            <a:xfrm>
              <a:off x="3246759" y="1220655"/>
              <a:ext cx="64560" cy="330785"/>
              <a:chOff x="2244442" y="772895"/>
              <a:chExt cx="94671" cy="485002"/>
            </a:xfrm>
          </p:grpSpPr>
          <p:sp>
            <p:nvSpPr>
              <p:cNvPr id="32" name="圆角矩形 31"/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3" name="圆角矩形 32"/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6" name="组合 25"/>
            <p:cNvGrpSpPr/>
            <p:nvPr/>
          </p:nvGrpSpPr>
          <p:grpSpPr>
            <a:xfrm>
              <a:off x="3494067" y="1220655"/>
              <a:ext cx="64560" cy="330785"/>
              <a:chOff x="2244442" y="772895"/>
              <a:chExt cx="94671" cy="485002"/>
            </a:xfrm>
          </p:grpSpPr>
          <p:sp>
            <p:nvSpPr>
              <p:cNvPr id="30" name="圆角矩形 29"/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1" name="圆角矩形 30"/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7" name="组合 26"/>
            <p:cNvGrpSpPr/>
            <p:nvPr/>
          </p:nvGrpSpPr>
          <p:grpSpPr>
            <a:xfrm>
              <a:off x="3741375" y="1220655"/>
              <a:ext cx="64560" cy="330785"/>
              <a:chOff x="2244442" y="772895"/>
              <a:chExt cx="94671" cy="485002"/>
            </a:xfrm>
          </p:grpSpPr>
          <p:sp>
            <p:nvSpPr>
              <p:cNvPr id="28" name="圆角矩形 27"/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9" name="圆角矩形 28"/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7570251" y="2217663"/>
            <a:ext cx="3271922" cy="2081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2F2F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zh-CN" altLang="en-US" sz="1600" b="0" i="0" u="none" strike="noStrike" cap="none" normalizeH="0" baseline="0" dirty="0">
                <a:ln>
                  <a:noFill/>
                </a:ln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    射频识别技术（</a:t>
            </a:r>
            <a:r>
              <a:rPr kumimoji="0" lang="en-US" altLang="zh-CN" sz="1600" b="0" i="0" u="none" strike="noStrike" cap="none" normalizeH="0" baseline="0" dirty="0">
                <a:ln>
                  <a:noFill/>
                </a:ln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RFID</a:t>
            </a:r>
            <a:r>
              <a:rPr kumimoji="0" lang="zh-CN" altLang="en-US" sz="1600" b="0" i="0" u="none" strike="noStrike" cap="none" normalizeH="0" baseline="0" dirty="0">
                <a:ln>
                  <a:noFill/>
                </a:ln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），是物联网中常见的识别技术之一，它可以将电子标签制作成各种样式，在非接触的状态下，由读取设备读出信息，或将信息写入电子标签。一台读取设备可以快速同时读取很多标签。目前，射频识别技术在图书管理、物品溯源、自动化生产等领域都有着广泛的应用。</a:t>
            </a:r>
          </a:p>
          <a:p>
            <a:pPr marL="0" marR="0" lvl="0" indent="0" algn="l" defTabSz="914400" rtl="0" eaLnBrk="0" fontAlgn="base" latinLnBrk="0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zh-CN" sz="24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pic>
        <p:nvPicPr>
          <p:cNvPr id="7" name="图片 6" descr="卡通画&#10;&#10;中度可信度描述已自动生成">
            <a:extLst>
              <a:ext uri="{FF2B5EF4-FFF2-40B4-BE49-F238E27FC236}">
                <a16:creationId xmlns:a16="http://schemas.microsoft.com/office/drawing/2014/main" id="{177DBBEA-6A94-CF31-ECA8-92EF691556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936" y="1726867"/>
            <a:ext cx="956911" cy="454533"/>
          </a:xfrm>
          <a:prstGeom prst="rect">
            <a:avLst/>
          </a:prstGeom>
        </p:spPr>
      </p:pic>
      <p:pic>
        <p:nvPicPr>
          <p:cNvPr id="10" name="图片 9" descr="图示&#10;&#10;描述已自动生成">
            <a:extLst>
              <a:ext uri="{FF2B5EF4-FFF2-40B4-BE49-F238E27FC236}">
                <a16:creationId xmlns:a16="http://schemas.microsoft.com/office/drawing/2014/main" id="{AA39B503-8E2E-70E8-F953-64D7CB4DB5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724" y="1877114"/>
            <a:ext cx="6563246" cy="33372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101516" y="1072579"/>
            <a:ext cx="422894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射频识别技术的工作过程</a:t>
            </a:r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21" name="Picture 15" descr="f039543930bba48c37a35001ee9fa89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7" t="10257" r="26282" b="16667"/>
          <a:stretch>
            <a:fillRect/>
          </a:stretch>
        </p:blipFill>
        <p:spPr bwMode="auto">
          <a:xfrm>
            <a:off x="1135237" y="791264"/>
            <a:ext cx="75247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对象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0027536"/>
              </p:ext>
            </p:extLst>
          </p:nvPr>
        </p:nvGraphicFramePr>
        <p:xfrm>
          <a:off x="6544265" y="1072579"/>
          <a:ext cx="4724400" cy="3883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Picture" r:id="rId7" imgW="2430000" imgH="2004120" progId="Word.Picture.8">
                  <p:embed/>
                </p:oleObj>
              </mc:Choice>
              <mc:Fallback>
                <p:oleObj name="Picture" r:id="rId7" imgW="2430000" imgH="2004120" progId="Word.Picture.8">
                  <p:embed/>
                  <p:pic>
                    <p:nvPicPr>
                      <p:cNvPr id="8" name="对象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44265" y="1072579"/>
                        <a:ext cx="4724400" cy="38830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图片 5">
            <a:extLst>
              <a:ext uri="{FF2B5EF4-FFF2-40B4-BE49-F238E27FC236}">
                <a16:creationId xmlns:a16="http://schemas.microsoft.com/office/drawing/2014/main" id="{2AC213BA-1D25-1D4A-8AE8-CBC92DCC9D7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158" y="4411226"/>
            <a:ext cx="2072944" cy="2072944"/>
          </a:xfrm>
          <a:prstGeom prst="rect">
            <a:avLst/>
          </a:prstGeom>
        </p:spPr>
      </p:pic>
      <p:pic>
        <p:nvPicPr>
          <p:cNvPr id="3" name="什么是射频识别">
            <a:hlinkClick r:id="" action="ppaction://media"/>
            <a:extLst>
              <a:ext uri="{FF2B5EF4-FFF2-40B4-BE49-F238E27FC236}">
                <a16:creationId xmlns:a16="http://schemas.microsoft.com/office/drawing/2014/main" id="{782B28ED-90F3-B7EC-94E1-FE0EE08ABF51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65127" y="2177948"/>
            <a:ext cx="5579138" cy="3138265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FEF40DF3-96C2-9B1D-B0C8-72DCE04DF17E}"/>
              </a:ext>
            </a:extLst>
          </p:cNvPr>
          <p:cNvSpPr txBox="1"/>
          <p:nvPr/>
        </p:nvSpPr>
        <p:spPr>
          <a:xfrm>
            <a:off x="7905160" y="2469695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rgbClr val="FF0000"/>
                </a:solidFill>
              </a:rPr>
              <a:t>电子标签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A5B3957-CE4F-21AB-41CA-EB2ABCD736A2}"/>
              </a:ext>
            </a:extLst>
          </p:cNvPr>
          <p:cNvSpPr txBox="1"/>
          <p:nvPr/>
        </p:nvSpPr>
        <p:spPr>
          <a:xfrm>
            <a:off x="9483024" y="2952584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rgbClr val="FF0000"/>
                </a:solidFill>
              </a:rPr>
              <a:t>阅读器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28DF887-882C-B9C9-3EF3-6DEA50662148}"/>
              </a:ext>
            </a:extLst>
          </p:cNvPr>
          <p:cNvSpPr txBox="1"/>
          <p:nvPr/>
        </p:nvSpPr>
        <p:spPr>
          <a:xfrm>
            <a:off x="7644175" y="4411226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rgbClr val="FF0000"/>
                </a:solidFill>
              </a:rPr>
              <a:t>计算机</a:t>
            </a:r>
          </a:p>
        </p:txBody>
      </p:sp>
    </p:spTree>
    <p:extLst>
      <p:ext uri="{BB962C8B-B14F-4D97-AF65-F5344CB8AC3E}">
        <p14:creationId xmlns:p14="http://schemas.microsoft.com/office/powerpoint/2010/main" val="500782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/>
          <p:cNvSpPr/>
          <p:nvPr/>
        </p:nvSpPr>
        <p:spPr>
          <a:xfrm>
            <a:off x="4552315" y="1541780"/>
            <a:ext cx="290639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chemeClr val="bg1">
                    <a:alpha val="89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拓展评价</a:t>
            </a: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920" y="3186514"/>
            <a:ext cx="3286648" cy="328664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851530" y="642510"/>
            <a:ext cx="670525" cy="540033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16200000">
            <a:off x="2833523" y="2375837"/>
            <a:ext cx="1130095" cy="1629029"/>
            <a:chOff x="1132852" y="1215112"/>
            <a:chExt cx="1248082" cy="1799107"/>
          </a:xfrm>
        </p:grpSpPr>
        <p:sp>
          <p:nvSpPr>
            <p:cNvPr id="12" name="Oval 24"/>
            <p:cNvSpPr>
              <a:spLocks noChangeArrowheads="1"/>
            </p:cNvSpPr>
            <p:nvPr/>
          </p:nvSpPr>
          <p:spPr bwMode="auto">
            <a:xfrm>
              <a:off x="1132852" y="1215112"/>
              <a:ext cx="1248082" cy="1248251"/>
            </a:xfrm>
            <a:prstGeom prst="ellipse">
              <a:avLst/>
            </a:prstGeom>
            <a:solidFill>
              <a:srgbClr val="3484A2"/>
            </a:solidFill>
            <a:ln w="14288" cap="flat">
              <a:noFill/>
              <a:prstDash val="solid"/>
              <a:miter lim="800000"/>
            </a:ln>
            <a:effectLst/>
          </p:spPr>
          <p:txBody>
            <a:bodyPr vert="horz" wrap="square" lIns="68589" tIns="34295" rIns="68589" bIns="34295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任意多边形 12"/>
            <p:cNvSpPr/>
            <p:nvPr/>
          </p:nvSpPr>
          <p:spPr bwMode="auto">
            <a:xfrm>
              <a:off x="1265187" y="1356556"/>
              <a:ext cx="991889" cy="1657663"/>
            </a:xfrm>
            <a:custGeom>
              <a:avLst/>
              <a:gdLst>
                <a:gd name="connsiteX0" fmla="*/ 643732 w 1287464"/>
                <a:gd name="connsiteY0" fmla="*/ 0 h 2151341"/>
                <a:gd name="connsiteX1" fmla="*/ 1287464 w 1287464"/>
                <a:gd name="connsiteY1" fmla="*/ 646113 h 2151341"/>
                <a:gd name="connsiteX2" fmla="*/ 1003649 w 1287464"/>
                <a:gd name="connsiteY2" fmla="*/ 1181880 h 2151341"/>
                <a:gd name="connsiteX3" fmla="*/ 982663 w 1287464"/>
                <a:gd name="connsiteY3" fmla="*/ 1193313 h 2151341"/>
                <a:gd name="connsiteX4" fmla="*/ 982663 w 1287464"/>
                <a:gd name="connsiteY4" fmla="*/ 1459191 h 2151341"/>
                <a:gd name="connsiteX5" fmla="*/ 1204913 w 1287464"/>
                <a:gd name="connsiteY5" fmla="*/ 1459191 h 2151341"/>
                <a:gd name="connsiteX6" fmla="*/ 646113 w 1287464"/>
                <a:gd name="connsiteY6" fmla="*/ 2151341 h 2151341"/>
                <a:gd name="connsiteX7" fmla="*/ 85725 w 1287464"/>
                <a:gd name="connsiteY7" fmla="*/ 1459191 h 2151341"/>
                <a:gd name="connsiteX8" fmla="*/ 303213 w 1287464"/>
                <a:gd name="connsiteY8" fmla="*/ 1459191 h 2151341"/>
                <a:gd name="connsiteX9" fmla="*/ 303213 w 1287464"/>
                <a:gd name="connsiteY9" fmla="*/ 1192447 h 2151341"/>
                <a:gd name="connsiteX10" fmla="*/ 283816 w 1287464"/>
                <a:gd name="connsiteY10" fmla="*/ 1181880 h 2151341"/>
                <a:gd name="connsiteX11" fmla="*/ 0 w 1287464"/>
                <a:gd name="connsiteY11" fmla="*/ 646113 h 2151341"/>
                <a:gd name="connsiteX12" fmla="*/ 643732 w 1287464"/>
                <a:gd name="connsiteY12" fmla="*/ 0 h 215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7464" h="2151341">
                  <a:moveTo>
                    <a:pt x="643732" y="0"/>
                  </a:moveTo>
                  <a:cubicBezTo>
                    <a:pt x="999255" y="0"/>
                    <a:pt x="1287464" y="289275"/>
                    <a:pt x="1287464" y="646113"/>
                  </a:cubicBezTo>
                  <a:cubicBezTo>
                    <a:pt x="1287464" y="869137"/>
                    <a:pt x="1174882" y="1065769"/>
                    <a:pt x="1003649" y="1181880"/>
                  </a:cubicBezTo>
                  <a:lnTo>
                    <a:pt x="982663" y="1193313"/>
                  </a:lnTo>
                  <a:lnTo>
                    <a:pt x="982663" y="1459191"/>
                  </a:lnTo>
                  <a:lnTo>
                    <a:pt x="1204913" y="1459191"/>
                  </a:lnTo>
                  <a:lnTo>
                    <a:pt x="646113" y="2151341"/>
                  </a:lnTo>
                  <a:lnTo>
                    <a:pt x="85725" y="1459191"/>
                  </a:lnTo>
                  <a:lnTo>
                    <a:pt x="303213" y="1459191"/>
                  </a:lnTo>
                  <a:lnTo>
                    <a:pt x="303213" y="1192447"/>
                  </a:lnTo>
                  <a:lnTo>
                    <a:pt x="283816" y="1181880"/>
                  </a:lnTo>
                  <a:cubicBezTo>
                    <a:pt x="112582" y="1065769"/>
                    <a:pt x="0" y="869137"/>
                    <a:pt x="0" y="646113"/>
                  </a:cubicBezTo>
                  <a:cubicBezTo>
                    <a:pt x="0" y="289275"/>
                    <a:pt x="288209" y="0"/>
                    <a:pt x="643732" y="0"/>
                  </a:cubicBezTo>
                  <a:close/>
                </a:path>
              </a:pathLst>
            </a:custGeom>
            <a:solidFill>
              <a:srgbClr val="F0F0F0"/>
            </a:solidFill>
            <a:ln w="28575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8900000" scaled="0"/>
                <a:tileRect/>
              </a:gradFill>
              <a:prstDash val="solid"/>
              <a:miter lim="800000"/>
            </a:ln>
            <a:effectLst>
              <a:outerShdw blurRad="228600" dist="63500" dir="8100000" algn="tr" rotWithShape="0">
                <a:prstClr val="black">
                  <a:alpha val="40000"/>
                </a:prstClr>
              </a:outerShdw>
            </a:effectLst>
          </p:spPr>
          <p:txBody>
            <a:bodyPr lIns="68589" tIns="34295" rIns="68589" bIns="34295" rtlCol="0" anchor="ctr"/>
            <a:lstStyle/>
            <a:p>
              <a:pPr algn="ctr"/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4" name="文本框 22"/>
            <p:cNvSpPr txBox="1"/>
            <p:nvPr/>
          </p:nvSpPr>
          <p:spPr>
            <a:xfrm rot="5400000">
              <a:off x="1401827" y="1503219"/>
              <a:ext cx="759279" cy="700202"/>
            </a:xfrm>
            <a:prstGeom prst="rect">
              <a:avLst/>
            </a:prstGeom>
            <a:noFill/>
          </p:spPr>
          <p:txBody>
            <a:bodyPr wrap="square" lIns="68589" tIns="34295" rIns="68589" bIns="34295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Impact" panose="020B0806030902050204" pitchFamily="34" charset="0"/>
                </a:rPr>
                <a:t>01</a:t>
              </a:r>
            </a:p>
          </p:txBody>
        </p:sp>
      </p:grpSp>
      <p:grpSp>
        <p:nvGrpSpPr>
          <p:cNvPr id="15" name="组合 14"/>
          <p:cNvGrpSpPr/>
          <p:nvPr/>
        </p:nvGrpSpPr>
        <p:grpSpPr>
          <a:xfrm rot="16200000">
            <a:off x="3879377" y="3745953"/>
            <a:ext cx="1130095" cy="1629029"/>
            <a:chOff x="4791477" y="1215112"/>
            <a:chExt cx="1248082" cy="1799107"/>
          </a:xfrm>
        </p:grpSpPr>
        <p:sp>
          <p:nvSpPr>
            <p:cNvPr id="16" name="Oval 24"/>
            <p:cNvSpPr>
              <a:spLocks noChangeArrowheads="1"/>
            </p:cNvSpPr>
            <p:nvPr/>
          </p:nvSpPr>
          <p:spPr bwMode="auto">
            <a:xfrm>
              <a:off x="4791477" y="1215112"/>
              <a:ext cx="1248082" cy="1248251"/>
            </a:xfrm>
            <a:prstGeom prst="ellipse">
              <a:avLst/>
            </a:prstGeom>
            <a:solidFill>
              <a:srgbClr val="0068B6"/>
            </a:solidFill>
            <a:ln w="14288" cap="flat">
              <a:noFill/>
              <a:prstDash val="solid"/>
              <a:miter lim="800000"/>
            </a:ln>
            <a:effectLst/>
          </p:spPr>
          <p:txBody>
            <a:bodyPr vert="horz" wrap="square" lIns="68589" tIns="34295" rIns="68589" bIns="34295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任意多边形 16"/>
            <p:cNvSpPr/>
            <p:nvPr/>
          </p:nvSpPr>
          <p:spPr bwMode="auto">
            <a:xfrm>
              <a:off x="4923812" y="1356556"/>
              <a:ext cx="991889" cy="1657663"/>
            </a:xfrm>
            <a:custGeom>
              <a:avLst/>
              <a:gdLst>
                <a:gd name="connsiteX0" fmla="*/ 643732 w 1287464"/>
                <a:gd name="connsiteY0" fmla="*/ 0 h 2151341"/>
                <a:gd name="connsiteX1" fmla="*/ 1287464 w 1287464"/>
                <a:gd name="connsiteY1" fmla="*/ 646113 h 2151341"/>
                <a:gd name="connsiteX2" fmla="*/ 1003649 w 1287464"/>
                <a:gd name="connsiteY2" fmla="*/ 1181880 h 2151341"/>
                <a:gd name="connsiteX3" fmla="*/ 982663 w 1287464"/>
                <a:gd name="connsiteY3" fmla="*/ 1193313 h 2151341"/>
                <a:gd name="connsiteX4" fmla="*/ 982663 w 1287464"/>
                <a:gd name="connsiteY4" fmla="*/ 1459191 h 2151341"/>
                <a:gd name="connsiteX5" fmla="*/ 1204913 w 1287464"/>
                <a:gd name="connsiteY5" fmla="*/ 1459191 h 2151341"/>
                <a:gd name="connsiteX6" fmla="*/ 646113 w 1287464"/>
                <a:gd name="connsiteY6" fmla="*/ 2151341 h 2151341"/>
                <a:gd name="connsiteX7" fmla="*/ 85725 w 1287464"/>
                <a:gd name="connsiteY7" fmla="*/ 1459191 h 2151341"/>
                <a:gd name="connsiteX8" fmla="*/ 303213 w 1287464"/>
                <a:gd name="connsiteY8" fmla="*/ 1459191 h 2151341"/>
                <a:gd name="connsiteX9" fmla="*/ 303213 w 1287464"/>
                <a:gd name="connsiteY9" fmla="*/ 1192447 h 2151341"/>
                <a:gd name="connsiteX10" fmla="*/ 283816 w 1287464"/>
                <a:gd name="connsiteY10" fmla="*/ 1181880 h 2151341"/>
                <a:gd name="connsiteX11" fmla="*/ 0 w 1287464"/>
                <a:gd name="connsiteY11" fmla="*/ 646113 h 2151341"/>
                <a:gd name="connsiteX12" fmla="*/ 643732 w 1287464"/>
                <a:gd name="connsiteY12" fmla="*/ 0 h 215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7464" h="2151341">
                  <a:moveTo>
                    <a:pt x="643732" y="0"/>
                  </a:moveTo>
                  <a:cubicBezTo>
                    <a:pt x="999255" y="0"/>
                    <a:pt x="1287464" y="289275"/>
                    <a:pt x="1287464" y="646113"/>
                  </a:cubicBezTo>
                  <a:cubicBezTo>
                    <a:pt x="1287464" y="869137"/>
                    <a:pt x="1174882" y="1065769"/>
                    <a:pt x="1003649" y="1181880"/>
                  </a:cubicBezTo>
                  <a:lnTo>
                    <a:pt x="982663" y="1193313"/>
                  </a:lnTo>
                  <a:lnTo>
                    <a:pt x="982663" y="1459191"/>
                  </a:lnTo>
                  <a:lnTo>
                    <a:pt x="1204913" y="1459191"/>
                  </a:lnTo>
                  <a:lnTo>
                    <a:pt x="646113" y="2151341"/>
                  </a:lnTo>
                  <a:lnTo>
                    <a:pt x="85725" y="1459191"/>
                  </a:lnTo>
                  <a:lnTo>
                    <a:pt x="303213" y="1459191"/>
                  </a:lnTo>
                  <a:lnTo>
                    <a:pt x="303213" y="1192447"/>
                  </a:lnTo>
                  <a:lnTo>
                    <a:pt x="283816" y="1181880"/>
                  </a:lnTo>
                  <a:cubicBezTo>
                    <a:pt x="112582" y="1065769"/>
                    <a:pt x="0" y="869137"/>
                    <a:pt x="0" y="646113"/>
                  </a:cubicBezTo>
                  <a:cubicBezTo>
                    <a:pt x="0" y="289275"/>
                    <a:pt x="288209" y="0"/>
                    <a:pt x="643732" y="0"/>
                  </a:cubicBezTo>
                  <a:close/>
                </a:path>
              </a:pathLst>
            </a:custGeom>
            <a:solidFill>
              <a:srgbClr val="F0F0F0"/>
            </a:solidFill>
            <a:ln w="28575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8900000" scaled="0"/>
                <a:tileRect/>
              </a:gradFill>
              <a:prstDash val="solid"/>
              <a:miter lim="800000"/>
            </a:ln>
            <a:effectLst>
              <a:outerShdw blurRad="228600" dist="63500" dir="8100000" algn="tr" rotWithShape="0">
                <a:prstClr val="black">
                  <a:alpha val="40000"/>
                </a:prstClr>
              </a:outerShdw>
            </a:effectLst>
          </p:spPr>
          <p:txBody>
            <a:bodyPr lIns="68589" tIns="34295" rIns="68589" bIns="34295" rtlCol="0" anchor="ctr"/>
            <a:lstStyle/>
            <a:p>
              <a:pPr algn="ctr"/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8" name="文本框 24"/>
            <p:cNvSpPr txBox="1"/>
            <p:nvPr/>
          </p:nvSpPr>
          <p:spPr>
            <a:xfrm rot="5400000">
              <a:off x="5057757" y="1503219"/>
              <a:ext cx="759279" cy="700202"/>
            </a:xfrm>
            <a:prstGeom prst="rect">
              <a:avLst/>
            </a:prstGeom>
            <a:noFill/>
          </p:spPr>
          <p:txBody>
            <a:bodyPr wrap="square" lIns="68589" tIns="34295" rIns="68589" bIns="34295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Impact" panose="020B0806030902050204" pitchFamily="34" charset="0"/>
                </a:rPr>
                <a:t>02</a:t>
              </a:r>
            </a:p>
          </p:txBody>
        </p:sp>
      </p:grpSp>
      <p:sp>
        <p:nvSpPr>
          <p:cNvPr id="19" name="MH_Text_1"/>
          <p:cNvSpPr/>
          <p:nvPr>
            <p:custDataLst>
              <p:tags r:id="rId1"/>
            </p:custDataLst>
          </p:nvPr>
        </p:nvSpPr>
        <p:spPr>
          <a:xfrm>
            <a:off x="4035022" y="2730853"/>
            <a:ext cx="1702075" cy="29053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lIns="119989" tIns="0" rIns="119989" bIns="0" rtlCol="0" anchor="t">
            <a:noAutofit/>
          </a:bodyPr>
          <a:lstStyle/>
          <a:p>
            <a:pPr algn="ctr"/>
            <a:r>
              <a:rPr lang="zh-CN" altLang="en-US" sz="2400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学以致用</a:t>
            </a:r>
          </a:p>
        </p:txBody>
      </p:sp>
      <p:sp>
        <p:nvSpPr>
          <p:cNvPr id="20" name="MH_Text_1"/>
          <p:cNvSpPr/>
          <p:nvPr>
            <p:custDataLst>
              <p:tags r:id="rId2"/>
            </p:custDataLst>
          </p:nvPr>
        </p:nvSpPr>
        <p:spPr>
          <a:xfrm>
            <a:off x="5064025" y="4069693"/>
            <a:ext cx="1702075" cy="29053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lIns="119989" tIns="0" rIns="119989" bIns="0" rtlCol="0" anchor="t">
            <a:noAutofit/>
          </a:bodyPr>
          <a:lstStyle/>
          <a:p>
            <a:pPr algn="ctr"/>
            <a:r>
              <a:rPr lang="zh-CN" altLang="en-US" sz="2400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项目总结</a:t>
            </a:r>
          </a:p>
        </p:txBody>
      </p:sp>
      <p:sp>
        <p:nvSpPr>
          <p:cNvPr id="21" name="矩形 20"/>
          <p:cNvSpPr/>
          <p:nvPr/>
        </p:nvSpPr>
        <p:spPr>
          <a:xfrm>
            <a:off x="4444325" y="3120503"/>
            <a:ext cx="39569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FFC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图书馆里的射频识别技术</a:t>
            </a:r>
          </a:p>
        </p:txBody>
      </p:sp>
      <p:sp>
        <p:nvSpPr>
          <p:cNvPr id="22" name="矩形 21"/>
          <p:cNvSpPr/>
          <p:nvPr/>
        </p:nvSpPr>
        <p:spPr>
          <a:xfrm>
            <a:off x="5394087" y="4452126"/>
            <a:ext cx="20409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FFC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项目完成情况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8E318D3-E15B-488C-36CB-F6B1DD0D6608}"/>
              </a:ext>
            </a:extLst>
          </p:cNvPr>
          <p:cNvSpPr txBox="1"/>
          <p:nvPr/>
        </p:nvSpPr>
        <p:spPr>
          <a:xfrm>
            <a:off x="1383708" y="757381"/>
            <a:ext cx="379068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阿里巴巴普惠体 M" panose="00020600040101010101" charset="-122"/>
              </a:defRPr>
            </a:lvl1pPr>
          </a:lstStyle>
          <a:p>
            <a:pPr algn="l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项目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2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智能餐盘自动计费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117030" y="1074639"/>
            <a:ext cx="462197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图书馆里的射频识别技术</a:t>
            </a:r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043" y="3897756"/>
            <a:ext cx="2567617" cy="256761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05" y="835313"/>
            <a:ext cx="899141" cy="899141"/>
          </a:xfrm>
          <a:prstGeom prst="rect">
            <a:avLst/>
          </a:prstGeom>
        </p:spPr>
      </p:pic>
      <p:pic>
        <p:nvPicPr>
          <p:cNvPr id="1026" name="图片 1">
            <a:extLst>
              <a:ext uri="{FF2B5EF4-FFF2-40B4-BE49-F238E27FC236}">
                <a16:creationId xmlns:a16="http://schemas.microsoft.com/office/drawing/2014/main" id="{1E68D39C-5817-3207-10A5-291F60FC9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966" y="3221438"/>
            <a:ext cx="6990368" cy="2567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3A405CAC-3260-3FD1-765E-9275AB35FB8C}"/>
              </a:ext>
            </a:extLst>
          </p:cNvPr>
          <p:cNvSpPr txBox="1"/>
          <p:nvPr/>
        </p:nvSpPr>
        <p:spPr>
          <a:xfrm>
            <a:off x="3843459" y="1734454"/>
            <a:ext cx="7207936" cy="1142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1600" dirty="0">
                <a:latin typeface="楷体" panose="02010609060101010101" pitchFamily="49" charset="-122"/>
                <a:ea typeface="楷体" panose="02010609060101010101" pitchFamily="49" charset="-122"/>
              </a:rPr>
              <a:t>图书馆借书时会发现，图书背面贴有电子标签，当读者经过门禁的时候，会判断所拿图书有没有办理借阅手续，如果没有，会报警。请结合本课知识，思考在图书借阅和归还的过程中射频识别技术的应用，它的工作过程</a:t>
            </a: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是怎样的？</a:t>
            </a:r>
          </a:p>
        </p:txBody>
      </p:sp>
      <p:sp>
        <p:nvSpPr>
          <p:cNvPr id="5" name="对话气泡: 圆角矩形 4">
            <a:extLst>
              <a:ext uri="{FF2B5EF4-FFF2-40B4-BE49-F238E27FC236}">
                <a16:creationId xmlns:a16="http://schemas.microsoft.com/office/drawing/2014/main" id="{3529E912-32AE-818D-8FCC-20A3EE02B94A}"/>
              </a:ext>
            </a:extLst>
          </p:cNvPr>
          <p:cNvSpPr/>
          <p:nvPr/>
        </p:nvSpPr>
        <p:spPr>
          <a:xfrm>
            <a:off x="3595518" y="1597860"/>
            <a:ext cx="7455877" cy="1486984"/>
          </a:xfrm>
          <a:prstGeom prst="wedgeRoundRectCallout">
            <a:avLst>
              <a:gd name="adj1" fmla="val 38736"/>
              <a:gd name="adj2" fmla="val 94282"/>
              <a:gd name="adj3" fmla="val 16667"/>
            </a:avLst>
          </a:prstGeom>
          <a:noFill/>
          <a:ln w="1905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F25CA87-E4C2-B3EE-531A-FA581BAF36BE}"/>
              </a:ext>
            </a:extLst>
          </p:cNvPr>
          <p:cNvSpPr txBox="1"/>
          <p:nvPr/>
        </p:nvSpPr>
        <p:spPr>
          <a:xfrm>
            <a:off x="1263200" y="5283233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rgbClr val="FF0000"/>
                </a:solidFill>
              </a:rPr>
              <a:t>电子标签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0E80367-E796-C546-A8C4-7652C189C1DB}"/>
              </a:ext>
            </a:extLst>
          </p:cNvPr>
          <p:cNvSpPr txBox="1"/>
          <p:nvPr/>
        </p:nvSpPr>
        <p:spPr>
          <a:xfrm>
            <a:off x="3745143" y="5383251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rgbClr val="FF0000"/>
                </a:solidFill>
              </a:rPr>
              <a:t>阅读器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030E2EB-7B57-B753-2212-795E0ACC41B7}"/>
              </a:ext>
            </a:extLst>
          </p:cNvPr>
          <p:cNvSpPr txBox="1"/>
          <p:nvPr/>
        </p:nvSpPr>
        <p:spPr>
          <a:xfrm>
            <a:off x="6538645" y="5284922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rgbClr val="FF0000"/>
                </a:solidFill>
              </a:rPr>
              <a:t>计算机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139954" y="1072783"/>
            <a:ext cx="389759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项目完成情况</a:t>
            </a:r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05" y="835313"/>
            <a:ext cx="899141" cy="899141"/>
          </a:xfrm>
          <a:prstGeom prst="rect">
            <a:avLst/>
          </a:prstGeom>
        </p:spPr>
      </p:pic>
      <p:graphicFrame>
        <p:nvGraphicFramePr>
          <p:cNvPr id="5" name="对象 4">
            <a:extLst>
              <a:ext uri="{FF2B5EF4-FFF2-40B4-BE49-F238E27FC236}">
                <a16:creationId xmlns:a16="http://schemas.microsoft.com/office/drawing/2014/main" id="{5A39D5F6-A158-F390-5BBD-FE2D5E0306E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161128"/>
              </p:ext>
            </p:extLst>
          </p:nvPr>
        </p:nvGraphicFramePr>
        <p:xfrm>
          <a:off x="1446962" y="1929283"/>
          <a:ext cx="9468916" cy="36576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Document" r:id="rId4" imgW="5190030" imgH="1997412" progId="Word.Document.8">
                  <p:embed/>
                </p:oleObj>
              </mc:Choice>
              <mc:Fallback>
                <p:oleObj name="Document" r:id="rId4" imgW="5190030" imgH="1997412" progId="Word.Document.8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6962" y="1929283"/>
                        <a:ext cx="9468916" cy="365760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105767" y="1579375"/>
            <a:ext cx="6583753" cy="584775"/>
            <a:chOff x="1415995" y="1454455"/>
            <a:chExt cx="6583753" cy="584775"/>
          </a:xfrm>
        </p:grpSpPr>
        <p:sp>
          <p:nvSpPr>
            <p:cNvPr id="8" name="文本框 7"/>
            <p:cNvSpPr txBox="1"/>
            <p:nvPr/>
          </p:nvSpPr>
          <p:spPr>
            <a:xfrm>
              <a:off x="1415995" y="1455665"/>
              <a:ext cx="2818850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b="1" dirty="0">
                  <a:solidFill>
                    <a:srgbClr val="3484A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9000101010101" charset="-122"/>
                </a:rPr>
                <a:t>项目 </a:t>
              </a:r>
              <a:r>
                <a:rPr lang="en-US" altLang="zh-CN" sz="3200" b="1" dirty="0">
                  <a:solidFill>
                    <a:srgbClr val="3484A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9000101010101" charset="-122"/>
                </a:rPr>
                <a:t>2</a:t>
              </a:r>
              <a:r>
                <a:rPr lang="zh-CN" altLang="en-US" sz="3200" b="1" dirty="0">
                  <a:solidFill>
                    <a:srgbClr val="3484A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9000101010101" charset="-122"/>
                </a:rPr>
                <a:t> </a:t>
              </a:r>
            </a:p>
          </p:txBody>
        </p:sp>
        <p:sp>
          <p:nvSpPr>
            <p:cNvPr id="38" name="矩形 37"/>
            <p:cNvSpPr/>
            <p:nvPr/>
          </p:nvSpPr>
          <p:spPr>
            <a:xfrm>
              <a:off x="3697906" y="1454455"/>
              <a:ext cx="430184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3200" b="1" spc="300" dirty="0">
                  <a:solidFill>
                    <a:srgbClr val="3484A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智能餐盘自动计费</a:t>
              </a:r>
            </a:p>
          </p:txBody>
        </p:sp>
      </p:grpSp>
      <p:sp>
        <p:nvSpPr>
          <p:cNvPr id="9" name="圆角矩形标注 8"/>
          <p:cNvSpPr/>
          <p:nvPr/>
        </p:nvSpPr>
        <p:spPr>
          <a:xfrm>
            <a:off x="2177716" y="2519495"/>
            <a:ext cx="5095329" cy="2060884"/>
          </a:xfrm>
          <a:prstGeom prst="wedgeRoundRectCallout">
            <a:avLst>
              <a:gd name="adj1" fmla="val 71823"/>
              <a:gd name="adj2" fmla="val -2611"/>
              <a:gd name="adj3" fmla="val 16667"/>
            </a:avLst>
          </a:prstGeom>
          <a:solidFill>
            <a:schemeClr val="accent5">
              <a:lumMod val="75000"/>
              <a:alpha val="69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967" y="2664288"/>
            <a:ext cx="4023294" cy="4023294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635364" y="903099"/>
            <a:ext cx="35315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第</a:t>
            </a:r>
            <a:r>
              <a:rPr lang="en-US" altLang="zh-CN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2</a:t>
            </a:r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单元  物联网数据采集</a:t>
            </a:r>
            <a:endParaRPr lang="zh-CN" altLang="en-US" sz="2000" b="1" dirty="0">
              <a:solidFill>
                <a:srgbClr val="3484A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9000101010101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619591" y="891524"/>
            <a:ext cx="4293441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义务教育</a:t>
            </a:r>
            <a:r>
              <a:rPr lang="en-US" altLang="zh-CN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《</a:t>
            </a:r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信息科技</a:t>
            </a:r>
            <a:r>
              <a:rPr lang="en-US" altLang="zh-CN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》</a:t>
            </a:r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八</a:t>
            </a:r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9000101010101" charset="-122"/>
              </a:rPr>
              <a:t>年级上册</a:t>
            </a:r>
            <a:endParaRPr lang="zh-CN" altLang="en-US" sz="2000" b="1" dirty="0">
              <a:solidFill>
                <a:srgbClr val="3484A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955702" y="654085"/>
            <a:ext cx="720000" cy="57987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7716" y="2681181"/>
            <a:ext cx="5371042" cy="17375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组合 124"/>
          <p:cNvGrpSpPr/>
          <p:nvPr/>
        </p:nvGrpSpPr>
        <p:grpSpPr>
          <a:xfrm>
            <a:off x="969821" y="901822"/>
            <a:ext cx="10321017" cy="5095307"/>
            <a:chOff x="1287102" y="1199523"/>
            <a:chExt cx="6847285" cy="2795588"/>
          </a:xfrm>
        </p:grpSpPr>
        <p:sp>
          <p:nvSpPr>
            <p:cNvPr id="126" name="圆角矩形 125"/>
            <p:cNvSpPr/>
            <p:nvPr/>
          </p:nvSpPr>
          <p:spPr bwMode="auto">
            <a:xfrm>
              <a:off x="1287102" y="1199523"/>
              <a:ext cx="6847285" cy="2795588"/>
            </a:xfrm>
            <a:prstGeom prst="roundRect">
              <a:avLst>
                <a:gd name="adj" fmla="val 9960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/>
            </a:p>
          </p:txBody>
        </p:sp>
        <p:sp>
          <p:nvSpPr>
            <p:cNvPr id="127" name="圆角矩形 126"/>
            <p:cNvSpPr/>
            <p:nvPr/>
          </p:nvSpPr>
          <p:spPr bwMode="auto">
            <a:xfrm>
              <a:off x="1473978" y="1376349"/>
              <a:ext cx="6428185" cy="2483590"/>
            </a:xfrm>
            <a:prstGeom prst="roundRect">
              <a:avLst>
                <a:gd name="adj" fmla="val 8011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/>
            </a:p>
          </p:txBody>
        </p:sp>
      </p:grpSp>
      <p:sp>
        <p:nvSpPr>
          <p:cNvPr id="130" name="矩形 1"/>
          <p:cNvSpPr/>
          <p:nvPr/>
        </p:nvSpPr>
        <p:spPr>
          <a:xfrm>
            <a:off x="2606498" y="888808"/>
            <a:ext cx="3721151" cy="336545"/>
          </a:xfrm>
          <a:custGeom>
            <a:avLst/>
            <a:gdLst>
              <a:gd name="connsiteX0" fmla="*/ 0 w 1565482"/>
              <a:gd name="connsiteY0" fmla="*/ 0 h 247650"/>
              <a:gd name="connsiteX1" fmla="*/ 1298782 w 1565482"/>
              <a:gd name="connsiteY1" fmla="*/ 0 h 247650"/>
              <a:gd name="connsiteX2" fmla="*/ 1565482 w 1565482"/>
              <a:gd name="connsiteY2" fmla="*/ 247650 h 247650"/>
              <a:gd name="connsiteX3" fmla="*/ 0 w 1565482"/>
              <a:gd name="connsiteY3" fmla="*/ 247650 h 247650"/>
              <a:gd name="connsiteX4" fmla="*/ 0 w 1565482"/>
              <a:gd name="connsiteY4" fmla="*/ 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5482" h="247650">
                <a:moveTo>
                  <a:pt x="0" y="0"/>
                </a:moveTo>
                <a:lnTo>
                  <a:pt x="1298782" y="0"/>
                </a:lnTo>
                <a:lnTo>
                  <a:pt x="1565482" y="247650"/>
                </a:lnTo>
                <a:lnTo>
                  <a:pt x="0" y="247650"/>
                </a:lnTo>
                <a:lnTo>
                  <a:pt x="0" y="0"/>
                </a:lnTo>
                <a:close/>
              </a:path>
            </a:pathLst>
          </a:custGeom>
          <a:solidFill>
            <a:srgbClr val="005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31" name="矩形 2"/>
          <p:cNvSpPr/>
          <p:nvPr/>
        </p:nvSpPr>
        <p:spPr>
          <a:xfrm>
            <a:off x="1170691" y="782666"/>
            <a:ext cx="2835064" cy="657688"/>
          </a:xfrm>
          <a:custGeom>
            <a:avLst/>
            <a:gdLst>
              <a:gd name="connsiteX0" fmla="*/ 47625 w 1370758"/>
              <a:gd name="connsiteY0" fmla="*/ 0 h 836719"/>
              <a:gd name="connsiteX1" fmla="*/ 1370758 w 1370758"/>
              <a:gd name="connsiteY1" fmla="*/ 0 h 836719"/>
              <a:gd name="connsiteX2" fmla="*/ 875458 w 1370758"/>
              <a:gd name="connsiteY2" fmla="*/ 836719 h 836719"/>
              <a:gd name="connsiteX3" fmla="*/ 0 w 1370758"/>
              <a:gd name="connsiteY3" fmla="*/ 827194 h 836719"/>
              <a:gd name="connsiteX4" fmla="*/ 47625 w 1370758"/>
              <a:gd name="connsiteY4" fmla="*/ 0 h 836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0758" h="836719">
                <a:moveTo>
                  <a:pt x="47625" y="0"/>
                </a:moveTo>
                <a:lnTo>
                  <a:pt x="1370758" y="0"/>
                </a:lnTo>
                <a:lnTo>
                  <a:pt x="875458" y="836719"/>
                </a:lnTo>
                <a:lnTo>
                  <a:pt x="0" y="827194"/>
                </a:lnTo>
                <a:lnTo>
                  <a:pt x="47625" y="0"/>
                </a:lnTo>
                <a:close/>
              </a:path>
            </a:pathLst>
          </a:custGeom>
          <a:solidFill>
            <a:srgbClr val="005A9E"/>
          </a:solidFill>
          <a:ln>
            <a:noFill/>
          </a:ln>
          <a:effectLst>
            <a:outerShdw blurRad="63500" dist="63500" sx="102000" sy="102000" algn="ctr" rotWithShape="0">
              <a:prstClr val="black">
                <a:alpha val="6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28" name="TextBox 28"/>
          <p:cNvSpPr txBox="1"/>
          <p:nvPr/>
        </p:nvSpPr>
        <p:spPr bwMode="auto">
          <a:xfrm>
            <a:off x="969821" y="908506"/>
            <a:ext cx="2641479" cy="4378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665" b="1" kern="0" dirty="0">
                <a:ln w="18415" cmpd="sng">
                  <a:noFill/>
                  <a:prstDash val="solid"/>
                </a:ln>
                <a:solidFill>
                  <a:schemeClr val="bg1"/>
                </a:solidFill>
                <a:latin typeface="方正小标宋简体" panose="02000000000000000000" pitchFamily="65" charset="-122"/>
                <a:ea typeface="方正小标宋简体" panose="02000000000000000000" pitchFamily="65" charset="-122"/>
              </a:rPr>
              <a:t>学习目标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-269125" y="161035"/>
            <a:ext cx="5269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项目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2 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智能餐盘自动计费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289155" y="57103"/>
            <a:ext cx="670525" cy="540033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902370" y="1755957"/>
            <a:ext cx="8190754" cy="21313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6700" algn="just">
              <a:spcBef>
                <a:spcPts val="500"/>
              </a:spcBef>
              <a:spcAft>
                <a:spcPts val="500"/>
              </a:spcAft>
              <a:tabLst>
                <a:tab pos="269875" algn="l"/>
              </a:tabLst>
            </a:pPr>
            <a:r>
              <a:rPr lang="en-US" altLang="zh-CN" sz="2000" kern="100" dirty="0">
                <a:solidFill>
                  <a:srgbClr val="000000"/>
                </a:solidFill>
                <a:latin typeface="Times New Roman" panose="02020603050405020304" pitchFamily="18" charset="0"/>
                <a:ea typeface="楷体_GB2312" panose="02010609030101010101" pitchFamily="49" charset="-122"/>
                <a:cs typeface="宋体" panose="02010600030101010101" pitchFamily="2" charset="-122"/>
              </a:rPr>
              <a:t>1</a:t>
            </a:r>
            <a:r>
              <a:rPr lang="zh-CN" altLang="zh-CN" sz="2000" kern="100" dirty="0">
                <a:solidFill>
                  <a:srgbClr val="000000"/>
                </a:solidFill>
                <a:latin typeface="Times New Roman" panose="02020603050405020304" pitchFamily="18" charset="0"/>
                <a:ea typeface="楷体_GB2312" panose="02010609030101010101" pitchFamily="49" charset="-122"/>
                <a:cs typeface="宋体" panose="02010600030101010101" pitchFamily="2" charset="-122"/>
              </a:rPr>
              <a:t>．素养目标</a:t>
            </a:r>
            <a:endParaRPr lang="zh-CN" altLang="zh-CN" sz="2000" kern="100" dirty="0">
              <a:solidFill>
                <a:srgbClr val="000000"/>
              </a:solidFill>
              <a:latin typeface="Calibri" panose="020F0502020204030204" pitchFamily="34" charset="0"/>
              <a:ea typeface="楷体_GB2312" panose="02010609030101010101" pitchFamily="49" charset="-122"/>
              <a:cs typeface="宋体" panose="02010600030101010101" pitchFamily="2" charset="-122"/>
            </a:endParaRPr>
          </a:p>
          <a:p>
            <a:pPr indent="266700" algn="just">
              <a:spcAft>
                <a:spcPts val="0"/>
              </a:spcAft>
              <a:tabLst>
                <a:tab pos="269875" algn="l"/>
                <a:tab pos="203835" algn="l"/>
              </a:tabLst>
            </a:pPr>
            <a:r>
              <a:rPr lang="zh-CN" altLang="en-US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在生活场景中，了解射频识别技术的特点，以及在物联网中的应用。通过分析智能餐盘的工作过程，理解射频识别采集数据的方法</a:t>
            </a:r>
            <a:r>
              <a:rPr lang="zh-CN" altLang="zh-CN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。</a:t>
            </a:r>
            <a:endParaRPr lang="zh-CN" altLang="zh-CN" sz="2000" kern="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indent="266700" algn="just">
              <a:spcBef>
                <a:spcPts val="500"/>
              </a:spcBef>
              <a:spcAft>
                <a:spcPts val="500"/>
              </a:spcAft>
              <a:tabLst>
                <a:tab pos="269875" algn="l"/>
              </a:tabLst>
            </a:pPr>
            <a:r>
              <a:rPr lang="en-US" altLang="zh-CN" sz="2000" kern="100" dirty="0">
                <a:solidFill>
                  <a:srgbClr val="000000"/>
                </a:solidFill>
                <a:latin typeface="Times New Roman" panose="02020603050405020304" pitchFamily="18" charset="0"/>
                <a:ea typeface="楷体_GB2312" panose="02010609030101010101" pitchFamily="49" charset="-122"/>
                <a:cs typeface="宋体" panose="02010600030101010101" pitchFamily="2" charset="-122"/>
              </a:rPr>
              <a:t>2</a:t>
            </a:r>
            <a:r>
              <a:rPr lang="zh-CN" altLang="zh-CN" sz="2000" kern="100" dirty="0">
                <a:solidFill>
                  <a:srgbClr val="000000"/>
                </a:solidFill>
                <a:latin typeface="Times New Roman" panose="02020603050405020304" pitchFamily="18" charset="0"/>
                <a:ea typeface="楷体_GB2312" panose="02010609030101010101" pitchFamily="49" charset="-122"/>
                <a:cs typeface="宋体" panose="02010600030101010101" pitchFamily="2" charset="-122"/>
              </a:rPr>
              <a:t>．项目目标</a:t>
            </a:r>
            <a:endParaRPr lang="zh-CN" altLang="zh-CN" sz="2000" kern="100" dirty="0">
              <a:solidFill>
                <a:srgbClr val="000000"/>
              </a:solidFill>
              <a:latin typeface="Calibri" panose="020F0502020204030204" pitchFamily="34" charset="0"/>
              <a:ea typeface="楷体_GB2312" panose="02010609030101010101" pitchFamily="49" charset="-122"/>
              <a:cs typeface="宋体" panose="02010600030101010101" pitchFamily="2" charset="-122"/>
            </a:endParaRPr>
          </a:p>
          <a:p>
            <a:pPr indent="266700" algn="just">
              <a:spcAft>
                <a:spcPts val="0"/>
              </a:spcAft>
              <a:tabLst>
                <a:tab pos="269875" algn="l"/>
                <a:tab pos="203835" algn="l"/>
              </a:tabLst>
            </a:pPr>
            <a:r>
              <a:rPr lang="zh-CN" altLang="en-US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利用射频识别技术，揭秘智能餐盘</a:t>
            </a:r>
            <a:endParaRPr lang="en-US" altLang="zh-CN" sz="2000" kern="1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indent="266700" algn="just">
              <a:spcAft>
                <a:spcPts val="0"/>
              </a:spcAft>
              <a:tabLst>
                <a:tab pos="269875" algn="l"/>
                <a:tab pos="203835" algn="l"/>
              </a:tabLst>
            </a:pPr>
            <a:r>
              <a:rPr lang="zh-CN" altLang="en-US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背后的物联网数据采集技术</a:t>
            </a:r>
            <a:r>
              <a:rPr lang="zh-CN" altLang="zh-CN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。</a:t>
            </a:r>
            <a:endParaRPr lang="zh-CN" altLang="zh-CN" sz="2000" kern="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705174" y="4111346"/>
            <a:ext cx="20409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FFC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项目作品范例</a:t>
            </a:r>
            <a:endParaRPr lang="en-US" altLang="zh-CN" sz="2400" b="1" dirty="0">
              <a:solidFill>
                <a:srgbClr val="FFC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" name="项目效果">
            <a:hlinkClick r:id="" action="ppaction://media"/>
            <a:extLst>
              <a:ext uri="{FF2B5EF4-FFF2-40B4-BE49-F238E27FC236}">
                <a16:creationId xmlns:a16="http://schemas.microsoft.com/office/drawing/2014/main" id="{50BA34AE-C528-53CB-F114-AFED32F085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27843" y="2821633"/>
            <a:ext cx="4683771" cy="2634622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8855242" y="6381152"/>
            <a:ext cx="2896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2</a:t>
            </a:r>
            <a:r>
              <a:rPr lang="zh-CN" altLang="en-US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单元 </a:t>
            </a:r>
            <a:r>
              <a:rPr lang="zh-CN" altLang="en-US" dirty="0" smtClean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探究旅行便捷奥秘</a:t>
            </a:r>
            <a:endParaRPr lang="zh-CN" altLang="en-US" dirty="0">
              <a:solidFill>
                <a:schemeClr val="bg1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组合 124"/>
          <p:cNvGrpSpPr/>
          <p:nvPr/>
        </p:nvGrpSpPr>
        <p:grpSpPr>
          <a:xfrm>
            <a:off x="969820" y="903066"/>
            <a:ext cx="10321017" cy="5095307"/>
            <a:chOff x="1287102" y="1199523"/>
            <a:chExt cx="6847285" cy="2795588"/>
          </a:xfrm>
        </p:grpSpPr>
        <p:sp>
          <p:nvSpPr>
            <p:cNvPr id="126" name="圆角矩形 125"/>
            <p:cNvSpPr/>
            <p:nvPr/>
          </p:nvSpPr>
          <p:spPr bwMode="auto">
            <a:xfrm>
              <a:off x="1287102" y="1199523"/>
              <a:ext cx="6847285" cy="2795588"/>
            </a:xfrm>
            <a:prstGeom prst="roundRect">
              <a:avLst>
                <a:gd name="adj" fmla="val 9960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/>
            </a:p>
          </p:txBody>
        </p:sp>
        <p:sp>
          <p:nvSpPr>
            <p:cNvPr id="127" name="圆角矩形 126"/>
            <p:cNvSpPr/>
            <p:nvPr/>
          </p:nvSpPr>
          <p:spPr bwMode="auto">
            <a:xfrm>
              <a:off x="1473978" y="1370500"/>
              <a:ext cx="6428185" cy="2483590"/>
            </a:xfrm>
            <a:prstGeom prst="roundRect">
              <a:avLst>
                <a:gd name="adj" fmla="val 8011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/>
            </a:p>
          </p:txBody>
        </p:sp>
      </p:grpSp>
      <p:sp>
        <p:nvSpPr>
          <p:cNvPr id="130" name="矩形 1"/>
          <p:cNvSpPr/>
          <p:nvPr/>
        </p:nvSpPr>
        <p:spPr>
          <a:xfrm>
            <a:off x="2606498" y="888808"/>
            <a:ext cx="3721151" cy="325885"/>
          </a:xfrm>
          <a:custGeom>
            <a:avLst/>
            <a:gdLst>
              <a:gd name="connsiteX0" fmla="*/ 0 w 1565482"/>
              <a:gd name="connsiteY0" fmla="*/ 0 h 247650"/>
              <a:gd name="connsiteX1" fmla="*/ 1298782 w 1565482"/>
              <a:gd name="connsiteY1" fmla="*/ 0 h 247650"/>
              <a:gd name="connsiteX2" fmla="*/ 1565482 w 1565482"/>
              <a:gd name="connsiteY2" fmla="*/ 247650 h 247650"/>
              <a:gd name="connsiteX3" fmla="*/ 0 w 1565482"/>
              <a:gd name="connsiteY3" fmla="*/ 247650 h 247650"/>
              <a:gd name="connsiteX4" fmla="*/ 0 w 1565482"/>
              <a:gd name="connsiteY4" fmla="*/ 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5482" h="247650">
                <a:moveTo>
                  <a:pt x="0" y="0"/>
                </a:moveTo>
                <a:lnTo>
                  <a:pt x="1298782" y="0"/>
                </a:lnTo>
                <a:lnTo>
                  <a:pt x="1565482" y="247650"/>
                </a:lnTo>
                <a:lnTo>
                  <a:pt x="0" y="247650"/>
                </a:lnTo>
                <a:lnTo>
                  <a:pt x="0" y="0"/>
                </a:lnTo>
                <a:close/>
              </a:path>
            </a:pathLst>
          </a:custGeom>
          <a:solidFill>
            <a:srgbClr val="005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31" name="矩形 2"/>
          <p:cNvSpPr/>
          <p:nvPr/>
        </p:nvSpPr>
        <p:spPr>
          <a:xfrm>
            <a:off x="1170691" y="782666"/>
            <a:ext cx="2835064" cy="657688"/>
          </a:xfrm>
          <a:custGeom>
            <a:avLst/>
            <a:gdLst>
              <a:gd name="connsiteX0" fmla="*/ 47625 w 1370758"/>
              <a:gd name="connsiteY0" fmla="*/ 0 h 836719"/>
              <a:gd name="connsiteX1" fmla="*/ 1370758 w 1370758"/>
              <a:gd name="connsiteY1" fmla="*/ 0 h 836719"/>
              <a:gd name="connsiteX2" fmla="*/ 875458 w 1370758"/>
              <a:gd name="connsiteY2" fmla="*/ 836719 h 836719"/>
              <a:gd name="connsiteX3" fmla="*/ 0 w 1370758"/>
              <a:gd name="connsiteY3" fmla="*/ 827194 h 836719"/>
              <a:gd name="connsiteX4" fmla="*/ 47625 w 1370758"/>
              <a:gd name="connsiteY4" fmla="*/ 0 h 836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0758" h="836719">
                <a:moveTo>
                  <a:pt x="47625" y="0"/>
                </a:moveTo>
                <a:lnTo>
                  <a:pt x="1370758" y="0"/>
                </a:lnTo>
                <a:lnTo>
                  <a:pt x="875458" y="836719"/>
                </a:lnTo>
                <a:lnTo>
                  <a:pt x="0" y="827194"/>
                </a:lnTo>
                <a:lnTo>
                  <a:pt x="47625" y="0"/>
                </a:lnTo>
                <a:close/>
              </a:path>
            </a:pathLst>
          </a:custGeom>
          <a:solidFill>
            <a:srgbClr val="005A9E"/>
          </a:solidFill>
          <a:ln>
            <a:noFill/>
          </a:ln>
          <a:effectLst>
            <a:outerShdw blurRad="63500" dist="63500" sx="102000" sy="102000" algn="ctr" rotWithShape="0">
              <a:prstClr val="black">
                <a:alpha val="6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28" name="TextBox 28"/>
          <p:cNvSpPr txBox="1"/>
          <p:nvPr/>
        </p:nvSpPr>
        <p:spPr bwMode="auto">
          <a:xfrm>
            <a:off x="969820" y="908506"/>
            <a:ext cx="2641480" cy="42069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665" b="1" kern="0" dirty="0">
                <a:ln w="18415" cmpd="sng">
                  <a:noFill/>
                  <a:prstDash val="solid"/>
                </a:ln>
                <a:solidFill>
                  <a:schemeClr val="bg1"/>
                </a:solidFill>
                <a:latin typeface="方正小标宋简体" panose="02000000000000000000" pitchFamily="65" charset="-122"/>
                <a:ea typeface="方正小标宋简体" panose="02000000000000000000" pitchFamily="65" charset="-122"/>
              </a:rPr>
              <a:t>核心问题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-269125" y="161035"/>
            <a:ext cx="5269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项目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2 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智能餐盘自动计费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289155" y="57103"/>
            <a:ext cx="670525" cy="540033"/>
          </a:xfrm>
          <a:prstGeom prst="rect">
            <a:avLst/>
          </a:prstGeom>
        </p:spPr>
      </p:pic>
      <p:graphicFrame>
        <p:nvGraphicFramePr>
          <p:cNvPr id="12" name="表格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6133062"/>
              </p:ext>
            </p:extLst>
          </p:nvPr>
        </p:nvGraphicFramePr>
        <p:xfrm>
          <a:off x="2301073" y="2249226"/>
          <a:ext cx="8068825" cy="2908907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0216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52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218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8587">
                <a:tc rowSpan="9">
                  <a:txBody>
                    <a:bodyPr/>
                    <a:lstStyle/>
                    <a:p>
                      <a:pPr algn="ctr"/>
                      <a:r>
                        <a:rPr lang="zh-CN" altLang="en-US" sz="1800" dirty="0"/>
                        <a:t>智能餐盘背后的射频识别技术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/>
                      <a:r>
                        <a:rPr lang="zh-CN" altLang="en-US" sz="1600" kern="1200" dirty="0"/>
                        <a:t>选一选</a:t>
                      </a:r>
                      <a:endParaRPr lang="en-US" altLang="zh-CN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/>
                        <a:t>问题池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212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400" kern="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rowSpan="8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00" dirty="0"/>
                        <a:t>1</a:t>
                      </a:r>
                      <a:r>
                        <a:rPr lang="zh-CN" altLang="en-US" sz="1600" kern="100" dirty="0"/>
                        <a:t>．射频识别技术有什么特点？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00" dirty="0"/>
                        <a:t>2</a:t>
                      </a:r>
                      <a:r>
                        <a:rPr lang="zh-CN" altLang="en-US" sz="1600" kern="100" dirty="0"/>
                        <a:t>．使用射频识别技术采集信息的一般过程是什么？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00" dirty="0"/>
                        <a:t>3</a:t>
                      </a:r>
                      <a:r>
                        <a:rPr lang="zh-CN" altLang="en-US" sz="1600" kern="100" dirty="0"/>
                        <a:t>．如何根据任务需要，选择不同的电子标签？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00" dirty="0"/>
                        <a:t>4</a:t>
                      </a:r>
                      <a:r>
                        <a:rPr lang="zh-CN" altLang="en-US" sz="1600" kern="100" dirty="0"/>
                        <a:t>．如何用电子标签表示不同的菜品？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00" dirty="0"/>
                        <a:t>5</a:t>
                      </a:r>
                      <a:r>
                        <a:rPr lang="zh-CN" altLang="en-US" sz="1600" kern="100" dirty="0"/>
                        <a:t>．如何编程读写电子标签中的信息？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00" dirty="0"/>
                        <a:t>6</a:t>
                      </a:r>
                      <a:r>
                        <a:rPr lang="zh-CN" altLang="en-US" sz="1600" kern="100" dirty="0"/>
                        <a:t>．如果快速统计多种菜品信息，并进行结算？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212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 defTabSz="914400" rtl="0" eaLnBrk="1" latinLnBrk="0" hangingPunct="1"/>
                      <a:endParaRPr lang="zh-CN" altLang="en-US" sz="1400" kern="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0581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 defTabSz="914400" rtl="0" eaLnBrk="1" latinLnBrk="0" hangingPunct="1"/>
                      <a:endParaRPr lang="zh-CN" altLang="en-US" sz="1400" kern="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3212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400" kern="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0533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sz="16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0533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6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0533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6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0533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6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3" name="矩形 12"/>
          <p:cNvSpPr/>
          <p:nvPr/>
        </p:nvSpPr>
        <p:spPr>
          <a:xfrm>
            <a:off x="1859609" y="1693303"/>
            <a:ext cx="89360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14350"/>
            <a:r>
              <a:rPr lang="zh-CN" altLang="en-US" sz="2000" kern="100" dirty="0">
                <a:solidFill>
                  <a:srgbClr val="FF99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从“问题池”中选一选与项目相关的问题，并按照先后顺序排序。</a:t>
            </a:r>
            <a:endParaRPr lang="zh-CN" altLang="en-US" sz="2000" dirty="0">
              <a:solidFill>
                <a:srgbClr val="FF99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855242" y="6381152"/>
            <a:ext cx="2896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2</a:t>
            </a:r>
            <a:r>
              <a:rPr lang="zh-CN" altLang="en-US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单元 </a:t>
            </a:r>
            <a:r>
              <a:rPr lang="zh-CN" altLang="en-US" dirty="0" smtClean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探究旅行便捷奥秘</a:t>
            </a:r>
            <a:endParaRPr lang="zh-CN" altLang="en-US" dirty="0">
              <a:solidFill>
                <a:schemeClr val="bg1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图片 8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730" y="2397760"/>
            <a:ext cx="3223895" cy="3223895"/>
          </a:xfrm>
          <a:prstGeom prst="rect">
            <a:avLst/>
          </a:prstGeom>
        </p:spPr>
      </p:pic>
      <p:sp>
        <p:nvSpPr>
          <p:cNvPr id="9" name="矩形: 圆角 2"/>
          <p:cNvSpPr/>
          <p:nvPr>
            <p:custDataLst>
              <p:tags r:id="rId1"/>
            </p:custDataLst>
          </p:nvPr>
        </p:nvSpPr>
        <p:spPr>
          <a:xfrm>
            <a:off x="5481320" y="956945"/>
            <a:ext cx="5559425" cy="5117465"/>
          </a:xfrm>
          <a:prstGeom prst="roundRect">
            <a:avLst>
              <a:gd name="adj" fmla="val 3640"/>
            </a:avLst>
          </a:prstGeom>
          <a:noFill/>
          <a:ln>
            <a:solidFill>
              <a:schemeClr val="accent1">
                <a:alpha val="50000"/>
              </a:schemeClr>
            </a:solidFill>
            <a:prstDash val="solid"/>
          </a:ln>
          <a:effectLst>
            <a:outerShdw blurRad="330200" dist="203200" dir="5400000" sx="98000" sy="98000" algn="t" rotWithShape="0">
              <a:schemeClr val="accent1"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MiSans Normal" panose="000005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2">
            <a:clrChange>
              <a:clrFrom>
                <a:srgbClr val="74D5F9">
                  <a:alpha val="100000"/>
                </a:srgbClr>
              </a:clrFrom>
              <a:clrTo>
                <a:srgbClr val="74D5F9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08930" y="894715"/>
            <a:ext cx="5849620" cy="5254876"/>
          </a:xfrm>
          <a:prstGeom prst="rect">
            <a:avLst/>
          </a:prstGeom>
        </p:spPr>
      </p:pic>
      <p:sp>
        <p:nvSpPr>
          <p:cNvPr id="11" name="序号"/>
          <p:cNvSpPr txBox="1"/>
          <p:nvPr>
            <p:custDataLst>
              <p:tags r:id="rId2"/>
            </p:custDataLst>
          </p:nvPr>
        </p:nvSpPr>
        <p:spPr>
          <a:xfrm>
            <a:off x="10424608" y="1121418"/>
            <a:ext cx="728345" cy="88995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en-US" altLang="zh-CN" sz="2400" dirty="0" smtClean="0">
                <a:solidFill>
                  <a:schemeClr val="accent1"/>
                </a:solidFill>
                <a:latin typeface="+mn-ea"/>
                <a:ea typeface="+mn-ea"/>
                <a:cs typeface="MiSans Normal" panose="00000500000000000000" charset="-122"/>
                <a:sym typeface="+mn-ea"/>
              </a:rPr>
              <a:t>01</a:t>
            </a:r>
            <a:endParaRPr lang="en-US" altLang="zh-CN" sz="2400" dirty="0">
              <a:solidFill>
                <a:schemeClr val="accent1"/>
              </a:solidFill>
              <a:latin typeface="+mn-ea"/>
              <a:ea typeface="+mn-ea"/>
              <a:cs typeface="MiSans Normal" panose="00000500000000000000" charset="-122"/>
              <a:sym typeface="+mn-ea"/>
            </a:endParaRPr>
          </a:p>
        </p:txBody>
      </p:sp>
      <p:sp>
        <p:nvSpPr>
          <p:cNvPr id="5" name="标题"/>
          <p:cNvSpPr txBox="1"/>
          <p:nvPr>
            <p:custDataLst>
              <p:tags r:id="rId3"/>
            </p:custDataLst>
          </p:nvPr>
        </p:nvSpPr>
        <p:spPr>
          <a:xfrm>
            <a:off x="6008818" y="1186619"/>
            <a:ext cx="4274819" cy="61075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cs typeface="MiSans Normal" panose="00000500000000000000" charset="-122"/>
                <a:sym typeface="+mn-ea"/>
              </a:rPr>
              <a:t>项目准备</a:t>
            </a:r>
          </a:p>
        </p:txBody>
      </p:sp>
      <p:cxnSp>
        <p:nvCxnSpPr>
          <p:cNvPr id="3" name="直接连接符 2"/>
          <p:cNvCxnSpPr/>
          <p:nvPr>
            <p:custDataLst>
              <p:tags r:id="rId4"/>
            </p:custDataLst>
          </p:nvPr>
        </p:nvCxnSpPr>
        <p:spPr>
          <a:xfrm>
            <a:off x="6008818" y="2443698"/>
            <a:ext cx="4907280" cy="0"/>
          </a:xfrm>
          <a:prstGeom prst="line">
            <a:avLst/>
          </a:prstGeom>
          <a:ln w="9525">
            <a:gradFill>
              <a:gsLst>
                <a:gs pos="1500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序号"/>
          <p:cNvSpPr txBox="1"/>
          <p:nvPr>
            <p:custDataLst>
              <p:tags r:id="rId5"/>
            </p:custDataLst>
          </p:nvPr>
        </p:nvSpPr>
        <p:spPr>
          <a:xfrm>
            <a:off x="10424608" y="2315746"/>
            <a:ext cx="728345" cy="88995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en-US" altLang="zh-CN" sz="2400" dirty="0" smtClean="0">
                <a:solidFill>
                  <a:schemeClr val="accent1"/>
                </a:solidFill>
                <a:latin typeface="+mn-ea"/>
                <a:ea typeface="+mn-ea"/>
                <a:cs typeface="MiSans Normal" panose="00000500000000000000" charset="-122"/>
                <a:sym typeface="+mn-ea"/>
              </a:rPr>
              <a:t>02</a:t>
            </a:r>
            <a:endParaRPr lang="en-US" altLang="zh-CN" sz="2400" dirty="0">
              <a:solidFill>
                <a:schemeClr val="accent1"/>
              </a:solidFill>
              <a:latin typeface="+mn-ea"/>
              <a:ea typeface="+mn-ea"/>
              <a:cs typeface="MiSans Normal" panose="00000500000000000000" charset="-122"/>
              <a:sym typeface="+mn-ea"/>
            </a:endParaRPr>
          </a:p>
        </p:txBody>
      </p:sp>
      <p:sp>
        <p:nvSpPr>
          <p:cNvPr id="26" name="标题"/>
          <p:cNvSpPr txBox="1"/>
          <p:nvPr>
            <p:custDataLst>
              <p:tags r:id="rId6"/>
            </p:custDataLst>
          </p:nvPr>
        </p:nvSpPr>
        <p:spPr>
          <a:xfrm>
            <a:off x="6008818" y="2554085"/>
            <a:ext cx="4274819" cy="489688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rmAutofit lnSpcReduction="10000"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cs typeface="MiSans Normal" panose="00000500000000000000" charset="-122"/>
                <a:sym typeface="+mn-ea"/>
              </a:rPr>
              <a:t>项目实施</a:t>
            </a:r>
          </a:p>
        </p:txBody>
      </p:sp>
      <p:cxnSp>
        <p:nvCxnSpPr>
          <p:cNvPr id="4" name="直接连接符 3"/>
          <p:cNvCxnSpPr/>
          <p:nvPr>
            <p:custDataLst>
              <p:tags r:id="rId7"/>
            </p:custDataLst>
          </p:nvPr>
        </p:nvCxnSpPr>
        <p:spPr>
          <a:xfrm>
            <a:off x="6008818" y="3638021"/>
            <a:ext cx="4907280" cy="0"/>
          </a:xfrm>
          <a:prstGeom prst="line">
            <a:avLst/>
          </a:prstGeom>
          <a:ln w="9525">
            <a:gradFill>
              <a:gsLst>
                <a:gs pos="1500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序号"/>
          <p:cNvSpPr txBox="1"/>
          <p:nvPr>
            <p:custDataLst>
              <p:tags r:id="rId8"/>
            </p:custDataLst>
          </p:nvPr>
        </p:nvSpPr>
        <p:spPr>
          <a:xfrm>
            <a:off x="10424608" y="3510074"/>
            <a:ext cx="728345" cy="88995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en-US" altLang="zh-CN" sz="2400" dirty="0" smtClean="0">
                <a:solidFill>
                  <a:schemeClr val="accent1"/>
                </a:solidFill>
                <a:latin typeface="+mn-ea"/>
                <a:ea typeface="+mn-ea"/>
                <a:cs typeface="MiSans Normal" panose="00000500000000000000" charset="-122"/>
                <a:sym typeface="+mn-ea"/>
              </a:rPr>
              <a:t>03</a:t>
            </a:r>
            <a:endParaRPr lang="en-US" altLang="zh-CN" sz="2400" dirty="0">
              <a:solidFill>
                <a:schemeClr val="accent1"/>
              </a:solidFill>
              <a:latin typeface="+mn-ea"/>
              <a:ea typeface="+mn-ea"/>
              <a:cs typeface="MiSans Normal" panose="00000500000000000000" charset="-122"/>
              <a:sym typeface="+mn-ea"/>
            </a:endParaRPr>
          </a:p>
        </p:txBody>
      </p:sp>
      <p:sp>
        <p:nvSpPr>
          <p:cNvPr id="7" name="标题"/>
          <p:cNvSpPr txBox="1"/>
          <p:nvPr>
            <p:custDataLst>
              <p:tags r:id="rId9"/>
            </p:custDataLst>
          </p:nvPr>
        </p:nvSpPr>
        <p:spPr>
          <a:xfrm>
            <a:off x="6008818" y="3700249"/>
            <a:ext cx="4274819" cy="53785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cs typeface="MiSans Normal" panose="00000500000000000000" charset="-122"/>
                <a:sym typeface="+mn-ea"/>
              </a:rPr>
              <a:t>素养提升</a:t>
            </a:r>
          </a:p>
        </p:txBody>
      </p:sp>
      <p:cxnSp>
        <p:nvCxnSpPr>
          <p:cNvPr id="33" name="直接连接符 32"/>
          <p:cNvCxnSpPr/>
          <p:nvPr>
            <p:custDataLst>
              <p:tags r:id="rId10"/>
            </p:custDataLst>
          </p:nvPr>
        </p:nvCxnSpPr>
        <p:spPr>
          <a:xfrm>
            <a:off x="6008818" y="4882597"/>
            <a:ext cx="4907280" cy="0"/>
          </a:xfrm>
          <a:prstGeom prst="line">
            <a:avLst/>
          </a:prstGeom>
          <a:ln w="9525">
            <a:gradFill>
              <a:gsLst>
                <a:gs pos="1500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序号"/>
          <p:cNvSpPr txBox="1"/>
          <p:nvPr>
            <p:custDataLst>
              <p:tags r:id="rId11"/>
            </p:custDataLst>
          </p:nvPr>
        </p:nvSpPr>
        <p:spPr>
          <a:xfrm>
            <a:off x="10424608" y="4704403"/>
            <a:ext cx="728345" cy="88995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en-US" altLang="zh-CN" sz="2400" dirty="0" smtClean="0">
                <a:solidFill>
                  <a:schemeClr val="accent1"/>
                </a:solidFill>
                <a:latin typeface="+mn-ea"/>
                <a:ea typeface="+mn-ea"/>
                <a:cs typeface="MiSans Normal" panose="00000500000000000000" charset="-122"/>
                <a:sym typeface="+mn-ea"/>
              </a:rPr>
              <a:t>04</a:t>
            </a:r>
            <a:endParaRPr lang="en-US" altLang="zh-CN" sz="2400" dirty="0">
              <a:solidFill>
                <a:schemeClr val="accent1"/>
              </a:solidFill>
              <a:latin typeface="+mn-ea"/>
              <a:ea typeface="+mn-ea"/>
              <a:cs typeface="MiSans Normal" panose="00000500000000000000" charset="-122"/>
              <a:sym typeface="+mn-ea"/>
            </a:endParaRPr>
          </a:p>
        </p:txBody>
      </p:sp>
      <p:sp>
        <p:nvSpPr>
          <p:cNvPr id="36" name="标题"/>
          <p:cNvSpPr txBox="1"/>
          <p:nvPr>
            <p:custDataLst>
              <p:tags r:id="rId12"/>
            </p:custDataLst>
          </p:nvPr>
        </p:nvSpPr>
        <p:spPr>
          <a:xfrm>
            <a:off x="6008818" y="4944828"/>
            <a:ext cx="4274819" cy="48760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rmAutofit lnSpcReduction="10000"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cs typeface="MiSans Normal" panose="00000500000000000000" charset="-122"/>
                <a:sym typeface="+mn-ea"/>
              </a:rPr>
              <a:t>拓展评价</a:t>
            </a:r>
          </a:p>
        </p:txBody>
      </p:sp>
      <p:sp>
        <p:nvSpPr>
          <p:cNvPr id="8" name="标题"/>
          <p:cNvSpPr txBox="1"/>
          <p:nvPr>
            <p:custDataLst>
              <p:tags r:id="rId13"/>
            </p:custDataLst>
          </p:nvPr>
        </p:nvSpPr>
        <p:spPr>
          <a:xfrm>
            <a:off x="6229984" y="1736452"/>
            <a:ext cx="4194624" cy="689686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rmAutofit lnSpcReduction="10000"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1800" dirty="0">
                <a:solidFill>
                  <a:srgbClr val="3484A2"/>
                </a:solidFill>
                <a:cs typeface="MiSans Normal" panose="00000500000000000000" charset="-122"/>
                <a:sym typeface="+mn-ea"/>
              </a:rPr>
              <a:t>观察餐厅自动结账过程，猜想智能餐盘使用设备。</a:t>
            </a:r>
          </a:p>
        </p:txBody>
      </p:sp>
      <p:sp>
        <p:nvSpPr>
          <p:cNvPr id="12" name="标题"/>
          <p:cNvSpPr txBox="1"/>
          <p:nvPr>
            <p:custDataLst>
              <p:tags r:id="rId14"/>
            </p:custDataLst>
          </p:nvPr>
        </p:nvSpPr>
        <p:spPr>
          <a:xfrm>
            <a:off x="6229984" y="2954835"/>
            <a:ext cx="4274819" cy="68318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rmAutofit lnSpcReduction="10000"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1800" dirty="0">
                <a:solidFill>
                  <a:srgbClr val="3484A2"/>
                </a:solidFill>
                <a:cs typeface="MiSans Normal" panose="00000500000000000000" charset="-122"/>
                <a:sym typeface="+mn-ea"/>
              </a:rPr>
              <a:t>搭建智能餐盘系统，编写程序识别菜品，揭秘系统工作过程。</a:t>
            </a:r>
          </a:p>
        </p:txBody>
      </p:sp>
      <p:sp>
        <p:nvSpPr>
          <p:cNvPr id="22" name="标题"/>
          <p:cNvSpPr txBox="1"/>
          <p:nvPr>
            <p:custDataLst>
              <p:tags r:id="rId15"/>
            </p:custDataLst>
          </p:nvPr>
        </p:nvSpPr>
        <p:spPr>
          <a:xfrm>
            <a:off x="6199840" y="4224346"/>
            <a:ext cx="4274819" cy="658628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rmAutofit lnSpcReduction="10000"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1800" dirty="0">
                <a:solidFill>
                  <a:srgbClr val="3484A2"/>
                </a:solidFill>
                <a:cs typeface="MiSans Normal" panose="00000500000000000000" charset="-122"/>
                <a:sym typeface="+mn-ea"/>
              </a:rPr>
              <a:t>射频识别技术的应用，射频识别技术的工作过程</a:t>
            </a:r>
            <a:r>
              <a:rPr lang="zh-CN" altLang="en-US" sz="1800" b="1" kern="100" dirty="0">
                <a:solidFill>
                  <a:srgbClr val="2E75B5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。</a:t>
            </a:r>
            <a:endParaRPr lang="zh-CN" altLang="en-US" sz="1800" dirty="0">
              <a:solidFill>
                <a:srgbClr val="3484A2"/>
              </a:solidFill>
              <a:cs typeface="MiSans Normal" panose="00000500000000000000" charset="-122"/>
              <a:sym typeface="+mn-ea"/>
            </a:endParaRPr>
          </a:p>
        </p:txBody>
      </p:sp>
      <p:sp>
        <p:nvSpPr>
          <p:cNvPr id="23" name="标题"/>
          <p:cNvSpPr txBox="1"/>
          <p:nvPr>
            <p:custDataLst>
              <p:tags r:id="rId16"/>
            </p:custDataLst>
          </p:nvPr>
        </p:nvSpPr>
        <p:spPr>
          <a:xfrm>
            <a:off x="6250079" y="5399888"/>
            <a:ext cx="4274819" cy="34417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Autofit/>
          </a:bodyPr>
          <a:lstStyle>
            <a:defPPr>
              <a:defRPr lang="zh-CN"/>
            </a:defPPr>
            <a:lvl1pPr lvl="0">
              <a:lnSpc>
                <a:spcPct val="110000"/>
              </a:lnSpc>
              <a:buClrTx/>
              <a:buSzTx/>
              <a:buFontTx/>
              <a:defRPr kumimoji="0" b="0" i="0" u="none" strike="noStrike" cap="none" spc="0" normalizeH="0" baseline="0">
                <a:ln>
                  <a:noFill/>
                </a:ln>
                <a:solidFill>
                  <a:srgbClr val="3484A2"/>
                </a:solidFill>
                <a:effectLst/>
                <a:uLnTx/>
                <a:uFillTx/>
                <a:latin typeface="+mj-ea"/>
                <a:ea typeface="+mj-ea"/>
                <a:cs typeface="MiSans Normal" panose="00000500000000000000" charset="-122"/>
              </a:defRPr>
            </a:lvl1pPr>
          </a:lstStyle>
          <a:p>
            <a:r>
              <a:rPr lang="zh-CN" altLang="en-US" dirty="0">
                <a:sym typeface="+mn-ea"/>
              </a:rPr>
              <a:t>图书馆里的射频识别技术。</a:t>
            </a:r>
          </a:p>
        </p:txBody>
      </p:sp>
      <p:sp>
        <p:nvSpPr>
          <p:cNvPr id="27" name="文本框 26"/>
          <p:cNvSpPr txBox="1"/>
          <p:nvPr userDrawn="1">
            <p:custDataLst>
              <p:tags r:id="rId17"/>
            </p:custDataLst>
          </p:nvPr>
        </p:nvSpPr>
        <p:spPr>
          <a:xfrm>
            <a:off x="3016432" y="1389212"/>
            <a:ext cx="1532679" cy="229214"/>
          </a:xfrm>
          <a:custGeom>
            <a:avLst/>
            <a:gdLst/>
            <a:ahLst/>
            <a:cxnLst/>
            <a:rect l="l" t="t" r="r" b="b"/>
            <a:pathLst>
              <a:path w="1532679" h="229214">
                <a:moveTo>
                  <a:pt x="290910" y="25296"/>
                </a:moveTo>
                <a:cubicBezTo>
                  <a:pt x="278078" y="25296"/>
                  <a:pt x="267307" y="27705"/>
                  <a:pt x="258599" y="32523"/>
                </a:cubicBezTo>
                <a:cubicBezTo>
                  <a:pt x="249891" y="37342"/>
                  <a:pt x="242816" y="43766"/>
                  <a:pt x="237374" y="51797"/>
                </a:cubicBezTo>
                <a:cubicBezTo>
                  <a:pt x="231932" y="59827"/>
                  <a:pt x="228036" y="69206"/>
                  <a:pt x="225687" y="79932"/>
                </a:cubicBezTo>
                <a:cubicBezTo>
                  <a:pt x="223338" y="90659"/>
                  <a:pt x="222163" y="101930"/>
                  <a:pt x="222163" y="113746"/>
                </a:cubicBezTo>
                <a:cubicBezTo>
                  <a:pt x="222163" y="126825"/>
                  <a:pt x="223252" y="138870"/>
                  <a:pt x="225429" y="149884"/>
                </a:cubicBezTo>
                <a:cubicBezTo>
                  <a:pt x="227606" y="160897"/>
                  <a:pt x="231273" y="170390"/>
                  <a:pt x="236429" y="178363"/>
                </a:cubicBezTo>
                <a:cubicBezTo>
                  <a:pt x="241585" y="186336"/>
                  <a:pt x="248488" y="192531"/>
                  <a:pt x="257139" y="196948"/>
                </a:cubicBezTo>
                <a:cubicBezTo>
                  <a:pt x="265790" y="201365"/>
                  <a:pt x="276645" y="203573"/>
                  <a:pt x="289706" y="203573"/>
                </a:cubicBezTo>
                <a:cubicBezTo>
                  <a:pt x="302653" y="203573"/>
                  <a:pt x="313538" y="201164"/>
                  <a:pt x="322361" y="196346"/>
                </a:cubicBezTo>
                <a:cubicBezTo>
                  <a:pt x="331184" y="191528"/>
                  <a:pt x="338288" y="185017"/>
                  <a:pt x="343672" y="176815"/>
                </a:cubicBezTo>
                <a:cubicBezTo>
                  <a:pt x="349057" y="168612"/>
                  <a:pt x="352895" y="159119"/>
                  <a:pt x="355187" y="148335"/>
                </a:cubicBezTo>
                <a:cubicBezTo>
                  <a:pt x="357479" y="137551"/>
                  <a:pt x="358625" y="126136"/>
                  <a:pt x="358625" y="114090"/>
                </a:cubicBezTo>
                <a:cubicBezTo>
                  <a:pt x="358625" y="101471"/>
                  <a:pt x="357508" y="89741"/>
                  <a:pt x="355273" y="78900"/>
                </a:cubicBezTo>
                <a:cubicBezTo>
                  <a:pt x="353039" y="68058"/>
                  <a:pt x="349315" y="58651"/>
                  <a:pt x="344101" y="50678"/>
                </a:cubicBezTo>
                <a:cubicBezTo>
                  <a:pt x="338888" y="42705"/>
                  <a:pt x="331927" y="36481"/>
                  <a:pt x="323220" y="32007"/>
                </a:cubicBezTo>
                <a:cubicBezTo>
                  <a:pt x="314513" y="27533"/>
                  <a:pt x="303743" y="25296"/>
                  <a:pt x="290910" y="25296"/>
                </a:cubicBezTo>
                <a:close/>
                <a:moveTo>
                  <a:pt x="1220465" y="3269"/>
                </a:moveTo>
                <a:lnTo>
                  <a:pt x="1375340" y="3269"/>
                </a:lnTo>
                <a:cubicBezTo>
                  <a:pt x="1376257" y="3269"/>
                  <a:pt x="1377089" y="3499"/>
                  <a:pt x="1377835" y="3958"/>
                </a:cubicBezTo>
                <a:cubicBezTo>
                  <a:pt x="1378580" y="4416"/>
                  <a:pt x="1379211" y="5162"/>
                  <a:pt x="1379728" y="6195"/>
                </a:cubicBezTo>
                <a:cubicBezTo>
                  <a:pt x="1380244" y="7227"/>
                  <a:pt x="1380617" y="8575"/>
                  <a:pt x="1380846" y="10239"/>
                </a:cubicBezTo>
                <a:cubicBezTo>
                  <a:pt x="1381076" y="11902"/>
                  <a:pt x="1381190" y="13824"/>
                  <a:pt x="1381190" y="16003"/>
                </a:cubicBezTo>
                <a:cubicBezTo>
                  <a:pt x="1381190" y="18183"/>
                  <a:pt x="1381076" y="20076"/>
                  <a:pt x="1380846" y="21682"/>
                </a:cubicBezTo>
                <a:cubicBezTo>
                  <a:pt x="1380617" y="23288"/>
                  <a:pt x="1380244" y="24579"/>
                  <a:pt x="1379728" y="25554"/>
                </a:cubicBezTo>
                <a:cubicBezTo>
                  <a:pt x="1379211" y="26529"/>
                  <a:pt x="1378580" y="27246"/>
                  <a:pt x="1377835" y="27705"/>
                </a:cubicBezTo>
                <a:cubicBezTo>
                  <a:pt x="1377089" y="28164"/>
                  <a:pt x="1376257" y="28393"/>
                  <a:pt x="1375340" y="28393"/>
                </a:cubicBezTo>
                <a:lnTo>
                  <a:pt x="1312702" y="28393"/>
                </a:lnTo>
                <a:lnTo>
                  <a:pt x="1312702" y="221470"/>
                </a:lnTo>
                <a:cubicBezTo>
                  <a:pt x="1312702" y="222388"/>
                  <a:pt x="1312472" y="223191"/>
                  <a:pt x="1312013" y="223879"/>
                </a:cubicBezTo>
                <a:cubicBezTo>
                  <a:pt x="1311554" y="224567"/>
                  <a:pt x="1310751" y="225112"/>
                  <a:pt x="1309604" y="225514"/>
                </a:cubicBezTo>
                <a:cubicBezTo>
                  <a:pt x="1308457" y="225915"/>
                  <a:pt x="1306937" y="226260"/>
                  <a:pt x="1305044" y="226546"/>
                </a:cubicBezTo>
                <a:cubicBezTo>
                  <a:pt x="1303151" y="226833"/>
                  <a:pt x="1300771" y="226977"/>
                  <a:pt x="1297902" y="226977"/>
                </a:cubicBezTo>
                <a:cubicBezTo>
                  <a:pt x="1295149" y="226977"/>
                  <a:pt x="1292797" y="226833"/>
                  <a:pt x="1290847" y="226546"/>
                </a:cubicBezTo>
                <a:cubicBezTo>
                  <a:pt x="1288897" y="226260"/>
                  <a:pt x="1287348" y="225915"/>
                  <a:pt x="1286201" y="225514"/>
                </a:cubicBezTo>
                <a:cubicBezTo>
                  <a:pt x="1285054" y="225112"/>
                  <a:pt x="1284251" y="224567"/>
                  <a:pt x="1283792" y="223879"/>
                </a:cubicBezTo>
                <a:cubicBezTo>
                  <a:pt x="1283333" y="223191"/>
                  <a:pt x="1283103" y="222388"/>
                  <a:pt x="1283103" y="221470"/>
                </a:cubicBezTo>
                <a:lnTo>
                  <a:pt x="1283103" y="28393"/>
                </a:lnTo>
                <a:lnTo>
                  <a:pt x="1220465" y="28393"/>
                </a:lnTo>
                <a:cubicBezTo>
                  <a:pt x="1219548" y="28393"/>
                  <a:pt x="1218716" y="28164"/>
                  <a:pt x="1217970" y="27705"/>
                </a:cubicBezTo>
                <a:cubicBezTo>
                  <a:pt x="1217224" y="27246"/>
                  <a:pt x="1216622" y="26529"/>
                  <a:pt x="1216163" y="25554"/>
                </a:cubicBezTo>
                <a:cubicBezTo>
                  <a:pt x="1215704" y="24579"/>
                  <a:pt x="1215332" y="23288"/>
                  <a:pt x="1215045" y="21682"/>
                </a:cubicBezTo>
                <a:cubicBezTo>
                  <a:pt x="1214758" y="20076"/>
                  <a:pt x="1214614" y="18183"/>
                  <a:pt x="1214614" y="16003"/>
                </a:cubicBezTo>
                <a:cubicBezTo>
                  <a:pt x="1214614" y="13824"/>
                  <a:pt x="1214758" y="11902"/>
                  <a:pt x="1215045" y="10239"/>
                </a:cubicBezTo>
                <a:cubicBezTo>
                  <a:pt x="1215332" y="8575"/>
                  <a:pt x="1215704" y="7227"/>
                  <a:pt x="1216163" y="6195"/>
                </a:cubicBezTo>
                <a:cubicBezTo>
                  <a:pt x="1216622" y="5162"/>
                  <a:pt x="1217224" y="4416"/>
                  <a:pt x="1217970" y="3958"/>
                </a:cubicBezTo>
                <a:cubicBezTo>
                  <a:pt x="1218716" y="3499"/>
                  <a:pt x="1219548" y="3269"/>
                  <a:pt x="1220465" y="3269"/>
                </a:cubicBezTo>
                <a:close/>
                <a:moveTo>
                  <a:pt x="852595" y="3269"/>
                </a:moveTo>
                <a:lnTo>
                  <a:pt x="958253" y="3269"/>
                </a:lnTo>
                <a:cubicBezTo>
                  <a:pt x="959171" y="3269"/>
                  <a:pt x="960003" y="3499"/>
                  <a:pt x="960749" y="3958"/>
                </a:cubicBezTo>
                <a:cubicBezTo>
                  <a:pt x="961494" y="4416"/>
                  <a:pt x="962096" y="5162"/>
                  <a:pt x="962555" y="6195"/>
                </a:cubicBezTo>
                <a:cubicBezTo>
                  <a:pt x="963014" y="7227"/>
                  <a:pt x="963387" y="8518"/>
                  <a:pt x="963674" y="10067"/>
                </a:cubicBezTo>
                <a:cubicBezTo>
                  <a:pt x="963961" y="11615"/>
                  <a:pt x="964104" y="13537"/>
                  <a:pt x="964104" y="15831"/>
                </a:cubicBezTo>
                <a:cubicBezTo>
                  <a:pt x="964104" y="17896"/>
                  <a:pt x="963961" y="19703"/>
                  <a:pt x="963674" y="21252"/>
                </a:cubicBezTo>
                <a:cubicBezTo>
                  <a:pt x="963387" y="22801"/>
                  <a:pt x="963014" y="24063"/>
                  <a:pt x="962555" y="25038"/>
                </a:cubicBezTo>
                <a:cubicBezTo>
                  <a:pt x="962096" y="26013"/>
                  <a:pt x="961494" y="26730"/>
                  <a:pt x="960749" y="27189"/>
                </a:cubicBezTo>
                <a:cubicBezTo>
                  <a:pt x="960003" y="27648"/>
                  <a:pt x="959171" y="27877"/>
                  <a:pt x="958253" y="27877"/>
                </a:cubicBezTo>
                <a:lnTo>
                  <a:pt x="871180" y="27877"/>
                </a:lnTo>
                <a:lnTo>
                  <a:pt x="871180" y="97743"/>
                </a:lnTo>
                <a:lnTo>
                  <a:pt x="945863" y="97743"/>
                </a:lnTo>
                <a:cubicBezTo>
                  <a:pt x="946781" y="97743"/>
                  <a:pt x="947613" y="98001"/>
                  <a:pt x="948359" y="98517"/>
                </a:cubicBezTo>
                <a:cubicBezTo>
                  <a:pt x="949104" y="99033"/>
                  <a:pt x="949735" y="99750"/>
                  <a:pt x="950251" y="100668"/>
                </a:cubicBezTo>
                <a:cubicBezTo>
                  <a:pt x="950768" y="101586"/>
                  <a:pt x="951141" y="102848"/>
                  <a:pt x="951370" y="104454"/>
                </a:cubicBezTo>
                <a:cubicBezTo>
                  <a:pt x="951599" y="106060"/>
                  <a:pt x="951714" y="107953"/>
                  <a:pt x="951714" y="110133"/>
                </a:cubicBezTo>
                <a:cubicBezTo>
                  <a:pt x="951714" y="112198"/>
                  <a:pt x="951599" y="113976"/>
                  <a:pt x="951370" y="115467"/>
                </a:cubicBezTo>
                <a:cubicBezTo>
                  <a:pt x="951141" y="116958"/>
                  <a:pt x="950768" y="118163"/>
                  <a:pt x="950251" y="119081"/>
                </a:cubicBezTo>
                <a:cubicBezTo>
                  <a:pt x="949735" y="119999"/>
                  <a:pt x="949104" y="120658"/>
                  <a:pt x="948359" y="121060"/>
                </a:cubicBezTo>
                <a:cubicBezTo>
                  <a:pt x="947613" y="121461"/>
                  <a:pt x="946781" y="121662"/>
                  <a:pt x="945863" y="121662"/>
                </a:cubicBezTo>
                <a:lnTo>
                  <a:pt x="871180" y="121662"/>
                </a:lnTo>
                <a:lnTo>
                  <a:pt x="871180" y="201336"/>
                </a:lnTo>
                <a:lnTo>
                  <a:pt x="959458" y="201336"/>
                </a:lnTo>
                <a:cubicBezTo>
                  <a:pt x="960376" y="201336"/>
                  <a:pt x="961207" y="201566"/>
                  <a:pt x="961953" y="202025"/>
                </a:cubicBezTo>
                <a:cubicBezTo>
                  <a:pt x="962699" y="202484"/>
                  <a:pt x="963358" y="203201"/>
                  <a:pt x="963932" y="204176"/>
                </a:cubicBezTo>
                <a:cubicBezTo>
                  <a:pt x="964506" y="205151"/>
                  <a:pt x="964907" y="206413"/>
                  <a:pt x="965137" y="207961"/>
                </a:cubicBezTo>
                <a:cubicBezTo>
                  <a:pt x="965366" y="209510"/>
                  <a:pt x="965481" y="211432"/>
                  <a:pt x="965481" y="213726"/>
                </a:cubicBezTo>
                <a:cubicBezTo>
                  <a:pt x="965481" y="215791"/>
                  <a:pt x="965366" y="217598"/>
                  <a:pt x="965137" y="219147"/>
                </a:cubicBezTo>
                <a:cubicBezTo>
                  <a:pt x="964907" y="220696"/>
                  <a:pt x="964506" y="221986"/>
                  <a:pt x="963932" y="223019"/>
                </a:cubicBezTo>
                <a:cubicBezTo>
                  <a:pt x="963358" y="224051"/>
                  <a:pt x="962699" y="224797"/>
                  <a:pt x="961953" y="225256"/>
                </a:cubicBezTo>
                <a:cubicBezTo>
                  <a:pt x="961207" y="225715"/>
                  <a:pt x="960376" y="225944"/>
                  <a:pt x="959458" y="225944"/>
                </a:cubicBezTo>
                <a:lnTo>
                  <a:pt x="852595" y="225944"/>
                </a:lnTo>
                <a:cubicBezTo>
                  <a:pt x="849956" y="225944"/>
                  <a:pt x="847461" y="225055"/>
                  <a:pt x="845109" y="223277"/>
                </a:cubicBezTo>
                <a:cubicBezTo>
                  <a:pt x="842757" y="221499"/>
                  <a:pt x="841581" y="218372"/>
                  <a:pt x="841581" y="213898"/>
                </a:cubicBezTo>
                <a:lnTo>
                  <a:pt x="841581" y="15315"/>
                </a:lnTo>
                <a:cubicBezTo>
                  <a:pt x="841581" y="10841"/>
                  <a:pt x="842757" y="7715"/>
                  <a:pt x="845109" y="5937"/>
                </a:cubicBezTo>
                <a:cubicBezTo>
                  <a:pt x="847461" y="4158"/>
                  <a:pt x="849956" y="3269"/>
                  <a:pt x="852595" y="3269"/>
                </a:cubicBezTo>
                <a:close/>
                <a:moveTo>
                  <a:pt x="648965" y="3269"/>
                </a:moveTo>
                <a:lnTo>
                  <a:pt x="803839" y="3269"/>
                </a:lnTo>
                <a:cubicBezTo>
                  <a:pt x="804757" y="3269"/>
                  <a:pt x="805589" y="3499"/>
                  <a:pt x="806335" y="3958"/>
                </a:cubicBezTo>
                <a:cubicBezTo>
                  <a:pt x="807080" y="4416"/>
                  <a:pt x="807711" y="5162"/>
                  <a:pt x="808228" y="6195"/>
                </a:cubicBezTo>
                <a:cubicBezTo>
                  <a:pt x="808744" y="7227"/>
                  <a:pt x="809117" y="8575"/>
                  <a:pt x="809346" y="10239"/>
                </a:cubicBezTo>
                <a:cubicBezTo>
                  <a:pt x="809576" y="11902"/>
                  <a:pt x="809690" y="13824"/>
                  <a:pt x="809690" y="16003"/>
                </a:cubicBezTo>
                <a:cubicBezTo>
                  <a:pt x="809690" y="18183"/>
                  <a:pt x="809576" y="20076"/>
                  <a:pt x="809346" y="21682"/>
                </a:cubicBezTo>
                <a:cubicBezTo>
                  <a:pt x="809117" y="23288"/>
                  <a:pt x="808744" y="24579"/>
                  <a:pt x="808228" y="25554"/>
                </a:cubicBezTo>
                <a:cubicBezTo>
                  <a:pt x="807711" y="26529"/>
                  <a:pt x="807080" y="27246"/>
                  <a:pt x="806335" y="27705"/>
                </a:cubicBezTo>
                <a:cubicBezTo>
                  <a:pt x="805589" y="28164"/>
                  <a:pt x="804757" y="28393"/>
                  <a:pt x="803839" y="28393"/>
                </a:cubicBezTo>
                <a:lnTo>
                  <a:pt x="741201" y="28393"/>
                </a:lnTo>
                <a:lnTo>
                  <a:pt x="741201" y="221470"/>
                </a:lnTo>
                <a:cubicBezTo>
                  <a:pt x="741201" y="222388"/>
                  <a:pt x="740972" y="223191"/>
                  <a:pt x="740513" y="223879"/>
                </a:cubicBezTo>
                <a:cubicBezTo>
                  <a:pt x="740054" y="224567"/>
                  <a:pt x="739251" y="225112"/>
                  <a:pt x="738104" y="225514"/>
                </a:cubicBezTo>
                <a:cubicBezTo>
                  <a:pt x="736957" y="225915"/>
                  <a:pt x="735437" y="226260"/>
                  <a:pt x="733544" y="226546"/>
                </a:cubicBezTo>
                <a:cubicBezTo>
                  <a:pt x="731651" y="226833"/>
                  <a:pt x="729270" y="226977"/>
                  <a:pt x="726402" y="226977"/>
                </a:cubicBezTo>
                <a:cubicBezTo>
                  <a:pt x="723649" y="226977"/>
                  <a:pt x="721297" y="226833"/>
                  <a:pt x="719347" y="226546"/>
                </a:cubicBezTo>
                <a:cubicBezTo>
                  <a:pt x="717397" y="226260"/>
                  <a:pt x="715848" y="225915"/>
                  <a:pt x="714701" y="225514"/>
                </a:cubicBezTo>
                <a:cubicBezTo>
                  <a:pt x="713554" y="225112"/>
                  <a:pt x="712750" y="224567"/>
                  <a:pt x="712292" y="223879"/>
                </a:cubicBezTo>
                <a:cubicBezTo>
                  <a:pt x="711833" y="223191"/>
                  <a:pt x="711603" y="222388"/>
                  <a:pt x="711603" y="221470"/>
                </a:cubicBezTo>
                <a:lnTo>
                  <a:pt x="711603" y="28393"/>
                </a:lnTo>
                <a:lnTo>
                  <a:pt x="648965" y="28393"/>
                </a:lnTo>
                <a:cubicBezTo>
                  <a:pt x="648047" y="28393"/>
                  <a:pt x="647216" y="28164"/>
                  <a:pt x="646470" y="27705"/>
                </a:cubicBezTo>
                <a:cubicBezTo>
                  <a:pt x="645724" y="27246"/>
                  <a:pt x="645122" y="26529"/>
                  <a:pt x="644663" y="25554"/>
                </a:cubicBezTo>
                <a:cubicBezTo>
                  <a:pt x="644204" y="24579"/>
                  <a:pt x="643831" y="23288"/>
                  <a:pt x="643545" y="21682"/>
                </a:cubicBezTo>
                <a:cubicBezTo>
                  <a:pt x="643258" y="20076"/>
                  <a:pt x="643114" y="18183"/>
                  <a:pt x="643114" y="16003"/>
                </a:cubicBezTo>
                <a:cubicBezTo>
                  <a:pt x="643114" y="13824"/>
                  <a:pt x="643258" y="11902"/>
                  <a:pt x="643545" y="10239"/>
                </a:cubicBezTo>
                <a:cubicBezTo>
                  <a:pt x="643831" y="8575"/>
                  <a:pt x="644204" y="7227"/>
                  <a:pt x="644663" y="6195"/>
                </a:cubicBezTo>
                <a:cubicBezTo>
                  <a:pt x="645122" y="5162"/>
                  <a:pt x="645724" y="4416"/>
                  <a:pt x="646470" y="3958"/>
                </a:cubicBezTo>
                <a:cubicBezTo>
                  <a:pt x="647216" y="3499"/>
                  <a:pt x="648047" y="3269"/>
                  <a:pt x="648965" y="3269"/>
                </a:cubicBezTo>
                <a:close/>
                <a:moveTo>
                  <a:pt x="1166801" y="2753"/>
                </a:moveTo>
                <a:cubicBezTo>
                  <a:pt x="1169464" y="2753"/>
                  <a:pt x="1171764" y="2868"/>
                  <a:pt x="1173701" y="3097"/>
                </a:cubicBezTo>
                <a:cubicBezTo>
                  <a:pt x="1175638" y="3327"/>
                  <a:pt x="1177152" y="3699"/>
                  <a:pt x="1178241" y="4216"/>
                </a:cubicBezTo>
                <a:cubicBezTo>
                  <a:pt x="1179331" y="4732"/>
                  <a:pt x="1180118" y="5334"/>
                  <a:pt x="1180602" y="6023"/>
                </a:cubicBezTo>
                <a:cubicBezTo>
                  <a:pt x="1181086" y="6711"/>
                  <a:pt x="1181328" y="7457"/>
                  <a:pt x="1181328" y="8260"/>
                </a:cubicBezTo>
                <a:lnTo>
                  <a:pt x="1181328" y="213726"/>
                </a:lnTo>
                <a:cubicBezTo>
                  <a:pt x="1181328" y="216021"/>
                  <a:pt x="1180943" y="217971"/>
                  <a:pt x="1180172" y="219577"/>
                </a:cubicBezTo>
                <a:cubicBezTo>
                  <a:pt x="1179401" y="221183"/>
                  <a:pt x="1178393" y="222502"/>
                  <a:pt x="1177147" y="223535"/>
                </a:cubicBezTo>
                <a:cubicBezTo>
                  <a:pt x="1175901" y="224567"/>
                  <a:pt x="1174507" y="225313"/>
                  <a:pt x="1172965" y="225772"/>
                </a:cubicBezTo>
                <a:cubicBezTo>
                  <a:pt x="1171422" y="226231"/>
                  <a:pt x="1169879" y="226460"/>
                  <a:pt x="1168336" y="226460"/>
                </a:cubicBezTo>
                <a:lnTo>
                  <a:pt x="1158549" y="226460"/>
                </a:lnTo>
                <a:cubicBezTo>
                  <a:pt x="1155464" y="226460"/>
                  <a:pt x="1152764" y="226145"/>
                  <a:pt x="1150450" y="225514"/>
                </a:cubicBezTo>
                <a:cubicBezTo>
                  <a:pt x="1148136" y="224883"/>
                  <a:pt x="1145941" y="223736"/>
                  <a:pt x="1143865" y="222072"/>
                </a:cubicBezTo>
                <a:cubicBezTo>
                  <a:pt x="1141789" y="220409"/>
                  <a:pt x="1139713" y="218143"/>
                  <a:pt x="1137637" y="215275"/>
                </a:cubicBezTo>
                <a:cubicBezTo>
                  <a:pt x="1135560" y="212407"/>
                  <a:pt x="1133357" y="208736"/>
                  <a:pt x="1131026" y="204262"/>
                </a:cubicBezTo>
                <a:lnTo>
                  <a:pt x="1063097" y="77609"/>
                </a:lnTo>
                <a:cubicBezTo>
                  <a:pt x="1059546" y="71070"/>
                  <a:pt x="1055966" y="64215"/>
                  <a:pt x="1052359" y="57045"/>
                </a:cubicBezTo>
                <a:cubicBezTo>
                  <a:pt x="1048751" y="49875"/>
                  <a:pt x="1045394" y="42906"/>
                  <a:pt x="1042285" y="36137"/>
                </a:cubicBezTo>
                <a:lnTo>
                  <a:pt x="1041941" y="36137"/>
                </a:lnTo>
                <a:cubicBezTo>
                  <a:pt x="1042171" y="44397"/>
                  <a:pt x="1042343" y="52829"/>
                  <a:pt x="1042457" y="61433"/>
                </a:cubicBezTo>
                <a:cubicBezTo>
                  <a:pt x="1042572" y="70037"/>
                  <a:pt x="1042630" y="78584"/>
                  <a:pt x="1042630" y="87073"/>
                </a:cubicBezTo>
                <a:lnTo>
                  <a:pt x="1042630" y="221470"/>
                </a:lnTo>
                <a:cubicBezTo>
                  <a:pt x="1042630" y="222273"/>
                  <a:pt x="1042388" y="223047"/>
                  <a:pt x="1041904" y="223793"/>
                </a:cubicBezTo>
                <a:cubicBezTo>
                  <a:pt x="1041420" y="224539"/>
                  <a:pt x="1040603" y="225112"/>
                  <a:pt x="1039453" y="225514"/>
                </a:cubicBezTo>
                <a:cubicBezTo>
                  <a:pt x="1038303" y="225915"/>
                  <a:pt x="1036790" y="226260"/>
                  <a:pt x="1034913" y="226546"/>
                </a:cubicBezTo>
                <a:cubicBezTo>
                  <a:pt x="1033036" y="226833"/>
                  <a:pt x="1030645" y="226977"/>
                  <a:pt x="1027739" y="226977"/>
                </a:cubicBezTo>
                <a:cubicBezTo>
                  <a:pt x="1024833" y="226977"/>
                  <a:pt x="1022443" y="226833"/>
                  <a:pt x="1020567" y="226546"/>
                </a:cubicBezTo>
                <a:cubicBezTo>
                  <a:pt x="1018691" y="226260"/>
                  <a:pt x="1017208" y="225915"/>
                  <a:pt x="1016118" y="225514"/>
                </a:cubicBezTo>
                <a:cubicBezTo>
                  <a:pt x="1015028" y="225112"/>
                  <a:pt x="1014241" y="224539"/>
                  <a:pt x="1013757" y="223793"/>
                </a:cubicBezTo>
                <a:cubicBezTo>
                  <a:pt x="1013273" y="223047"/>
                  <a:pt x="1013031" y="222273"/>
                  <a:pt x="1013031" y="221470"/>
                </a:cubicBezTo>
                <a:lnTo>
                  <a:pt x="1013031" y="16003"/>
                </a:lnTo>
                <a:cubicBezTo>
                  <a:pt x="1013031" y="11415"/>
                  <a:pt x="1014334" y="8145"/>
                  <a:pt x="1016940" y="6195"/>
                </a:cubicBezTo>
                <a:cubicBezTo>
                  <a:pt x="1019545" y="4244"/>
                  <a:pt x="1022387" y="3269"/>
                  <a:pt x="1025464" y="3269"/>
                </a:cubicBezTo>
                <a:lnTo>
                  <a:pt x="1040030" y="3269"/>
                </a:lnTo>
                <a:cubicBezTo>
                  <a:pt x="1043462" y="3269"/>
                  <a:pt x="1046333" y="3556"/>
                  <a:pt x="1048643" y="4130"/>
                </a:cubicBezTo>
                <a:cubicBezTo>
                  <a:pt x="1050953" y="4703"/>
                  <a:pt x="1053025" y="5650"/>
                  <a:pt x="1054860" y="6969"/>
                </a:cubicBezTo>
                <a:cubicBezTo>
                  <a:pt x="1056694" y="8288"/>
                  <a:pt x="1058470" y="10124"/>
                  <a:pt x="1060187" y="12476"/>
                </a:cubicBezTo>
                <a:cubicBezTo>
                  <a:pt x="1061905" y="14827"/>
                  <a:pt x="1063706" y="17782"/>
                  <a:pt x="1065592" y="21338"/>
                </a:cubicBezTo>
                <a:lnTo>
                  <a:pt x="1117814" y="119081"/>
                </a:lnTo>
                <a:cubicBezTo>
                  <a:pt x="1121029" y="125046"/>
                  <a:pt x="1124134" y="130868"/>
                  <a:pt x="1127128" y="136547"/>
                </a:cubicBezTo>
                <a:cubicBezTo>
                  <a:pt x="1130121" y="142226"/>
                  <a:pt x="1133004" y="147819"/>
                  <a:pt x="1135776" y="153325"/>
                </a:cubicBezTo>
                <a:cubicBezTo>
                  <a:pt x="1138548" y="158832"/>
                  <a:pt x="1141292" y="164252"/>
                  <a:pt x="1144008" y="169587"/>
                </a:cubicBezTo>
                <a:cubicBezTo>
                  <a:pt x="1146723" y="174922"/>
                  <a:pt x="1149412" y="180285"/>
                  <a:pt x="1152074" y="185677"/>
                </a:cubicBezTo>
                <a:lnTo>
                  <a:pt x="1152246" y="185677"/>
                </a:lnTo>
                <a:cubicBezTo>
                  <a:pt x="1152017" y="176614"/>
                  <a:pt x="1151873" y="167178"/>
                  <a:pt x="1151816" y="157369"/>
                </a:cubicBezTo>
                <a:cubicBezTo>
                  <a:pt x="1151759" y="147560"/>
                  <a:pt x="1151730" y="138125"/>
                  <a:pt x="1151730" y="129062"/>
                </a:cubicBezTo>
                <a:lnTo>
                  <a:pt x="1151730" y="8260"/>
                </a:lnTo>
                <a:cubicBezTo>
                  <a:pt x="1151730" y="7457"/>
                  <a:pt x="1151972" y="6711"/>
                  <a:pt x="1152456" y="6023"/>
                </a:cubicBezTo>
                <a:cubicBezTo>
                  <a:pt x="1152940" y="5334"/>
                  <a:pt x="1153757" y="4732"/>
                  <a:pt x="1154907" y="4216"/>
                </a:cubicBezTo>
                <a:cubicBezTo>
                  <a:pt x="1156057" y="3699"/>
                  <a:pt x="1157570" y="3327"/>
                  <a:pt x="1159447" y="3097"/>
                </a:cubicBezTo>
                <a:cubicBezTo>
                  <a:pt x="1161324" y="2868"/>
                  <a:pt x="1163775" y="2753"/>
                  <a:pt x="1166801" y="2753"/>
                </a:cubicBezTo>
                <a:close/>
                <a:moveTo>
                  <a:pt x="595301" y="2753"/>
                </a:moveTo>
                <a:cubicBezTo>
                  <a:pt x="597964" y="2753"/>
                  <a:pt x="600264" y="2868"/>
                  <a:pt x="602201" y="3097"/>
                </a:cubicBezTo>
                <a:cubicBezTo>
                  <a:pt x="604138" y="3327"/>
                  <a:pt x="605651" y="3699"/>
                  <a:pt x="606741" y="4216"/>
                </a:cubicBezTo>
                <a:cubicBezTo>
                  <a:pt x="607831" y="4732"/>
                  <a:pt x="608618" y="5334"/>
                  <a:pt x="609102" y="6023"/>
                </a:cubicBezTo>
                <a:cubicBezTo>
                  <a:pt x="609586" y="6711"/>
                  <a:pt x="609828" y="7457"/>
                  <a:pt x="609828" y="8260"/>
                </a:cubicBezTo>
                <a:lnTo>
                  <a:pt x="609828" y="213726"/>
                </a:lnTo>
                <a:cubicBezTo>
                  <a:pt x="609828" y="216021"/>
                  <a:pt x="609443" y="217971"/>
                  <a:pt x="608672" y="219577"/>
                </a:cubicBezTo>
                <a:cubicBezTo>
                  <a:pt x="607901" y="221183"/>
                  <a:pt x="606893" y="222502"/>
                  <a:pt x="605647" y="223535"/>
                </a:cubicBezTo>
                <a:cubicBezTo>
                  <a:pt x="604401" y="224567"/>
                  <a:pt x="603007" y="225313"/>
                  <a:pt x="601465" y="225772"/>
                </a:cubicBezTo>
                <a:cubicBezTo>
                  <a:pt x="599922" y="226231"/>
                  <a:pt x="598379" y="226460"/>
                  <a:pt x="596836" y="226460"/>
                </a:cubicBezTo>
                <a:lnTo>
                  <a:pt x="587049" y="226460"/>
                </a:lnTo>
                <a:cubicBezTo>
                  <a:pt x="583964" y="226460"/>
                  <a:pt x="581264" y="226145"/>
                  <a:pt x="578950" y="225514"/>
                </a:cubicBezTo>
                <a:cubicBezTo>
                  <a:pt x="576636" y="224883"/>
                  <a:pt x="574441" y="223736"/>
                  <a:pt x="572365" y="222072"/>
                </a:cubicBezTo>
                <a:cubicBezTo>
                  <a:pt x="570289" y="220409"/>
                  <a:pt x="568213" y="218143"/>
                  <a:pt x="566137" y="215275"/>
                </a:cubicBezTo>
                <a:cubicBezTo>
                  <a:pt x="564060" y="212407"/>
                  <a:pt x="561856" y="208736"/>
                  <a:pt x="559526" y="204262"/>
                </a:cubicBezTo>
                <a:lnTo>
                  <a:pt x="491597" y="77609"/>
                </a:lnTo>
                <a:cubicBezTo>
                  <a:pt x="488046" y="71070"/>
                  <a:pt x="484466" y="64215"/>
                  <a:pt x="480859" y="57045"/>
                </a:cubicBezTo>
                <a:cubicBezTo>
                  <a:pt x="477251" y="49875"/>
                  <a:pt x="473894" y="42906"/>
                  <a:pt x="470785" y="36137"/>
                </a:cubicBezTo>
                <a:lnTo>
                  <a:pt x="470441" y="36137"/>
                </a:lnTo>
                <a:cubicBezTo>
                  <a:pt x="470671" y="44397"/>
                  <a:pt x="470843" y="52829"/>
                  <a:pt x="470957" y="61433"/>
                </a:cubicBezTo>
                <a:cubicBezTo>
                  <a:pt x="471072" y="70037"/>
                  <a:pt x="471130" y="78584"/>
                  <a:pt x="471130" y="87073"/>
                </a:cubicBezTo>
                <a:lnTo>
                  <a:pt x="471130" y="221470"/>
                </a:lnTo>
                <a:cubicBezTo>
                  <a:pt x="471130" y="222273"/>
                  <a:pt x="470888" y="223047"/>
                  <a:pt x="470404" y="223793"/>
                </a:cubicBezTo>
                <a:cubicBezTo>
                  <a:pt x="469920" y="224539"/>
                  <a:pt x="469103" y="225112"/>
                  <a:pt x="467953" y="225514"/>
                </a:cubicBezTo>
                <a:cubicBezTo>
                  <a:pt x="466803" y="225915"/>
                  <a:pt x="465290" y="226260"/>
                  <a:pt x="463413" y="226546"/>
                </a:cubicBezTo>
                <a:cubicBezTo>
                  <a:pt x="461536" y="226833"/>
                  <a:pt x="459145" y="226977"/>
                  <a:pt x="456239" y="226977"/>
                </a:cubicBezTo>
                <a:cubicBezTo>
                  <a:pt x="453333" y="226977"/>
                  <a:pt x="450943" y="226833"/>
                  <a:pt x="449067" y="226546"/>
                </a:cubicBezTo>
                <a:cubicBezTo>
                  <a:pt x="447191" y="226260"/>
                  <a:pt x="445708" y="225915"/>
                  <a:pt x="444618" y="225514"/>
                </a:cubicBezTo>
                <a:cubicBezTo>
                  <a:pt x="443528" y="225112"/>
                  <a:pt x="442741" y="224539"/>
                  <a:pt x="442257" y="223793"/>
                </a:cubicBezTo>
                <a:cubicBezTo>
                  <a:pt x="441773" y="223047"/>
                  <a:pt x="441531" y="222273"/>
                  <a:pt x="441531" y="221470"/>
                </a:cubicBezTo>
                <a:lnTo>
                  <a:pt x="441531" y="16003"/>
                </a:lnTo>
                <a:cubicBezTo>
                  <a:pt x="441531" y="11415"/>
                  <a:pt x="442834" y="8145"/>
                  <a:pt x="445440" y="6195"/>
                </a:cubicBezTo>
                <a:cubicBezTo>
                  <a:pt x="448045" y="4244"/>
                  <a:pt x="450887" y="3269"/>
                  <a:pt x="453964" y="3269"/>
                </a:cubicBezTo>
                <a:lnTo>
                  <a:pt x="468530" y="3269"/>
                </a:lnTo>
                <a:cubicBezTo>
                  <a:pt x="471962" y="3269"/>
                  <a:pt x="474833" y="3556"/>
                  <a:pt x="477143" y="4130"/>
                </a:cubicBezTo>
                <a:cubicBezTo>
                  <a:pt x="479453" y="4703"/>
                  <a:pt x="481525" y="5650"/>
                  <a:pt x="483359" y="6969"/>
                </a:cubicBezTo>
                <a:cubicBezTo>
                  <a:pt x="485194" y="8288"/>
                  <a:pt x="486970" y="10124"/>
                  <a:pt x="488687" y="12476"/>
                </a:cubicBezTo>
                <a:cubicBezTo>
                  <a:pt x="490405" y="14827"/>
                  <a:pt x="492206" y="17782"/>
                  <a:pt x="494092" y="21338"/>
                </a:cubicBezTo>
                <a:lnTo>
                  <a:pt x="546314" y="119081"/>
                </a:lnTo>
                <a:cubicBezTo>
                  <a:pt x="549529" y="125046"/>
                  <a:pt x="552634" y="130868"/>
                  <a:pt x="555627" y="136547"/>
                </a:cubicBezTo>
                <a:cubicBezTo>
                  <a:pt x="558621" y="142226"/>
                  <a:pt x="561504" y="147819"/>
                  <a:pt x="564276" y="153325"/>
                </a:cubicBezTo>
                <a:cubicBezTo>
                  <a:pt x="567048" y="158832"/>
                  <a:pt x="569792" y="164252"/>
                  <a:pt x="572508" y="169587"/>
                </a:cubicBezTo>
                <a:cubicBezTo>
                  <a:pt x="575223" y="174922"/>
                  <a:pt x="577912" y="180285"/>
                  <a:pt x="580574" y="185677"/>
                </a:cubicBezTo>
                <a:lnTo>
                  <a:pt x="580746" y="185677"/>
                </a:lnTo>
                <a:cubicBezTo>
                  <a:pt x="580517" y="176614"/>
                  <a:pt x="580373" y="167178"/>
                  <a:pt x="580316" y="157369"/>
                </a:cubicBezTo>
                <a:cubicBezTo>
                  <a:pt x="580259" y="147560"/>
                  <a:pt x="580230" y="138125"/>
                  <a:pt x="580230" y="129062"/>
                </a:cubicBezTo>
                <a:lnTo>
                  <a:pt x="580230" y="8260"/>
                </a:lnTo>
                <a:cubicBezTo>
                  <a:pt x="580230" y="7457"/>
                  <a:pt x="580472" y="6711"/>
                  <a:pt x="580956" y="6023"/>
                </a:cubicBezTo>
                <a:cubicBezTo>
                  <a:pt x="581440" y="5334"/>
                  <a:pt x="582257" y="4732"/>
                  <a:pt x="583407" y="4216"/>
                </a:cubicBezTo>
                <a:cubicBezTo>
                  <a:pt x="584557" y="3699"/>
                  <a:pt x="586070" y="3327"/>
                  <a:pt x="587947" y="3097"/>
                </a:cubicBezTo>
                <a:cubicBezTo>
                  <a:pt x="589824" y="2868"/>
                  <a:pt x="592275" y="2753"/>
                  <a:pt x="595301" y="2753"/>
                </a:cubicBezTo>
                <a:close/>
                <a:moveTo>
                  <a:pt x="97915" y="516"/>
                </a:moveTo>
                <a:cubicBezTo>
                  <a:pt x="104340" y="516"/>
                  <a:pt x="110592" y="1118"/>
                  <a:pt x="116672" y="2323"/>
                </a:cubicBezTo>
                <a:cubicBezTo>
                  <a:pt x="122752" y="3527"/>
                  <a:pt x="128374" y="5047"/>
                  <a:pt x="133536" y="6883"/>
                </a:cubicBezTo>
                <a:cubicBezTo>
                  <a:pt x="138699" y="8719"/>
                  <a:pt x="143288" y="10841"/>
                  <a:pt x="147303" y="13250"/>
                </a:cubicBezTo>
                <a:cubicBezTo>
                  <a:pt x="151318" y="15659"/>
                  <a:pt x="154100" y="17638"/>
                  <a:pt x="155649" y="19187"/>
                </a:cubicBezTo>
                <a:cubicBezTo>
                  <a:pt x="157198" y="20736"/>
                  <a:pt x="158201" y="21912"/>
                  <a:pt x="158660" y="22715"/>
                </a:cubicBezTo>
                <a:cubicBezTo>
                  <a:pt x="159119" y="23518"/>
                  <a:pt x="159492" y="24464"/>
                  <a:pt x="159779" y="25554"/>
                </a:cubicBezTo>
                <a:cubicBezTo>
                  <a:pt x="160066" y="26644"/>
                  <a:pt x="160295" y="27934"/>
                  <a:pt x="160467" y="29426"/>
                </a:cubicBezTo>
                <a:cubicBezTo>
                  <a:pt x="160639" y="30917"/>
                  <a:pt x="160725" y="32695"/>
                  <a:pt x="160725" y="34760"/>
                </a:cubicBezTo>
                <a:cubicBezTo>
                  <a:pt x="160725" y="37055"/>
                  <a:pt x="160610" y="39005"/>
                  <a:pt x="160380" y="40611"/>
                </a:cubicBezTo>
                <a:cubicBezTo>
                  <a:pt x="160149" y="42217"/>
                  <a:pt x="159803" y="43565"/>
                  <a:pt x="159342" y="44655"/>
                </a:cubicBezTo>
                <a:cubicBezTo>
                  <a:pt x="158880" y="45745"/>
                  <a:pt x="158332" y="46548"/>
                  <a:pt x="157698" y="47064"/>
                </a:cubicBezTo>
                <a:cubicBezTo>
                  <a:pt x="157063" y="47581"/>
                  <a:pt x="156284" y="47839"/>
                  <a:pt x="155361" y="47839"/>
                </a:cubicBezTo>
                <a:cubicBezTo>
                  <a:pt x="153748" y="47839"/>
                  <a:pt x="151499" y="46720"/>
                  <a:pt x="148615" y="44483"/>
                </a:cubicBezTo>
                <a:cubicBezTo>
                  <a:pt x="145731" y="42246"/>
                  <a:pt x="142011" y="39779"/>
                  <a:pt x="137455" y="37084"/>
                </a:cubicBezTo>
                <a:cubicBezTo>
                  <a:pt x="132899" y="34388"/>
                  <a:pt x="127364" y="31921"/>
                  <a:pt x="120848" y="29684"/>
                </a:cubicBezTo>
                <a:cubicBezTo>
                  <a:pt x="114332" y="27447"/>
                  <a:pt x="106518" y="26328"/>
                  <a:pt x="97407" y="26328"/>
                </a:cubicBezTo>
                <a:cubicBezTo>
                  <a:pt x="87487" y="26328"/>
                  <a:pt x="78462" y="28307"/>
                  <a:pt x="70331" y="32265"/>
                </a:cubicBezTo>
                <a:cubicBezTo>
                  <a:pt x="62200" y="36223"/>
                  <a:pt x="55251" y="42045"/>
                  <a:pt x="49485" y="49732"/>
                </a:cubicBezTo>
                <a:cubicBezTo>
                  <a:pt x="43718" y="57418"/>
                  <a:pt x="39249" y="66796"/>
                  <a:pt x="36077" y="77867"/>
                </a:cubicBezTo>
                <a:cubicBezTo>
                  <a:pt x="32905" y="88938"/>
                  <a:pt x="31319" y="101586"/>
                  <a:pt x="31319" y="115811"/>
                </a:cubicBezTo>
                <a:cubicBezTo>
                  <a:pt x="31319" y="129922"/>
                  <a:pt x="32847" y="142398"/>
                  <a:pt x="35904" y="153239"/>
                </a:cubicBezTo>
                <a:cubicBezTo>
                  <a:pt x="38960" y="164080"/>
                  <a:pt x="43343" y="173143"/>
                  <a:pt x="49052" y="180428"/>
                </a:cubicBezTo>
                <a:cubicBezTo>
                  <a:pt x="54761" y="187713"/>
                  <a:pt x="61767" y="193220"/>
                  <a:pt x="70071" y="196948"/>
                </a:cubicBezTo>
                <a:cubicBezTo>
                  <a:pt x="78375" y="200677"/>
                  <a:pt x="87775" y="202541"/>
                  <a:pt x="98270" y="202541"/>
                </a:cubicBezTo>
                <a:cubicBezTo>
                  <a:pt x="107150" y="202541"/>
                  <a:pt x="114906" y="201451"/>
                  <a:pt x="121537" y="199271"/>
                </a:cubicBezTo>
                <a:cubicBezTo>
                  <a:pt x="128169" y="197092"/>
                  <a:pt x="133820" y="194654"/>
                  <a:pt x="138490" y="191958"/>
                </a:cubicBezTo>
                <a:cubicBezTo>
                  <a:pt x="143161" y="189262"/>
                  <a:pt x="146995" y="186824"/>
                  <a:pt x="149994" y="184644"/>
                </a:cubicBezTo>
                <a:cubicBezTo>
                  <a:pt x="152993" y="182465"/>
                  <a:pt x="155358" y="181375"/>
                  <a:pt x="157087" y="181375"/>
                </a:cubicBezTo>
                <a:cubicBezTo>
                  <a:pt x="157896" y="181375"/>
                  <a:pt x="158588" y="181547"/>
                  <a:pt x="159164" y="181891"/>
                </a:cubicBezTo>
                <a:cubicBezTo>
                  <a:pt x="159741" y="182235"/>
                  <a:pt x="160202" y="182895"/>
                  <a:pt x="160548" y="183870"/>
                </a:cubicBezTo>
                <a:cubicBezTo>
                  <a:pt x="160894" y="184845"/>
                  <a:pt x="161153" y="186193"/>
                  <a:pt x="161326" y="187914"/>
                </a:cubicBezTo>
                <a:cubicBezTo>
                  <a:pt x="161499" y="189635"/>
                  <a:pt x="161586" y="191814"/>
                  <a:pt x="161586" y="194453"/>
                </a:cubicBezTo>
                <a:cubicBezTo>
                  <a:pt x="161586" y="196289"/>
                  <a:pt x="161528" y="197895"/>
                  <a:pt x="161414" y="199271"/>
                </a:cubicBezTo>
                <a:cubicBezTo>
                  <a:pt x="161299" y="200648"/>
                  <a:pt x="161098" y="201853"/>
                  <a:pt x="160811" y="202885"/>
                </a:cubicBezTo>
                <a:cubicBezTo>
                  <a:pt x="160525" y="203918"/>
                  <a:pt x="160152" y="204835"/>
                  <a:pt x="159693" y="205638"/>
                </a:cubicBezTo>
                <a:cubicBezTo>
                  <a:pt x="159234" y="206441"/>
                  <a:pt x="158431" y="207417"/>
                  <a:pt x="157284" y="208564"/>
                </a:cubicBezTo>
                <a:cubicBezTo>
                  <a:pt x="156136" y="209711"/>
                  <a:pt x="153727" y="211460"/>
                  <a:pt x="150056" y="213812"/>
                </a:cubicBezTo>
                <a:cubicBezTo>
                  <a:pt x="146385" y="216164"/>
                  <a:pt x="141825" y="218458"/>
                  <a:pt x="136376" y="220696"/>
                </a:cubicBezTo>
                <a:cubicBezTo>
                  <a:pt x="130926" y="222933"/>
                  <a:pt x="124674" y="224826"/>
                  <a:pt x="117619" y="226374"/>
                </a:cubicBezTo>
                <a:cubicBezTo>
                  <a:pt x="110563" y="227923"/>
                  <a:pt x="102848" y="228697"/>
                  <a:pt x="94473" y="228697"/>
                </a:cubicBezTo>
                <a:cubicBezTo>
                  <a:pt x="80019" y="228697"/>
                  <a:pt x="66969" y="226288"/>
                  <a:pt x="55325" y="221470"/>
                </a:cubicBezTo>
                <a:cubicBezTo>
                  <a:pt x="43680" y="216652"/>
                  <a:pt x="33757" y="209539"/>
                  <a:pt x="25554" y="200132"/>
                </a:cubicBezTo>
                <a:cubicBezTo>
                  <a:pt x="17352" y="190725"/>
                  <a:pt x="11042" y="179109"/>
                  <a:pt x="6625" y="165285"/>
                </a:cubicBezTo>
                <a:cubicBezTo>
                  <a:pt x="2209" y="151461"/>
                  <a:pt x="0" y="135543"/>
                  <a:pt x="0" y="117532"/>
                </a:cubicBezTo>
                <a:cubicBezTo>
                  <a:pt x="0" y="99062"/>
                  <a:pt x="2381" y="82599"/>
                  <a:pt x="7142" y="68144"/>
                </a:cubicBezTo>
                <a:cubicBezTo>
                  <a:pt x="11903" y="53689"/>
                  <a:pt x="18585" y="41443"/>
                  <a:pt x="27189" y="31405"/>
                </a:cubicBezTo>
                <a:cubicBezTo>
                  <a:pt x="35793" y="21367"/>
                  <a:pt x="46090" y="13709"/>
                  <a:pt x="58078" y="8432"/>
                </a:cubicBezTo>
                <a:cubicBezTo>
                  <a:pt x="70066" y="3155"/>
                  <a:pt x="83345" y="516"/>
                  <a:pt x="97915" y="516"/>
                </a:cubicBezTo>
                <a:close/>
                <a:moveTo>
                  <a:pt x="1468836" y="0"/>
                </a:moveTo>
                <a:cubicBezTo>
                  <a:pt x="1473769" y="0"/>
                  <a:pt x="1478731" y="430"/>
                  <a:pt x="1483721" y="1290"/>
                </a:cubicBezTo>
                <a:cubicBezTo>
                  <a:pt x="1488712" y="2151"/>
                  <a:pt x="1493415" y="3298"/>
                  <a:pt x="1497832" y="4732"/>
                </a:cubicBezTo>
                <a:cubicBezTo>
                  <a:pt x="1502249" y="6166"/>
                  <a:pt x="1506178" y="7772"/>
                  <a:pt x="1509620" y="9550"/>
                </a:cubicBezTo>
                <a:cubicBezTo>
                  <a:pt x="1513061" y="11328"/>
                  <a:pt x="1515327" y="12762"/>
                  <a:pt x="1516417" y="13852"/>
                </a:cubicBezTo>
                <a:cubicBezTo>
                  <a:pt x="1517507" y="14942"/>
                  <a:pt x="1518224" y="15803"/>
                  <a:pt x="1518568" y="16434"/>
                </a:cubicBezTo>
                <a:cubicBezTo>
                  <a:pt x="1518912" y="17065"/>
                  <a:pt x="1519199" y="17868"/>
                  <a:pt x="1519428" y="18843"/>
                </a:cubicBezTo>
                <a:cubicBezTo>
                  <a:pt x="1519658" y="19818"/>
                  <a:pt x="1519830" y="20994"/>
                  <a:pt x="1519945" y="22370"/>
                </a:cubicBezTo>
                <a:cubicBezTo>
                  <a:pt x="1520059" y="23747"/>
                  <a:pt x="1520117" y="25525"/>
                  <a:pt x="1520117" y="27705"/>
                </a:cubicBezTo>
                <a:cubicBezTo>
                  <a:pt x="1520117" y="29770"/>
                  <a:pt x="1520031" y="31606"/>
                  <a:pt x="1519859" y="33212"/>
                </a:cubicBezTo>
                <a:cubicBezTo>
                  <a:pt x="1519687" y="34818"/>
                  <a:pt x="1519428" y="36166"/>
                  <a:pt x="1519084" y="37256"/>
                </a:cubicBezTo>
                <a:cubicBezTo>
                  <a:pt x="1518740" y="38345"/>
                  <a:pt x="1518252" y="39148"/>
                  <a:pt x="1517622" y="39665"/>
                </a:cubicBezTo>
                <a:cubicBezTo>
                  <a:pt x="1516991" y="40181"/>
                  <a:pt x="1516274" y="40439"/>
                  <a:pt x="1515471" y="40439"/>
                </a:cubicBezTo>
                <a:cubicBezTo>
                  <a:pt x="1514209" y="40439"/>
                  <a:pt x="1512230" y="39636"/>
                  <a:pt x="1509534" y="38030"/>
                </a:cubicBezTo>
                <a:cubicBezTo>
                  <a:pt x="1506838" y="36424"/>
                  <a:pt x="1503539" y="34617"/>
                  <a:pt x="1499639" y="32609"/>
                </a:cubicBezTo>
                <a:cubicBezTo>
                  <a:pt x="1495738" y="30602"/>
                  <a:pt x="1491121" y="28766"/>
                  <a:pt x="1485786" y="27103"/>
                </a:cubicBezTo>
                <a:cubicBezTo>
                  <a:pt x="1480452" y="25439"/>
                  <a:pt x="1474457" y="24608"/>
                  <a:pt x="1467804" y="24608"/>
                </a:cubicBezTo>
                <a:cubicBezTo>
                  <a:pt x="1461609" y="24608"/>
                  <a:pt x="1456217" y="25439"/>
                  <a:pt x="1451628" y="27103"/>
                </a:cubicBezTo>
                <a:cubicBezTo>
                  <a:pt x="1447039" y="28766"/>
                  <a:pt x="1443253" y="30975"/>
                  <a:pt x="1440270" y="33728"/>
                </a:cubicBezTo>
                <a:cubicBezTo>
                  <a:pt x="1437288" y="36481"/>
                  <a:pt x="1435051" y="39751"/>
                  <a:pt x="1433559" y="43537"/>
                </a:cubicBezTo>
                <a:cubicBezTo>
                  <a:pt x="1432068" y="47322"/>
                  <a:pt x="1431322" y="51338"/>
                  <a:pt x="1431322" y="55582"/>
                </a:cubicBezTo>
                <a:cubicBezTo>
                  <a:pt x="1431322" y="61777"/>
                  <a:pt x="1432756" y="67112"/>
                  <a:pt x="1435624" y="71586"/>
                </a:cubicBezTo>
                <a:cubicBezTo>
                  <a:pt x="1438492" y="76060"/>
                  <a:pt x="1442307" y="80018"/>
                  <a:pt x="1447068" y="83460"/>
                </a:cubicBezTo>
                <a:cubicBezTo>
                  <a:pt x="1451829" y="86901"/>
                  <a:pt x="1457249" y="90056"/>
                  <a:pt x="1463330" y="92924"/>
                </a:cubicBezTo>
                <a:cubicBezTo>
                  <a:pt x="1469410" y="95792"/>
                  <a:pt x="1475605" y="98689"/>
                  <a:pt x="1481914" y="101614"/>
                </a:cubicBezTo>
                <a:cubicBezTo>
                  <a:pt x="1488224" y="104540"/>
                  <a:pt x="1494419" y="107752"/>
                  <a:pt x="1500499" y="111251"/>
                </a:cubicBezTo>
                <a:cubicBezTo>
                  <a:pt x="1506580" y="114750"/>
                  <a:pt x="1512000" y="118880"/>
                  <a:pt x="1516761" y="123641"/>
                </a:cubicBezTo>
                <a:cubicBezTo>
                  <a:pt x="1521522" y="128402"/>
                  <a:pt x="1525365" y="134023"/>
                  <a:pt x="1528291" y="140505"/>
                </a:cubicBezTo>
                <a:cubicBezTo>
                  <a:pt x="1531216" y="146987"/>
                  <a:pt x="1532679" y="154645"/>
                  <a:pt x="1532679" y="163478"/>
                </a:cubicBezTo>
                <a:cubicBezTo>
                  <a:pt x="1532679" y="173918"/>
                  <a:pt x="1530757" y="183210"/>
                  <a:pt x="1526914" y="191355"/>
                </a:cubicBezTo>
                <a:cubicBezTo>
                  <a:pt x="1523071" y="199501"/>
                  <a:pt x="1517736" y="206413"/>
                  <a:pt x="1510910" y="212091"/>
                </a:cubicBezTo>
                <a:cubicBezTo>
                  <a:pt x="1504084" y="217770"/>
                  <a:pt x="1496054" y="222044"/>
                  <a:pt x="1486819" y="224912"/>
                </a:cubicBezTo>
                <a:cubicBezTo>
                  <a:pt x="1477584" y="227780"/>
                  <a:pt x="1467632" y="229214"/>
                  <a:pt x="1456962" y="229214"/>
                </a:cubicBezTo>
                <a:cubicBezTo>
                  <a:pt x="1449506" y="229214"/>
                  <a:pt x="1442594" y="228583"/>
                  <a:pt x="1436227" y="227321"/>
                </a:cubicBezTo>
                <a:cubicBezTo>
                  <a:pt x="1429859" y="226059"/>
                  <a:pt x="1424181" y="224510"/>
                  <a:pt x="1419190" y="222675"/>
                </a:cubicBezTo>
                <a:cubicBezTo>
                  <a:pt x="1414200" y="220839"/>
                  <a:pt x="1410013" y="218946"/>
                  <a:pt x="1406628" y="216996"/>
                </a:cubicBezTo>
                <a:cubicBezTo>
                  <a:pt x="1403244" y="215046"/>
                  <a:pt x="1400892" y="213382"/>
                  <a:pt x="1399573" y="212005"/>
                </a:cubicBezTo>
                <a:cubicBezTo>
                  <a:pt x="1398254" y="210629"/>
                  <a:pt x="1397278" y="208879"/>
                  <a:pt x="1396648" y="206757"/>
                </a:cubicBezTo>
                <a:cubicBezTo>
                  <a:pt x="1396017" y="204635"/>
                  <a:pt x="1395701" y="201795"/>
                  <a:pt x="1395701" y="198239"/>
                </a:cubicBezTo>
                <a:cubicBezTo>
                  <a:pt x="1395701" y="195715"/>
                  <a:pt x="1395816" y="193621"/>
                  <a:pt x="1396045" y="191958"/>
                </a:cubicBezTo>
                <a:cubicBezTo>
                  <a:pt x="1396275" y="190294"/>
                  <a:pt x="1396619" y="188946"/>
                  <a:pt x="1397078" y="187914"/>
                </a:cubicBezTo>
                <a:cubicBezTo>
                  <a:pt x="1397537" y="186881"/>
                  <a:pt x="1398110" y="186164"/>
                  <a:pt x="1398799" y="185763"/>
                </a:cubicBezTo>
                <a:cubicBezTo>
                  <a:pt x="1399487" y="185361"/>
                  <a:pt x="1400290" y="185161"/>
                  <a:pt x="1401208" y="185161"/>
                </a:cubicBezTo>
                <a:cubicBezTo>
                  <a:pt x="1402814" y="185161"/>
                  <a:pt x="1405080" y="186136"/>
                  <a:pt x="1408005" y="188086"/>
                </a:cubicBezTo>
                <a:cubicBezTo>
                  <a:pt x="1410930" y="190036"/>
                  <a:pt x="1414688" y="192159"/>
                  <a:pt x="1419276" y="194453"/>
                </a:cubicBezTo>
                <a:cubicBezTo>
                  <a:pt x="1423865" y="196747"/>
                  <a:pt x="1429401" y="198898"/>
                  <a:pt x="1435882" y="200906"/>
                </a:cubicBezTo>
                <a:cubicBezTo>
                  <a:pt x="1442364" y="202914"/>
                  <a:pt x="1449850" y="203918"/>
                  <a:pt x="1458339" y="203918"/>
                </a:cubicBezTo>
                <a:cubicBezTo>
                  <a:pt x="1464764" y="203918"/>
                  <a:pt x="1470643" y="203057"/>
                  <a:pt x="1475978" y="201336"/>
                </a:cubicBezTo>
                <a:cubicBezTo>
                  <a:pt x="1481312" y="199615"/>
                  <a:pt x="1485901" y="197178"/>
                  <a:pt x="1489744" y="194023"/>
                </a:cubicBezTo>
                <a:cubicBezTo>
                  <a:pt x="1493587" y="190868"/>
                  <a:pt x="1496541" y="186996"/>
                  <a:pt x="1498606" y="182407"/>
                </a:cubicBezTo>
                <a:cubicBezTo>
                  <a:pt x="1500671" y="177818"/>
                  <a:pt x="1501704" y="172598"/>
                  <a:pt x="1501704" y="166748"/>
                </a:cubicBezTo>
                <a:cubicBezTo>
                  <a:pt x="1501704" y="160438"/>
                  <a:pt x="1500270" y="155046"/>
                  <a:pt x="1497402" y="150572"/>
                </a:cubicBezTo>
                <a:cubicBezTo>
                  <a:pt x="1494534" y="146098"/>
                  <a:pt x="1490748" y="142169"/>
                  <a:pt x="1486044" y="138784"/>
                </a:cubicBezTo>
                <a:cubicBezTo>
                  <a:pt x="1481341" y="135400"/>
                  <a:pt x="1475978" y="132303"/>
                  <a:pt x="1469955" y="129492"/>
                </a:cubicBezTo>
                <a:cubicBezTo>
                  <a:pt x="1463932" y="126681"/>
                  <a:pt x="1457765" y="123813"/>
                  <a:pt x="1451456" y="120888"/>
                </a:cubicBezTo>
                <a:cubicBezTo>
                  <a:pt x="1445146" y="117962"/>
                  <a:pt x="1439008" y="114721"/>
                  <a:pt x="1433043" y="111165"/>
                </a:cubicBezTo>
                <a:cubicBezTo>
                  <a:pt x="1427078" y="107609"/>
                  <a:pt x="1421743" y="103421"/>
                  <a:pt x="1417039" y="98603"/>
                </a:cubicBezTo>
                <a:cubicBezTo>
                  <a:pt x="1412336" y="93785"/>
                  <a:pt x="1408521" y="88135"/>
                  <a:pt x="1405596" y="81653"/>
                </a:cubicBezTo>
                <a:cubicBezTo>
                  <a:pt x="1402670" y="75171"/>
                  <a:pt x="1401208" y="67399"/>
                  <a:pt x="1401208" y="58336"/>
                </a:cubicBezTo>
                <a:cubicBezTo>
                  <a:pt x="1401208" y="49043"/>
                  <a:pt x="1402900" y="40755"/>
                  <a:pt x="1406284" y="33470"/>
                </a:cubicBezTo>
                <a:cubicBezTo>
                  <a:pt x="1409668" y="26185"/>
                  <a:pt x="1414372" y="20076"/>
                  <a:pt x="1420395" y="15143"/>
                </a:cubicBezTo>
                <a:cubicBezTo>
                  <a:pt x="1426418" y="10210"/>
                  <a:pt x="1433588" y="6453"/>
                  <a:pt x="1441905" y="3872"/>
                </a:cubicBezTo>
                <a:cubicBezTo>
                  <a:pt x="1450223" y="1290"/>
                  <a:pt x="1459200" y="0"/>
                  <a:pt x="1468836" y="0"/>
                </a:cubicBezTo>
                <a:close/>
                <a:moveTo>
                  <a:pt x="292717" y="0"/>
                </a:moveTo>
                <a:cubicBezTo>
                  <a:pt x="309122" y="0"/>
                  <a:pt x="323405" y="2466"/>
                  <a:pt x="335566" y="7399"/>
                </a:cubicBezTo>
                <a:cubicBezTo>
                  <a:pt x="347726" y="12332"/>
                  <a:pt x="357850" y="19531"/>
                  <a:pt x="365938" y="28996"/>
                </a:cubicBezTo>
                <a:cubicBezTo>
                  <a:pt x="374026" y="38460"/>
                  <a:pt x="380049" y="50162"/>
                  <a:pt x="384007" y="64100"/>
                </a:cubicBezTo>
                <a:cubicBezTo>
                  <a:pt x="387965" y="78039"/>
                  <a:pt x="389944" y="94014"/>
                  <a:pt x="389944" y="112025"/>
                </a:cubicBezTo>
                <a:cubicBezTo>
                  <a:pt x="389944" y="130037"/>
                  <a:pt x="387821" y="146270"/>
                  <a:pt x="383577" y="160725"/>
                </a:cubicBezTo>
                <a:cubicBezTo>
                  <a:pt x="379332" y="175180"/>
                  <a:pt x="372994" y="187484"/>
                  <a:pt x="364562" y="197636"/>
                </a:cubicBezTo>
                <a:cubicBezTo>
                  <a:pt x="356130" y="207789"/>
                  <a:pt x="345547" y="215590"/>
                  <a:pt x="332812" y="221040"/>
                </a:cubicBezTo>
                <a:cubicBezTo>
                  <a:pt x="320078" y="226489"/>
                  <a:pt x="305222" y="229214"/>
                  <a:pt x="288243" y="229214"/>
                </a:cubicBezTo>
                <a:cubicBezTo>
                  <a:pt x="271494" y="229214"/>
                  <a:pt x="257010" y="226718"/>
                  <a:pt x="244792" y="221728"/>
                </a:cubicBezTo>
                <a:cubicBezTo>
                  <a:pt x="232574" y="216738"/>
                  <a:pt x="222479" y="209482"/>
                  <a:pt x="214506" y="199960"/>
                </a:cubicBezTo>
                <a:cubicBezTo>
                  <a:pt x="206533" y="190438"/>
                  <a:pt x="200596" y="178621"/>
                  <a:pt x="196695" y="164511"/>
                </a:cubicBezTo>
                <a:cubicBezTo>
                  <a:pt x="192795" y="150400"/>
                  <a:pt x="190844" y="134167"/>
                  <a:pt x="190844" y="115811"/>
                </a:cubicBezTo>
                <a:cubicBezTo>
                  <a:pt x="190844" y="98259"/>
                  <a:pt x="192967" y="82313"/>
                  <a:pt x="197211" y="67972"/>
                </a:cubicBezTo>
                <a:cubicBezTo>
                  <a:pt x="201456" y="53632"/>
                  <a:pt x="207823" y="41443"/>
                  <a:pt x="216313" y="31405"/>
                </a:cubicBezTo>
                <a:cubicBezTo>
                  <a:pt x="224802" y="21367"/>
                  <a:pt x="235414" y="13623"/>
                  <a:pt x="248148" y="8174"/>
                </a:cubicBezTo>
                <a:cubicBezTo>
                  <a:pt x="260882" y="2724"/>
                  <a:pt x="275738" y="0"/>
                  <a:pt x="292717" y="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  <a:prstDash val="sysDot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>
            <a:lvl1pPr marR="0" lvl="0" indent="-228600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kumimoji="0" lang="en-GB" altLang="zh-CN" sz="2800" b="0" i="0" u="none" strike="noStrike" cap="none" spc="0" normalizeH="0" baseline="0" noProof="1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lt"/>
                <a:cs typeface="MiSans Normal" panose="00000500000000000000" charset="-122"/>
                <a:sym typeface="+mn-ea"/>
              </a:defRPr>
            </a:lvl1pPr>
            <a:lvl2pPr marL="685800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kumimoji="0" lang="zh-CN" altLang="en-US" sz="1600" b="0" i="0" u="none" strike="noStrike" cap="none" spc="150" normalizeH="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cs typeface="MiSans Normal" panose="00000500000000000000" charset="-122"/>
              </a:defRPr>
            </a:lvl2pPr>
            <a:lvl3pPr marL="1143000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cap="none" spc="150" normalizeH="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cs typeface="MiSans Normal" panose="00000500000000000000" charset="-122"/>
              </a:defRPr>
            </a:lvl3pPr>
            <a:lvl4pPr marL="1600200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cap="none" spc="150" normalizeH="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cs typeface="MiSans Normal" panose="00000500000000000000" charset="-122"/>
              </a:defRPr>
            </a:lvl4pPr>
            <a:lvl5pPr marL="2057400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cap="none" spc="150" normalizeH="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cs typeface="MiSans Normal" panose="00000500000000000000" charset="-122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zh-CN" altLang="en-US"/>
          </a:p>
        </p:txBody>
      </p:sp>
      <p:sp>
        <p:nvSpPr>
          <p:cNvPr id="40" name="标题 5"/>
          <p:cNvSpPr>
            <a:spLocks noGrp="1"/>
          </p:cNvSpPr>
          <p:nvPr>
            <p:custDataLst>
              <p:tags r:id="rId18"/>
            </p:custDataLst>
          </p:nvPr>
        </p:nvSpPr>
        <p:spPr>
          <a:xfrm>
            <a:off x="835025" y="603885"/>
            <a:ext cx="2002790" cy="122301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vert="horz" wrap="square" lIns="91440" tIns="45720" rIns="91440" bIns="45720" rtlCol="0" anchor="t">
            <a:normAutofit/>
          </a:bodyPr>
          <a:lstStyle>
            <a:lvl1pPr marL="0" marR="0" lvl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  <a:defRPr kumimoji="0" lang="zh-CN" altLang="en-US" sz="6000" b="0" i="0" u="none" strike="noStrike" kern="1200" cap="none" spc="0" normalizeH="0" baseline="0" noProof="1" dirty="0" smtClean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lt"/>
                <a:cs typeface="MiSans Normal" panose="00000500000000000000" charset="-122"/>
                <a:sym typeface="+mn-ea"/>
              </a:defRPr>
            </a:lvl1pPr>
          </a:lstStyle>
          <a:p>
            <a:r>
              <a:rPr lang="zh-CN" altLang="en-US" dirty="0">
                <a:latin typeface="汉仪雅酷黑 85W" panose="020B0904020202020204" charset="-122"/>
                <a:ea typeface="汉仪雅酷黑 85W" panose="020B0904020202020204" charset="-122"/>
              </a:rPr>
              <a:t>目录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/>
          <p:cNvSpPr/>
          <p:nvPr>
            <p:custDataLst>
              <p:tags r:id="rId1"/>
            </p:custDataLst>
          </p:nvPr>
        </p:nvSpPr>
        <p:spPr>
          <a:xfrm>
            <a:off x="4262120" y="1479550"/>
            <a:ext cx="30099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chemeClr val="bg1">
                    <a:alpha val="89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项目准备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383708" y="757381"/>
            <a:ext cx="379068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阿里巴巴普惠体 M" panose="00020600040101010101" charset="-122"/>
              </a:defRPr>
            </a:lvl1pPr>
          </a:lstStyle>
          <a:p>
            <a:pPr algn="l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项目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2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智能餐盘自动计费</a:t>
            </a: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941" y="3525335"/>
            <a:ext cx="2877273" cy="287727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851530" y="642510"/>
            <a:ext cx="670525" cy="540033"/>
          </a:xfrm>
          <a:prstGeom prst="rect">
            <a:avLst/>
          </a:prstGeom>
        </p:spPr>
      </p:pic>
      <p:grpSp>
        <p:nvGrpSpPr>
          <p:cNvPr id="10" name="组合 9"/>
          <p:cNvGrpSpPr/>
          <p:nvPr>
            <p:custDataLst>
              <p:tags r:id="rId2"/>
            </p:custDataLst>
          </p:nvPr>
        </p:nvGrpSpPr>
        <p:grpSpPr>
          <a:xfrm>
            <a:off x="2406186" y="2648890"/>
            <a:ext cx="1130095" cy="1629029"/>
            <a:chOff x="1132852" y="1215112"/>
            <a:chExt cx="1248082" cy="1799107"/>
          </a:xfrm>
        </p:grpSpPr>
        <p:sp>
          <p:nvSpPr>
            <p:cNvPr id="11" name="Oval 24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1132852" y="1215112"/>
              <a:ext cx="1248082" cy="1248251"/>
            </a:xfrm>
            <a:prstGeom prst="ellipse">
              <a:avLst/>
            </a:prstGeom>
            <a:solidFill>
              <a:srgbClr val="3484A2"/>
            </a:solidFill>
            <a:ln w="14288" cap="flat">
              <a:noFill/>
              <a:prstDash val="solid"/>
              <a:miter lim="800000"/>
            </a:ln>
            <a:effectLst/>
          </p:spPr>
          <p:txBody>
            <a:bodyPr vert="horz" wrap="square" lIns="68589" tIns="34295" rIns="68589" bIns="34295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任意多边形 11"/>
            <p:cNvSpPr/>
            <p:nvPr>
              <p:custDataLst>
                <p:tags r:id="rId15"/>
              </p:custDataLst>
            </p:nvPr>
          </p:nvSpPr>
          <p:spPr bwMode="auto">
            <a:xfrm>
              <a:off x="1265187" y="1356556"/>
              <a:ext cx="991889" cy="1657663"/>
            </a:xfrm>
            <a:custGeom>
              <a:avLst/>
              <a:gdLst>
                <a:gd name="connsiteX0" fmla="*/ 643732 w 1287464"/>
                <a:gd name="connsiteY0" fmla="*/ 0 h 2151341"/>
                <a:gd name="connsiteX1" fmla="*/ 1287464 w 1287464"/>
                <a:gd name="connsiteY1" fmla="*/ 646113 h 2151341"/>
                <a:gd name="connsiteX2" fmla="*/ 1003649 w 1287464"/>
                <a:gd name="connsiteY2" fmla="*/ 1181880 h 2151341"/>
                <a:gd name="connsiteX3" fmla="*/ 982663 w 1287464"/>
                <a:gd name="connsiteY3" fmla="*/ 1193313 h 2151341"/>
                <a:gd name="connsiteX4" fmla="*/ 982663 w 1287464"/>
                <a:gd name="connsiteY4" fmla="*/ 1459191 h 2151341"/>
                <a:gd name="connsiteX5" fmla="*/ 1204913 w 1287464"/>
                <a:gd name="connsiteY5" fmla="*/ 1459191 h 2151341"/>
                <a:gd name="connsiteX6" fmla="*/ 646113 w 1287464"/>
                <a:gd name="connsiteY6" fmla="*/ 2151341 h 2151341"/>
                <a:gd name="connsiteX7" fmla="*/ 85725 w 1287464"/>
                <a:gd name="connsiteY7" fmla="*/ 1459191 h 2151341"/>
                <a:gd name="connsiteX8" fmla="*/ 303213 w 1287464"/>
                <a:gd name="connsiteY8" fmla="*/ 1459191 h 2151341"/>
                <a:gd name="connsiteX9" fmla="*/ 303213 w 1287464"/>
                <a:gd name="connsiteY9" fmla="*/ 1192447 h 2151341"/>
                <a:gd name="connsiteX10" fmla="*/ 283816 w 1287464"/>
                <a:gd name="connsiteY10" fmla="*/ 1181880 h 2151341"/>
                <a:gd name="connsiteX11" fmla="*/ 0 w 1287464"/>
                <a:gd name="connsiteY11" fmla="*/ 646113 h 2151341"/>
                <a:gd name="connsiteX12" fmla="*/ 643732 w 1287464"/>
                <a:gd name="connsiteY12" fmla="*/ 0 h 215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7464" h="2151341">
                  <a:moveTo>
                    <a:pt x="643732" y="0"/>
                  </a:moveTo>
                  <a:cubicBezTo>
                    <a:pt x="999255" y="0"/>
                    <a:pt x="1287464" y="289275"/>
                    <a:pt x="1287464" y="646113"/>
                  </a:cubicBezTo>
                  <a:cubicBezTo>
                    <a:pt x="1287464" y="869137"/>
                    <a:pt x="1174882" y="1065769"/>
                    <a:pt x="1003649" y="1181880"/>
                  </a:cubicBezTo>
                  <a:lnTo>
                    <a:pt x="982663" y="1193313"/>
                  </a:lnTo>
                  <a:lnTo>
                    <a:pt x="982663" y="1459191"/>
                  </a:lnTo>
                  <a:lnTo>
                    <a:pt x="1204913" y="1459191"/>
                  </a:lnTo>
                  <a:lnTo>
                    <a:pt x="646113" y="2151341"/>
                  </a:lnTo>
                  <a:lnTo>
                    <a:pt x="85725" y="1459191"/>
                  </a:lnTo>
                  <a:lnTo>
                    <a:pt x="303213" y="1459191"/>
                  </a:lnTo>
                  <a:lnTo>
                    <a:pt x="303213" y="1192447"/>
                  </a:lnTo>
                  <a:lnTo>
                    <a:pt x="283816" y="1181880"/>
                  </a:lnTo>
                  <a:cubicBezTo>
                    <a:pt x="112582" y="1065769"/>
                    <a:pt x="0" y="869137"/>
                    <a:pt x="0" y="646113"/>
                  </a:cubicBezTo>
                  <a:cubicBezTo>
                    <a:pt x="0" y="289275"/>
                    <a:pt x="288209" y="0"/>
                    <a:pt x="643732" y="0"/>
                  </a:cubicBezTo>
                  <a:close/>
                </a:path>
              </a:pathLst>
            </a:custGeom>
            <a:solidFill>
              <a:srgbClr val="F0F0F0"/>
            </a:solidFill>
            <a:ln w="28575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8900000" scaled="0"/>
                <a:tileRect/>
              </a:gradFill>
              <a:prstDash val="solid"/>
              <a:miter lim="800000"/>
            </a:ln>
            <a:effectLst>
              <a:outerShdw blurRad="228600" dist="63500" dir="8100000" algn="tr" rotWithShape="0">
                <a:prstClr val="black">
                  <a:alpha val="40000"/>
                </a:prstClr>
              </a:outerShdw>
            </a:effectLst>
          </p:spPr>
          <p:txBody>
            <a:bodyPr lIns="68589" tIns="34295" rIns="68589" bIns="34295" rtlCol="0" anchor="ctr"/>
            <a:lstStyle/>
            <a:p>
              <a:pPr algn="ctr"/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3" name="文本框 22"/>
            <p:cNvSpPr txBox="1"/>
            <p:nvPr>
              <p:custDataLst>
                <p:tags r:id="rId16"/>
              </p:custDataLst>
            </p:nvPr>
          </p:nvSpPr>
          <p:spPr>
            <a:xfrm>
              <a:off x="1401828" y="1503219"/>
              <a:ext cx="759279" cy="700202"/>
            </a:xfrm>
            <a:prstGeom prst="rect">
              <a:avLst/>
            </a:prstGeom>
            <a:noFill/>
          </p:spPr>
          <p:txBody>
            <a:bodyPr wrap="square" lIns="68589" tIns="34295" rIns="68589" bIns="34295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Impact" panose="020B0806030902050204" pitchFamily="34" charset="0"/>
                </a:rPr>
                <a:t>01</a:t>
              </a:r>
            </a:p>
          </p:txBody>
        </p:sp>
      </p:grpSp>
      <p:grpSp>
        <p:nvGrpSpPr>
          <p:cNvPr id="14" name="组合 13"/>
          <p:cNvGrpSpPr/>
          <p:nvPr>
            <p:custDataLst>
              <p:tags r:id="rId3"/>
            </p:custDataLst>
          </p:nvPr>
        </p:nvGrpSpPr>
        <p:grpSpPr>
          <a:xfrm>
            <a:off x="4997598" y="2702071"/>
            <a:ext cx="1130095" cy="1629029"/>
            <a:chOff x="4791477" y="1215112"/>
            <a:chExt cx="1248082" cy="1799107"/>
          </a:xfrm>
        </p:grpSpPr>
        <p:sp>
          <p:nvSpPr>
            <p:cNvPr id="15" name="Oval 24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4791477" y="1215112"/>
              <a:ext cx="1248082" cy="1248251"/>
            </a:xfrm>
            <a:prstGeom prst="ellipse">
              <a:avLst/>
            </a:prstGeom>
            <a:solidFill>
              <a:srgbClr val="0068B6"/>
            </a:solidFill>
            <a:ln w="14288" cap="flat">
              <a:noFill/>
              <a:prstDash val="solid"/>
              <a:miter lim="800000"/>
            </a:ln>
            <a:effectLst/>
          </p:spPr>
          <p:txBody>
            <a:bodyPr vert="horz" wrap="square" lIns="68589" tIns="34295" rIns="68589" bIns="34295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任意多边形 15"/>
            <p:cNvSpPr/>
            <p:nvPr>
              <p:custDataLst>
                <p:tags r:id="rId12"/>
              </p:custDataLst>
            </p:nvPr>
          </p:nvSpPr>
          <p:spPr bwMode="auto">
            <a:xfrm>
              <a:off x="4923812" y="1356556"/>
              <a:ext cx="991889" cy="1657663"/>
            </a:xfrm>
            <a:custGeom>
              <a:avLst/>
              <a:gdLst>
                <a:gd name="connsiteX0" fmla="*/ 643732 w 1287464"/>
                <a:gd name="connsiteY0" fmla="*/ 0 h 2151341"/>
                <a:gd name="connsiteX1" fmla="*/ 1287464 w 1287464"/>
                <a:gd name="connsiteY1" fmla="*/ 646113 h 2151341"/>
                <a:gd name="connsiteX2" fmla="*/ 1003649 w 1287464"/>
                <a:gd name="connsiteY2" fmla="*/ 1181880 h 2151341"/>
                <a:gd name="connsiteX3" fmla="*/ 982663 w 1287464"/>
                <a:gd name="connsiteY3" fmla="*/ 1193313 h 2151341"/>
                <a:gd name="connsiteX4" fmla="*/ 982663 w 1287464"/>
                <a:gd name="connsiteY4" fmla="*/ 1459191 h 2151341"/>
                <a:gd name="connsiteX5" fmla="*/ 1204913 w 1287464"/>
                <a:gd name="connsiteY5" fmla="*/ 1459191 h 2151341"/>
                <a:gd name="connsiteX6" fmla="*/ 646113 w 1287464"/>
                <a:gd name="connsiteY6" fmla="*/ 2151341 h 2151341"/>
                <a:gd name="connsiteX7" fmla="*/ 85725 w 1287464"/>
                <a:gd name="connsiteY7" fmla="*/ 1459191 h 2151341"/>
                <a:gd name="connsiteX8" fmla="*/ 303213 w 1287464"/>
                <a:gd name="connsiteY8" fmla="*/ 1459191 h 2151341"/>
                <a:gd name="connsiteX9" fmla="*/ 303213 w 1287464"/>
                <a:gd name="connsiteY9" fmla="*/ 1192447 h 2151341"/>
                <a:gd name="connsiteX10" fmla="*/ 283816 w 1287464"/>
                <a:gd name="connsiteY10" fmla="*/ 1181880 h 2151341"/>
                <a:gd name="connsiteX11" fmla="*/ 0 w 1287464"/>
                <a:gd name="connsiteY11" fmla="*/ 646113 h 2151341"/>
                <a:gd name="connsiteX12" fmla="*/ 643732 w 1287464"/>
                <a:gd name="connsiteY12" fmla="*/ 0 h 215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7464" h="2151341">
                  <a:moveTo>
                    <a:pt x="643732" y="0"/>
                  </a:moveTo>
                  <a:cubicBezTo>
                    <a:pt x="999255" y="0"/>
                    <a:pt x="1287464" y="289275"/>
                    <a:pt x="1287464" y="646113"/>
                  </a:cubicBezTo>
                  <a:cubicBezTo>
                    <a:pt x="1287464" y="869137"/>
                    <a:pt x="1174882" y="1065769"/>
                    <a:pt x="1003649" y="1181880"/>
                  </a:cubicBezTo>
                  <a:lnTo>
                    <a:pt x="982663" y="1193313"/>
                  </a:lnTo>
                  <a:lnTo>
                    <a:pt x="982663" y="1459191"/>
                  </a:lnTo>
                  <a:lnTo>
                    <a:pt x="1204913" y="1459191"/>
                  </a:lnTo>
                  <a:lnTo>
                    <a:pt x="646113" y="2151341"/>
                  </a:lnTo>
                  <a:lnTo>
                    <a:pt x="85725" y="1459191"/>
                  </a:lnTo>
                  <a:lnTo>
                    <a:pt x="303213" y="1459191"/>
                  </a:lnTo>
                  <a:lnTo>
                    <a:pt x="303213" y="1192447"/>
                  </a:lnTo>
                  <a:lnTo>
                    <a:pt x="283816" y="1181880"/>
                  </a:lnTo>
                  <a:cubicBezTo>
                    <a:pt x="112582" y="1065769"/>
                    <a:pt x="0" y="869137"/>
                    <a:pt x="0" y="646113"/>
                  </a:cubicBezTo>
                  <a:cubicBezTo>
                    <a:pt x="0" y="289275"/>
                    <a:pt x="288209" y="0"/>
                    <a:pt x="643732" y="0"/>
                  </a:cubicBezTo>
                  <a:close/>
                </a:path>
              </a:pathLst>
            </a:custGeom>
            <a:solidFill>
              <a:srgbClr val="F0F0F0"/>
            </a:solidFill>
            <a:ln w="28575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8900000" scaled="0"/>
                <a:tileRect/>
              </a:gradFill>
              <a:prstDash val="solid"/>
              <a:miter lim="800000"/>
            </a:ln>
            <a:effectLst>
              <a:outerShdw blurRad="228600" dist="63500" dir="8100000" algn="tr" rotWithShape="0">
                <a:prstClr val="black">
                  <a:alpha val="40000"/>
                </a:prstClr>
              </a:outerShdw>
            </a:effectLst>
          </p:spPr>
          <p:txBody>
            <a:bodyPr lIns="68589" tIns="34295" rIns="68589" bIns="34295" rtlCol="0" anchor="ctr"/>
            <a:lstStyle/>
            <a:p>
              <a:pPr algn="ctr"/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7" name="文本框 24"/>
            <p:cNvSpPr txBox="1"/>
            <p:nvPr>
              <p:custDataLst>
                <p:tags r:id="rId13"/>
              </p:custDataLst>
            </p:nvPr>
          </p:nvSpPr>
          <p:spPr>
            <a:xfrm>
              <a:off x="5057757" y="1503219"/>
              <a:ext cx="759279" cy="700202"/>
            </a:xfrm>
            <a:prstGeom prst="rect">
              <a:avLst/>
            </a:prstGeom>
            <a:noFill/>
          </p:spPr>
          <p:txBody>
            <a:bodyPr wrap="square" lIns="68589" tIns="34295" rIns="68589" bIns="34295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Impact" panose="020B0806030902050204" pitchFamily="34" charset="0"/>
                </a:rPr>
                <a:t>02</a:t>
              </a:r>
            </a:p>
          </p:txBody>
        </p:sp>
      </p:grpSp>
      <p:sp>
        <p:nvSpPr>
          <p:cNvPr id="18" name="MH_Text_1"/>
          <p:cNvSpPr/>
          <p:nvPr>
            <p:custDataLst>
              <p:tags r:id="rId4"/>
            </p:custDataLst>
          </p:nvPr>
        </p:nvSpPr>
        <p:spPr>
          <a:xfrm>
            <a:off x="2142446" y="4441070"/>
            <a:ext cx="1702075" cy="29053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lIns="119989" tIns="0" rIns="119989" bIns="0" rtlCol="0" anchor="t">
            <a:noAutofit/>
          </a:bodyPr>
          <a:lstStyle/>
          <a:p>
            <a:pPr algn="ctr"/>
            <a:r>
              <a:rPr lang="zh-CN" altLang="en-US" sz="2400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场景熟悉</a:t>
            </a:r>
          </a:p>
        </p:txBody>
      </p:sp>
      <p:sp>
        <p:nvSpPr>
          <p:cNvPr id="20" name="MH_Text_1"/>
          <p:cNvSpPr/>
          <p:nvPr>
            <p:custDataLst>
              <p:tags r:id="rId5"/>
            </p:custDataLst>
          </p:nvPr>
        </p:nvSpPr>
        <p:spPr>
          <a:xfrm>
            <a:off x="4727119" y="4423734"/>
            <a:ext cx="1702075" cy="29053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lIns="119989" tIns="0" rIns="119989" bIns="0" rtlCol="0" anchor="t">
            <a:noAutofit/>
          </a:bodyPr>
          <a:lstStyle/>
          <a:p>
            <a:pPr algn="ctr"/>
            <a:r>
              <a:rPr lang="zh-CN" altLang="en-US" sz="2400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知识储备</a:t>
            </a:r>
          </a:p>
        </p:txBody>
      </p:sp>
      <p:sp>
        <p:nvSpPr>
          <p:cNvPr id="4" name="矩形 3"/>
          <p:cNvSpPr/>
          <p:nvPr/>
        </p:nvSpPr>
        <p:spPr>
          <a:xfrm>
            <a:off x="2095885" y="4797504"/>
            <a:ext cx="17951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FFC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观察餐厅自动结账过程</a:t>
            </a:r>
            <a:endParaRPr lang="en-US" altLang="zh-CN" sz="2400" b="1" dirty="0">
              <a:solidFill>
                <a:srgbClr val="FFC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779874" y="4760794"/>
            <a:ext cx="18049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FFC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猜想智能餐盘使用设备</a:t>
            </a:r>
            <a:endParaRPr lang="en-US" altLang="zh-CN" sz="2400" b="1" dirty="0">
              <a:solidFill>
                <a:srgbClr val="FFC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7174C70C-CD58-22D9-BD8E-3743FC9D38DF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7644366" y="2702070"/>
            <a:ext cx="1130095" cy="1629029"/>
            <a:chOff x="4791477" y="1215112"/>
            <a:chExt cx="1248082" cy="1799107"/>
          </a:xfrm>
        </p:grpSpPr>
        <p:sp>
          <p:nvSpPr>
            <p:cNvPr id="6" name="Oval 24">
              <a:extLst>
                <a:ext uri="{FF2B5EF4-FFF2-40B4-BE49-F238E27FC236}">
                  <a16:creationId xmlns:a16="http://schemas.microsoft.com/office/drawing/2014/main" id="{6AEF922F-4400-F371-0D8C-5957712DE969}"/>
                </a:ext>
              </a:extLst>
            </p:cNvPr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4791477" y="1215112"/>
              <a:ext cx="1248082" cy="1248251"/>
            </a:xfrm>
            <a:prstGeom prst="ellipse">
              <a:avLst/>
            </a:prstGeom>
            <a:solidFill>
              <a:srgbClr val="0068B6"/>
            </a:solidFill>
            <a:ln w="14288" cap="flat">
              <a:noFill/>
              <a:prstDash val="solid"/>
              <a:miter lim="800000"/>
            </a:ln>
            <a:effectLst/>
          </p:spPr>
          <p:txBody>
            <a:bodyPr vert="horz" wrap="square" lIns="68589" tIns="34295" rIns="68589" bIns="34295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" name="任意多边形 15">
              <a:extLst>
                <a:ext uri="{FF2B5EF4-FFF2-40B4-BE49-F238E27FC236}">
                  <a16:creationId xmlns:a16="http://schemas.microsoft.com/office/drawing/2014/main" id="{2EC46603-52B2-06A0-F59B-384ED670016B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 bwMode="auto">
            <a:xfrm>
              <a:off x="4923812" y="1356556"/>
              <a:ext cx="991889" cy="1657663"/>
            </a:xfrm>
            <a:custGeom>
              <a:avLst/>
              <a:gdLst>
                <a:gd name="connsiteX0" fmla="*/ 643732 w 1287464"/>
                <a:gd name="connsiteY0" fmla="*/ 0 h 2151341"/>
                <a:gd name="connsiteX1" fmla="*/ 1287464 w 1287464"/>
                <a:gd name="connsiteY1" fmla="*/ 646113 h 2151341"/>
                <a:gd name="connsiteX2" fmla="*/ 1003649 w 1287464"/>
                <a:gd name="connsiteY2" fmla="*/ 1181880 h 2151341"/>
                <a:gd name="connsiteX3" fmla="*/ 982663 w 1287464"/>
                <a:gd name="connsiteY3" fmla="*/ 1193313 h 2151341"/>
                <a:gd name="connsiteX4" fmla="*/ 982663 w 1287464"/>
                <a:gd name="connsiteY4" fmla="*/ 1459191 h 2151341"/>
                <a:gd name="connsiteX5" fmla="*/ 1204913 w 1287464"/>
                <a:gd name="connsiteY5" fmla="*/ 1459191 h 2151341"/>
                <a:gd name="connsiteX6" fmla="*/ 646113 w 1287464"/>
                <a:gd name="connsiteY6" fmla="*/ 2151341 h 2151341"/>
                <a:gd name="connsiteX7" fmla="*/ 85725 w 1287464"/>
                <a:gd name="connsiteY7" fmla="*/ 1459191 h 2151341"/>
                <a:gd name="connsiteX8" fmla="*/ 303213 w 1287464"/>
                <a:gd name="connsiteY8" fmla="*/ 1459191 h 2151341"/>
                <a:gd name="connsiteX9" fmla="*/ 303213 w 1287464"/>
                <a:gd name="connsiteY9" fmla="*/ 1192447 h 2151341"/>
                <a:gd name="connsiteX10" fmla="*/ 283816 w 1287464"/>
                <a:gd name="connsiteY10" fmla="*/ 1181880 h 2151341"/>
                <a:gd name="connsiteX11" fmla="*/ 0 w 1287464"/>
                <a:gd name="connsiteY11" fmla="*/ 646113 h 2151341"/>
                <a:gd name="connsiteX12" fmla="*/ 643732 w 1287464"/>
                <a:gd name="connsiteY12" fmla="*/ 0 h 215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7464" h="2151341">
                  <a:moveTo>
                    <a:pt x="643732" y="0"/>
                  </a:moveTo>
                  <a:cubicBezTo>
                    <a:pt x="999255" y="0"/>
                    <a:pt x="1287464" y="289275"/>
                    <a:pt x="1287464" y="646113"/>
                  </a:cubicBezTo>
                  <a:cubicBezTo>
                    <a:pt x="1287464" y="869137"/>
                    <a:pt x="1174882" y="1065769"/>
                    <a:pt x="1003649" y="1181880"/>
                  </a:cubicBezTo>
                  <a:lnTo>
                    <a:pt x="982663" y="1193313"/>
                  </a:lnTo>
                  <a:lnTo>
                    <a:pt x="982663" y="1459191"/>
                  </a:lnTo>
                  <a:lnTo>
                    <a:pt x="1204913" y="1459191"/>
                  </a:lnTo>
                  <a:lnTo>
                    <a:pt x="646113" y="2151341"/>
                  </a:lnTo>
                  <a:lnTo>
                    <a:pt x="85725" y="1459191"/>
                  </a:lnTo>
                  <a:lnTo>
                    <a:pt x="303213" y="1459191"/>
                  </a:lnTo>
                  <a:lnTo>
                    <a:pt x="303213" y="1192447"/>
                  </a:lnTo>
                  <a:lnTo>
                    <a:pt x="283816" y="1181880"/>
                  </a:lnTo>
                  <a:cubicBezTo>
                    <a:pt x="112582" y="1065769"/>
                    <a:pt x="0" y="869137"/>
                    <a:pt x="0" y="646113"/>
                  </a:cubicBezTo>
                  <a:cubicBezTo>
                    <a:pt x="0" y="289275"/>
                    <a:pt x="288209" y="0"/>
                    <a:pt x="643732" y="0"/>
                  </a:cubicBezTo>
                  <a:close/>
                </a:path>
              </a:pathLst>
            </a:custGeom>
            <a:solidFill>
              <a:srgbClr val="F0F0F0"/>
            </a:solidFill>
            <a:ln w="28575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8900000" scaled="0"/>
                <a:tileRect/>
              </a:gradFill>
              <a:prstDash val="solid"/>
              <a:miter lim="800000"/>
            </a:ln>
            <a:effectLst>
              <a:outerShdw blurRad="228600" dist="63500" dir="8100000" algn="tr" rotWithShape="0">
                <a:prstClr val="black">
                  <a:alpha val="40000"/>
                </a:prstClr>
              </a:outerShdw>
            </a:effectLst>
          </p:spPr>
          <p:txBody>
            <a:bodyPr lIns="68589" tIns="34295" rIns="68589" bIns="34295" rtlCol="0" anchor="ctr"/>
            <a:lstStyle/>
            <a:p>
              <a:pPr algn="ctr"/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9" name="文本框 24">
              <a:extLst>
                <a:ext uri="{FF2B5EF4-FFF2-40B4-BE49-F238E27FC236}">
                  <a16:creationId xmlns:a16="http://schemas.microsoft.com/office/drawing/2014/main" id="{B4024E8F-39B5-E96F-F561-90DF8C315D70}"/>
                </a:ext>
              </a:extLst>
            </p:cNvPr>
            <p:cNvSpPr txBox="1"/>
            <p:nvPr>
              <p:custDataLst>
                <p:tags r:id="rId10"/>
              </p:custDataLst>
            </p:nvPr>
          </p:nvSpPr>
          <p:spPr>
            <a:xfrm>
              <a:off x="5013368" y="1466667"/>
              <a:ext cx="843680" cy="773306"/>
            </a:xfrm>
            <a:prstGeom prst="rect">
              <a:avLst/>
            </a:prstGeom>
            <a:noFill/>
          </p:spPr>
          <p:txBody>
            <a:bodyPr wrap="square" lIns="68589" tIns="34295" rIns="68589" bIns="34295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Impact" panose="020B0806030902050204" pitchFamily="34" charset="0"/>
                </a:rPr>
                <a:t>03</a:t>
              </a:r>
            </a:p>
          </p:txBody>
        </p:sp>
      </p:grpSp>
      <p:sp>
        <p:nvSpPr>
          <p:cNvPr id="19" name="MH_Text_1">
            <a:extLst>
              <a:ext uri="{FF2B5EF4-FFF2-40B4-BE49-F238E27FC236}">
                <a16:creationId xmlns:a16="http://schemas.microsoft.com/office/drawing/2014/main" id="{A90B6B76-B4EE-79D7-27BB-722A7CAE033B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7373887" y="4423733"/>
            <a:ext cx="1702075" cy="29053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lIns="119989" tIns="0" rIns="119989" bIns="0" rtlCol="0" anchor="t">
            <a:noAutofit/>
          </a:bodyPr>
          <a:lstStyle/>
          <a:p>
            <a:pPr algn="ctr"/>
            <a:r>
              <a:rPr lang="zh-CN" altLang="en-US" sz="2400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知识储备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9CAA483F-554A-729C-34EC-9BD36347F401}"/>
              </a:ext>
            </a:extLst>
          </p:cNvPr>
          <p:cNvSpPr/>
          <p:nvPr/>
        </p:nvSpPr>
        <p:spPr>
          <a:xfrm>
            <a:off x="7373887" y="4780168"/>
            <a:ext cx="19247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FFC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制定智能餐盘探究方案</a:t>
            </a:r>
            <a:endParaRPr lang="en-US" altLang="zh-CN" sz="2400" b="1" dirty="0">
              <a:solidFill>
                <a:srgbClr val="FFC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760160" y="981960"/>
            <a:ext cx="433584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观察餐厅自动结账过程</a:t>
            </a:r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612" y="3326902"/>
            <a:ext cx="2328935" cy="2328935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21" y="609787"/>
            <a:ext cx="1255295" cy="1255295"/>
          </a:xfrm>
          <a:prstGeom prst="rect">
            <a:avLst/>
          </a:prstGeom>
        </p:spPr>
      </p:pic>
      <p:sp>
        <p:nvSpPr>
          <p:cNvPr id="5" name="对话气泡: 圆角矩形 4">
            <a:extLst>
              <a:ext uri="{FF2B5EF4-FFF2-40B4-BE49-F238E27FC236}">
                <a16:creationId xmlns:a16="http://schemas.microsoft.com/office/drawing/2014/main" id="{A52428E7-14F5-7EF8-C159-E73605CE553D}"/>
              </a:ext>
            </a:extLst>
          </p:cNvPr>
          <p:cNvSpPr/>
          <p:nvPr/>
        </p:nvSpPr>
        <p:spPr>
          <a:xfrm>
            <a:off x="1298733" y="1799553"/>
            <a:ext cx="3218046" cy="1527349"/>
          </a:xfrm>
          <a:prstGeom prst="wedgeRoundRectCallout">
            <a:avLst>
              <a:gd name="adj1" fmla="val -9280"/>
              <a:gd name="adj2" fmla="val 69737"/>
              <a:gd name="adj3" fmla="val 16667"/>
            </a:avLst>
          </a:prstGeom>
          <a:noFill/>
          <a:ln>
            <a:solidFill>
              <a:srgbClr val="0068B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zh-CN" altLang="en-US" sz="2000" b="1" dirty="0">
                <a:solidFill>
                  <a:srgbClr val="0068B6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提出你的问题：</a:t>
            </a:r>
            <a:endParaRPr lang="en-US" altLang="zh-CN" b="1" dirty="0">
              <a:solidFill>
                <a:srgbClr val="0068B6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根据什么识别不同菜品的？</a:t>
            </a:r>
          </a:p>
          <a:p>
            <a:r>
              <a:rPr lang="zh-CN" altLang="en-US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结算台是如何获取菜品信息的？</a:t>
            </a:r>
          </a:p>
          <a:p>
            <a:r>
              <a:rPr lang="zh-CN" altLang="en-US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结算台是如何计算菜品价格的？</a:t>
            </a:r>
            <a:endParaRPr lang="en-US" altLang="zh-CN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16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......</a:t>
            </a:r>
            <a:endParaRPr lang="zh-CN" altLang="en-US" sz="16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6" name="食堂就餐场景">
            <a:hlinkClick r:id="" action="ppaction://media"/>
            <a:extLst>
              <a:ext uri="{FF2B5EF4-FFF2-40B4-BE49-F238E27FC236}">
                <a16:creationId xmlns:a16="http://schemas.microsoft.com/office/drawing/2014/main" id="{14E28941-2A7A-A854-79CC-EBC4D48D7C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93091" y="1877353"/>
            <a:ext cx="6495068" cy="2976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688591" y="1072579"/>
            <a:ext cx="453413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猜想智能餐盘使用设备</a:t>
            </a:r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627960" y="1784696"/>
            <a:ext cx="893607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14350"/>
            <a:r>
              <a:rPr lang="zh-CN" altLang="en-US" sz="22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根据物联网工作过程，得知在智能餐盘中，应该有能让智能餐盘感知到菜品类别的感知设备。请查阅相关资料，猜想智能餐盘中到底使用了什么样的感知设备</a:t>
            </a:r>
            <a:r>
              <a:rPr lang="zh-CN" altLang="zh-CN" sz="22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。</a:t>
            </a:r>
            <a:endParaRPr lang="en-US" altLang="zh-CN" sz="2200" kern="1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21" y="609787"/>
            <a:ext cx="1255295" cy="1255295"/>
          </a:xfrm>
          <a:prstGeom prst="rect">
            <a:avLst/>
          </a:prstGeom>
        </p:spPr>
      </p:pic>
      <p:sp>
        <p:nvSpPr>
          <p:cNvPr id="3" name="AutoShape 3">
            <a:extLst>
              <a:ext uri="{FF2B5EF4-FFF2-40B4-BE49-F238E27FC236}">
                <a16:creationId xmlns:a16="http://schemas.microsoft.com/office/drawing/2014/main" id="{0E779879-9D6C-EBDB-D8F9-1687ADEA9D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8590" y="3230994"/>
            <a:ext cx="7610977" cy="2328141"/>
          </a:xfrm>
          <a:prstGeom prst="roundRect">
            <a:avLst>
              <a:gd name="adj" fmla="val 5477"/>
            </a:avLst>
          </a:prstGeom>
          <a:solidFill>
            <a:srgbClr val="D9E2F3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70C0"/>
                </a:solidFill>
                <a:prstDash val="sysDot"/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" name="文本框 2">
            <a:extLst>
              <a:ext uri="{FF2B5EF4-FFF2-40B4-BE49-F238E27FC236}">
                <a16:creationId xmlns:a16="http://schemas.microsoft.com/office/drawing/2014/main" id="{5E270AA1-6AC3-9134-EEBB-688F715858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3410" y="3576921"/>
            <a:ext cx="6526158" cy="1551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indent="355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zh-CN" alt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□ </a:t>
            </a:r>
            <a:r>
              <a:rPr kumimoji="0" lang="zh-CN" altLang="zh-CN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某种传感器</a:t>
            </a:r>
            <a:r>
              <a:rPr kumimoji="0" lang="zh-CN" alt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  □ 条形码或二维码    □ 摄像头</a:t>
            </a:r>
            <a:endParaRPr kumimoji="0" lang="zh-CN" altLang="en-US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zh-CN" alt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□ 磁卡              □ 电子标签                □ 其他：</a:t>
            </a:r>
            <a:r>
              <a:rPr kumimoji="0" lang="zh-CN" altLang="en-US" sz="2200" b="0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             </a:t>
            </a:r>
            <a:endParaRPr kumimoji="0" lang="zh-CN" altLang="en-US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zh-CN" alt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理由：</a:t>
            </a:r>
            <a:r>
              <a:rPr kumimoji="0" lang="zh-CN" altLang="en-US" sz="2200" b="0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                                         </a:t>
            </a:r>
            <a:endParaRPr kumimoji="0" lang="zh-CN" altLang="en-US" sz="2200" b="0" i="0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2049" name="图片 1">
            <a:extLst>
              <a:ext uri="{FF2B5EF4-FFF2-40B4-BE49-F238E27FC236}">
                <a16:creationId xmlns:a16="http://schemas.microsoft.com/office/drawing/2014/main" id="{B491DDBE-3795-57F7-814F-1B5C0E464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567" y="3730931"/>
            <a:ext cx="929068" cy="94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2">
            <a:extLst>
              <a:ext uri="{FF2B5EF4-FFF2-40B4-BE49-F238E27FC236}">
                <a16:creationId xmlns:a16="http://schemas.microsoft.com/office/drawing/2014/main" id="{E6DD13F6-E2C7-244B-EEE5-3C2AA5B08D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5112" y="4667062"/>
            <a:ext cx="80552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i="0" u="none" strike="noStrike" cap="none" normalizeH="0" baseline="0" dirty="0">
                <a:ln>
                  <a:noFill/>
                </a:ln>
                <a:solidFill>
                  <a:srgbClr val="2F5496"/>
                </a:solidFill>
                <a:effectLst/>
                <a:latin typeface="+mn-ea"/>
                <a:cs typeface="Times New Roman" panose="02020603050405020304" pitchFamily="18" charset="0"/>
              </a:rPr>
              <a:t>猜 想</a:t>
            </a:r>
            <a:endParaRPr kumimoji="0" lang="zh-CN" altLang="zh-CN" sz="24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4C33029-5D33-2EFE-0180-4C15128F53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312" y="363839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5821" y="3122278"/>
            <a:ext cx="3286648" cy="3286648"/>
          </a:xfrm>
          <a:prstGeom prst="rect">
            <a:avLst/>
          </a:prstGeom>
        </p:spPr>
      </p:pic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513AE649-AB45-54BD-A5A4-920F292735AF}"/>
              </a:ext>
            </a:extLst>
          </p:cNvPr>
          <p:cNvCxnSpPr/>
          <p:nvPr/>
        </p:nvCxnSpPr>
        <p:spPr>
          <a:xfrm>
            <a:off x="3616036" y="5153891"/>
            <a:ext cx="530975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8">
            <a:extLst>
              <a:ext uri="{FF2B5EF4-FFF2-40B4-BE49-F238E27FC236}">
                <a16:creationId xmlns:a16="http://schemas.microsoft.com/office/drawing/2014/main" id="{DB8AB625-F181-D1AE-226A-A9D21AAF606B}"/>
              </a:ext>
            </a:extLst>
          </p:cNvPr>
          <p:cNvSpPr/>
          <p:nvPr/>
        </p:nvSpPr>
        <p:spPr>
          <a:xfrm>
            <a:off x="1411299" y="1598030"/>
            <a:ext cx="5758429" cy="3316869"/>
          </a:xfrm>
          <a:prstGeom prst="roundRect">
            <a:avLst/>
          </a:prstGeom>
          <a:noFill/>
          <a:ln w="19050">
            <a:solidFill>
              <a:srgbClr val="0068B6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E1F4AD6D-44C5-C36B-443F-ACB1F52DD9DB}"/>
              </a:ext>
            </a:extLst>
          </p:cNvPr>
          <p:cNvSpPr txBox="1"/>
          <p:nvPr/>
        </p:nvSpPr>
        <p:spPr>
          <a:xfrm>
            <a:off x="1812540" y="2382833"/>
            <a:ext cx="4955945" cy="2249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zh-CN" sz="2400" kern="1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假设智能餐盘使用了射频识别技术，在餐盘底部嵌入了</a:t>
            </a:r>
            <a:r>
              <a:rPr lang="zh-CN" altLang="zh-CN" sz="2400" b="1" kern="100" dirty="0">
                <a:solidFill>
                  <a:srgbClr val="0068B6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电子标签</a:t>
            </a:r>
            <a:r>
              <a:rPr lang="zh-CN" altLang="zh-CN" sz="2400" kern="1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，标签中标记了菜品的价格信息，使其能够被识别。运用实验室器材，搭建智能餐盘系统来进行验证</a:t>
            </a:r>
            <a:r>
              <a:rPr lang="zh-CN" altLang="en-US" sz="2400" kern="1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6" name="图片 5" descr="形状, 箭头&#10;&#10;描述已自动生成">
            <a:extLst>
              <a:ext uri="{FF2B5EF4-FFF2-40B4-BE49-F238E27FC236}">
                <a16:creationId xmlns:a16="http://schemas.microsoft.com/office/drawing/2014/main" id="{7EE9FC3A-DB12-F4FD-C9CE-3A096BBBAA2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56" y="1194805"/>
            <a:ext cx="2190750" cy="1104900"/>
          </a:xfrm>
          <a:prstGeom prst="rect">
            <a:avLst/>
          </a:prstGeom>
        </p:spPr>
      </p:pic>
      <p:pic>
        <p:nvPicPr>
          <p:cNvPr id="11" name="图片 10" descr="桌子上有杯子&#10;&#10;中度可信度描述已自动生成">
            <a:extLst>
              <a:ext uri="{FF2B5EF4-FFF2-40B4-BE49-F238E27FC236}">
                <a16:creationId xmlns:a16="http://schemas.microsoft.com/office/drawing/2014/main" id="{DC4BB69C-DEA6-3203-13A2-33F2F70A29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894" y="3256464"/>
            <a:ext cx="3928197" cy="2228442"/>
          </a:xfrm>
          <a:prstGeom prst="rect">
            <a:avLst/>
          </a:prstGeom>
        </p:spPr>
      </p:pic>
      <p:pic>
        <p:nvPicPr>
          <p:cNvPr id="13" name="图片 12" descr="图标&#10;&#10;描述已自动生成">
            <a:extLst>
              <a:ext uri="{FF2B5EF4-FFF2-40B4-BE49-F238E27FC236}">
                <a16:creationId xmlns:a16="http://schemas.microsoft.com/office/drawing/2014/main" id="{EEA88FD9-287B-4A0A-B2CC-8FF5E5429B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489" y="1564807"/>
            <a:ext cx="884093" cy="873753"/>
          </a:xfrm>
          <a:prstGeom prst="rect">
            <a:avLst/>
          </a:prstGeom>
        </p:spPr>
      </p:pic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0BC0F327-E89B-1C4B-58FB-AEE770C1E48D}"/>
              </a:ext>
            </a:extLst>
          </p:cNvPr>
          <p:cNvCxnSpPr/>
          <p:nvPr/>
        </p:nvCxnSpPr>
        <p:spPr>
          <a:xfrm flipV="1">
            <a:off x="8265535" y="2587336"/>
            <a:ext cx="0" cy="138199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55AE5DB1-17D8-4A1B-81C1-FAF8DBAFCEFD}"/>
              </a:ext>
            </a:extLst>
          </p:cNvPr>
          <p:cNvCxnSpPr/>
          <p:nvPr/>
        </p:nvCxnSpPr>
        <p:spPr>
          <a:xfrm flipH="1" flipV="1">
            <a:off x="8541327" y="2524991"/>
            <a:ext cx="1932709" cy="144433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>
            <a:extLst>
              <a:ext uri="{FF2B5EF4-FFF2-40B4-BE49-F238E27FC236}">
                <a16:creationId xmlns:a16="http://schemas.microsoft.com/office/drawing/2014/main" id="{C6996371-E5D5-EC23-F2BA-EB19EF657179}"/>
              </a:ext>
            </a:extLst>
          </p:cNvPr>
          <p:cNvSpPr txBox="1"/>
          <p:nvPr/>
        </p:nvSpPr>
        <p:spPr>
          <a:xfrm>
            <a:off x="8840887" y="1789923"/>
            <a:ext cx="2315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餐盘嵌入式电子标签</a:t>
            </a:r>
          </a:p>
        </p:txBody>
      </p:sp>
    </p:spTree>
    <p:extLst>
      <p:ext uri="{BB962C8B-B14F-4D97-AF65-F5344CB8AC3E}">
        <p14:creationId xmlns:p14="http://schemas.microsoft.com/office/powerpoint/2010/main" val="1750440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YWFlNzg2MWU0MzVkOTllNDBlYmIxYTQ5NzIyOTNlMWY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3_2"/>
  <p:tag name="KSO_WM_UNIT_ID" val="custom20230290_4*l_h_i*1_3_2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UNIT_TEXT_FILL_FORE_SCHEMECOLOR_INDEX_BRIGHTNESS" val="0"/>
  <p:tag name="KSO_WM_UNIT_TEXT_FILL_FORE_SCHEMECOLOR_INDEX" val="6"/>
  <p:tag name="KSO_WM_UNIT_TEXT_FILL_TYPE" val="1"/>
  <p:tag name="KSO_WM_DIAGRAM_GROUP_CODE" val="l1-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03.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3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VALUE" val="26"/>
  <p:tag name="KSO_WM_UNIT_TYPE" val="l_h_a"/>
  <p:tag name="KSO_WM_UNIT_ID" val="custom20230290_4*l_h_a*1_3_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0290_4*l_h_i*1_4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4_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15000000596046448,&quot;transparency&quot;:0},{&quot;brightness&quot;:0,&quot;colorType&quot;:1,&quot;foreColorIndex&quot;:14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COLOR_TRICK" val="1"/>
  <p:tag name="KSO_WM_DIAGRAM_COLOR_TEXT_CAN_REMOVE" val="n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4_2"/>
  <p:tag name="KSO_WM_UNIT_ID" val="custom20230290_4*l_h_i*1_4_2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UNIT_TEXT_FILL_FORE_SCHEMECOLOR_INDEX_BRIGHTNESS" val="0"/>
  <p:tag name="KSO_WM_UNIT_TEXT_FILL_FORE_SCHEMECOLOR_INDEX" val="6"/>
  <p:tag name="KSO_WM_UNIT_TEXT_FILL_TYPE" val="1"/>
  <p:tag name="KSO_WM_DIAGRAM_GROUP_CODE" val="l1-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04.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4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VALUE" val="26"/>
  <p:tag name="KSO_WM_UNIT_TYPE" val="l_h_a"/>
  <p:tag name="KSO_WM_UNIT_ID" val="custom20230290_4*l_h_a*1_4_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1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VALUE" val="26"/>
  <p:tag name="KSO_WM_UNIT_TYPE" val="l_h_a"/>
  <p:tag name="KSO_WM_UNIT_ID" val="custom20230290_4*l_h_a*1_1_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1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VALUE" val="26"/>
  <p:tag name="KSO_WM_UNIT_TYPE" val="l_h_a"/>
  <p:tag name="KSO_WM_UNIT_ID" val="custom20230290_4*l_h_a*1_1_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1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VALUE" val="26"/>
  <p:tag name="KSO_WM_UNIT_TYPE" val="l_h_a"/>
  <p:tag name="KSO_WM_UNIT_ID" val="custom20230290_4*l_h_a*1_1_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1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VALUE" val="26"/>
  <p:tag name="KSO_WM_UNIT_TYPE" val="l_h_a"/>
  <p:tag name="KSO_WM_UNIT_ID" val="custom20230290_4*l_h_a*1_1_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5"/>
  <p:tag name="KSO_WM_UNIT_LAYERLEVEL" val="1"/>
  <p:tag name="KSO_WM_TAG_VERSION" val="3.0"/>
  <p:tag name="KSO_WM_BEAUTIFY_FLAG" val="#wm#"/>
  <p:tag name="KSO_WM_UNIT_TYPE" val="i"/>
  <p:tag name="KSO_WM_UNIT_INDEX" val="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1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0290_4*a*1"/>
  <p:tag name="KSO_WM_TEMPLATE_CATEGORY" val="custom"/>
  <p:tag name="KSO_WM_TEMPLATE_INDEX" val="20230290"/>
  <p:tag name="KSO_WM_UNIT_LAYERLEVEL" val="1"/>
  <p:tag name="KSO_WM_TAG_VERSION" val="3.0"/>
  <p:tag name="KSO_WM_BEAUTIFY_FLAG" val="#wm#"/>
  <p:tag name="KSO_WM_DIAGRAM_GROUP_CODE" val="l1-1"/>
  <p:tag name="KSO_WM_UNIT_PRESET_TEXT" val="目录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4112100"/>
  <p:tag name="MH_LIBRARY" val="GRAPHIC"/>
  <p:tag name="MH_TYPE" val="Text"/>
  <p:tag name="MH_ORDER" val="1"/>
  <p:tag name="KSO_WM_DIAGRAM_VIRTUALLY_FRAME" val="{&quot;height&quot;:249.0631496062992,&quot;left&quot;:165.141968503937,&quot;top&quot;:116.5,&quot;width&quot;:458.98393700787403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4112100"/>
  <p:tag name="MH_LIBRARY" val="GRAPHIC"/>
  <p:tag name="MH_TYPE" val="Text"/>
  <p:tag name="MH_ORDER" val="1"/>
  <p:tag name="KSO_WM_DIAGRAM_VIRTUALLY_FRAME" val="{&quot;height&quot;:249.0631496062992,&quot;left&quot;:165.141968503937,&quot;top&quot;:116.5,&quot;width&quot;:458.98393700787403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4112100"/>
  <p:tag name="MH_LIBRARY" val="GRAPHIC"/>
  <p:tag name="MH_TYPE" val="Text"/>
  <p:tag name="MH_ORDER" val="1"/>
  <p:tag name="KSO_WM_DIAGRAM_VIRTUALLY_FRAME" val="{&quot;height&quot;:249.0631496062992,&quot;left&quot;:165.141968503937,&quot;top&quot;:116.5,&quot;width&quot;:458.98393700787403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3"/>
  <p:tag name="KSO_WM_UNIT_LAYERLEVEL" val="1"/>
  <p:tag name="KSO_WM_TAG_VERSION" val="3.0"/>
  <p:tag name="KSO_WM_UNIT_TYPE" val="i"/>
  <p:tag name="KSO_WM_UNIT_INDEX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1_1"/>
  <p:tag name="KSO_WM_UNIT_ID" val="custom20230290_4*l_h_i*1_1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UNIT_TEXT_FILL_FORE_SCHEMECOLOR_INDEX_BRIGHTNESS" val="0"/>
  <p:tag name="KSO_WM_UNIT_TEXT_FILL_FORE_SCHEMECOLOR_INDEX" val="6"/>
  <p:tag name="KSO_WM_UNIT_TEXT_FILL_TYPE" val="1"/>
  <p:tag name="KSO_WM_DIAGRAM_GROUP_CODE" val="l1-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01.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4112100"/>
  <p:tag name="MH_LIBRARY" val="GRAPHIC"/>
  <p:tag name="MH_TYPE" val="Text"/>
  <p:tag name="MH_ORDER" val="1"/>
  <p:tag name="KSO_WM_DIAGRAM_VIRTUALLY_FRAME" val="{&quot;height&quot;:240.61314960629926,&quot;left&quot;:207.86889763779527,&quot;top&quot;:124.95,&quot;width&quot;:416.25700787401576}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4112100"/>
  <p:tag name="MH_LIBRARY" val="GRAPHIC"/>
  <p:tag name="MH_TYPE" val="Text"/>
  <p:tag name="MH_ORDER" val="1"/>
  <p:tag name="KSO_WM_DIAGRAM_VIRTUALLY_FRAME" val="{&quot;height&quot;:240.61314960629926,&quot;left&quot;:207.86889763779527,&quot;top&quot;:124.95,&quot;width&quot;:416.25700787401576}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4112100"/>
  <p:tag name="MH_LIBRARY" val="GRAPHIC"/>
  <p:tag name="MH_TYPE" val="Text"/>
  <p:tag name="MH_ORDER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4112100"/>
  <p:tag name="MH_LIBRARY" val="GRAPHIC"/>
  <p:tag name="MH_TYPE" val="Text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1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VALUE" val="26"/>
  <p:tag name="KSO_WM_UNIT_TYPE" val="l_h_a"/>
  <p:tag name="KSO_WM_UNIT_ID" val="custom20230290_4*l_h_a*1_1_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0290_4*l_h_i*1_2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2_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15000000596046448,&quot;transparency&quot;:0},{&quot;brightness&quot;:0,&quot;colorType&quot;:1,&quot;foreColorIndex&quot;:14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COLOR_TRICK" val="1"/>
  <p:tag name="KSO_WM_DIAGRAM_COLOR_TEXT_CAN_REMOVE" val="n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2_2"/>
  <p:tag name="KSO_WM_UNIT_ID" val="custom20230290_4*l_h_i*1_2_2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UNIT_TEXT_FILL_FORE_SCHEMECOLOR_INDEX_BRIGHTNESS" val="0"/>
  <p:tag name="KSO_WM_UNIT_TEXT_FILL_FORE_SCHEMECOLOR_INDEX" val="6"/>
  <p:tag name="KSO_WM_UNIT_TEXT_FILL_TYPE" val="1"/>
  <p:tag name="KSO_WM_DIAGRAM_GROUP_CODE" val="l1-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02.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2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VALUE" val="26"/>
  <p:tag name="KSO_WM_UNIT_TYPE" val="l_h_a"/>
  <p:tag name="KSO_WM_UNIT_ID" val="custom20230290_4*l_h_a*1_2_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0290_4*l_h_i*1_3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3_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15000000596046448,&quot;transparency&quot;:0},{&quot;brightness&quot;:0,&quot;colorType&quot;:1,&quot;foreColorIndex&quot;:14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COLOR_TRICK" val="1"/>
  <p:tag name="KSO_WM_DIAGRAM_COLOR_TEXT_CAN_REMOVE" val="n"/>
</p:tagLst>
</file>

<file path=ppt/theme/theme1.xml><?xml version="1.0" encoding="utf-8"?>
<a:theme xmlns:a="http://schemas.openxmlformats.org/drawingml/2006/main" name="Office 主题">
  <a:themeElements>
    <a:clrScheme name="绿色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font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590</TotalTime>
  <Words>1235</Words>
  <Application>Microsoft Office PowerPoint</Application>
  <PresentationFormat>宽屏</PresentationFormat>
  <Paragraphs>185</Paragraphs>
  <Slides>25</Slides>
  <Notes>22</Notes>
  <HiddenSlides>0</HiddenSlides>
  <MMClips>3</MMClips>
  <ScaleCrop>false</ScaleCrop>
  <HeadingPairs>
    <vt:vector size="8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25</vt:i4>
      </vt:variant>
    </vt:vector>
  </HeadingPairs>
  <TitlesOfParts>
    <vt:vector size="50" baseType="lpstr">
      <vt:lpstr>-apple-system</vt:lpstr>
      <vt:lpstr>MiSans Normal</vt:lpstr>
      <vt:lpstr>阿里巴巴普惠体 M</vt:lpstr>
      <vt:lpstr>等线</vt:lpstr>
      <vt:lpstr>方正粗黑宋简体</vt:lpstr>
      <vt:lpstr>方正小标宋简体</vt:lpstr>
      <vt:lpstr>方正行楷_GBK</vt:lpstr>
      <vt:lpstr>方正姚体</vt:lpstr>
      <vt:lpstr>方正姚体简体</vt:lpstr>
      <vt:lpstr>汉仪雅酷黑 85W</vt:lpstr>
      <vt:lpstr>汉仪综艺体简</vt:lpstr>
      <vt:lpstr>黑体</vt:lpstr>
      <vt:lpstr>华文琥珀</vt:lpstr>
      <vt:lpstr>楷体</vt:lpstr>
      <vt:lpstr>楷体_GB2312</vt:lpstr>
      <vt:lpstr>宋体</vt:lpstr>
      <vt:lpstr>微软雅黑</vt:lpstr>
      <vt:lpstr>Arial</vt:lpstr>
      <vt:lpstr>Calibri</vt:lpstr>
      <vt:lpstr>Impact</vt:lpstr>
      <vt:lpstr>Times New Roman</vt:lpstr>
      <vt:lpstr>Wingdings</vt:lpstr>
      <vt:lpstr>Office 主题</vt:lpstr>
      <vt:lpstr>Picture</vt:lpstr>
      <vt:lpstr>Document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家庭急救常识</dc:title>
  <dc:creator>Administrator</dc:creator>
  <cp:lastModifiedBy>Administrator</cp:lastModifiedBy>
  <cp:revision>150</cp:revision>
  <dcterms:created xsi:type="dcterms:W3CDTF">2021-03-10T08:28:00Z</dcterms:created>
  <dcterms:modified xsi:type="dcterms:W3CDTF">2024-08-10T03:19:59Z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2052-12.1.0.17147</vt:lpwstr>
  </property>
  <property fmtid="{D5CDD505-2E9C-101B-9397-08002B2CF9AE}" pid="3" name="ICV">
    <vt:lpwstr>8F6A40DEAB994B90A50F73EA1B060CF3_13</vt:lpwstr>
  </property>
</Properties>
</file>