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7" r:id="rId2"/>
    <p:sldId id="417" r:id="rId3"/>
    <p:sldId id="426" r:id="rId4"/>
    <p:sldId id="427" r:id="rId5"/>
    <p:sldId id="447" r:id="rId6"/>
    <p:sldId id="333" r:id="rId7"/>
    <p:sldId id="402" r:id="rId8"/>
    <p:sldId id="418" r:id="rId9"/>
    <p:sldId id="422" r:id="rId10"/>
    <p:sldId id="428" r:id="rId11"/>
    <p:sldId id="419" r:id="rId12"/>
    <p:sldId id="429" r:id="rId13"/>
    <p:sldId id="431" r:id="rId14"/>
    <p:sldId id="415" r:id="rId15"/>
    <p:sldId id="432" r:id="rId16"/>
    <p:sldId id="420" r:id="rId17"/>
    <p:sldId id="423" r:id="rId18"/>
    <p:sldId id="416" r:id="rId19"/>
    <p:sldId id="421" r:id="rId20"/>
    <p:sldId id="424" r:id="rId21"/>
    <p:sldId id="430" r:id="rId22"/>
    <p:sldId id="41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6A5"/>
    <a:srgbClr val="0068B6"/>
    <a:srgbClr val="2E9FD1"/>
    <a:srgbClr val="3484A2"/>
    <a:srgbClr val="FF9900"/>
    <a:srgbClr val="F7AD35"/>
    <a:srgbClr val="CB6D41"/>
    <a:srgbClr val="F8B64D"/>
    <a:srgbClr val="F9C55C"/>
    <a:srgbClr val="54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73" d="100"/>
          <a:sy n="73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874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99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62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171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31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1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68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830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354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53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67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87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目录页没有说，第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部分。最好加副标题，否则每节课都这样，统改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6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13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92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9.xml"/><Relationship Id="rId7" Type="http://schemas.openxmlformats.org/officeDocument/2006/relationships/slide" Target="../slides/slide1.xml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18.xml"/><Relationship Id="rId4" Type="http://schemas.openxmlformats.org/officeDocument/2006/relationships/slide" Target="../slides/slide1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6.xml"/><Relationship Id="rId7" Type="http://schemas.openxmlformats.org/officeDocument/2006/relationships/slide" Target="../slides/slide2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8.xml"/><Relationship Id="rId5" Type="http://schemas.openxmlformats.org/officeDocument/2006/relationships/slide" Target="../slides/slide14.xml"/><Relationship Id="rId4" Type="http://schemas.openxmlformats.org/officeDocument/2006/relationships/slide" Target="../slides/slide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4.xml"/><Relationship Id="rId7" Type="http://schemas.openxmlformats.org/officeDocument/2006/relationships/slide" Target="../slides/slide1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6.xml"/><Relationship Id="rId4" Type="http://schemas.openxmlformats.org/officeDocument/2006/relationships/slide" Target="../slides/slide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4.xml"/><Relationship Id="rId7" Type="http://schemas.openxmlformats.org/officeDocument/2006/relationships/slide" Target="../slides/slide1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2.xml"/><Relationship Id="rId5" Type="http://schemas.openxmlformats.org/officeDocument/2006/relationships/slide" Target="../slides/slide6.xml"/><Relationship Id="rId4" Type="http://schemas.openxmlformats.org/officeDocument/2006/relationships/slide" Target="../slides/slide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汽车雷达避让障碍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4" name="文本框 23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汽车雷达避让障碍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汽车雷达避让障碍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汽车雷达避让障碍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  <p:bldLst>
      <p:bldP spid="9" grpId="1" bldLvl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65265" y="304267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14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5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5.xml"/><Relationship Id="rId21" Type="http://schemas.openxmlformats.org/officeDocument/2006/relationships/image" Target="../media/image10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5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0254" y="2325413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汽车雷达避让障碍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127552" y="5927986"/>
            <a:ext cx="5324483" cy="290195"/>
            <a:chOff x="6833" y="5259"/>
            <a:chExt cx="3671" cy="457"/>
          </a:xfrm>
        </p:grpSpPr>
        <p:sp>
          <p:nvSpPr>
            <p:cNvPr id="10" name="圆角矩形 26"/>
            <p:cNvSpPr/>
            <p:nvPr/>
          </p:nvSpPr>
          <p:spPr>
            <a:xfrm>
              <a:off x="6833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安徽省马鞍山市第七中学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唐小华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69760" y="3846700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200" b="1" dirty="0" smtClean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联网传感技术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35364" y="903099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探究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旅行便捷</a:t>
            </a:r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奥秘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6" grpId="1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21119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选择传感器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816366" y="3437239"/>
          <a:ext cx="6029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Picture" r:id="rId4" imgW="22726650" imgH="8029575" progId="Word.Picture.8">
                  <p:embed/>
                </p:oleObj>
              </mc:Choice>
              <mc:Fallback>
                <p:oleObj name="Picture" r:id="rId4" imgW="22726650" imgH="8029575" progId="Word.Picture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366" y="3437239"/>
                        <a:ext cx="6029325" cy="212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53" y="3178320"/>
            <a:ext cx="3286648" cy="32866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 rotWithShape="1">
          <a:blip r:embed="rId8">
            <a:clrChange>
              <a:clrFrom>
                <a:srgbClr val="EBF0F9"/>
              </a:clrFrom>
              <a:clrTo>
                <a:srgbClr val="EBF0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" b="47719"/>
          <a:stretch>
            <a:fillRect/>
          </a:stretch>
        </p:blipFill>
        <p:spPr bwMode="auto">
          <a:xfrm>
            <a:off x="1909103" y="1776021"/>
            <a:ext cx="4155939" cy="1402299"/>
          </a:xfrm>
          <a:prstGeom prst="rect">
            <a:avLst/>
          </a:prstGeom>
          <a:noFill/>
        </p:spPr>
      </p:pic>
      <p:pic>
        <p:nvPicPr>
          <p:cNvPr id="9" name="图片 8"/>
          <p:cNvPicPr/>
          <p:nvPr/>
        </p:nvPicPr>
        <p:blipFill rotWithShape="1">
          <a:blip r:embed="rId8">
            <a:clrChange>
              <a:clrFrom>
                <a:srgbClr val="EBF0F9"/>
              </a:clrFrom>
              <a:clrTo>
                <a:srgbClr val="EBF0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4" r="1882" b="1973"/>
          <a:stretch>
            <a:fillRect/>
          </a:stretch>
        </p:blipFill>
        <p:spPr bwMode="auto">
          <a:xfrm>
            <a:off x="6284961" y="1776021"/>
            <a:ext cx="4097530" cy="12333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9019" y="1072579"/>
            <a:ext cx="23349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采集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距离信息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pic>
        <p:nvPicPr>
          <p:cNvPr id="4" name="图片 3" descr="蝙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775" y="1304734"/>
            <a:ext cx="3173620" cy="1421318"/>
          </a:xfrm>
          <a:prstGeom prst="rect">
            <a:avLst/>
          </a:prstGeom>
        </p:spPr>
      </p:pic>
      <p:pic>
        <p:nvPicPr>
          <p:cNvPr id="5" name="图片 4" descr="超声波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302" y="1389898"/>
            <a:ext cx="2623473" cy="1331970"/>
          </a:xfrm>
          <a:prstGeom prst="rect">
            <a:avLst/>
          </a:prstGeom>
        </p:spPr>
      </p:pic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523463" y="3020831"/>
          <a:ext cx="6749359" cy="262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Picture" r:id="rId7" imgW="22050375" imgH="8591550" progId="Word.Picture.8">
                  <p:embed/>
                </p:oleObj>
              </mc:Choice>
              <mc:Fallback>
                <p:oleObj name="Picture" r:id="rId7" imgW="22050375" imgH="8591550" progId="Word.Picture.8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463" y="3020831"/>
                        <a:ext cx="6749359" cy="2627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0060" y="1048515"/>
            <a:ext cx="30905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编程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实现倒车提醒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282322" y="2035209"/>
          <a:ext cx="6919551" cy="338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Picture" r:id="rId5" imgW="27070050" imgH="13058775" progId="Word.Picture.8">
                  <p:embed/>
                </p:oleObj>
              </mc:Choice>
              <mc:Fallback>
                <p:oleObj name="Picture" r:id="rId5" imgW="27070050" imgH="13058775" progId="Word.Picture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322" y="2035209"/>
                        <a:ext cx="6919551" cy="3384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385991" y="1699975"/>
            <a:ext cx="5329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400" kern="100" dirty="0" smtClean="0">
                <a:solidFill>
                  <a:srgbClr val="3586A5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说一说</a:t>
            </a:r>
            <a:r>
              <a:rPr lang="zh-CN" altLang="en-US" sz="2400" kern="100" dirty="0">
                <a:solidFill>
                  <a:srgbClr val="3586A5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en-US" sz="2400" kern="100" dirty="0" smtClean="0">
                <a:solidFill>
                  <a:srgbClr val="3586A5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2400" kern="100" dirty="0" smtClean="0">
                <a:solidFill>
                  <a:srgbClr val="3586A5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所指语句、参数的</a:t>
            </a:r>
            <a:r>
              <a:rPr lang="zh-CN" altLang="en-US" sz="2400" kern="100" dirty="0" smtClean="0">
                <a:solidFill>
                  <a:srgbClr val="3586A5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功能</a:t>
            </a:r>
            <a:endParaRPr lang="zh-CN" altLang="en-US" sz="2400" dirty="0">
              <a:solidFill>
                <a:srgbClr val="3586A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0060" y="1048515"/>
            <a:ext cx="30905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编程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实现倒车提醒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4232" y="1542350"/>
            <a:ext cx="8816051" cy="8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zh-CN" altLang="zh-CN" b="1" kern="100" dirty="0">
                <a:solidFill>
                  <a:srgbClr val="C45911"/>
                </a:solidFill>
                <a:ea typeface="Times New Roman" panose="02020603050405020304" pitchFamily="18" charset="0"/>
              </a:rPr>
              <a:t> </a:t>
            </a:r>
            <a:r>
              <a:rPr lang="zh-CN" altLang="zh-CN" kern="100" dirty="0">
                <a:ea typeface="楷体" panose="02010609060101010101" pitchFamily="49" charset="-122"/>
                <a:cs typeface="Times New Roman" panose="02020603050405020304" pitchFamily="18" charset="0"/>
              </a:rPr>
              <a:t>将编写好的程序通过数据线上传到主控板上进行测试，通过调整障碍物与传感器之间的距离，设置提醒声音</a:t>
            </a:r>
            <a:r>
              <a:rPr lang="zh-CN" altLang="zh-CN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，在表中填一填</a:t>
            </a:r>
            <a:r>
              <a:rPr lang="zh-CN" altLang="en-US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497923" y="2476553"/>
          <a:ext cx="7350927" cy="3127268"/>
        </p:xfrm>
        <a:graphic>
          <a:graphicData uri="http://schemas.openxmlformats.org/drawingml/2006/table">
            <a:tbl>
              <a:tblPr/>
              <a:tblGrid>
                <a:gridCol w="225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1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291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距离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危险程度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提醒声音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65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大于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1200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危险性小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endParaRPr lang="en-US" sz="20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65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- 1200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之间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比较危险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65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小于</a:t>
                      </a:r>
                      <a:r>
                        <a:rPr lang="en-US" sz="2000" u="sng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非常危险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40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07" y="4932968"/>
            <a:ext cx="2283051" cy="4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图片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07" y="4030888"/>
            <a:ext cx="2737893" cy="48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图片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07" y="3110749"/>
            <a:ext cx="3102755" cy="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4131" y="782433"/>
            <a:ext cx="3790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雷达避让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障碍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图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/>
          <a:stretch>
            <a:fillRect/>
          </a:stretch>
        </p:blipFill>
        <p:spPr bwMode="auto">
          <a:xfrm>
            <a:off x="2015034" y="2325084"/>
            <a:ext cx="4560164" cy="24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2015034" y="2835797"/>
            <a:ext cx="9557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宋体" panose="02010600040101010101" pitchFamily="2" charset="-122"/>
                <a:ea typeface="华文宋体" panose="02010600040101010101" pitchFamily="2" charset="-122"/>
              </a:rPr>
              <a:t>蜂鸣器</a:t>
            </a: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198000" y="1453959"/>
            <a:ext cx="3352902" cy="3665449"/>
            <a:chOff x="1249092" y="1220655"/>
            <a:chExt cx="2827683" cy="3548678"/>
          </a:xfrm>
        </p:grpSpPr>
        <p:sp>
          <p:nvSpPr>
            <p:cNvPr id="13" name="圆角矩形 12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43060" y="2133419"/>
            <a:ext cx="2609850" cy="208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超声波传感器通过超声波测量障碍物的</a:t>
            </a:r>
            <a:r>
              <a:rPr lang="en-US" altLang="zh-CN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</a:t>
            </a:r>
            <a:r>
              <a:rPr lang="en-US" altLang="zh-CN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并将数据传递给控制器，由</a:t>
            </a:r>
            <a:r>
              <a:rPr lang="en-US" altLang="zh-CN" sz="16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判断是否报警。</a:t>
            </a:r>
            <a:endParaRPr kumimoji="0" lang="en-US" altLang="zh-CN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传感器是物联网中常用的</a:t>
            </a:r>
            <a:r>
              <a:rPr lang="en-US" altLang="zh-CN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________________</a:t>
            </a:r>
            <a:r>
              <a:rPr lang="zh-CN" altLang="en-US" sz="16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设备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44381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核心概念（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传感器的</a:t>
            </a:r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分类）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6147" name="图片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3362" r="85005" b="23186"/>
          <a:stretch>
            <a:fillRect/>
          </a:stretch>
        </p:blipFill>
        <p:spPr bwMode="auto">
          <a:xfrm>
            <a:off x="7593905" y="1997694"/>
            <a:ext cx="671321" cy="18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887712" y="1997695"/>
            <a:ext cx="491437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传感器是感知层的核心部件，种类繁多，功能各异。按照传感器的工作原理，可分为电阻、电压、电感、电容、光电等传感器。按照传感器的功能分类，常见传感器的功能可以与人类的五大感觉器官进行类比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。光敏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传感器对应视觉，声敏传感器对应听觉，压敏、温敏、流体传感器对应触觉，气敏传感器对应嗅觉，味敏传感器对应味觉。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5" t="3362" r="35126" b="23186"/>
          <a:stretch>
            <a:fillRect/>
          </a:stretch>
        </p:blipFill>
        <p:spPr bwMode="auto">
          <a:xfrm>
            <a:off x="7519248" y="3881055"/>
            <a:ext cx="734103" cy="19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5" t="3362" r="49744" b="23186"/>
          <a:stretch>
            <a:fillRect/>
          </a:stretch>
        </p:blipFill>
        <p:spPr bwMode="auto">
          <a:xfrm>
            <a:off x="9366664" y="3548572"/>
            <a:ext cx="1336555" cy="200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3" t="3362" b="23186"/>
          <a:stretch>
            <a:fillRect/>
          </a:stretch>
        </p:blipFill>
        <p:spPr bwMode="auto">
          <a:xfrm>
            <a:off x="9305420" y="1524127"/>
            <a:ext cx="1325162" cy="20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7789302" y="133418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FC000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defRPr>
            </a:lvl1pPr>
          </a:lstStyle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读一读、连一连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114" y="1027495"/>
            <a:ext cx="55115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核心概念（传感器工作</a:t>
            </a:r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原理）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469" y="1749860"/>
            <a:ext cx="860955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传感器是物联网的重要基础设施，在生产和生活的许多领域发挥着作用。传感器中的检测元件，可将感应到的温度、湿度、亮度、酸碱度、浓度等物理量转变成电信号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，将下图空白处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补充完整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9391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807434" y="3080084"/>
          <a:ext cx="6819179" cy="241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Picture" r:id="rId4" imgW="5463540" imgH="1938655" progId="Word.Picture.8">
                  <p:embed/>
                </p:oleObj>
              </mc:Choice>
              <mc:Fallback>
                <p:oleObj name="Picture" r:id="rId4" imgW="5463540" imgH="1938655" progId="Word.Picture.8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34" y="3080084"/>
                        <a:ext cx="6819179" cy="2418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0" y="3186514"/>
            <a:ext cx="3286648" cy="32866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4131" y="782433"/>
            <a:ext cx="38536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雷达避让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障碍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</a:p>
        </p:txBody>
      </p:sp>
      <p:sp>
        <p:nvSpPr>
          <p:cNvPr id="20" name="MH_Text_1"/>
          <p:cNvSpPr/>
          <p:nvPr>
            <p:custDataLst>
              <p:tags r:id="rId2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44325" y="3120503"/>
            <a:ext cx="395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传感器在自动驾驶中的应用</a:t>
            </a:r>
          </a:p>
        </p:txBody>
      </p:sp>
      <p:sp>
        <p:nvSpPr>
          <p:cNvPr id="22" name="矩形 21"/>
          <p:cNvSpPr/>
          <p:nvPr/>
        </p:nvSpPr>
        <p:spPr>
          <a:xfrm>
            <a:off x="5394087" y="4452126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传感器在生活中的应用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传感器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在自动驾驶中的应用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253228" y="2061424"/>
          <a:ext cx="6340475" cy="291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Picture" r:id="rId3" imgW="22336125" imgH="10287000" progId="Word.Picture.8">
                  <p:embed/>
                </p:oleObj>
              </mc:Choice>
              <mc:Fallback>
                <p:oleObj name="Picture" r:id="rId3" imgW="22336125" imgH="102870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228" y="2061424"/>
                        <a:ext cx="6340475" cy="2916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996" y="2515100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项目情境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807125" y="2347453"/>
            <a:ext cx="3640112" cy="2591756"/>
            <a:chOff x="4304042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圆角矩形 68"/>
            <p:cNvSpPr/>
            <p:nvPr/>
          </p:nvSpPr>
          <p:spPr>
            <a:xfrm>
              <a:off x="4304042" y="1286668"/>
              <a:ext cx="3837944" cy="2757793"/>
            </a:xfrm>
            <a:prstGeom prst="roundRect">
              <a:avLst>
                <a:gd name="adj" fmla="val 12115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400650" y="1367925"/>
              <a:ext cx="3661797" cy="2595722"/>
            </a:xfrm>
            <a:prstGeom prst="roundRect">
              <a:avLst>
                <a:gd name="adj" fmla="val 1304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" name="矩形 1"/>
          <p:cNvSpPr/>
          <p:nvPr/>
        </p:nvSpPr>
        <p:spPr>
          <a:xfrm>
            <a:off x="1646305" y="1703356"/>
            <a:ext cx="4810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/>
            <a:r>
              <a:rPr lang="zh-CN" altLang="zh-CN" sz="24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随着物联网的发展，很多旅游城市都有了共享无人汽车。只要通过</a:t>
            </a:r>
            <a:r>
              <a:rPr lang="en-US" altLang="zh-CN" sz="2400" kern="100" dirty="0">
                <a:latin typeface="楷体" panose="02010609060101010101" pitchFamily="49" charset="-122"/>
                <a:ea typeface="楷体" panose="02010609060101010101" pitchFamily="49" charset="-122"/>
              </a:rPr>
              <a:t>APP</a:t>
            </a:r>
            <a:r>
              <a:rPr lang="zh-CN" altLang="zh-CN" sz="24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一键召唤，无人驾驶汽车能自动避让障碍行驶到你的身边。到达目的地，智能汽车的雷达装置能够自动检测后方障碍物，帮助我们安全停车。智能汽车是运用什么设备检测到障碍物，又是如何避让障碍的呢？让我们一起探究汽车雷达避让障碍的</a:t>
            </a:r>
            <a:r>
              <a:rPr lang="zh-CN" altLang="zh-CN" sz="24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原理</a:t>
            </a:r>
            <a:r>
              <a:rPr lang="zh-CN" altLang="en-US" sz="24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484" y="16103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  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汽车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雷达避让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障碍</a:t>
            </a:r>
            <a:endParaRPr lang="zh-CN" altLang="en-US" sz="20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38975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传感器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在生活中的应用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27988" y="1980771"/>
            <a:ext cx="2979821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请你选择或设计一个主题，根据本课所学内容，为它们配备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传感器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想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一想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利用这些传感器可以实现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什么样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的智慧功能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072365" y="2117253"/>
          <a:ext cx="5576571" cy="304708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428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730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主题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传感器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实现功能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11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智能花盆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11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智能风扇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119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智能楼道灯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863525" y="1280758"/>
          <a:ext cx="8472668" cy="4262425"/>
        </p:xfrm>
        <a:graphic>
          <a:graphicData uri="http://schemas.openxmlformats.org/drawingml/2006/table">
            <a:tbl>
              <a:tblPr firstRow="1" firstCol="1" bandRow="1"/>
              <a:tblGrid>
                <a:gridCol w="157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5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901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维度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评价指标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自我评价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9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信息意识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能够了解传感器及其应用，认识传感技术的重要性，能根据问题准确分析信息需求，评估信息来源，辨别信息可靠性，提升自主动手解决问题、掌握核心技术的“数字意识”。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6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计算</a:t>
                      </a: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思维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通过剖析“自动避障系统”工作的过程，学生能够认识到传感技术在物联网应用中的作用，能够在学习过程中提出问题、分析问题、解决问题。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70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数字化</a:t>
                      </a: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学习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与创新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通过使用“掌控板”模拟避障系统，利用数字化学习平台将知识转化为能力。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46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信息社会</a:t>
                      </a:r>
                      <a:r>
                        <a:rPr lang="zh-CN" sz="16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责任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通过了解自动驾驶的现状，学生认识到合理使用技术的重要性。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385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64" y="20515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8" y="2040022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85" y="205159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2" y="204548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72" y="204548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97" y="310188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41" y="3090315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18" y="310188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95" y="309577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05" y="309577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64" y="399236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8" y="398078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85" y="399236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2" y="398625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72" y="398625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97" y="491690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41" y="490533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18" y="491690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95" y="491079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05" y="491079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1</a:t>
              </a:r>
              <a:r>
                <a:rPr lang="zh-CN" altLang="en-US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  <a:endPara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汽车雷达避让障碍</a:t>
              </a: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35364" y="903099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探究旅行便捷奥秘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384" y="2731421"/>
            <a:ext cx="5371042" cy="1737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学习目标</a:t>
            </a:r>
          </a:p>
        </p:txBody>
      </p:sp>
      <p:sp>
        <p:nvSpPr>
          <p:cNvPr id="2" name="矩形 1"/>
          <p:cNvSpPr/>
          <p:nvPr/>
        </p:nvSpPr>
        <p:spPr>
          <a:xfrm>
            <a:off x="1902370" y="1755957"/>
            <a:ext cx="819075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68B6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0068B6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0068B6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传感器及其作用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物联网系统中传感器采集数据的过程。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endParaRPr lang="en-US" altLang="zh-CN" sz="2000" kern="100" dirty="0" smtClean="0">
              <a:solidFill>
                <a:srgbClr val="0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68B6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0068B6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探究汽车雷达避让障碍的原理。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VID_20211113_1650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152" y="2965411"/>
            <a:ext cx="4121806" cy="22894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矩形 13"/>
          <p:cNvSpPr/>
          <p:nvPr/>
        </p:nvSpPr>
        <p:spPr>
          <a:xfrm>
            <a:off x="3705174" y="4111346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项目作品范例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55242" y="6419789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6484" y="16103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  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汽车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雷达避让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障碍</a:t>
            </a:r>
            <a:endParaRPr lang="zh-CN" altLang="en-US" sz="20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3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核心问题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365706" y="2249226"/>
          <a:ext cx="7610108" cy="29089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587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汽车雷达避让障碍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zh-CN" altLang="en-US" sz="1600" kern="1200" dirty="0" smtClean="0"/>
                        <a:t>选一选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问题池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1.</a:t>
                      </a:r>
                      <a:r>
                        <a:rPr lang="zh-CN" altLang="en-US" sz="1600" kern="100" dirty="0" smtClean="0"/>
                        <a:t>什么是传感器？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2.</a:t>
                      </a:r>
                      <a:r>
                        <a:rPr lang="zh-CN" altLang="en-US" sz="1600" kern="100" dirty="0" smtClean="0"/>
                        <a:t>物联网系统中有哪些传感器？</a:t>
                      </a:r>
                      <a:endParaRPr lang="en-US" altLang="zh-CN" sz="1600" kern="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3.</a:t>
                      </a:r>
                      <a:r>
                        <a:rPr lang="zh-CN" altLang="zh-CN" sz="1600" kern="100" dirty="0" smtClean="0"/>
                        <a:t>智能汽车倒车系统有哪些设备组成？</a:t>
                      </a:r>
                      <a:endParaRPr lang="zh-CN" altLang="en-US" sz="1600" kern="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4.</a:t>
                      </a:r>
                      <a:r>
                        <a:rPr lang="zh-CN" altLang="en-US" sz="1600" kern="100" dirty="0" smtClean="0"/>
                        <a:t>物联网系统中传感器有什么作用？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5.</a:t>
                      </a:r>
                      <a:r>
                        <a:rPr lang="zh-CN" altLang="en-US" sz="1600" kern="100" dirty="0" smtClean="0"/>
                        <a:t>如何描述传感器的工作过程？</a:t>
                      </a:r>
                      <a:endParaRPr lang="en-US" altLang="zh-CN" sz="1600" kern="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6.</a:t>
                      </a:r>
                      <a:r>
                        <a:rPr lang="zh-CN" altLang="en-US" sz="1600" kern="100" dirty="0" smtClean="0"/>
                        <a:t>选择什么传感器？</a:t>
                      </a:r>
                      <a:endParaRPr lang="en-US" altLang="zh-CN" sz="1600" kern="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7.</a:t>
                      </a:r>
                      <a:r>
                        <a:rPr lang="zh-CN" altLang="en-US" sz="1600" kern="100" dirty="0" smtClean="0"/>
                        <a:t>采集什么数据？</a:t>
                      </a:r>
                      <a:endParaRPr lang="en-US" altLang="zh-CN" sz="1600" kern="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8.</a:t>
                      </a:r>
                      <a:r>
                        <a:rPr lang="zh-CN" altLang="en-US" sz="1600" kern="100" dirty="0" smtClean="0"/>
                        <a:t>如何通过编程实现倒车提醒？</a:t>
                      </a:r>
                      <a:endParaRPr lang="zh-CN" altLang="en-US" sz="16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8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2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3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859609" y="1693303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 smtClean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从“问题池”中选一选与项目相关的问题，并按照先后顺序排序。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55242" y="6419789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6484" y="16103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1  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汽车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雷达避让</a:t>
            </a:r>
            <a:r>
              <a:rPr lang="zh-CN" altLang="en-US" sz="2000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障碍</a:t>
            </a:r>
            <a:endParaRPr lang="zh-CN" altLang="en-US" sz="20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014127" y="1212616"/>
            <a:ext cx="5667270" cy="4657022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085519" y="97931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5637027" y="1328980"/>
            <a:ext cx="4274819" cy="52869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5637027" y="2323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072913" y="2004256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5637027" y="2359429"/>
            <a:ext cx="4274819" cy="5436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5637027" y="3376784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072913" y="3178494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5637027" y="3563900"/>
            <a:ext cx="4274819" cy="5938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5637027" y="4571112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062865" y="4262291"/>
            <a:ext cx="728345" cy="88995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5637027" y="4720202"/>
            <a:ext cx="4274819" cy="5926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287267" y="1885751"/>
            <a:ext cx="3765550" cy="43991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观察现象，了解汽车雷达系统组成</a:t>
            </a: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296793" y="2894206"/>
            <a:ext cx="3615054" cy="4462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选择传感器，编程实现倒车提醒</a:t>
            </a: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339972" y="3716300"/>
            <a:ext cx="3712845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了解传感器分类及工作</a:t>
            </a: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原理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269488" y="4794530"/>
            <a:ext cx="3803426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了解传感器在生活方方面面的应用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493" y="631291"/>
            <a:ext cx="2444708" cy="16094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75884" y="1422359"/>
            <a:ext cx="1530229" cy="225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53081" y="757381"/>
            <a:ext cx="3790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雷达避让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障碍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场景熟悉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知识储备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6819" y="470855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观察倒车雷达现象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8500" y="4708553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了解汽车雷达系统组成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60160" y="981960"/>
            <a:ext cx="3132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观察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倒车现象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0160" y="1737262"/>
            <a:ext cx="83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在汽车周围有障碍物时，倒车时汽车雷达会发出警报声音，提醒驾驶员注意。观察倒车时不同的距离报警提示音，在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图中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连一连。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3043238" y="2863850"/>
          <a:ext cx="662463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icture" r:id="rId4" imgW="27451050" imgH="10458450" progId="Word.Picture.8">
                  <p:embed/>
                </p:oleObj>
              </mc:Choice>
              <mc:Fallback>
                <p:oleObj name="Picture" r:id="rId4" imgW="27451050" imgH="10458450" progId="Word.Picture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863850"/>
                        <a:ext cx="6624637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14" y="2420330"/>
            <a:ext cx="3286648" cy="3286648"/>
          </a:xfrm>
          <a:prstGeom prst="rect">
            <a:avLst/>
          </a:prstGeom>
        </p:spPr>
      </p:pic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253668" y="2744094"/>
            <a:ext cx="5515974" cy="2710556"/>
          </a:xfrm>
          <a:prstGeom prst="roundRect">
            <a:avLst>
              <a:gd name="adj" fmla="val 8417"/>
            </a:avLst>
          </a:prstGeom>
          <a:noFill/>
          <a:ln w="38100">
            <a:solidFill>
              <a:srgbClr val="3586A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8591" y="1072579"/>
            <a:ext cx="45341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了解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汽车雷达系统组成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35887" y="1877114"/>
            <a:ext cx="8936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汽车雷达系统组成一般如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图所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示。由安装在车辆后方的传感器负责采集距离数据，由控制器分析数据，让扬声器发出不同频率的声音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/>
            <a:r>
              <a:rPr lang="zh-CN" altLang="en-US" sz="2000" kern="100" dirty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en-US" sz="2000" kern="100" dirty="0" smtClean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将传感器、控制器、扬声器拖到汽车的合适位置。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892300" y="3005137"/>
          <a:ext cx="5157592" cy="2631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Picture" r:id="rId4" imgW="20935950" imgH="10734675" progId="Word.Picture.8">
                  <p:embed/>
                </p:oleObj>
              </mc:Choice>
              <mc:Fallback>
                <p:oleObj name="Picture" r:id="rId4" imgW="20935950" imgH="10734675" progId="Word.Picture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005137"/>
                        <a:ext cx="5157592" cy="2631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圆角矩形 32"/>
          <p:cNvSpPr>
            <a:spLocks noChangeArrowheads="1"/>
          </p:cNvSpPr>
          <p:nvPr/>
        </p:nvSpPr>
        <p:spPr bwMode="auto">
          <a:xfrm>
            <a:off x="7778188" y="4219984"/>
            <a:ext cx="819080" cy="363591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扬声器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圆角矩形 32"/>
          <p:cNvSpPr>
            <a:spLocks noChangeArrowheads="1"/>
          </p:cNvSpPr>
          <p:nvPr/>
        </p:nvSpPr>
        <p:spPr bwMode="auto">
          <a:xfrm>
            <a:off x="7733865" y="3122278"/>
            <a:ext cx="819080" cy="363591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传感器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sp>
        <p:nvSpPr>
          <p:cNvPr id="10" name="圆角矩形 32"/>
          <p:cNvSpPr>
            <a:spLocks noChangeArrowheads="1"/>
          </p:cNvSpPr>
          <p:nvPr/>
        </p:nvSpPr>
        <p:spPr bwMode="auto">
          <a:xfrm>
            <a:off x="7755038" y="3659556"/>
            <a:ext cx="819080" cy="363591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17A1E9"/>
              </a:gs>
              <a:gs pos="100000">
                <a:srgbClr val="4285F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控制器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94131" y="782433"/>
            <a:ext cx="3790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汽车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雷达避让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障碍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379359" y="2646947"/>
          <a:ext cx="5380208" cy="2911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Picture" r:id="rId5" imgW="3234690" imgH="1763395" progId="Word.Picture.8">
                  <p:embed/>
                </p:oleObj>
              </mc:Choice>
              <mc:Fallback>
                <p:oleObj name="Picture" r:id="rId5" imgW="3234690" imgH="1763395" progId="Word.Picture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359" y="2646947"/>
                        <a:ext cx="5380208" cy="2911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1006</Words>
  <Application>Microsoft Office PowerPoint</Application>
  <PresentationFormat>宽屏</PresentationFormat>
  <Paragraphs>144</Paragraphs>
  <Slides>22</Slides>
  <Notes>19</Notes>
  <HiddenSlides>0</HiddenSlides>
  <MMClips>1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MiSans Normal</vt:lpstr>
      <vt:lpstr>阿里巴巴普惠体 M</vt:lpstr>
      <vt:lpstr>等线</vt:lpstr>
      <vt:lpstr>方正粗黑宋简体</vt:lpstr>
      <vt:lpstr>方正姚体</vt:lpstr>
      <vt:lpstr>方正姚体简体</vt:lpstr>
      <vt:lpstr>汉仪综艺体简</vt:lpstr>
      <vt:lpstr>黑体</vt:lpstr>
      <vt:lpstr>华文琥珀</vt:lpstr>
      <vt:lpstr>华文宋体</vt:lpstr>
      <vt:lpstr>楷体</vt:lpstr>
      <vt:lpstr>楷体_GB2312</vt:lpstr>
      <vt:lpstr>宋体</vt:lpstr>
      <vt:lpstr>微软雅黑</vt:lpstr>
      <vt:lpstr>Arial</vt:lpstr>
      <vt:lpstr>Calibri</vt:lpstr>
      <vt:lpstr>Impact</vt:lpstr>
      <vt:lpstr>Times New Roman</vt:lpstr>
      <vt:lpstr>Office 主题</vt:lpstr>
      <vt:lpstr>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家庭急救常识</dc:title>
  <dc:creator>Administrator</dc:creator>
  <cp:lastModifiedBy>Administrator</cp:lastModifiedBy>
  <cp:revision>150</cp:revision>
  <dcterms:created xsi:type="dcterms:W3CDTF">2021-03-10T08:28:00Z</dcterms:created>
  <dcterms:modified xsi:type="dcterms:W3CDTF">2024-08-10T03:33:08Z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