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87" r:id="rId2"/>
    <p:sldId id="417" r:id="rId3"/>
    <p:sldId id="426" r:id="rId4"/>
    <p:sldId id="427" r:id="rId5"/>
    <p:sldId id="447" r:id="rId6"/>
    <p:sldId id="333" r:id="rId7"/>
    <p:sldId id="402" r:id="rId8"/>
    <p:sldId id="448" r:id="rId9"/>
    <p:sldId id="449" r:id="rId10"/>
    <p:sldId id="422" r:id="rId11"/>
    <p:sldId id="428" r:id="rId12"/>
    <p:sldId id="452" r:id="rId13"/>
    <p:sldId id="450" r:id="rId14"/>
    <p:sldId id="451" r:id="rId15"/>
    <p:sldId id="419" r:id="rId16"/>
    <p:sldId id="453" r:id="rId17"/>
    <p:sldId id="415" r:id="rId18"/>
    <p:sldId id="432" r:id="rId19"/>
    <p:sldId id="420" r:id="rId20"/>
    <p:sldId id="416" r:id="rId21"/>
    <p:sldId id="421" r:id="rId22"/>
    <p:sldId id="424" r:id="rId23"/>
    <p:sldId id="454" r:id="rId24"/>
    <p:sldId id="430" r:id="rId25"/>
    <p:sldId id="41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FD1"/>
    <a:srgbClr val="3484A2"/>
    <a:srgbClr val="FF9900"/>
    <a:srgbClr val="0068B6"/>
    <a:srgbClr val="3586A5"/>
    <a:srgbClr val="F7AD35"/>
    <a:srgbClr val="CB6D41"/>
    <a:srgbClr val="F8B64D"/>
    <a:srgbClr val="F9C55C"/>
    <a:srgbClr val="54C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73" d="100"/>
          <a:sy n="73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../slides/slide10.xml"/><Relationship Id="rId7" Type="http://schemas.openxmlformats.org/officeDocument/2006/relationships/slide" Target="../slides/slide1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5.xml"/><Relationship Id="rId5" Type="http://schemas.openxmlformats.org/officeDocument/2006/relationships/slide" Target="../slides/slide20.xml"/><Relationship Id="rId4" Type="http://schemas.openxmlformats.org/officeDocument/2006/relationships/slide" Target="../slides/slide1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6.xml"/><Relationship Id="rId7" Type="http://schemas.openxmlformats.org/officeDocument/2006/relationships/slide" Target="../slides/slide2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7.xml"/><Relationship Id="rId4" Type="http://schemas.openxmlformats.org/officeDocument/2006/relationships/slide" Target="../slides/slide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../slides/slide17.xml"/><Relationship Id="rId7" Type="http://schemas.openxmlformats.org/officeDocument/2006/relationships/slide" Target="../slides/slide1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5.xml"/><Relationship Id="rId5" Type="http://schemas.openxmlformats.org/officeDocument/2006/relationships/slide" Target="../slides/slide6.xml"/><Relationship Id="rId4" Type="http://schemas.openxmlformats.org/officeDocument/2006/relationships/slide" Target="../slides/slide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../slides/slide17.xml"/><Relationship Id="rId7" Type="http://schemas.openxmlformats.org/officeDocument/2006/relationships/slide" Target="../slides/slide1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5.xml"/><Relationship Id="rId5" Type="http://schemas.openxmlformats.org/officeDocument/2006/relationships/slide" Target="../slides/slide6.xml"/><Relationship Id="rId4" Type="http://schemas.openxmlformats.org/officeDocument/2006/relationships/slide" Target="../slides/slide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</a:t>
              </a: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4" name="文本框 23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 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使用智能手表安全出行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sp>
        <p:nvSpPr>
          <p:cNvPr id="27" name="文本框 26"/>
          <p:cNvSpPr txBox="1"/>
          <p:nvPr userDrawn="1"/>
        </p:nvSpPr>
        <p:spPr>
          <a:xfrm>
            <a:off x="8855242" y="631561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物联网初步认识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</a:t>
              </a: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 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使用智能手表安全出行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8855242" y="631561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物联网初步认识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</a:t>
              </a: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0" name="文本框 29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 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使用智能手表安全出行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sp>
        <p:nvSpPr>
          <p:cNvPr id="31" name="文本框 30"/>
          <p:cNvSpPr txBox="1"/>
          <p:nvPr userDrawn="1"/>
        </p:nvSpPr>
        <p:spPr>
          <a:xfrm>
            <a:off x="8855242" y="631561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物联网初步认识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</a:t>
              </a: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 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使用智能手表安全出行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8" name="文本框 27"/>
          <p:cNvSpPr txBox="1"/>
          <p:nvPr userDrawn="1"/>
        </p:nvSpPr>
        <p:spPr>
          <a:xfrm>
            <a:off x="8855242" y="631561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物联网初步认识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8855242" y="6315614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物联网数据采集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9" grpId="1" bldLvl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65265" y="304267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notesSlide" Target="../notesSlides/notesSlide17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8.pn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5.xml"/><Relationship Id="rId7" Type="http://schemas.openxmlformats.org/officeDocument/2006/relationships/image" Target="../media/image27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E:\360CloudEnterprise\Cache\2672364650\14815487282164357\01&#20010;&#20154;&#24037;&#20316;\ADMINI~1\AppData\Local\Temp\SGPicFaceTpBq\10544\0025DF50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5.xml"/><Relationship Id="rId21" Type="http://schemas.openxmlformats.org/officeDocument/2006/relationships/image" Target="../media/image11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image" Target="../media/image9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8.png"/><Relationship Id="rId2" Type="http://schemas.openxmlformats.org/officeDocument/2006/relationships/tags" Target="../tags/tag20.xml"/><Relationship Id="rId16" Type="http://schemas.openxmlformats.org/officeDocument/2006/relationships/image" Target="../media/image12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rlow Condensed Black" panose="00000A06000000000000" pitchFamily="2" charset="0"/>
                <a:ea typeface="华文琥珀" panose="02010800040101010101" pitchFamily="2" charset="-122"/>
              </a:rPr>
              <a:t>3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arlow Condensed Black" panose="00000A06000000000000" pitchFamily="2" charset="0"/>
              <a:ea typeface="华文琥珀" panose="020108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31640" y="2375163"/>
            <a:ext cx="86485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使用智能手表安全出行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218926" y="5927986"/>
            <a:ext cx="5233106" cy="290195"/>
            <a:chOff x="6896" y="5259"/>
            <a:chExt cx="3608" cy="457"/>
          </a:xfrm>
        </p:grpSpPr>
        <p:sp>
          <p:nvSpPr>
            <p:cNvPr id="10" name="圆角矩形 26"/>
            <p:cNvSpPr/>
            <p:nvPr/>
          </p:nvSpPr>
          <p:spPr>
            <a:xfrm>
              <a:off x="689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安徽省马鞍山市第七中学</a:t>
              </a:r>
              <a:endParaRPr lang="zh-CN" altLang="en-US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endParaRP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唐小华</a:t>
              </a:r>
              <a:endParaRPr lang="zh-CN" altLang="en-US" sz="1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81741" y="3687747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3200" b="1" dirty="0" smtClean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联网系统组成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35364" y="890036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sz="2000" b="1" dirty="0" smtClean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体验日常智慧出行</a:t>
            </a:r>
            <a:endParaRPr lang="en-US" altLang="zh-CN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八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6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63770" y="1548130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62649" y="757381"/>
            <a:ext cx="4365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智能手表安全出行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535679" y="2768714"/>
          <a:ext cx="5003037" cy="270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Picture" r:id="rId6" imgW="3234690" imgH="1763395" progId="Word.Picture.8">
                  <p:embed/>
                </p:oleObj>
              </mc:Choice>
              <mc:Fallback>
                <p:oleObj name="Picture" r:id="rId6" imgW="3234690" imgH="1763395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679" y="2768714"/>
                        <a:ext cx="5003037" cy="2707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1072579"/>
            <a:ext cx="27465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监控出行状态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38960" y="1684901"/>
            <a:ext cx="8656320" cy="74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>
              <a:lnSpc>
                <a:spcPct val="125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佩戴智能手表，通过配套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APP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程序，对智能手表采集数据的功能进行测试，了解智能手表采集的数据类型，理解采集的数据对于出行中安全预测的意义。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76294" y="2523567"/>
            <a:ext cx="84361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连接手表网络</a:t>
            </a:r>
            <a:r>
              <a:rPr lang="zh-CN" altLang="zh-CN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按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图提示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，依次在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程序中观察手表状态，确定手机和手表当前的连通状态。</a:t>
            </a:r>
            <a:endParaRPr lang="zh-CN" altLang="zh-CN" sz="1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753360" y="3413746"/>
          <a:ext cx="5049520" cy="226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Picture" r:id="rId5" imgW="4036060" imgH="1790700" progId="Word.Picture.8">
                  <p:embed/>
                </p:oleObj>
              </mc:Choice>
              <mc:Fallback>
                <p:oleObj name="Picture" r:id="rId5" imgW="4036060" imgH="179070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360" y="3413746"/>
                        <a:ext cx="5049520" cy="2268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21" y="3122278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4" grpId="1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251710" y="2650808"/>
          <a:ext cx="6867525" cy="228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Picture" r:id="rId5" imgW="22002750" imgH="7343775" progId="Word.Picture.8">
                  <p:embed/>
                </p:oleObj>
              </mc:Choice>
              <mc:Fallback>
                <p:oleObj name="Picture" r:id="rId5" imgW="22002750" imgH="7343775" progId="Word.Picture.8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710" y="2650808"/>
                        <a:ext cx="6867525" cy="228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59174" y="1072579"/>
            <a:ext cx="27465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监控出行状态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531" name="Picture 3" descr="千库网_思考艺术字文案素材_艺术字编号102543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22388" b="20149"/>
          <a:stretch>
            <a:fillRect/>
          </a:stretch>
        </p:blipFill>
        <p:spPr bwMode="auto">
          <a:xfrm>
            <a:off x="2047415" y="1930808"/>
            <a:ext cx="1699696" cy="108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76989" y="3387021"/>
            <a:ext cx="598257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智能手表正常传输数据的条件是：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手机、手表必须：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1072579"/>
            <a:ext cx="27465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监控出行状态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44214" y="1734680"/>
            <a:ext cx="84986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测试定位功能</a:t>
            </a:r>
            <a:r>
              <a:rPr lang="zh-CN" altLang="zh-CN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佩戴智能手表，打开配套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程序，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按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提示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操作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，对智能手表定位功能进行测试，并记录结果。</a:t>
            </a:r>
            <a:endParaRPr lang="zh-CN" altLang="zh-CN" sz="1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950720" y="2773204"/>
          <a:ext cx="6888480" cy="277415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1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570"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实验次数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操作说明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APP</a:t>
                      </a:r>
                      <a:r>
                        <a:rPr lang="zh-CN" sz="1800" kern="100" dirty="0">
                          <a:effectLst/>
                        </a:rPr>
                        <a:t>变化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47"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</a:t>
                      </a:r>
                      <a:r>
                        <a:rPr lang="en-US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次</a:t>
                      </a:r>
                      <a:endParaRPr lang="zh-CN" sz="1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原地静止</a:t>
                      </a:r>
                      <a:endParaRPr lang="zh-CN" sz="1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□位置  □方向</a:t>
                      </a:r>
                      <a:r>
                        <a:rPr lang="en-US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</a:t>
                      </a: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□状态</a:t>
                      </a:r>
                      <a:endParaRPr lang="zh-CN" sz="1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47"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</a:t>
                      </a:r>
                      <a:r>
                        <a:rPr lang="en-US" sz="18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r>
                        <a:rPr lang="zh-CN" sz="18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次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原地踏步</a:t>
                      </a:r>
                      <a:endParaRPr lang="zh-CN" sz="1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□位置  □方向</a:t>
                      </a:r>
                      <a:r>
                        <a:rPr lang="en-US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</a:t>
                      </a: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□状态</a:t>
                      </a:r>
                      <a:endParaRPr lang="zh-CN" sz="1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47"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</a:t>
                      </a:r>
                      <a:r>
                        <a:rPr lang="en-US" sz="18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zh-CN" sz="18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次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直线走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□位置  □方向  □状态</a:t>
                      </a:r>
                      <a:endParaRPr lang="zh-CN" sz="1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47"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</a:t>
                      </a:r>
                      <a:r>
                        <a:rPr lang="en-US" sz="18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sz="18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次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转圈走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□位置  □方向</a:t>
                      </a:r>
                      <a:r>
                        <a:rPr lang="en-US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</a:t>
                      </a: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□状态</a:t>
                      </a:r>
                      <a:endParaRPr lang="zh-CN" sz="1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21" y="3122278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1072579"/>
            <a:ext cx="27465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监控出行状态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21" y="3122278"/>
            <a:ext cx="3286648" cy="32866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47414" y="1734680"/>
            <a:ext cx="82853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预判安全状况</a:t>
            </a:r>
            <a:r>
              <a:rPr lang="zh-CN" altLang="zh-CN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根据配套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程序中定位状态，在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图中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连一连，预判出行中的安全状况。</a:t>
            </a:r>
            <a:endParaRPr lang="zh-CN" altLang="zh-CN" sz="1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343870" y="2745438"/>
          <a:ext cx="6560549" cy="2659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Picture" r:id="rId6" imgW="3879215" imgH="1566545" progId="Word.Picture.8">
                  <p:embed/>
                </p:oleObj>
              </mc:Choice>
              <mc:Fallback>
                <p:oleObj name="Picture" r:id="rId6" imgW="3879215" imgH="1566545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870" y="2745438"/>
                        <a:ext cx="6560549" cy="26596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9018" y="1072579"/>
            <a:ext cx="31557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实现危险预警提示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7785668" y="1169075"/>
            <a:ext cx="3287615" cy="2230029"/>
          </a:xfrm>
          <a:prstGeom prst="wedgeRoundRectCallout">
            <a:avLst>
              <a:gd name="adj1" fmla="val 48794"/>
              <a:gd name="adj2" fmla="val 66137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966348" y="1309752"/>
            <a:ext cx="3036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在配套</a:t>
            </a:r>
            <a:r>
              <a:rPr lang="en-US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APP</a:t>
            </a: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程序中，可以将家、学校等位置坐标设置为安全区域；将附近的河流、铁路等位置坐标设置成危险区域。当用户达到相应区域，监护人手机会收到相应的提示信息。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05576" y="2454028"/>
          <a:ext cx="6029010" cy="323334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9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284">
                <a:tc>
                  <a:txBody>
                    <a:bodyPr/>
                    <a:lstStyle/>
                    <a:p>
                      <a:pPr marL="0" marR="55880" indent="12700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区域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地点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安全提示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提示方式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7">
                <a:tc rowSpan="3"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5880" indent="12700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5880" indent="12700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离开或达到提醒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5880" indent="12700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短信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7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17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177">
                <a:tc rowSpan="3"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5880" indent="12700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5880" indent="12700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靠近河流预警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5880" indent="12700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电话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17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17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5880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402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"/>
          <a:stretch>
            <a:fillRect/>
          </a:stretch>
        </p:blipFill>
        <p:spPr bwMode="auto">
          <a:xfrm>
            <a:off x="1651247" y="3210448"/>
            <a:ext cx="1239866" cy="79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91" y="4763925"/>
            <a:ext cx="1277822" cy="75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433563" y="1595799"/>
            <a:ext cx="61730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设置安全危险区域</a:t>
            </a:r>
            <a:r>
              <a:rPr lang="zh-CN" altLang="zh-CN" b="1" kern="100" dirty="0">
                <a:solidFill>
                  <a:srgbClr val="C459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打开配套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程序，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按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表提示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，设置安全和危险区域及预警提示方式。</a:t>
            </a:r>
            <a:endParaRPr lang="zh-CN" altLang="zh-CN" sz="1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9" grpId="1" animBg="1"/>
      <p:bldP spid="10" grpId="1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9018" y="1072579"/>
            <a:ext cx="31557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实现危险预警提示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12536" y="1667707"/>
            <a:ext cx="87789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分析收到危险预警提示原因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李明戴着手表靠近河流，妈妈手机中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收到“您的宝贝正接近河流区域”提示，请分析原因。</a:t>
            </a:r>
            <a:endParaRPr lang="zh-CN" altLang="zh-CN" sz="1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251709" y="2789072"/>
          <a:ext cx="6867525" cy="289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Picture" r:id="rId6" imgW="22002750" imgH="7343775" progId="Word.Picture.8">
                  <p:embed/>
                </p:oleObj>
              </mc:Choice>
              <mc:Fallback>
                <p:oleObj name="Picture" r:id="rId6" imgW="22002750" imgH="7343775" progId="Word.Picture.8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709" y="2789072"/>
                        <a:ext cx="6867525" cy="2898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3" descr="千库网_思考艺术字文案素材_艺术字编号102543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22388" b="20149"/>
          <a:stretch>
            <a:fillRect/>
          </a:stretch>
        </p:blipFill>
        <p:spPr bwMode="auto">
          <a:xfrm>
            <a:off x="1912537" y="2512119"/>
            <a:ext cx="1071824" cy="6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883878" y="3198225"/>
            <a:ext cx="5982578" cy="176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智能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手表：</a:t>
            </a:r>
            <a:r>
              <a:rPr lang="zh-CN" altLang="en-US" u="sng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通信网络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u="sng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云控制中心：</a:t>
            </a:r>
            <a:r>
              <a:rPr lang="zh-CN" altLang="en-US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感测的位置与设置的河流</a:t>
            </a:r>
            <a:r>
              <a:rPr lang="zh-CN" altLang="en-US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位置比</a:t>
            </a:r>
            <a:r>
              <a:rPr lang="zh-CN" altLang="en-US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对一致，向手机</a:t>
            </a:r>
            <a:r>
              <a:rPr lang="en-US" altLang="zh-CN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APP</a:t>
            </a:r>
            <a:r>
              <a:rPr lang="zh-CN" altLang="en-US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发送危险预警提示</a:t>
            </a:r>
            <a:r>
              <a:rPr lang="zh-CN" altLang="en-US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/APP: </a:t>
            </a:r>
            <a:r>
              <a:rPr lang="zh-CN" altLang="en-US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反馈云控制中心处理后的数据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4" grpId="1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72915" y="1586865"/>
            <a:ext cx="2855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素养提升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0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7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4"/>
            </p:custDataLst>
          </p:nvPr>
        </p:nvSpPr>
        <p:spPr>
          <a:xfrm>
            <a:off x="2923435" y="4352118"/>
            <a:ext cx="2142931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物联网的特征</a:t>
            </a: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5868237" y="4352118"/>
            <a:ext cx="2411603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物联网系统组成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62649" y="757381"/>
            <a:ext cx="4365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智能手表安全出行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7" y="1072579"/>
            <a:ext cx="24078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物</a:t>
            </a:r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联网特征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MH_SubTitle_1"/>
          <p:cNvSpPr/>
          <p:nvPr>
            <p:custDataLst>
              <p:tags r:id="rId1"/>
            </p:custDataLst>
          </p:nvPr>
        </p:nvSpPr>
        <p:spPr>
          <a:xfrm rot="14400000" flipV="1">
            <a:off x="2876482" y="3134003"/>
            <a:ext cx="2863850" cy="517374"/>
          </a:xfrm>
          <a:prstGeom prst="trapezoid">
            <a:avLst>
              <a:gd name="adj" fmla="val 1602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智能处理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0" name="MH_SubTitle_3"/>
          <p:cNvSpPr/>
          <p:nvPr>
            <p:custDataLst>
              <p:tags r:id="rId2"/>
            </p:custDataLst>
          </p:nvPr>
        </p:nvSpPr>
        <p:spPr>
          <a:xfrm rot="7200000" flipV="1">
            <a:off x="986236" y="3091997"/>
            <a:ext cx="2863850" cy="573382"/>
          </a:xfrm>
          <a:prstGeom prst="trapezoid">
            <a:avLst>
              <a:gd name="adj" fmla="val 1602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全面感知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1" name="MH_Title_1"/>
          <p:cNvSpPr/>
          <p:nvPr>
            <p:custDataLst>
              <p:tags r:id="rId3"/>
            </p:custDataLst>
          </p:nvPr>
        </p:nvSpPr>
        <p:spPr>
          <a:xfrm>
            <a:off x="2291147" y="2694946"/>
            <a:ext cx="2152650" cy="1868488"/>
          </a:xfrm>
          <a:prstGeom prst="triangle">
            <a:avLst/>
          </a:prstGeom>
          <a:solidFill>
            <a:srgbClr val="E1E3E3"/>
          </a:solidFill>
          <a:ln w="3175">
            <a:solidFill>
              <a:srgbClr val="D0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0" anchor="ctr">
            <a:no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C00000"/>
                </a:solidFill>
              </a:rPr>
              <a:t>物</a:t>
            </a:r>
            <a:r>
              <a:rPr lang="zh-CN" altLang="en-US" sz="2400" dirty="0" smtClean="0">
                <a:solidFill>
                  <a:srgbClr val="C00000"/>
                </a:solidFill>
              </a:rPr>
              <a:t>联网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zh-CN" altLang="en-US" sz="2400" dirty="0" smtClean="0">
                <a:solidFill>
                  <a:srgbClr val="C00000"/>
                </a:solidFill>
              </a:rPr>
              <a:t>特征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82" name="MH_SubTitle_2"/>
          <p:cNvSpPr/>
          <p:nvPr>
            <p:custDataLst>
              <p:tags r:id="rId4"/>
            </p:custDataLst>
          </p:nvPr>
        </p:nvSpPr>
        <p:spPr>
          <a:xfrm>
            <a:off x="1943485" y="4750758"/>
            <a:ext cx="2863850" cy="484359"/>
          </a:xfrm>
          <a:custGeom>
            <a:avLst/>
            <a:gdLst>
              <a:gd name="connsiteX0" fmla="*/ 0 w 2592288"/>
              <a:gd name="connsiteY0" fmla="*/ 0 h 270000"/>
              <a:gd name="connsiteX1" fmla="*/ 2592288 w 2592288"/>
              <a:gd name="connsiteY1" fmla="*/ 0 h 270000"/>
              <a:gd name="connsiteX2" fmla="*/ 2159664 w 2592288"/>
              <a:gd name="connsiteY2" fmla="*/ 270000 h 270000"/>
              <a:gd name="connsiteX3" fmla="*/ 432624 w 2592288"/>
              <a:gd name="connsiteY3" fmla="*/ 270000 h 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2288" h="270000">
                <a:moveTo>
                  <a:pt x="0" y="0"/>
                </a:moveTo>
                <a:lnTo>
                  <a:pt x="2592288" y="0"/>
                </a:lnTo>
                <a:lnTo>
                  <a:pt x="2159664" y="270000"/>
                </a:lnTo>
                <a:lnTo>
                  <a:pt x="432624" y="27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可靠传递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96904" y="1684684"/>
            <a:ext cx="53917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sz="1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</a:t>
            </a:r>
            <a:r>
              <a:rPr lang="zh-CN" altLang="zh-CN" sz="1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联网通过二维码、传感器、定位器等相关感知设备获取物体和环境的各类数据。例如，智能手表通过感知设备得到佩戴者的位置和运动状态信息。</a:t>
            </a: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sz="1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</a:t>
            </a:r>
            <a:r>
              <a:rPr lang="zh-CN" altLang="zh-CN" sz="1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联网通过通信网络，实时、准确地加以传递感知设备获取的物体数据。例如，手表的信息会实时的传输、同步到服务器，服务器会将处理后的数据反馈给手机。</a:t>
            </a: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sz="1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利用</a:t>
            </a:r>
            <a:r>
              <a:rPr lang="zh-CN" altLang="zh-CN" sz="1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云计算、数据挖掘等智能技术，对接收到的海量数据与信息进行分析、处理，以进行智能化决策。例如，智能手表到达指定区域，手机</a:t>
            </a:r>
            <a:r>
              <a:rPr lang="en-US" altLang="zh-CN" sz="1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</a:t>
            </a:r>
            <a:r>
              <a:rPr lang="zh-CN" altLang="zh-CN" sz="1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就会接收到“安全达到目的地”的提示。</a:t>
            </a: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3656219" y="1134134"/>
            <a:ext cx="6804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拖一拖，将右侧的特征描述与左侧的特征对应起来</a:t>
            </a:r>
            <a:r>
              <a:rPr lang="zh-CN" altLang="zh-CN" sz="20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99" y="4533290"/>
            <a:ext cx="1877186" cy="1877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9" grpId="1" animBg="1"/>
      <p:bldP spid="80" grpId="1" animBg="1"/>
      <p:bldP spid="81" grpId="1" animBg="1"/>
      <p:bldP spid="82" grpId="1" animBg="1"/>
      <p:bldP spid="4" grpId="1"/>
      <p:bldP spid="8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44381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物联网系统组成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7785668" y="1169075"/>
            <a:ext cx="3287615" cy="2230029"/>
          </a:xfrm>
          <a:prstGeom prst="wedgeRoundRectCallout">
            <a:avLst>
              <a:gd name="adj1" fmla="val 48794"/>
              <a:gd name="adj2" fmla="val 66137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956300" y="1480571"/>
            <a:ext cx="30365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结合左图，说一说智能手表的物联网系统</a:t>
            </a:r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组成</a:t>
            </a:r>
            <a:r>
              <a:rPr lang="zh-CN" altLang="en-US" sz="20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，并说说各</a:t>
            </a:r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组成部分分别实现数据采集、传输、处理的作用及</a:t>
            </a:r>
            <a:r>
              <a:rPr lang="zh-CN" altLang="en-US" sz="20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特点。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457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69" y="2197910"/>
            <a:ext cx="5013511" cy="315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1" grpId="1" animBg="1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项目情境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6807125" y="2347453"/>
            <a:ext cx="3640112" cy="2591756"/>
            <a:chOff x="4304042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9" name="圆角矩形 68"/>
            <p:cNvSpPr/>
            <p:nvPr/>
          </p:nvSpPr>
          <p:spPr>
            <a:xfrm>
              <a:off x="4304042" y="1286668"/>
              <a:ext cx="3837944" cy="2757793"/>
            </a:xfrm>
            <a:prstGeom prst="roundRect">
              <a:avLst>
                <a:gd name="adj" fmla="val 12115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4400650" y="1367925"/>
              <a:ext cx="3661797" cy="2595722"/>
            </a:xfrm>
            <a:prstGeom prst="roundRect">
              <a:avLst>
                <a:gd name="adj" fmla="val 1304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" name="矩形 1"/>
          <p:cNvSpPr/>
          <p:nvPr/>
        </p:nvSpPr>
        <p:spPr>
          <a:xfrm>
            <a:off x="1646305" y="1703356"/>
            <a:ext cx="50084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/>
            <a:r>
              <a:rPr lang="zh-CN" altLang="en-US" sz="24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作为初中生的我们，每次独自外出，父母总会担心我们的安全问题，他们往往因“到学校了吗”“放学了吗”“去哪儿玩了”之类的问题而苦恼。随着物联网可穿戴技术的不断发展，一个小小的智能手表，就能解决出行中的诸多安全问题。让我们一起走进智能手表，探索它是如何解决出行中的安全问题，为出行保驾护航的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92254" y="165721"/>
            <a:ext cx="372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3  </a:t>
            </a:r>
            <a:r>
              <a:rPr lang="zh-CN" altLang="en-US" sz="20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使用</a:t>
            </a:r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智能手表安全</a:t>
            </a:r>
            <a:r>
              <a:rPr lang="zh-CN" altLang="en-US" sz="20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出行</a:t>
            </a:r>
            <a:endParaRPr lang="zh-CN" altLang="en-US" sz="20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汉仪综艺体简" panose="0201060900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68305" y="6419789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体验日常智慧出行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" grpId="1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52315" y="1541780"/>
            <a:ext cx="2906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拓展评价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20" y="3186514"/>
            <a:ext cx="3286648" cy="328664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16200000">
            <a:off x="2833523" y="2375837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 rot="5400000">
              <a:off x="140182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6200000">
            <a:off x="3879377" y="3745953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/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/>
          </p:nvSpPr>
          <p:spPr>
            <a:xfrm rot="5400000"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1"/>
            </p:custDataLst>
          </p:nvPr>
        </p:nvSpPr>
        <p:spPr>
          <a:xfrm>
            <a:off x="4035022" y="273085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20" name="MH_Text_1"/>
          <p:cNvSpPr/>
          <p:nvPr>
            <p:custDataLst>
              <p:tags r:id="rId2"/>
            </p:custDataLst>
          </p:nvPr>
        </p:nvSpPr>
        <p:spPr>
          <a:xfrm>
            <a:off x="5064025" y="406969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举一反三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44325" y="3120503"/>
            <a:ext cx="395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描述智能手环系统组成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94087" y="4452126"/>
            <a:ext cx="3632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能描述生活中其他物联网场景的系统组成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62649" y="757381"/>
            <a:ext cx="4365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智能手表安全出行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1" grpId="1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7030" y="1074639"/>
            <a:ext cx="46219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描述智能手环系统组成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02" y="3148146"/>
            <a:ext cx="3286648" cy="32866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72341" y="1730270"/>
            <a:ext cx="7975043" cy="737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755">
              <a:lnSpc>
                <a:spcPct val="125000"/>
              </a:lnSpc>
            </a:pPr>
            <a:r>
              <a:rPr lang="zh-CN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请根据</a:t>
            </a:r>
            <a:r>
              <a:rPr lang="zh-CN" altLang="en-US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下</a:t>
            </a:r>
            <a:r>
              <a:rPr lang="zh-CN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图所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示，从数据采集、传输、处理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个方面说一说智能手环的系统组成及工作过程。</a:t>
            </a:r>
            <a:endParaRPr lang="zh-CN" altLang="zh-CN" sz="1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2749166" y="2368758"/>
            <a:ext cx="5209128" cy="3288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637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描述生活中其他物联网场景的系统组成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72341" y="1730270"/>
            <a:ext cx="7975043" cy="737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755">
              <a:lnSpc>
                <a:spcPct val="125000"/>
              </a:lnSpc>
            </a:pPr>
            <a:r>
              <a:rPr lang="zh-CN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如果给班级添置一样物联网智能设备，你会选择哪一样呢？结合设备说说它的系统组成</a:t>
            </a:r>
            <a:r>
              <a:rPr lang="zh-CN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1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220171" y="2601726"/>
          <a:ext cx="7279382" cy="3043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Picture" r:id="rId4" imgW="4547870" imgH="1886585" progId="Word.Picture.8">
                  <p:embed/>
                </p:oleObj>
              </mc:Choice>
              <mc:Fallback>
                <p:oleObj name="Picture" r:id="rId4" imgW="4547870" imgH="1886585" progId="Word.Picture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171" y="2601726"/>
                        <a:ext cx="7279382" cy="3043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02" y="3148146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74164" y="1503504"/>
          <a:ext cx="7753124" cy="404318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62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06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</a:rPr>
                        <a:t>维度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</a:rPr>
                        <a:t>评价指标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</a:rPr>
                        <a:t>评价结果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96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项目达成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你能正确使用智能手表吗？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你知道智能手表是如何查看出行状态和危险预警提示的？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endParaRPr lang="zh-CN" sz="1600" kern="100" dirty="0">
                        <a:effectLst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你能正确描述智能手表保障出行安全的工作过吗？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☆☆☆☆☆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15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概念理解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能画出物联网组成图： </a:t>
                      </a:r>
                      <a:r>
                        <a:rPr lang="en-US" altLang="zh-CN" sz="1600" kern="100" dirty="0" smtClean="0">
                          <a:effectLst/>
                        </a:rPr>
                        <a:t>  </a:t>
                      </a:r>
                      <a:r>
                        <a:rPr lang="zh-CN" sz="1600" kern="100" dirty="0" smtClean="0">
                          <a:effectLst/>
                        </a:rPr>
                        <a:t> </a:t>
                      </a:r>
                      <a:r>
                        <a:rPr lang="en-US" sz="1600" kern="100" dirty="0">
                          <a:effectLst/>
                        </a:rPr>
                        <a:t>___________________</a:t>
                      </a:r>
                      <a:endParaRPr lang="zh-CN" sz="1600" kern="100" dirty="0">
                        <a:effectLst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能描述物联网工作过程：</a:t>
                      </a:r>
                      <a:r>
                        <a:rPr lang="en-US" sz="1600" kern="100" dirty="0">
                          <a:effectLst/>
                        </a:rPr>
                        <a:t>___________________</a:t>
                      </a:r>
                      <a:endParaRPr lang="zh-CN" sz="1600" kern="100" dirty="0">
                        <a:effectLst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能理解物联网特征： </a:t>
                      </a:r>
                      <a:r>
                        <a:rPr lang="en-US" sz="1600" kern="100" dirty="0">
                          <a:effectLst/>
                        </a:rPr>
                        <a:t>  </a:t>
                      </a:r>
                      <a:r>
                        <a:rPr lang="en-US" sz="1600" kern="100" dirty="0" smtClean="0">
                          <a:effectLst/>
                        </a:rPr>
                        <a:t>      ___________________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☆☆☆☆☆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696" y="4520640"/>
            <a:ext cx="1914153" cy="1914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863525" y="1280758"/>
          <a:ext cx="8472668" cy="4262425"/>
        </p:xfrm>
        <a:graphic>
          <a:graphicData uri="http://schemas.openxmlformats.org/drawingml/2006/table">
            <a:tbl>
              <a:tblPr firstRow="1" firstCol="1" bandRow="1"/>
              <a:tblGrid>
                <a:gridCol w="157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901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维度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评价指标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自我评价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9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信息意识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了解物联网的组成，探究各组成部分分别实现数据采集、传输、处理的作用及特点。能根据问题准确分析信息需求，判断信息获取方式，辨别信息可靠性。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6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计算</a:t>
                      </a: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思维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能够剖析智能手表系统组成，理解各组成部分在物联网系统中的作用，能够在学习过程中提出问题、分析问题、解决问题。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70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数字化</a:t>
                      </a: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学习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与创新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能正确使用手机、手表，并通过正确使用设备探究知识、验证原理。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468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信息社会</a:t>
                      </a: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责任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感受物联网技术对生活的影响，能正确树立安全防范意识。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385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64" y="205159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08" y="2040022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3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85" y="205159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62" y="204548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1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72" y="204548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97" y="3101889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41" y="3090315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18" y="3101889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95" y="309577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05" y="309577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64" y="399236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08" y="3980789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85" y="399236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62" y="398625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72" y="398625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97" y="4916907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41" y="490533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18" y="4916907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95" y="491079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05" y="491079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696" y="4520640"/>
            <a:ext cx="1914153" cy="1914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79375"/>
            <a:ext cx="7375042" cy="1040599"/>
            <a:chOff x="1415995" y="1454455"/>
            <a:chExt cx="6583753" cy="1077218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项目 </a:t>
              </a:r>
              <a:r>
                <a:rPr lang="en-US" altLang="zh-CN" sz="3200" b="1" dirty="0" smtClean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3</a:t>
              </a:r>
              <a:r>
                <a:rPr lang="zh-CN" altLang="en-US" sz="3200" b="1" dirty="0" smtClean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 </a:t>
              </a:r>
              <a:endParaRPr lang="zh-CN" altLang="en-US" sz="32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6" y="1454455"/>
              <a:ext cx="430184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使用智能手表安全出行</a:t>
              </a:r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177716" y="2519494"/>
            <a:ext cx="5095329" cy="2394149"/>
          </a:xfrm>
          <a:prstGeom prst="wedgeRoundRectCallout">
            <a:avLst>
              <a:gd name="adj1" fmla="val 71823"/>
              <a:gd name="adj2" fmla="val -2611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7" y="2664288"/>
            <a:ext cx="4023294" cy="402329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538750" y="2784568"/>
            <a:ext cx="45654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通过这节课学习，我们要学会透过现象，发现本质。想一想，任何物联网应用场景，不管功能如何，它们的系统构架和组成是不是都大相径庭呢？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35364" y="890036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sz="2000" b="1" dirty="0" smtClean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体验日常智慧出行</a:t>
            </a:r>
            <a:endParaRPr lang="en-US" altLang="zh-CN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八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学习目标</a:t>
            </a:r>
          </a:p>
        </p:txBody>
      </p:sp>
      <p:sp>
        <p:nvSpPr>
          <p:cNvPr id="2" name="矩形 1"/>
          <p:cNvSpPr/>
          <p:nvPr/>
        </p:nvSpPr>
        <p:spPr>
          <a:xfrm>
            <a:off x="1997545" y="1881611"/>
            <a:ext cx="8190754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2E9FD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kern="100" dirty="0">
                <a:solidFill>
                  <a:srgbClr val="2E9FD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．素养目标</a:t>
            </a:r>
            <a:endParaRPr lang="zh-CN" altLang="zh-CN" sz="2000" kern="100" dirty="0">
              <a:solidFill>
                <a:srgbClr val="2E9FD1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）了解物联网的组成； </a:t>
            </a: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）探究物联网各组成部分分别实现数据采集、传输、处理的作用及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2E9FD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000" kern="100" dirty="0">
                <a:solidFill>
                  <a:srgbClr val="2E9FD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．项目目标</a:t>
            </a:r>
            <a:endParaRPr lang="zh-CN" altLang="zh-CN" sz="2000" kern="100" dirty="0">
              <a:solidFill>
                <a:srgbClr val="2E9FD1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正确配置、连接和使用智能手表，让出行更加安全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2254" y="165721"/>
            <a:ext cx="372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3  </a:t>
            </a:r>
            <a:r>
              <a:rPr lang="zh-CN" altLang="en-US" sz="20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使用</a:t>
            </a:r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智能手表安全</a:t>
            </a:r>
            <a:r>
              <a:rPr lang="zh-CN" altLang="en-US" sz="20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出行</a:t>
            </a:r>
            <a:endParaRPr lang="zh-CN" altLang="en-US" sz="20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汉仪综艺体简" panose="0201060900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68305" y="6419789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体验日常智慧出行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" grpId="1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3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核心问题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365706" y="2249226"/>
          <a:ext cx="7610108" cy="290890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09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6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587">
                <a:tc rowSpan="9"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使用智能手表安全出行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zh-CN" altLang="en-US" sz="1600" kern="1200" dirty="0" smtClean="0"/>
                        <a:t>选一选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问题池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alt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物联网系统有哪些部分组成？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物联网系统各组成部分如何实现数据采集、传输和处理的？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如何描述物联网系统的特征？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</a:t>
                      </a:r>
                      <a:r>
                        <a:rPr lang="zh-CN" alt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智能手表哪些功能与安全出行相关？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</a:t>
                      </a:r>
                      <a:r>
                        <a:rPr lang="zh-CN" alt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智能手表是如何查看出行状态和危险预警提示的？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</a:t>
                      </a:r>
                      <a:r>
                        <a:rPr lang="zh-CN" alt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如何描述智能手表保障出行安全的工作过程？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58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2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1859609" y="1693303"/>
            <a:ext cx="8936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kern="100" dirty="0" smtClean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从“问题池”中选一选与项目相关的问题，并按照先后顺序排序。</a:t>
            </a:r>
            <a:endParaRPr lang="zh-CN" altLang="en-US" sz="2000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92254" y="165721"/>
            <a:ext cx="372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3  </a:t>
            </a:r>
            <a:r>
              <a:rPr lang="zh-CN" altLang="en-US" sz="20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使用</a:t>
            </a:r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智能手表安全</a:t>
            </a:r>
            <a:r>
              <a:rPr lang="zh-CN" altLang="en-US" sz="20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阿里巴巴普惠体 M" panose="00020600040101010101" charset="-122"/>
              </a:rPr>
              <a:t>出行</a:t>
            </a:r>
            <a:endParaRPr lang="zh-CN" altLang="en-US" sz="20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汉仪综艺体简" panose="0201060900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68305" y="6419789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体验日常智慧出行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3" grpId="1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014127" y="1212616"/>
            <a:ext cx="5667270" cy="4657022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1" name="序号"/>
          <p:cNvSpPr txBox="1"/>
          <p:nvPr>
            <p:custDataLst>
              <p:tags r:id="rId2"/>
            </p:custDataLst>
          </p:nvPr>
        </p:nvSpPr>
        <p:spPr>
          <a:xfrm>
            <a:off x="10085519" y="97931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01.</a:t>
            </a:r>
          </a:p>
        </p:txBody>
      </p:sp>
      <p:sp>
        <p:nvSpPr>
          <p:cNvPr id="5" name="标题"/>
          <p:cNvSpPr txBox="1"/>
          <p:nvPr>
            <p:custDataLst>
              <p:tags r:id="rId3"/>
            </p:custDataLst>
          </p:nvPr>
        </p:nvSpPr>
        <p:spPr>
          <a:xfrm>
            <a:off x="5637027" y="1212616"/>
            <a:ext cx="4274819" cy="64505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项目准备</a:t>
            </a: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5637027" y="2323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5"/>
            </p:custDataLst>
          </p:nvPr>
        </p:nvSpPr>
        <p:spPr>
          <a:xfrm>
            <a:off x="10072913" y="2004256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02.</a:t>
            </a:r>
          </a:p>
        </p:txBody>
      </p:sp>
      <p:sp>
        <p:nvSpPr>
          <p:cNvPr id="26" name="标题"/>
          <p:cNvSpPr txBox="1"/>
          <p:nvPr>
            <p:custDataLst>
              <p:tags r:id="rId6"/>
            </p:custDataLst>
          </p:nvPr>
        </p:nvSpPr>
        <p:spPr>
          <a:xfrm>
            <a:off x="5637027" y="2013155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项目实施</a:t>
            </a: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5637027" y="3376784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8"/>
            </p:custDataLst>
          </p:nvPr>
        </p:nvSpPr>
        <p:spPr>
          <a:xfrm>
            <a:off x="10072913" y="317849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03.</a:t>
            </a:r>
          </a:p>
        </p:txBody>
      </p:sp>
      <p:sp>
        <p:nvSpPr>
          <p:cNvPr id="7" name="标题"/>
          <p:cNvSpPr txBox="1"/>
          <p:nvPr>
            <p:custDataLst>
              <p:tags r:id="rId9"/>
            </p:custDataLst>
          </p:nvPr>
        </p:nvSpPr>
        <p:spPr>
          <a:xfrm>
            <a:off x="5637027" y="3267776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素养提升</a:t>
            </a: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5637027" y="4571112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序号"/>
          <p:cNvSpPr txBox="1"/>
          <p:nvPr>
            <p:custDataLst>
              <p:tags r:id="rId11"/>
            </p:custDataLst>
          </p:nvPr>
        </p:nvSpPr>
        <p:spPr>
          <a:xfrm>
            <a:off x="10062865" y="4262291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04.</a:t>
            </a:r>
          </a:p>
        </p:txBody>
      </p:sp>
      <p:sp>
        <p:nvSpPr>
          <p:cNvPr id="36" name="标题"/>
          <p:cNvSpPr txBox="1"/>
          <p:nvPr>
            <p:custDataLst>
              <p:tags r:id="rId12"/>
            </p:custDataLst>
          </p:nvPr>
        </p:nvSpPr>
        <p:spPr>
          <a:xfrm>
            <a:off x="5637027" y="4462105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拓展评价</a:t>
            </a:r>
          </a:p>
        </p:txBody>
      </p:sp>
      <p:sp>
        <p:nvSpPr>
          <p:cNvPr id="8" name="标题"/>
          <p:cNvSpPr txBox="1"/>
          <p:nvPr>
            <p:custDataLst>
              <p:tags r:id="rId13"/>
            </p:custDataLst>
          </p:nvPr>
        </p:nvSpPr>
        <p:spPr>
          <a:xfrm>
            <a:off x="6287267" y="1436033"/>
            <a:ext cx="376555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 smtClean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出行安全问题，体验智能手表使用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12" name="标题"/>
          <p:cNvSpPr txBox="1"/>
          <p:nvPr>
            <p:custDataLst>
              <p:tags r:id="rId14"/>
            </p:custDataLst>
          </p:nvPr>
        </p:nvSpPr>
        <p:spPr>
          <a:xfrm>
            <a:off x="6296793" y="2485670"/>
            <a:ext cx="3615054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监控出行状态</a:t>
            </a:r>
            <a:r>
              <a:rPr lang="zh-CN" altLang="en-US" sz="1800" dirty="0" smtClean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，</a:t>
            </a: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实现危险预警提示</a:t>
            </a:r>
          </a:p>
        </p:txBody>
      </p:sp>
      <p:sp>
        <p:nvSpPr>
          <p:cNvPr id="22" name="标题"/>
          <p:cNvSpPr txBox="1"/>
          <p:nvPr>
            <p:custDataLst>
              <p:tags r:id="rId15"/>
            </p:custDataLst>
          </p:nvPr>
        </p:nvSpPr>
        <p:spPr>
          <a:xfrm>
            <a:off x="6339972" y="3716300"/>
            <a:ext cx="3712845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物联网的特征，物联网系统组成</a:t>
            </a:r>
          </a:p>
        </p:txBody>
      </p:sp>
      <p:sp>
        <p:nvSpPr>
          <p:cNvPr id="23" name="标题"/>
          <p:cNvSpPr txBox="1"/>
          <p:nvPr>
            <p:custDataLst>
              <p:tags r:id="rId16"/>
            </p:custDataLst>
          </p:nvPr>
        </p:nvSpPr>
        <p:spPr>
          <a:xfrm>
            <a:off x="6269488" y="4794530"/>
            <a:ext cx="3803426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 smtClean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 能描述生活中物联网系统的组成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0493" y="631291"/>
            <a:ext cx="2444708" cy="16094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75884" y="1422359"/>
            <a:ext cx="1530229" cy="225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62120" y="1479550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62649" y="757381"/>
            <a:ext cx="4365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智能手表安全出行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41" y="3525335"/>
            <a:ext cx="2877273" cy="28772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12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13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9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8" name="MH_Text_1"/>
          <p:cNvSpPr/>
          <p:nvPr>
            <p:custDataLst>
              <p:tags r:id="rId4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熟悉功能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2686819" y="4708553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讨论出行安全问题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5750580" y="4708553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体验智能手表使用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4" grpId="1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4960" y="981960"/>
            <a:ext cx="31329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讨论出行安全问题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1760160" y="1737262"/>
            <a:ext cx="837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初中生日常上学、放学等出行途中，存在哪些安全问题，在</a:t>
            </a:r>
            <a:r>
              <a:rPr lang="zh-CN" altLang="en-US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图中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填一填，与同学一起分享交流，讨论导致安全问题产生的原因</a:t>
            </a:r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4" y="2420330"/>
            <a:ext cx="3286648" cy="3286648"/>
          </a:xfrm>
          <a:prstGeom prst="rect">
            <a:avLst/>
          </a:prstGeom>
        </p:spPr>
      </p:pic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253668" y="2744094"/>
            <a:ext cx="5515974" cy="2710556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3586A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275773" y="2835593"/>
          <a:ext cx="5629275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icture" r:id="rId6" imgW="24393525" imgH="10896600" progId="Word.Picture.8">
                  <p:embed/>
                </p:oleObj>
              </mc:Choice>
              <mc:Fallback>
                <p:oleObj name="Picture" r:id="rId6" imgW="24393525" imgH="108966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773" y="2835593"/>
                        <a:ext cx="5629275" cy="2493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4" grpId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5071" y="1036104"/>
            <a:ext cx="45341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体验智能手表使用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21" y="3122278"/>
            <a:ext cx="3286648" cy="32866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77716" y="1733852"/>
            <a:ext cx="84836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了解智能手表功能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图中选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一选，智能手表有哪些与安全出行相关的功能。</a:t>
            </a:r>
            <a:endParaRPr lang="zh-CN" altLang="zh-CN" sz="1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500672" y="2403458"/>
          <a:ext cx="6175149" cy="3042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Picture" r:id="rId6" imgW="3883660" imgH="1917065" progId="Word.Picture.8">
                  <p:embed/>
                </p:oleObj>
              </mc:Choice>
              <mc:Fallback>
                <p:oleObj name="Picture" r:id="rId6" imgW="3883660" imgH="1917065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672" y="2403458"/>
                        <a:ext cx="6175149" cy="3042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5071" y="1036104"/>
            <a:ext cx="45341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体验智能手表使用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21" y="3122278"/>
            <a:ext cx="3286648" cy="32866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45360" y="1729772"/>
            <a:ext cx="769112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了解智能手表组成</a:t>
            </a:r>
            <a:r>
              <a:rPr lang="en-US" altLang="zh-CN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结合上节课所学知识，在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一连，了解智能手表主要组成。</a:t>
            </a:r>
            <a:endParaRPr lang="zh-CN" altLang="zh-CN" sz="1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665396" y="2594528"/>
          <a:ext cx="6086254" cy="299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Picture" r:id="rId6" imgW="4074160" imgH="1991995" progId="Word.Picture.8">
                  <p:embed/>
                </p:oleObj>
              </mc:Choice>
              <mc:Fallback>
                <p:oleObj name="Picture" r:id="rId6" imgW="4074160" imgH="1991995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396" y="2594528"/>
                        <a:ext cx="6086254" cy="29992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FlNzg2MWU0MzVkOTllNDBlYmIxYTQ5NzIyOTNlM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603779527559,&quot;left&quot;:165.141968503937,&quot;top&quot;:116.5,&quot;width&quot;:497.08496062992117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603779527559,&quot;left&quot;:165.141968503937,&quot;top&quot;:116.5,&quot;width&quot;:497.0849606299211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90.603779527559,&quot;left&quot;:165.141968503937,&quot;top&quot;:116.5,&quot;width&quot;:497.08496062992117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90.603779527559,&quot;left&quot;:165.141968503937,&quot;top&quot;:116.5,&quot;width&quot;:497.08496062992117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603779527559,&quot;left&quot;:165.141968503937,&quot;top&quot;:116.5,&quot;width&quot;:497.08496062992117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603779527559,&quot;left&quot;:165.141968503937,&quot;top&quot;:116.5,&quot;width&quot;:497.08496062992117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603779527559,&quot;left&quot;:165.141968503937,&quot;top&quot;:116.5,&quot;width&quot;:497.08496062992117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603779527559,&quot;left&quot;:165.141968503937,&quot;top&quot;:116.5,&quot;width&quot;:497.08496062992117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603779527559,&quot;left&quot;:165.141968503937,&quot;top&quot;:116.5,&quot;width&quot;:497.08496062992117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603779527559,&quot;left&quot;:165.141968503937,&quot;top&quot;:116.5,&quot;width&quot;:497.0849606299211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603779527559,&quot;left&quot;:165.141968503937,&quot;top&quot;:116.5,&quot;width&quot;:497.08496062992117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603779527559,&quot;left&quot;:165.141968503937,&quot;top&quot;:116.5,&quot;width&quot;:497.08496062992117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40802143930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40802143930"/>
  <p:tag name="MH_LIBRARY" val="GRAPHIC"/>
  <p:tag name="MH_TYPE" val="SubTitle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40802143930"/>
  <p:tag name="MH_LIBRARY" val="GRAPHIC"/>
  <p:tag name="MH_TYPE" val="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40802143930"/>
  <p:tag name="MH_LIBRARY" val="GRAPHIC"/>
  <p:tag name="MH_TYPE" val="SubTitle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1435</Words>
  <Application>Microsoft Office PowerPoint</Application>
  <PresentationFormat>宽屏</PresentationFormat>
  <Paragraphs>183</Paragraphs>
  <Slides>25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Barlow Condensed Black</vt:lpstr>
      <vt:lpstr>MiSans Normal</vt:lpstr>
      <vt:lpstr>阿里巴巴普惠体 M</vt:lpstr>
      <vt:lpstr>方正姚体简体</vt:lpstr>
      <vt:lpstr>汉仪综艺体简</vt:lpstr>
      <vt:lpstr>宋体</vt:lpstr>
      <vt:lpstr>Arial</vt:lpstr>
      <vt:lpstr>Calibri</vt:lpstr>
      <vt:lpstr>Impact</vt:lpstr>
      <vt:lpstr>Times New Roman</vt:lpstr>
      <vt:lpstr>Wingdings</vt:lpstr>
      <vt:lpstr>等线</vt:lpstr>
      <vt:lpstr>黑体</vt:lpstr>
      <vt:lpstr>华文琥珀</vt:lpstr>
      <vt:lpstr>楷体</vt:lpstr>
      <vt:lpstr>楷体_GB2312</vt:lpstr>
      <vt:lpstr>微软雅黑</vt:lpstr>
      <vt:lpstr>Office 主题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家庭急救常识</dc:title>
  <dc:creator>Administrator</dc:creator>
  <cp:lastModifiedBy>Administrator</cp:lastModifiedBy>
  <cp:revision>156</cp:revision>
  <dcterms:created xsi:type="dcterms:W3CDTF">2021-03-10T08:28:00Z</dcterms:created>
  <dcterms:modified xsi:type="dcterms:W3CDTF">2024-08-10T06:06:14Z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