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459" r:id="rId3"/>
    <p:sldId id="417" r:id="rId5"/>
    <p:sldId id="427" r:id="rId6"/>
    <p:sldId id="426" r:id="rId7"/>
    <p:sldId id="479" r:id="rId8"/>
    <p:sldId id="333" r:id="rId9"/>
    <p:sldId id="402" r:id="rId10"/>
    <p:sldId id="418" r:id="rId11"/>
    <p:sldId id="422" r:id="rId12"/>
    <p:sldId id="448" r:id="rId13"/>
    <p:sldId id="428" r:id="rId14"/>
    <p:sldId id="419" r:id="rId15"/>
    <p:sldId id="429" r:id="rId16"/>
    <p:sldId id="415" r:id="rId17"/>
    <p:sldId id="480" r:id="rId18"/>
    <p:sldId id="420" r:id="rId19"/>
    <p:sldId id="423" r:id="rId20"/>
    <p:sldId id="416" r:id="rId21"/>
    <p:sldId id="421" r:id="rId22"/>
    <p:sldId id="411" r:id="rId23"/>
  </p:sldIdLst>
  <p:sldSz cx="12192000" cy="6858000"/>
  <p:notesSz cx="6858000" cy="9144000"/>
  <p:embeddedFontLst>
    <p:embeddedFont>
      <p:font typeface="方正小标宋简体" panose="02000000000000000000" pitchFamily="65" charset="-122"/>
      <p:regular r:id="rId29"/>
    </p:embeddedFont>
    <p:embeddedFont>
      <p:font typeface="微软雅黑" panose="020B0503020204020204" pitchFamily="34" charset="-122"/>
      <p:regular r:id="rId30"/>
    </p:embeddedFont>
    <p:embeddedFont>
      <p:font typeface="汉仪劲楷简" panose="00020600040101010101" pitchFamily="18" charset="-122"/>
      <p:regular r:id="rId31"/>
    </p:embeddedFont>
    <p:embeddedFont>
      <p:font typeface="华文琥珀" panose="02010800040101010101" pitchFamily="2" charset="-122"/>
      <p:regular r:id="rId32"/>
    </p:embeddedFont>
    <p:embeddedFont>
      <p:font typeface="方正粗圆简体" panose="03000509000000000000" pitchFamily="65" charset="-122"/>
      <p:regular r:id="rId33"/>
    </p:embeddedFont>
    <p:embeddedFont>
      <p:font typeface="楷体_GB2312" panose="02010609030101010101" pitchFamily="49" charset="-122"/>
      <p:regular r:id="rId34"/>
    </p:embeddedFont>
    <p:embeddedFont>
      <p:font typeface="汉仪雅酷黑 85W" panose="020B0904020202020204" charset="-122"/>
      <p:bold r:id="rId35"/>
    </p:embeddedFont>
    <p:embeddedFont>
      <p:font typeface="Calibri" panose="020F0502020204030204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楷体" panose="02010609060101010101" pitchFamily="49" charset="-122"/>
      <p:regular r:id="rId41"/>
    </p:embeddedFont>
    <p:embeddedFont>
      <p:font typeface="等线" panose="02010600030101010101" charset="-122"/>
      <p:regular r:id="rId42"/>
    </p:embeddedFont>
    <p:embeddedFont>
      <p:font typeface="汉仪晓波折纸体简" panose="00020600040101010101" charset="-122"/>
      <p:regular r:id="rId43"/>
    </p:embeddedFont>
    <p:embeddedFont>
      <p:font typeface="汉仪润圆-65简" panose="00020600040101010101" charset="-122"/>
      <p:regular r:id="rId44"/>
    </p:embeddedFont>
    <p:embeddedFont>
      <p:font typeface="黑体" panose="02010609060101010101" charset="-122"/>
      <p:regular r:id="rId45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484A2"/>
    <a:srgbClr val="3586A5"/>
    <a:srgbClr val="2E9FD1"/>
    <a:srgbClr val="F7AD35"/>
    <a:srgbClr val="CB6D41"/>
    <a:srgbClr val="F8B64D"/>
    <a:srgbClr val="0068B6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52.xml"/><Relationship Id="rId50" Type="http://schemas.openxmlformats.org/officeDocument/2006/relationships/customXml" Target="../customXml/item5.xml"/><Relationship Id="rId5" Type="http://schemas.openxmlformats.org/officeDocument/2006/relationships/slide" Target="slides/slide2.xml"/><Relationship Id="rId49" Type="http://schemas.openxmlformats.org/officeDocument/2006/relationships/customXml" Target="../customXml/item4.xml"/><Relationship Id="rId48" Type="http://schemas.openxmlformats.org/officeDocument/2006/relationships/customXml" Target="../customXml/item3.xml"/><Relationship Id="rId47" Type="http://schemas.openxmlformats.org/officeDocument/2006/relationships/customXml" Target="../customXml/item2.xml"/><Relationship Id="rId46" Type="http://schemas.openxmlformats.org/officeDocument/2006/relationships/customXml" Target="../customXml/item1.xml"/><Relationship Id="rId45" Type="http://schemas.openxmlformats.org/officeDocument/2006/relationships/font" Target="fonts/font17.fntdata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CF16284F-CC4A-4F44-AEDA-7F7ABFA54C1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0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0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0.xml"/><Relationship Id="rId6" Type="http://schemas.openxmlformats.org/officeDocument/2006/relationships/slide" Target="../slides/slide6.xml"/><Relationship Id="rId5" Type="http://schemas.openxmlformats.org/officeDocument/2006/relationships/slide" Target="../slides/slide18.xml"/><Relationship Id="rId4" Type="http://schemas.openxmlformats.org/officeDocument/2006/relationships/slide" Target="../slides/slide14.xml"/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0.xml"/><Relationship Id="rId6" Type="http://schemas.openxmlformats.org/officeDocument/2006/relationships/slide" Target="../slides/slide6.xml"/><Relationship Id="rId5" Type="http://schemas.openxmlformats.org/officeDocument/2006/relationships/slide" Target="../slides/slide18.xml"/><Relationship Id="rId4" Type="http://schemas.openxmlformats.org/officeDocument/2006/relationships/slide" Target="../slides/slide14.xml"/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5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手机扫码骑行共享单车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3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查询公交信息便捷出行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活动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</a:t>
            </a:r>
            <a:r>
              <a:rPr lang="zh-CN" altLang="en-US" sz="1800" kern="12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915400" y="633630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单元 家用设备齐探究</a:t>
            </a:r>
            <a:endParaRPr lang="zh-CN" altLang="en-US" dirty="0">
              <a:solidFill>
                <a:schemeClr val="bg1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506150" y="633630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课 控制温度更智能</a:t>
            </a:r>
            <a:endParaRPr lang="zh-CN" altLang="en-US" dirty="0">
              <a:solidFill>
                <a:schemeClr val="bg1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wmf"/><Relationship Id="rId3" Type="http://schemas.openxmlformats.org/officeDocument/2006/relationships/control" Target="../activeX/activeX1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20964" y="2325413"/>
            <a:ext cx="9326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手机扫码骑行共享单车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安徽蚌埠慕远学校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王丽娟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0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物联网工作过程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物联网初步认识</a:t>
            </a:r>
            <a:endParaRPr lang="en-US" altLang="zh-CN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9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99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99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6610" y="976630"/>
            <a:ext cx="57543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了解物联网架构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75765" y="1631315"/>
            <a:ext cx="85928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defTabSz="266700">
              <a:spcAft>
                <a:spcPct val="0"/>
              </a:spcAft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以小组为单位，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观看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微课，思考：物联网架构与数据处理的流程又有何联系?完成填空。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0" y="2840990"/>
            <a:ext cx="6021705" cy="2757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9805" y="920750"/>
            <a:ext cx="36880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扫码获取车辆信息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pSp>
        <p:nvGrpSpPr>
          <p:cNvPr id="78" name="组合 77" descr="7b0a202020202274657874626f78223a2022220a7d0a"/>
          <p:cNvGrpSpPr/>
          <p:nvPr/>
        </p:nvGrpSpPr>
        <p:grpSpPr>
          <a:xfrm>
            <a:off x="1371600" y="2602865"/>
            <a:ext cx="7286625" cy="2971800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83715" y="3034030"/>
            <a:ext cx="6678930" cy="23628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altLang="zh-CN" sz="2400">
                <a:latin typeface="汉仪晓波折纸体简" panose="00020600040101010101" charset="-122"/>
                <a:ea typeface="汉仪晓波折纸体简" panose="00020600040101010101" charset="-122"/>
                <a:cs typeface="汉仪晓波折纸体简" panose="00020600040101010101" charset="-122"/>
                <a:sym typeface="汉仪晓波折纸体简" panose="00020600040101010101" charset="-122"/>
              </a:rPr>
              <a:t>      </a:t>
            </a:r>
            <a:r>
              <a:rPr sz="2400">
                <a:latin typeface="汉仪晓波折纸体简" panose="00020600040101010101" charset="-122"/>
                <a:ea typeface="汉仪晓波折纸体简" panose="00020600040101010101" charset="-122"/>
                <a:cs typeface="汉仪晓波折纸体简" panose="00020600040101010101" charset="-122"/>
                <a:sym typeface="汉仪晓波折纸体简" panose="00020600040101010101" charset="-122"/>
              </a:rPr>
              <a:t>采集车辆信息是共享单车物联网系统中的______层。在该系统中，为确保用户能够顺利采集到车辆信息，必须确保______________</a:t>
            </a:r>
            <a:endParaRPr sz="2400">
              <a:latin typeface="汉仪晓波折纸体简" panose="00020600040101010101" charset="-122"/>
              <a:ea typeface="汉仪晓波折纸体简" panose="00020600040101010101" charset="-122"/>
              <a:cs typeface="汉仪晓波折纸体简" panose="00020600040101010101" charset="-122"/>
              <a:sym typeface="汉仪晓波折纸体简" panose="00020600040101010101" charset="-122"/>
            </a:endParaRPr>
          </a:p>
          <a:p>
            <a:pPr algn="l"/>
            <a:r>
              <a:rPr sz="2400">
                <a:latin typeface="汉仪晓波折纸体简" panose="00020600040101010101" charset="-122"/>
                <a:ea typeface="汉仪晓波折纸体简" panose="00020600040101010101" charset="-122"/>
                <a:cs typeface="汉仪晓波折纸体简" panose="00020600040101010101" charset="-122"/>
                <a:sym typeface="汉仪晓波折纸体简" panose="00020600040101010101" charset="-122"/>
              </a:rPr>
              <a:t>_______________________________________。</a:t>
            </a:r>
            <a:endParaRPr sz="2400">
              <a:latin typeface="汉仪晓波折纸体简" panose="00020600040101010101" charset="-122"/>
              <a:ea typeface="汉仪晓波折纸体简" panose="00020600040101010101" charset="-122"/>
              <a:cs typeface="汉仪晓波折纸体简" panose="00020600040101010101" charset="-122"/>
              <a:sym typeface="汉仪晓波折纸体简" panose="00020600040101010101" charset="-122"/>
            </a:endParaRPr>
          </a:p>
          <a:p>
            <a:endParaRPr lang="zh-CN" altLang="en-US" sz="2400" spc="200">
              <a:solidFill>
                <a:srgbClr val="00009B"/>
              </a:solidFill>
              <a:uFillTx/>
              <a:latin typeface="汉仪晓波折纸体简" panose="00020600040101010101" charset="-122"/>
              <a:ea typeface="汉仪晓波折纸体简" panose="00020600040101010101" charset="-122"/>
              <a:cs typeface="汉仪晓波折纸体简" panose="00020600040101010101" charset="-122"/>
              <a:sym typeface="汉仪晓波折纸体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5765" y="1487805"/>
            <a:ext cx="85197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defTabSz="266700">
              <a:spcAft>
                <a:spcPct val="0"/>
              </a:spcAft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结合物联网架构，组内同学展开讨论：共享单车系统怎样才能准确地识别到车辆？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6" grpId="1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4822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探究“发送解锁请求”的过程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6895" y="1931035"/>
            <a:ext cx="835342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观察图示，小组交流讨论：用户要向谁发出解锁请求？确定请求是否能发送成功的必备条件是什么？在图中填一填</a:t>
            </a:r>
            <a:r>
              <a:rPr 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2857500"/>
            <a:ext cx="6414135" cy="21126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 descr="7b0a202020202274657874626f78223a2022220a7d0a"/>
          <p:cNvGrpSpPr/>
          <p:nvPr/>
        </p:nvGrpSpPr>
        <p:grpSpPr>
          <a:xfrm>
            <a:off x="640715" y="5281295"/>
            <a:ext cx="3444240" cy="1502410"/>
            <a:chOff x="7136" y="3501"/>
            <a:chExt cx="5043" cy="3907"/>
          </a:xfrm>
        </p:grpSpPr>
        <p:pic>
          <p:nvPicPr>
            <p:cNvPr id="14" name="图片 13" descr="资源 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6" y="3501"/>
              <a:ext cx="5043" cy="3907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3" name="图片 12" descr="资源 7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05" y="3615"/>
              <a:ext cx="4807" cy="3586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sp>
          <p:nvSpPr>
            <p:cNvPr id="16" name="文本框 15"/>
            <p:cNvSpPr txBox="1"/>
            <p:nvPr/>
          </p:nvSpPr>
          <p:spPr>
            <a:xfrm>
              <a:off x="7646" y="3948"/>
              <a:ext cx="3909" cy="31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indent="214630" algn="just" defTabSz="266700">
                <a:spcAft>
                  <a:spcPct val="0"/>
                </a:spcAft>
              </a:pPr>
              <a:r>
                <a:rPr lang="zh-CN" altLang="en-US">
                  <a:solidFill>
                    <a:srgbClr val="000000"/>
                  </a:solidFill>
                  <a:latin typeface="汉仪润圆-65简" panose="00020600040101010101" charset="-122"/>
                  <a:ea typeface="汉仪润圆-65简" panose="00020600040101010101" charset="-122"/>
                  <a:sym typeface="汉仪润圆-65简" panose="00020600040101010101" charset="-122"/>
                </a:rPr>
                <a:t>讨论：当移动信号差或无网络时，可能会对开锁产生什么影响呢？</a:t>
              </a:r>
              <a:endParaRPr lang="zh-CN" altLang="en-US">
                <a:solidFill>
                  <a:srgbClr val="212121"/>
                </a:solidFill>
                <a:latin typeface="汉仪雅酷黑 85W" panose="020B0904020202020204" charset="-122"/>
                <a:ea typeface="汉仪雅酷黑 85W" panose="020B0904020202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895985"/>
            <a:ext cx="41376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获得解锁权限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607185"/>
            <a:ext cx="71189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 algn="l"/>
            <a:r>
              <a:rPr 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观看微课视频，小组讨论后完成填空。</a:t>
            </a:r>
            <a:endParaRPr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8" name="组合 77" descr="7b0a202020202274657874626f78223a2022220a7d0a"/>
          <p:cNvGrpSpPr/>
          <p:nvPr/>
        </p:nvGrpSpPr>
        <p:grpSpPr>
          <a:xfrm>
            <a:off x="2337435" y="2373630"/>
            <a:ext cx="7286625" cy="2971800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730500" y="2622550"/>
            <a:ext cx="6591935" cy="2468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243205" defTabSz="914400">
              <a:tabLst>
                <a:tab pos="269240" algn="l"/>
              </a:tabLst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在物联网中，进行数据的分析处理，并进行反馈控制的，是______层。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43205" defTabSz="914400">
              <a:tabLst>
                <a:tab pos="269240" algn="l"/>
              </a:tabLst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在共享单车系统中，当用户信息和车辆信息发生异常时，_______就会收到相应的数据处理结果，用户可根据___________，更方便地解决开锁故障。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4" grpId="1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5760" y="71285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7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2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Text_1"/>
          <p:cNvSpPr/>
          <p:nvPr>
            <p:custDataLst>
              <p:tags r:id="rId13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5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8428990" y="1537970"/>
            <a:ext cx="2870835" cy="3665220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57590" y="2088515"/>
            <a:ext cx="2475230" cy="25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indent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要找到共享单车无法开锁的原因可根据物联网_________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_，依次从_____层、_____层、_____层进行分析，逐一排查。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5" y="2088515"/>
            <a:ext cx="6528435" cy="311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49606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核心概念（物联网工作过程）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-2147482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15" y="2487930"/>
            <a:ext cx="6471920" cy="3376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203960" y="1811020"/>
            <a:ext cx="5219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 algn="l"/>
            <a:r>
              <a:rPr 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观看视频，小组讨论后完成填空。</a:t>
            </a:r>
            <a:endParaRPr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75" y="1027430"/>
            <a:ext cx="49771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完成学习评价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749860"/>
            <a:ext cx="8609556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通过在线平台完成学习评价。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341245" y="2388235"/>
          <a:ext cx="8322310" cy="3070225"/>
        </p:xfrm>
        <a:graphic>
          <a:graphicData uri="http://schemas.openxmlformats.org/drawingml/2006/table">
            <a:tbl>
              <a:tblPr/>
              <a:tblGrid>
                <a:gridCol w="1947545"/>
                <a:gridCol w="5024120"/>
                <a:gridCol w="1350645"/>
              </a:tblGrid>
              <a:tr h="418465"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黑体" panose="02010609060101010101" charset="-122"/>
                          <a:ea typeface="黑体" panose="02010609060101010101" charset="-122"/>
                        </a:rPr>
                        <a:t>评价指标</a:t>
                      </a:r>
                      <a:endParaRPr lang="zh-CN" sz="18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黑体" panose="02010609060101010101" charset="-122"/>
                          <a:ea typeface="黑体" panose="02010609060101010101" charset="-122"/>
                        </a:rPr>
                        <a:t>评价标准</a:t>
                      </a:r>
                      <a:endParaRPr lang="zh-CN" sz="18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黑体" panose="02010609060101010101" charset="-122"/>
                          <a:ea typeface="黑体" panose="02010609060101010101" charset="-122"/>
                        </a:rPr>
                        <a:t>评价结果</a:t>
                      </a:r>
                      <a:endParaRPr lang="zh-CN" sz="18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信息意识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能通过多种方法收集信息，能从系统观的角度分析共享单车物联网系统。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计算思维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能对共享单车开锁过程进行分析，从数据处理流程的角度了解共享单车究竟是如何开锁的，从而分析出可能导致单车开锁失败的原因。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数字化学习与创新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能熟练运用微课等数字资源，有效开展自主学习，并能加强小组合作，通过在线平台等渠道，及时记录学习数据。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信息社会责任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能正确树立安全防范意识，理解物联网系统的工作过程，并建立起安全、合理应用物联网的意识。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5760" y="71285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3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3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4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44325" y="3120503"/>
            <a:ext cx="395694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分析物联网还车过程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4087" y="4452126"/>
            <a:ext cx="26314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合理使用共享单车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9" grpId="0" animBg="1"/>
      <p:bldP spid="19" grpId="1" animBg="1"/>
      <p:bldP spid="20" grpId="0" bldLvl="0" animBg="1"/>
      <p:bldP spid="21" grpId="0"/>
      <p:bldP spid="21" grpId="1"/>
      <p:bldP spid="22" grpId="0" bldLvl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作业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44980" y="1998345"/>
            <a:ext cx="6806565" cy="327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1.了解共享单车还车过程，对其进行分析，说一说物联网系统如何实现对“物”的智能感知、识别和控制的？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0850" algn="just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2.写一份《致共享单车用户骑行建议书》，告诉用用户骑行共享单车时，应注意哪些安全隐患？又应如何合理使用？ 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2766695"/>
            <a:ext cx="3335020" cy="3335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6305" y="1988582"/>
            <a:ext cx="5534671" cy="306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共享单车作为一种新型绿色环保出行方式，解决了公共交通工具的“最后一公里”问题，为人们出行提供了莫大的方便。人们只需用手机扫码，就可以实现开锁，非常方便。为什么手机扫码即可开锁？让我们共同探索共享单车背后的技术之迷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2050" name="Picture 2" descr="https://gimg2.baidu.com/image_search/src=http%3A%2F%2Fimgbdb3.bendibao.com%2Fszbdb%2F201611%2F23%2F20161123155133_71998.jpg&amp;refer=http%3A%2F%2Fimgbdb3.bendibao.com&amp;app=2002&amp;size=f9999,10000&amp;q=a80&amp;n=0&amp;g=0n&amp;fmt=jpeg?sec=1630046534&amp;t=ef1440d02664f4b15134a51d08e04e0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2" b="20601"/>
          <a:stretch>
            <a:fillRect/>
          </a:stretch>
        </p:blipFill>
        <p:spPr bwMode="auto">
          <a:xfrm>
            <a:off x="6924582" y="2152015"/>
            <a:ext cx="357886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86792" y="1484309"/>
            <a:ext cx="7106920" cy="584775"/>
            <a:chOff x="1415995" y="1454455"/>
            <a:chExt cx="7106920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活动 </a:t>
              </a:r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8185" y="1454455"/>
              <a:ext cx="482473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手机扫码骑行共享单车</a:t>
              </a:r>
              <a:endPara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26183" y="821755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八年级上册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73045" y="5758742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物联网初步认识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63817" y="2342362"/>
            <a:ext cx="5095329" cy="2060884"/>
          </a:xfrm>
          <a:prstGeom prst="wedgeRoundRectCallout">
            <a:avLst>
              <a:gd name="adj1" fmla="val 68188"/>
              <a:gd name="adj2" fmla="val -14967"/>
              <a:gd name="adj3" fmla="val 16667"/>
            </a:avLst>
          </a:prstGeom>
          <a:solidFill>
            <a:schemeClr val="accent1"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58189" y="2686610"/>
            <a:ext cx="5219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用所学知识</a:t>
            </a:r>
            <a:endParaRPr lang="en-US" altLang="zh-CN" sz="48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去探索未知世界吧！</a:t>
            </a:r>
            <a:endParaRPr lang="zh-CN" altLang="en-US" sz="36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34" y="234236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8" name="ECB019B1-382A-4266-B25C-5B523AA43C14-5" descr="C:/Users/Administrator/AppData/Local/Temp/wpp.nrykMgwpp"/>
          <p:cNvPicPr>
            <a:picLocks noChangeAspect="1"/>
          </p:cNvPicPr>
          <p:nvPr/>
        </p:nvPicPr>
        <p:blipFill>
          <a:blip r:embed="rId2"/>
          <a:srcRect l="2478" t="5310" r="2478" b="4425"/>
          <a:stretch>
            <a:fillRect/>
          </a:stretch>
        </p:blipFill>
        <p:spPr>
          <a:xfrm>
            <a:off x="1314450" y="1839595"/>
            <a:ext cx="9563100" cy="3179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3235" y="1920240"/>
            <a:ext cx="90322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/>
              <a:t>1. </a:t>
            </a:r>
            <a:r>
              <a:rPr lang="zh-CN" altLang="en-US" sz="2400"/>
              <a:t>体验共享单车开锁流程，了解共享单车系统组成。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2.  通过共享单车的使用，了解其开锁过程。</a:t>
            </a:r>
            <a:endParaRPr lang="en-US" altLang="zh-CN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3.  </a:t>
            </a:r>
            <a:r>
              <a:rPr lang="zh-CN" altLang="en-US" sz="2400"/>
              <a:t>通过共享单车开锁过程的分析，了解物联网的工作过程。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4.  能运用物联网中感知、传输和应用三层逻辑结构，了解物联网系统工作过程。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2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4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8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10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11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2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3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4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8" name="标题"/>
          <p:cNvSpPr txBox="1"/>
          <p:nvPr>
            <p:custDataLst>
              <p:tags r:id="rId15"/>
            </p:custDataLst>
          </p:nvPr>
        </p:nvSpPr>
        <p:spPr>
          <a:xfrm>
            <a:off x="6548120" y="1576705"/>
            <a:ext cx="391668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了解单车开锁过程，了解其系统组成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6"/>
            </p:custDataLst>
          </p:nvPr>
        </p:nvSpPr>
        <p:spPr>
          <a:xfrm>
            <a:off x="6548120" y="271557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分析共享单车无法开锁的原因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7"/>
            </p:custDataLst>
          </p:nvPr>
        </p:nvSpPr>
        <p:spPr>
          <a:xfrm>
            <a:off x="6681470" y="394811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了解物联网工作过程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8"/>
            </p:custDataLst>
          </p:nvPr>
        </p:nvSpPr>
        <p:spPr>
          <a:xfrm>
            <a:off x="6548120" y="507587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了解物联网工作原理，完成建议书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19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090" algn="l"/>
                <a:tab pos="1609090" algn="l"/>
                <a:tab pos="1609090" algn="l"/>
                <a:tab pos="1609090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  <a:endParaRPr lang="zh-CN" altLang="en-US" dirty="0"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5760" y="71285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手机扫码骑行共享单车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796428" y="2516790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场景熟悉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525949" y="42384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知识储备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2203584" y="4735223"/>
            <a:ext cx="32435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了解共享单车开锁过程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5850910" y="4735223"/>
            <a:ext cx="32435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分析共享单车系统组成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 bldLvl="0" animBg="1"/>
      <p:bldP spid="20" grpId="0" bldLvl="0" animBg="1"/>
      <p:bldP spid="5" grpId="0"/>
      <p:bldP spid="7" grpId="0"/>
      <p:bldP spid="5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4905" y="981710"/>
            <a:ext cx="348170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课前调查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3064" y="1453934"/>
            <a:ext cx="7618095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体验一次共享单车的骑行，了解用户扫码开锁流程，完成填空。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95" y="3175000"/>
            <a:ext cx="2744470" cy="274447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pSp>
        <p:nvGrpSpPr>
          <p:cNvPr id="78" name="组合 77" descr="7b0a202020202274657874626f78223a2022220a7d0a"/>
          <p:cNvGrpSpPr/>
          <p:nvPr/>
        </p:nvGrpSpPr>
        <p:grpSpPr>
          <a:xfrm>
            <a:off x="1994535" y="2759075"/>
            <a:ext cx="7286625" cy="2971800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43175" y="3056255"/>
            <a:ext cx="65335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步．用户需要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___________________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步：用户用手机识别单车锁的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步：等待片刻，手机得到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指令，即可点击指令开锁。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6610" y="976630"/>
            <a:ext cx="57543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共享单车系统组成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05430" y="3190557"/>
            <a:ext cx="50800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304800" algn="l" defTabSz="266700">
              <a:spcAft>
                <a:spcPct val="0"/>
              </a:spcAft>
            </a:pP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1．共享单车与普通单车有何不同？</a:t>
            </a: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4800" algn="l" defTabSz="266700">
              <a:spcAft>
                <a:spcPct val="0"/>
              </a:spcAft>
            </a:pP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2．共享单车是物联网系统吗？</a:t>
            </a: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04800" algn="l" defTabSz="266700">
              <a:spcAft>
                <a:spcPct val="0"/>
              </a:spcAft>
            </a:pP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3．共享单车系统由哪些部分组成？</a:t>
            </a: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https://photo-static-api.fotomore.com/creative/vcg/veer/612/veer-139849543.jpg" descr="概念,问号,对话气泡框,忠告,在线聊天泡泡,电子邮件,顾客,it技术支持,白色,泡泡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9955" y="3171190"/>
            <a:ext cx="865505" cy="1033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5170" y="1631315"/>
            <a:ext cx="777367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04800" algn="l" defTabSz="266700">
              <a:lnSpc>
                <a:spcPct val="150000"/>
              </a:lnSpc>
              <a:spcAft>
                <a:spcPct val="0"/>
              </a:spcAft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围绕问题，以小组为单位展开讨论，尝试绘制共享单车系统组成图，提交在线平台。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6" grpId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手机扫码骑行共享单车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7665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" name="chromeshow21" r:id="rId3" imgW="7705090" imgH="3366770"/>
        </mc:Choice>
        <mc:Fallback>
          <p:control name="chromeshow21" r:id="rId3" imgW="7705090" imgH="3366770">
            <p:pic>
              <p:nvPicPr>
                <p:cNvPr id="0" name="chromeshow21" descr="newcardex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7195" y="2628265"/>
                  <a:ext cx="7705090" cy="33667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2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3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4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5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6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7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8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3.65220472440944,&quot;left&quot;:165.141968503937,&quot;top&quot;:116.5,&quot;width&quot;:550.959606299212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3.65220472440944,&quot;left&quot;:165.141968503937,&quot;top&quot;:116.5,&quot;width&quot;:550.9596062992125}"/>
</p:tagLst>
</file>

<file path=ppt/tags/tag31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32.xml><?xml version="1.0" encoding="utf-8"?>
<p:tagLst xmlns:p="http://schemas.openxmlformats.org/presentationml/2006/main">
  <p:tag name="KSO_WM_DIAGRAM_VIRTUALLY_FRAME" val="{&quot;height&quot;:293.65220472440944,&quot;left&quot;:165.141968503937,&quot;top&quot;:116.5,&quot;width&quot;:550.9596062992125}"/>
</p:tagLst>
</file>

<file path=ppt/tags/tag33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4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40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p="http://schemas.openxmlformats.org/presentationml/2006/main">
  <p:tag name="TABLE_ENDDRAG_ORIGIN_RECT" val="655*241"/>
  <p:tag name="TABLE_ENDDRAG_RECT" val="216*229*655*241"/>
</p:tagLst>
</file>

<file path=ppt/tags/tag4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52.xml><?xml version="1.0" encoding="utf-8"?>
<p:tagLst xmlns:p="http://schemas.openxmlformats.org/presentationml/2006/main">
  <p:tag name="COMMONDATA" val="eyJoZGlkIjoiYWFlNzg2MWU0MzVkOTllNDBlYmIxYTQ5NzIyOTNlMWY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item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3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4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5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Props47.xml><?xml version="1.0" encoding="utf-8"?>
<ds:datastoreItem xmlns:ds="http://schemas.openxmlformats.org/officeDocument/2006/customXml" ds:itemID="{792EE83C-9A99-45D3-A4D9-5A970B40B950}">
  <ds:schemaRefs/>
</ds:datastoreItem>
</file>

<file path=customXml/itemProps48.xml><?xml version="1.0" encoding="utf-8"?>
<ds:datastoreItem xmlns:ds="http://schemas.openxmlformats.org/officeDocument/2006/customXml" ds:itemID="{120F06F7-F3EF-4C01-9A22-928BD98FB141}">
  <ds:schemaRefs/>
</ds:datastoreItem>
</file>

<file path=customXml/itemProps49.xml><?xml version="1.0" encoding="utf-8"?>
<ds:datastoreItem xmlns:ds="http://schemas.openxmlformats.org/officeDocument/2006/customXml" ds:itemID="{BA183E7F-F889-4AEB-AB85-6C0C37F3269E}">
  <ds:schemaRefs/>
</ds:datastoreItem>
</file>

<file path=customXml/itemProps50.xml><?xml version="1.0" encoding="utf-8"?>
<ds:datastoreItem xmlns:ds="http://schemas.openxmlformats.org/officeDocument/2006/customXml" ds:itemID="{4E100CD8-1A04-4EBE-9C72-02BA9F147D9A}">
  <ds:schemaRefs/>
</ds:datastoreItem>
</file>

<file path=customXml/itemProps51.xml><?xml version="1.0" encoding="utf-8"?>
<ds:datastoreItem xmlns:ds="http://schemas.openxmlformats.org/officeDocument/2006/customXml" ds:itemID="{836C351F-A42D-4C5B-9D12-DEDE534931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WPS 演示</Application>
  <PresentationFormat>宽屏</PresentationFormat>
  <Paragraphs>215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8" baseType="lpstr">
      <vt:lpstr>Arial</vt:lpstr>
      <vt:lpstr>宋体</vt:lpstr>
      <vt:lpstr>Wingdings</vt:lpstr>
      <vt:lpstr>方正小标宋简体</vt:lpstr>
      <vt:lpstr>方正稚艺简体</vt:lpstr>
      <vt:lpstr>微软雅黑</vt:lpstr>
      <vt:lpstr>阿里巴巴普惠体 M</vt:lpstr>
      <vt:lpstr>汉仪综艺体简</vt:lpstr>
      <vt:lpstr>汉仪劲楷简</vt:lpstr>
      <vt:lpstr>华文琥珀</vt:lpstr>
      <vt:lpstr>方正粗圆简体</vt:lpstr>
      <vt:lpstr>楷体_GB2312</vt:lpstr>
      <vt:lpstr>MiSans Normal</vt:lpstr>
      <vt:lpstr>Wingdings</vt:lpstr>
      <vt:lpstr>汉仪雅酷黑 85W</vt:lpstr>
      <vt:lpstr>Calibri</vt:lpstr>
      <vt:lpstr>Impact</vt:lpstr>
      <vt:lpstr>楷体</vt:lpstr>
      <vt:lpstr>Times New Roman</vt:lpstr>
      <vt:lpstr>思源黑体</vt:lpstr>
      <vt:lpstr>Arial Unicode MS</vt:lpstr>
      <vt:lpstr>等线</vt:lpstr>
      <vt:lpstr>汉仪晓波折纸体简</vt:lpstr>
      <vt:lpstr>汉仪润圆-65简</vt:lpstr>
      <vt:lpstr>黑体</vt:lpstr>
      <vt:lpstr>方正剪纸简体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家庭急救常识</dc:title>
  <dc:creator>Administrator</dc:creator>
  <cp:lastModifiedBy>木偶羊</cp:lastModifiedBy>
  <cp:revision>143</cp:revision>
  <dcterms:created xsi:type="dcterms:W3CDTF">2021-03-10T08:28:00Z</dcterms:created>
  <dcterms:modified xsi:type="dcterms:W3CDTF">2024-08-04T02:53:32Z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53F44ED3B3EC456A80EEB6580D883E04_13</vt:lpwstr>
  </property>
</Properties>
</file>