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handoutMasterIdLst>
    <p:handoutMasterId r:id="rId10"/>
  </p:handoutMasterIdLst>
  <p:sldIdLst>
    <p:sldId id="473" r:id="rId3"/>
    <p:sldId id="467" r:id="rId5"/>
    <p:sldId id="469" r:id="rId6"/>
    <p:sldId id="470" r:id="rId7"/>
    <p:sldId id="471" r:id="rId8"/>
    <p:sldId id="481" r:id="rId9"/>
  </p:sldIdLst>
  <p:sldSz cx="12192000" cy="6858000"/>
  <p:notesSz cx="6858000" cy="9144000"/>
  <p:embeddedFontLst>
    <p:embeddedFont>
      <p:font typeface="方正姚体简体" panose="03000509000000000000" pitchFamily="65" charset="-122"/>
      <p:regular r:id="rId15"/>
    </p:embeddedFont>
    <p:embeddedFont>
      <p:font typeface="微软雅黑" panose="020B0503020204020204" pitchFamily="34" charset="-122"/>
      <p:regular r:id="rId16"/>
    </p:embeddedFont>
    <p:embeddedFont>
      <p:font typeface="楷体" panose="02010609060101010101" charset="-122"/>
      <p:regular r:id="rId17"/>
    </p:embeddedFont>
    <p:embeddedFont>
      <p:font typeface="Calibri" panose="020F0502020204030204" charset="0"/>
      <p:regular r:id="rId18"/>
      <p:bold r:id="rId19"/>
      <p:italic r:id="rId20"/>
      <p:boldItalic r:id="rId21"/>
    </p:embeddedFont>
    <p:embeddedFont>
      <p:font typeface="等线" panose="02010600030101010101" charset="-122"/>
      <p:regular r:id="rId22"/>
    </p:embeddedFont>
  </p:embeddedFontLst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gun Vagun" initials="VV" lastIdx="1" clrIdx="0"/>
  <p:cmAuthor id="2" name="Administrat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84A2"/>
    <a:srgbClr val="FF9900"/>
    <a:srgbClr val="0068B6"/>
    <a:srgbClr val="3586A5"/>
    <a:srgbClr val="2E9FD1"/>
    <a:srgbClr val="F7AD35"/>
    <a:srgbClr val="CB6D41"/>
    <a:srgbClr val="F8B64D"/>
    <a:srgbClr val="F9C55C"/>
    <a:srgbClr val="54C2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15" autoAdjust="0"/>
    <p:restoredTop sz="89052" autoAdjust="0"/>
  </p:normalViewPr>
  <p:slideViewPr>
    <p:cSldViewPr snapToGrid="0">
      <p:cViewPr varScale="1">
        <p:scale>
          <a:sx n="102" d="100"/>
          <a:sy n="102" d="100"/>
        </p:scale>
        <p:origin x="78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gs" Target="tags/tag9.xml"/><Relationship Id="rId22" Type="http://schemas.openxmlformats.org/officeDocument/2006/relationships/font" Target="fonts/font8.fntdata"/><Relationship Id="rId21" Type="http://schemas.openxmlformats.org/officeDocument/2006/relationships/font" Target="fonts/font7.fntdata"/><Relationship Id="rId20" Type="http://schemas.openxmlformats.org/officeDocument/2006/relationships/font" Target="fonts/font6.fntdata"/><Relationship Id="rId2" Type="http://schemas.openxmlformats.org/officeDocument/2006/relationships/theme" Target="theme/theme1.xml"/><Relationship Id="rId19" Type="http://schemas.openxmlformats.org/officeDocument/2006/relationships/font" Target="fonts/font5.fntdata"/><Relationship Id="rId18" Type="http://schemas.openxmlformats.org/officeDocument/2006/relationships/font" Target="fonts/font4.fntdata"/><Relationship Id="rId17" Type="http://schemas.openxmlformats.org/officeDocument/2006/relationships/font" Target="fonts/font3.fntdata"/><Relationship Id="rId16" Type="http://schemas.openxmlformats.org/officeDocument/2006/relationships/font" Target="fonts/font2.fntdata"/><Relationship Id="rId15" Type="http://schemas.openxmlformats.org/officeDocument/2006/relationships/font" Target="fonts/font1.fntdata"/><Relationship Id="rId14" Type="http://schemas.openxmlformats.org/officeDocument/2006/relationships/commentAuthors" Target="commentAuthors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CF4E72-6667-4E46-B0E4-B4D531CF00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5CDD19-2EEA-4CDF-B2F3-7EEA11EB95A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2E9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549275" y="523875"/>
            <a:ext cx="11092815" cy="5810250"/>
          </a:xfrm>
          <a:prstGeom prst="rect">
            <a:avLst/>
          </a:prstGeom>
          <a:solidFill>
            <a:srgbClr val="2E9FD1"/>
          </a:solidFill>
          <a:ln>
            <a:noFill/>
          </a:ln>
          <a:effectLst>
            <a:outerShdw blurRad="2032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alphaModFix amt="7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395" y="310696"/>
            <a:ext cx="11220574" cy="6096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rgbClr val="2E9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721895" y="611203"/>
            <a:ext cx="10770669" cy="559227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3" t="14440" r="47711" b="31550"/>
          <a:stretch>
            <a:fillRect/>
          </a:stretch>
        </p:blipFill>
        <p:spPr>
          <a:xfrm>
            <a:off x="347542" y="88053"/>
            <a:ext cx="554294" cy="446422"/>
          </a:xfrm>
          <a:prstGeom prst="rect">
            <a:avLst/>
          </a:prstGeom>
        </p:spPr>
      </p:pic>
      <p:sp>
        <p:nvSpPr>
          <p:cNvPr id="23" name="文本框 22"/>
          <p:cNvSpPr txBox="1"/>
          <p:nvPr userDrawn="1"/>
        </p:nvSpPr>
        <p:spPr>
          <a:xfrm>
            <a:off x="8428522" y="6315614"/>
            <a:ext cx="30403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</a:rPr>
              <a:t>跨学科主题  在线数字气象站</a:t>
            </a:r>
            <a:endParaRPr lang="zh-CN" altLang="en-US" dirty="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870485" y="161861"/>
            <a:ext cx="423555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800" kern="1200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cs typeface="+mn-cs"/>
              </a:rPr>
              <a:t>用物联网平台</a:t>
            </a:r>
            <a:r>
              <a:rPr lang="zh-CN" altLang="en-US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+mn-ea"/>
              </a:rPr>
              <a:t>控制</a:t>
            </a:r>
            <a:r>
              <a:rPr lang="zh-CN" altLang="en-US" sz="1800" kern="1200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cs typeface="+mn-cs"/>
              </a:rPr>
              <a:t>设备</a:t>
            </a:r>
            <a:endParaRPr lang="zh-CN" altLang="en-US" sz="1800" kern="1200" dirty="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solidFill>
          <a:srgbClr val="2E9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721895" y="611203"/>
            <a:ext cx="10770669" cy="559227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3" t="14440" r="47711" b="31550"/>
          <a:stretch>
            <a:fillRect/>
          </a:stretch>
        </p:blipFill>
        <p:spPr>
          <a:xfrm>
            <a:off x="347542" y="88053"/>
            <a:ext cx="554294" cy="446422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/>
        </p:nvSpPr>
        <p:spPr>
          <a:xfrm>
            <a:off x="870485" y="161861"/>
            <a:ext cx="423555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800" kern="1200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cs typeface="+mn-cs"/>
              </a:rPr>
              <a:t>用物联网平台控制设备</a:t>
            </a:r>
            <a:endParaRPr lang="zh-CN" altLang="en-US" sz="1800" kern="1200" dirty="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cs typeface="+mn-cs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8428522" y="6315614"/>
            <a:ext cx="30403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</a:rPr>
              <a:t>跨学科主题  在线数字气象站</a:t>
            </a:r>
            <a:endParaRPr lang="zh-CN" altLang="en-US" dirty="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bg>
      <p:bgPr>
        <a:solidFill>
          <a:srgbClr val="2E9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721895" y="611203"/>
            <a:ext cx="10770669" cy="559227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3" t="14440" r="47711" b="31550"/>
          <a:stretch>
            <a:fillRect/>
          </a:stretch>
        </p:blipFill>
        <p:spPr>
          <a:xfrm>
            <a:off x="347542" y="88053"/>
            <a:ext cx="554294" cy="446422"/>
          </a:xfrm>
          <a:prstGeom prst="rect">
            <a:avLst/>
          </a:prstGeom>
        </p:spPr>
      </p:pic>
      <p:sp>
        <p:nvSpPr>
          <p:cNvPr id="23" name="文本框 22"/>
          <p:cNvSpPr txBox="1"/>
          <p:nvPr userDrawn="1"/>
        </p:nvSpPr>
        <p:spPr>
          <a:xfrm>
            <a:off x="8428522" y="6315614"/>
            <a:ext cx="30403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</a:rPr>
              <a:t>跨学科主题  在线数字气象站</a:t>
            </a:r>
            <a:endParaRPr lang="zh-CN" altLang="en-US" dirty="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</a:endParaRPr>
          </a:p>
        </p:txBody>
      </p:sp>
      <p:sp>
        <p:nvSpPr>
          <p:cNvPr id="3" name="文本框 2"/>
          <p:cNvSpPr txBox="1"/>
          <p:nvPr userDrawn="1"/>
        </p:nvSpPr>
        <p:spPr>
          <a:xfrm>
            <a:off x="870485" y="161861"/>
            <a:ext cx="423555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800" kern="1200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cs typeface="+mn-cs"/>
              </a:rPr>
              <a:t>用物联网平台</a:t>
            </a:r>
            <a:r>
              <a:rPr lang="zh-CN" altLang="en-US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+mn-ea"/>
              </a:rPr>
              <a:t>控制</a:t>
            </a:r>
            <a:r>
              <a:rPr lang="zh-CN" altLang="en-US" sz="1800" kern="1200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cs typeface="+mn-cs"/>
              </a:rPr>
              <a:t>设备</a:t>
            </a:r>
            <a:endParaRPr lang="zh-CN" altLang="en-US" sz="1800" kern="1200" dirty="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bg>
      <p:bgPr>
        <a:solidFill>
          <a:srgbClr val="2E9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721895" y="611203"/>
            <a:ext cx="10770669" cy="559227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2E9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292608" y="306766"/>
            <a:ext cx="11606784" cy="5913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bg>
      <p:bgPr>
        <a:solidFill>
          <a:srgbClr val="2E9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292608" y="306766"/>
            <a:ext cx="11606784" cy="5913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A-任意多边形: 形状 22"/>
          <p:cNvSpPr/>
          <p:nvPr userDrawn="1">
            <p:custDataLst>
              <p:tags r:id="rId2"/>
            </p:custDataLst>
          </p:nvPr>
        </p:nvSpPr>
        <p:spPr>
          <a:xfrm rot="16200000">
            <a:off x="5259705" y="-23495"/>
            <a:ext cx="1638935" cy="11643995"/>
          </a:xfrm>
          <a:custGeom>
            <a:avLst/>
            <a:gdLst>
              <a:gd name="connsiteX0" fmla="*/ 0 w 6168251"/>
              <a:gd name="connsiteY0" fmla="*/ 0 h 6857999"/>
              <a:gd name="connsiteX1" fmla="*/ 4531744 w 6168251"/>
              <a:gd name="connsiteY1" fmla="*/ 0 h 6857999"/>
              <a:gd name="connsiteX2" fmla="*/ 4540769 w 6168251"/>
              <a:gd name="connsiteY2" fmla="*/ 7092 h 6857999"/>
              <a:gd name="connsiteX3" fmla="*/ 6168251 w 6168251"/>
              <a:gd name="connsiteY3" fmla="*/ 3458096 h 6857999"/>
              <a:gd name="connsiteX4" fmla="*/ 4703042 w 6168251"/>
              <a:gd name="connsiteY4" fmla="*/ 6768535 h 6857999"/>
              <a:gd name="connsiteX5" fmla="*/ 4599761 w 6168251"/>
              <a:gd name="connsiteY5" fmla="*/ 6857999 h 6857999"/>
              <a:gd name="connsiteX6" fmla="*/ 0 w 6168251"/>
              <a:gd name="connsiteY6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68251" h="6857999">
                <a:moveTo>
                  <a:pt x="0" y="0"/>
                </a:moveTo>
                <a:lnTo>
                  <a:pt x="4531744" y="0"/>
                </a:lnTo>
                <a:lnTo>
                  <a:pt x="4540769" y="7092"/>
                </a:lnTo>
                <a:cubicBezTo>
                  <a:pt x="5534713" y="827368"/>
                  <a:pt x="6168251" y="2068747"/>
                  <a:pt x="6168251" y="3458096"/>
                </a:cubicBezTo>
                <a:cubicBezTo>
                  <a:pt x="6168251" y="4770259"/>
                  <a:pt x="5603151" y="5950436"/>
                  <a:pt x="4703042" y="6768535"/>
                </a:cubicBezTo>
                <a:lnTo>
                  <a:pt x="4599761" y="6857999"/>
                </a:lnTo>
                <a:lnTo>
                  <a:pt x="0" y="6857999"/>
                </a:lnTo>
                <a:close/>
              </a:path>
            </a:pathLst>
          </a:custGeom>
          <a:solidFill>
            <a:srgbClr val="2E9F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3" cstate="print">
            <a:alphaModFix amt="11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03" b="30215"/>
          <a:stretch>
            <a:fillRect/>
          </a:stretch>
        </p:blipFill>
        <p:spPr>
          <a:xfrm>
            <a:off x="-117987" y="5014428"/>
            <a:ext cx="6858000" cy="18435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  <p:bldLst>
      <p:bldP spid="9" grpId="1" bldLvl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solidFill>
          <a:srgbClr val="2E9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292608" y="268224"/>
            <a:ext cx="11606784" cy="6339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tags" Target="../tags/tag6.xml"/><Relationship Id="rId7" Type="http://schemas.openxmlformats.org/officeDocument/2006/relationships/image" Target="../media/image11.png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0" Type="http://schemas.openxmlformats.org/officeDocument/2006/relationships/notesSlide" Target="../notesSlides/notesSlide3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3.emf"/><Relationship Id="rId2" Type="http://schemas.openxmlformats.org/officeDocument/2006/relationships/image" Target="../media/image6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4.emf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17.png"/><Relationship Id="rId7" Type="http://schemas.openxmlformats.org/officeDocument/2006/relationships/tags" Target="../tags/tag8.xml"/><Relationship Id="rId6" Type="http://schemas.microsoft.com/office/2007/relationships/media" Target="../media/media1.mp4"/><Relationship Id="rId5" Type="http://schemas.openxmlformats.org/officeDocument/2006/relationships/video" Target="../media/media1.mp4"/><Relationship Id="rId4" Type="http://schemas.openxmlformats.org/officeDocument/2006/relationships/image" Target="../media/image16.png"/><Relationship Id="rId3" Type="http://schemas.openxmlformats.org/officeDocument/2006/relationships/tags" Target="../tags/tag7.xml"/><Relationship Id="rId2" Type="http://schemas.openxmlformats.org/officeDocument/2006/relationships/image" Target="../media/image15.png"/><Relationship Id="rId10" Type="http://schemas.openxmlformats.org/officeDocument/2006/relationships/notesSlide" Target="../notesSlides/notesSlide6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6" y="2848061"/>
            <a:ext cx="3733406" cy="373340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3" t="14440" r="47711" b="31550"/>
          <a:stretch>
            <a:fillRect/>
          </a:stretch>
        </p:blipFill>
        <p:spPr>
          <a:xfrm>
            <a:off x="955702" y="654085"/>
            <a:ext cx="720000" cy="579879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5221979" y="903099"/>
            <a:ext cx="353153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000" dirty="0">
                <a:solidFill>
                  <a:srgbClr val="3484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跨学科主题学习</a:t>
            </a:r>
            <a:endParaRPr lang="zh-CN" sz="2000" dirty="0">
              <a:solidFill>
                <a:srgbClr val="3484A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1619591" y="891524"/>
            <a:ext cx="4293441" cy="39878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3484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义务教育</a:t>
            </a:r>
            <a:r>
              <a:rPr lang="en-US" altLang="zh-CN" sz="2000" b="1" dirty="0">
                <a:solidFill>
                  <a:srgbClr val="3484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《</a:t>
            </a:r>
            <a:r>
              <a:rPr lang="zh-CN" altLang="en-US" sz="2000" b="1" dirty="0">
                <a:solidFill>
                  <a:srgbClr val="3484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信息科技</a:t>
            </a:r>
            <a:r>
              <a:rPr lang="en-US" altLang="zh-CN" sz="2000" b="1" dirty="0">
                <a:solidFill>
                  <a:srgbClr val="3484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》</a:t>
            </a:r>
            <a:r>
              <a:rPr lang="zh-CN" altLang="en-US" sz="2000" b="1" dirty="0">
                <a:solidFill>
                  <a:srgbClr val="3484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八年级上册</a:t>
            </a:r>
            <a:endParaRPr lang="zh-CN" altLang="en-US" sz="2400" spc="-180" dirty="0">
              <a:solidFill>
                <a:srgbClr val="3484A2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04000" y="2764800"/>
            <a:ext cx="9411970" cy="11988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7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用物联网平台控制设备</a:t>
            </a:r>
            <a:endParaRPr lang="zh-CN" altLang="en-US" sz="72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19591" y="1233805"/>
            <a:ext cx="543179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000" dirty="0">
                <a:solidFill>
                  <a:srgbClr val="3484A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sz="2000" dirty="0">
                <a:solidFill>
                  <a:srgbClr val="3484A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在线数字气象站</a:t>
            </a:r>
            <a:endParaRPr lang="zh-CN" sz="2000" dirty="0">
              <a:solidFill>
                <a:srgbClr val="3484A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  <p:bldLst>
      <p:bldP spid="6" grpId="0"/>
      <p:bldP spid="6" grpId="1"/>
      <p:bldP spid="8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14220" y="1072515"/>
            <a:ext cx="4367530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68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实例</a:t>
            </a:r>
            <a:endParaRPr lang="zh-CN" altLang="en-US" sz="2800" b="1" dirty="0">
              <a:solidFill>
                <a:srgbClr val="0068B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821" y="585041"/>
            <a:ext cx="1053594" cy="134576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737360" y="1785522"/>
            <a:ext cx="765048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kern="1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依据传感器采集的光照强度数据，</a:t>
            </a:r>
            <a:r>
              <a:rPr lang="zh-CN" sz="2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通过</a:t>
            </a:r>
            <a:r>
              <a:rPr lang="zh-CN" altLang="en-US" sz="2800" kern="1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物联网平</a:t>
            </a:r>
            <a:endParaRPr lang="zh-CN" altLang="en-US" sz="2800" kern="100" dirty="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2800" kern="1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台，</a:t>
            </a:r>
            <a:r>
              <a:rPr lang="zh-CN" altLang="en-US" sz="2800" kern="1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控制灯的开关</a:t>
            </a:r>
            <a:r>
              <a:rPr sz="2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8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0578" y="2899410"/>
            <a:ext cx="8030845" cy="29546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5525" y="2094548"/>
            <a:ext cx="3989705" cy="266446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821" y="585041"/>
            <a:ext cx="1053594" cy="13457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9828" y="4687570"/>
            <a:ext cx="1181100" cy="1085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6265" y="4687570"/>
            <a:ext cx="1181100" cy="1085850"/>
          </a:xfrm>
          <a:prstGeom prst="rect">
            <a:avLst/>
          </a:prstGeom>
        </p:spPr>
      </p:pic>
      <p:sp>
        <p:nvSpPr>
          <p:cNvPr id="27" name="标题"/>
          <p:cNvSpPr txBox="1"/>
          <p:nvPr>
            <p:custDataLst>
              <p:tags r:id="rId5"/>
            </p:custDataLst>
          </p:nvPr>
        </p:nvSpPr>
        <p:spPr>
          <a:xfrm>
            <a:off x="2309109" y="5749925"/>
            <a:ext cx="1422538" cy="3855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3000">
                <a:srgbClr val="FFFFFF"/>
              </a:gs>
              <a:gs pos="100000">
                <a:srgbClr val="376FFF">
                  <a:lumMod val="20000"/>
                  <a:lumOff val="80000"/>
                </a:srgbClr>
              </a:gs>
            </a:gsLst>
            <a:lin ang="5400000" scaled="1"/>
            <a:tileRect/>
          </a:gradFill>
          <a:ln>
            <a:noFill/>
          </a:ln>
          <a:effectLst/>
        </p:spPr>
        <p:txBody>
          <a:bodyPr wrap="square" lIns="0" tIns="0" rIns="0" bIns="0" rtlCol="0" anchor="ctr" anchorCtr="0">
            <a:noAutofit/>
          </a:bodyPr>
          <a:lstStyle>
            <a:defPPr>
              <a:defRPr lang="zh-CN"/>
            </a:defPPr>
            <a:lvl1pPr algn="ctr">
              <a:defRPr sz="1600" b="1" spc="300">
                <a:solidFill>
                  <a:srgbClr val="376F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登录平台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标题"/>
          <p:cNvSpPr txBox="1"/>
          <p:nvPr>
            <p:custDataLst>
              <p:tags r:id="rId6"/>
            </p:custDataLst>
          </p:nvPr>
        </p:nvSpPr>
        <p:spPr>
          <a:xfrm>
            <a:off x="8095546" y="5749925"/>
            <a:ext cx="1422538" cy="3855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3000">
                <a:srgbClr val="FFFFFF"/>
              </a:gs>
              <a:gs pos="100000">
                <a:srgbClr val="376FFF">
                  <a:lumMod val="20000"/>
                  <a:lumOff val="80000"/>
                </a:srgbClr>
              </a:gs>
            </a:gsLst>
            <a:lin ang="5400000" scaled="1"/>
            <a:tileRect/>
          </a:gradFill>
          <a:ln>
            <a:noFill/>
          </a:ln>
          <a:effectLst/>
        </p:spPr>
        <p:txBody>
          <a:bodyPr wrap="square" lIns="0" tIns="0" rIns="0" bIns="0" rtlCol="0" anchor="ctr" anchorCtr="0">
            <a:noAutofit/>
          </a:bodyPr>
          <a:lstStyle>
            <a:defPPr>
              <a:defRPr lang="zh-CN"/>
            </a:defPPr>
            <a:lvl1pPr algn="ctr">
              <a:defRPr sz="1600" b="1" spc="300">
                <a:solidFill>
                  <a:srgbClr val="376F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添加设备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14220" y="1072515"/>
            <a:ext cx="4367530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0068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一、操作平台</a:t>
            </a:r>
            <a:endParaRPr lang="zh-CN" altLang="en-US" sz="2800" b="1" dirty="0">
              <a:solidFill>
                <a:srgbClr val="0068B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65240" y="2170113"/>
            <a:ext cx="4883150" cy="251333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千库网_黑色手绘LED电视屏幕_元素编号12398715"/>
          <p:cNvPicPr>
            <a:picLocks noChangeAspect="1"/>
          </p:cNvPicPr>
          <p:nvPr/>
        </p:nvPicPr>
        <p:blipFill>
          <a:blip r:embed="rId1"/>
          <a:srcRect l="18850" t="25838" r="19980" b="29852"/>
          <a:stretch>
            <a:fillRect/>
          </a:stretch>
        </p:blipFill>
        <p:spPr>
          <a:xfrm>
            <a:off x="8538845" y="1785620"/>
            <a:ext cx="2682875" cy="167068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821" y="585041"/>
            <a:ext cx="1053594" cy="1345767"/>
          </a:xfrm>
          <a:prstGeom prst="rect">
            <a:avLst/>
          </a:prstGeom>
        </p:spPr>
      </p:pic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8756650" y="2228850"/>
            <a:ext cx="2247265" cy="78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l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发送端发送开关灯命令到物联网平台。</a:t>
            </a:r>
            <a:endParaRPr kumimoji="0" lang="zh-CN" altLang="en-US" sz="2000" b="0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14220" y="1072515"/>
            <a:ext cx="4367530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68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二、编写发送端程序</a:t>
            </a:r>
            <a:endParaRPr lang="zh-CN" altLang="en-US" sz="2800" b="1" dirty="0">
              <a:solidFill>
                <a:srgbClr val="0068B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2720" y="2055495"/>
            <a:ext cx="7055485" cy="40424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8657590" y="1696720"/>
            <a:ext cx="2511425" cy="1609090"/>
            <a:chOff x="1249092" y="1220655"/>
            <a:chExt cx="2827683" cy="3548678"/>
          </a:xfrm>
        </p:grpSpPr>
        <p:sp>
          <p:nvSpPr>
            <p:cNvPr id="13" name="圆角矩形 12"/>
            <p:cNvSpPr/>
            <p:nvPr/>
          </p:nvSpPr>
          <p:spPr>
            <a:xfrm>
              <a:off x="1249092" y="1276910"/>
              <a:ext cx="2827683" cy="3492423"/>
            </a:xfrm>
            <a:prstGeom prst="roundRect">
              <a:avLst>
                <a:gd name="adj" fmla="val 4670"/>
              </a:avLst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1413534" y="1404609"/>
              <a:ext cx="2498799" cy="3118235"/>
            </a:xfrm>
            <a:prstGeom prst="roundRect">
              <a:avLst>
                <a:gd name="adj" fmla="val 0"/>
              </a:avLst>
            </a:prstGeom>
            <a:gradFill>
              <a:gsLst>
                <a:gs pos="52000">
                  <a:srgbClr val="F4F4F4"/>
                </a:gs>
                <a:gs pos="0">
                  <a:schemeClr val="bg1"/>
                </a:gs>
                <a:gs pos="100000">
                  <a:srgbClr val="E2E2E2"/>
                </a:gs>
              </a:gsLst>
              <a:lin ang="0" scaled="0"/>
            </a:gradFill>
            <a:ln w="25400">
              <a:noFill/>
            </a:ln>
            <a:effectLst>
              <a:outerShdw blurRad="177800" dist="889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474375" y="1466277"/>
              <a:ext cx="2377116" cy="160026"/>
              <a:chOff x="2149634" y="1165384"/>
              <a:chExt cx="3485832" cy="234632"/>
            </a:xfrm>
          </p:grpSpPr>
          <p:grpSp>
            <p:nvGrpSpPr>
              <p:cNvPr id="48" name="组合 47"/>
              <p:cNvGrpSpPr/>
              <p:nvPr/>
            </p:nvGrpSpPr>
            <p:grpSpPr>
              <a:xfrm>
                <a:off x="2149634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76" name="椭圆 75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7" name="椭圆 76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9" name="组合 48"/>
              <p:cNvGrpSpPr/>
              <p:nvPr/>
            </p:nvGrpSpPr>
            <p:grpSpPr>
              <a:xfrm>
                <a:off x="2510879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74" name="椭圆 73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5" name="椭圆 74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0" name="组合 49"/>
              <p:cNvGrpSpPr/>
              <p:nvPr/>
            </p:nvGrpSpPr>
            <p:grpSpPr>
              <a:xfrm>
                <a:off x="2872123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72" name="椭圆 71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3" name="椭圆 72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1" name="组合 50"/>
              <p:cNvGrpSpPr/>
              <p:nvPr/>
            </p:nvGrpSpPr>
            <p:grpSpPr>
              <a:xfrm>
                <a:off x="3233367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70" name="椭圆 69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1" name="椭圆 70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2" name="组合 51"/>
              <p:cNvGrpSpPr/>
              <p:nvPr/>
            </p:nvGrpSpPr>
            <p:grpSpPr>
              <a:xfrm>
                <a:off x="3594612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8" name="椭圆 67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3" name="组合 52"/>
              <p:cNvGrpSpPr/>
              <p:nvPr/>
            </p:nvGrpSpPr>
            <p:grpSpPr>
              <a:xfrm>
                <a:off x="3955856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6" name="椭圆 65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7" name="椭圆 66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4" name="组合 53"/>
              <p:cNvGrpSpPr/>
              <p:nvPr/>
            </p:nvGrpSpPr>
            <p:grpSpPr>
              <a:xfrm>
                <a:off x="4317101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4" name="椭圆 63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5" name="椭圆 64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5" name="组合 54"/>
              <p:cNvGrpSpPr/>
              <p:nvPr/>
            </p:nvGrpSpPr>
            <p:grpSpPr>
              <a:xfrm>
                <a:off x="4678345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2" name="椭圆 61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3" name="椭圆 62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6" name="组合 55"/>
              <p:cNvGrpSpPr/>
              <p:nvPr/>
            </p:nvGrpSpPr>
            <p:grpSpPr>
              <a:xfrm>
                <a:off x="5039590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0" name="椭圆 59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" name="椭圆 60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7" name="组合 56"/>
              <p:cNvGrpSpPr/>
              <p:nvPr/>
            </p:nvGrpSpPr>
            <p:grpSpPr>
              <a:xfrm>
                <a:off x="5400834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8" name="椭圆 57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" name="椭圆 58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6" name="组合 15"/>
            <p:cNvGrpSpPr/>
            <p:nvPr/>
          </p:nvGrpSpPr>
          <p:grpSpPr>
            <a:xfrm>
              <a:off x="1515603" y="1220655"/>
              <a:ext cx="64560" cy="330785"/>
              <a:chOff x="2244442" y="772895"/>
              <a:chExt cx="94671" cy="485002"/>
            </a:xfrm>
          </p:grpSpPr>
          <p:sp>
            <p:nvSpPr>
              <p:cNvPr id="46" name="圆角矩形 45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圆角矩形 46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2911" y="1220655"/>
              <a:ext cx="64560" cy="330785"/>
              <a:chOff x="2244442" y="772895"/>
              <a:chExt cx="94671" cy="485002"/>
            </a:xfrm>
          </p:grpSpPr>
          <p:sp>
            <p:nvSpPr>
              <p:cNvPr id="44" name="圆角矩形 43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圆角矩形 44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2010219" y="1220655"/>
              <a:ext cx="64560" cy="330785"/>
              <a:chOff x="2244442" y="772895"/>
              <a:chExt cx="94671" cy="485002"/>
            </a:xfrm>
          </p:grpSpPr>
          <p:sp>
            <p:nvSpPr>
              <p:cNvPr id="42" name="圆角矩形 41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圆角矩形 42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2257526" y="1220655"/>
              <a:ext cx="64560" cy="330785"/>
              <a:chOff x="2244442" y="772895"/>
              <a:chExt cx="94671" cy="485002"/>
            </a:xfrm>
          </p:grpSpPr>
          <p:sp>
            <p:nvSpPr>
              <p:cNvPr id="40" name="圆角矩形 39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圆角矩形 40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2504835" y="1220655"/>
              <a:ext cx="64560" cy="330785"/>
              <a:chOff x="2244442" y="772895"/>
              <a:chExt cx="94671" cy="485002"/>
            </a:xfrm>
          </p:grpSpPr>
          <p:sp>
            <p:nvSpPr>
              <p:cNvPr id="38" name="圆角矩形 37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圆角矩形 38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2752143" y="1220655"/>
              <a:ext cx="64560" cy="330785"/>
              <a:chOff x="2244442" y="772895"/>
              <a:chExt cx="94671" cy="485002"/>
            </a:xfrm>
          </p:grpSpPr>
          <p:sp>
            <p:nvSpPr>
              <p:cNvPr id="36" name="圆角矩形 35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圆角矩形 36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2999451" y="1220655"/>
              <a:ext cx="64560" cy="330785"/>
              <a:chOff x="2244442" y="772895"/>
              <a:chExt cx="94671" cy="485002"/>
            </a:xfrm>
          </p:grpSpPr>
          <p:sp>
            <p:nvSpPr>
              <p:cNvPr id="34" name="圆角矩形 33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圆角矩形 34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246759" y="1220655"/>
              <a:ext cx="64560" cy="330785"/>
              <a:chOff x="2244442" y="772895"/>
              <a:chExt cx="94671" cy="485002"/>
            </a:xfrm>
          </p:grpSpPr>
          <p:sp>
            <p:nvSpPr>
              <p:cNvPr id="32" name="圆角矩形 31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圆角矩形 32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3494067" y="1220655"/>
              <a:ext cx="64560" cy="330785"/>
              <a:chOff x="2244442" y="772895"/>
              <a:chExt cx="94671" cy="485002"/>
            </a:xfrm>
          </p:grpSpPr>
          <p:sp>
            <p:nvSpPr>
              <p:cNvPr id="30" name="圆角矩形 29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圆角矩形 30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3741375" y="1220655"/>
              <a:ext cx="64560" cy="330785"/>
              <a:chOff x="2244442" y="772895"/>
              <a:chExt cx="94671" cy="485002"/>
            </a:xfrm>
          </p:grpSpPr>
          <p:sp>
            <p:nvSpPr>
              <p:cNvPr id="28" name="圆角矩形 27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圆角矩形 28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821" y="585041"/>
            <a:ext cx="1053594" cy="134576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582160" y="1558800"/>
            <a:ext cx="302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三、接收</a:t>
            </a:r>
            <a:r>
              <a:rPr lang="zh-CN" sz="2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执行命令</a:t>
            </a:r>
            <a:endParaRPr lang="zh-CN" sz="28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8780780" y="1980565"/>
            <a:ext cx="2265045" cy="104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l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依据从物联网平台接收到控制命令，执行开灯或关灯。</a:t>
            </a:r>
            <a:endParaRPr kumimoji="0" lang="zh-CN" altLang="en-US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14220" y="1072515"/>
            <a:ext cx="4367530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68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编写接收端程序</a:t>
            </a:r>
            <a:endParaRPr lang="zh-CN" altLang="en-US" sz="2800" b="1" dirty="0">
              <a:solidFill>
                <a:srgbClr val="0068B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0650" y="1859915"/>
            <a:ext cx="5069205" cy="4356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98980" y="1072515"/>
            <a:ext cx="3784600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68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演示视频</a:t>
            </a:r>
            <a:endParaRPr lang="zh-CN" altLang="en-US" sz="2800" b="1" dirty="0">
              <a:solidFill>
                <a:srgbClr val="0068B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821" y="585041"/>
            <a:ext cx="1053594" cy="1345767"/>
          </a:xfrm>
          <a:prstGeom prst="rect">
            <a:avLst/>
          </a:prstGeom>
        </p:spPr>
      </p:pic>
      <p:sp>
        <p:nvSpPr>
          <p:cNvPr id="5" name="矩形: 圆角 7"/>
          <p:cNvSpPr/>
          <p:nvPr/>
        </p:nvSpPr>
        <p:spPr>
          <a:xfrm>
            <a:off x="7817485" y="1807845"/>
            <a:ext cx="2675255" cy="1301750"/>
          </a:xfrm>
          <a:prstGeom prst="roundRect">
            <a:avLst>
              <a:gd name="adj" fmla="val 4632"/>
            </a:avLst>
          </a:prstGeom>
          <a:noFill/>
          <a:ln w="28575" cmpd="sng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7902258" y="1921510"/>
            <a:ext cx="2505710" cy="1074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l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用数据线将</a:t>
            </a:r>
            <a:r>
              <a:rPr lang="zh-CN" altLang="en-US" sz="200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发送端和接收端的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代码分别上传到对应的设备上。</a:t>
            </a:r>
            <a:endParaRPr kumimoji="0" lang="zh-CN" altLang="en-US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8626">
            <a:off x="7423537" y="1324697"/>
            <a:ext cx="708545" cy="825018"/>
          </a:xfrm>
          <a:prstGeom prst="rect">
            <a:avLst/>
          </a:prstGeom>
        </p:spPr>
      </p:pic>
      <p:pic>
        <p:nvPicPr>
          <p:cNvPr id="4" name="Picture 3" descr="C:\Users\KD\Downloads\1e24e89d7f5cd9676ca9d67d54d1a16f.pn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3235" y="1625600"/>
            <a:ext cx="5278755" cy="451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31">
            <a:hlinkClick r:id="" action="ppaction://media"/>
          </p:cNvPr>
          <p:cNvPicPr/>
          <p:nvPr>
            <a:vide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867218" y="1767840"/>
            <a:ext cx="5050790" cy="27768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/>
    </mc:Choice>
    <mc:Fallback>
      <p:transition spd="slow"/>
    </mc:Fallback>
  </mc:AlternateContent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PA" val="v5.1.1"/>
</p:tagLst>
</file>

<file path=ppt/tags/tag2.xml><?xml version="1.0" encoding="utf-8"?>
<p:tagLst xmlns:p="http://schemas.openxmlformats.org/presentationml/2006/main">
  <p:tag name="KSO_WM_DIAGRAM_VIRTUALLY_FRAME" val="{&quot;height&quot;:112.35125984251968,&quot;left&quot;:127.52685039370078,&quot;top&quot;:70.19874015748032,&quot;width&quot;:820.1731496062991}"/>
</p:tagLst>
</file>

<file path=ppt/tags/tag3.xml><?xml version="1.0" encoding="utf-8"?>
<p:tagLst xmlns:p="http://schemas.openxmlformats.org/presentationml/2006/main">
  <p:tag name="KSO_WM_DIAGRAM_VIRTUALLY_FRAME" val="{&quot;height&quot;:112.35125984251968,&quot;left&quot;:127.52685039370078,&quot;top&quot;:70.19874015748032,&quot;width&quot;:820.1731496062991}"/>
</p:tagLst>
</file>

<file path=ppt/tags/tag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1_1"/>
  <p:tag name="KSO_WM_UNIT_ID" val="diagram20236918_2*m_h_a*1_1_1"/>
  <p:tag name="KSO_WM_TEMPLATE_CATEGORY" val="diagram"/>
  <p:tag name="KSO_WM_TEMPLATE_INDEX" val="20236918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m1-1"/>
  <p:tag name="KSO_WM_DIAGRAM_VERSION" val="3"/>
  <p:tag name="KSO_WM_DIAGRAM_COLOR_TRICK" val="1"/>
  <p:tag name="KSO_WM_DIAGRAM_COLOR_TEXT_CAN_REMOVE" val="n"/>
  <p:tag name="KSO_WM_UNIT_PRESET_TEXT" val="添加标题"/>
  <p:tag name="KSO_WM_UNIT_FILL_TYPE" val="3"/>
  <p:tag name="KSO_WM_UNIT_TEXT_FILL_FORE_SCHEMECOLOR_INDEX" val="1"/>
  <p:tag name="KSO_WM_UNIT_TEXT_FILL_TYPE" val="1"/>
  <p:tag name="KSO_WM_DIAGRAM_MAX_ITEMCNT" val="5"/>
  <p:tag name="KSO_WM_DIAGRAM_MIN_ITEMCNT" val="2"/>
  <p:tag name="KSO_WM_DIAGRAM_VIRTUALLY_FRAME" val="{&quot;height&quot;:397.96518956462234,&quot;left&quot;:48.19999389648437,&quot;top&quot;:91.14063720703125,&quot;width&quot;:863.7000122070312}"/>
  <p:tag name="KSO_WM_DIAGRAM_COLOR_MATCH_VALUE" val="{&quot;shape&quot;:{&quot;fill&quot;:{&quot;gradient&quot;:[{&quot;brightness&quot;:0,&quot;colorType&quot;:2,&quot;pos&quot;:0.23000000417232513,&quot;rgb&quot;:&quot;#ffffff&quot;,&quot;transparency&quot;:0},{&quot;brightness&quot;:0.800000011920929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3_1"/>
  <p:tag name="KSO_WM_UNIT_ID" val="diagram20236918_2*m_h_a*1_3_1"/>
  <p:tag name="KSO_WM_TEMPLATE_CATEGORY" val="diagram"/>
  <p:tag name="KSO_WM_TEMPLATE_INDEX" val="20236918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m1-1"/>
  <p:tag name="KSO_WM_DIAGRAM_VERSION" val="3"/>
  <p:tag name="KSO_WM_DIAGRAM_COLOR_TRICK" val="1"/>
  <p:tag name="KSO_WM_DIAGRAM_COLOR_TEXT_CAN_REMOVE" val="n"/>
  <p:tag name="KSO_WM_UNIT_PRESET_TEXT" val="添加标题"/>
  <p:tag name="KSO_WM_UNIT_FILL_TYPE" val="3"/>
  <p:tag name="KSO_WM_UNIT_TEXT_FILL_FORE_SCHEMECOLOR_INDEX" val="1"/>
  <p:tag name="KSO_WM_UNIT_TEXT_FILL_TYPE" val="1"/>
  <p:tag name="KSO_WM_DIAGRAM_MAX_ITEMCNT" val="5"/>
  <p:tag name="KSO_WM_DIAGRAM_MIN_ITEMCNT" val="2"/>
  <p:tag name="KSO_WM_DIAGRAM_VIRTUALLY_FRAME" val="{&quot;height&quot;:397.96518956462234,&quot;left&quot;:48.19999389648437,&quot;top&quot;:91.14063720703125,&quot;width&quot;:863.7000122070312}"/>
  <p:tag name="KSO_WM_DIAGRAM_COLOR_MATCH_VALUE" val="{&quot;shape&quot;:{&quot;fill&quot;:{&quot;gradient&quot;:[{&quot;brightness&quot;:0,&quot;colorType&quot;:2,&quot;pos&quot;:0.23000000417232513,&quot;rgb&quot;:&quot;#ffffff&quot;,&quot;transparency&quot;:0},{&quot;brightness&quot;:0.800000011920929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6.xml><?xml version="1.0" encoding="utf-8"?>
<p:tagLst xmlns:p="http://schemas.openxmlformats.org/presentationml/2006/main">
  <p:tag name="RESOURCE_RECORD_KEY" val="{&quot;70&quot;:[3327356]}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9.xml><?xml version="1.0" encoding="utf-8"?>
<p:tagLst xmlns:p="http://schemas.openxmlformats.org/presentationml/2006/main">
  <p:tag name="COMMONDATA" val="eyJoZGlkIjoiMzVhMWFhMzE0ZDdlZTk1MzUxMjZmOTAzZDU5NWY5NjkifQ=="/>
  <p:tag name="RESOURCE_RECORD_KEY" val="{&quot;13&quot;:[4680684]}"/>
  <p:tag name="resource_record_key" val="{&quot;13&quot;:[4680684],&quot;70&quot;:[3322137]}"/>
</p:tagLst>
</file>

<file path=ppt/theme/theme1.xml><?xml version="1.0" encoding="utf-8"?>
<a:theme xmlns:a="http://schemas.openxmlformats.org/drawingml/2006/main" name="Office 主题">
  <a:themeElements>
    <a:clrScheme name="绿色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font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lvl="0" algn="l">
          <a:buClrTx/>
          <a:buSzTx/>
          <a:buFontTx/>
          <a:defRPr lang="zh-CN" altLang="en-US" sz="2800" dirty="0" smtClean="0">
            <a:latin typeface="宋体" panose="02010600030101010101" pitchFamily="2" charset="-122"/>
            <a:ea typeface="宋体" panose="02010600030101010101" pitchFamily="2" charset="-122"/>
            <a:cs typeface="宋体" panose="02010600030101010101" pitchFamily="2" charset="-122"/>
            <a:sym typeface="+mn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</Words>
  <Application>WPS 演示</Application>
  <PresentationFormat>宽屏</PresentationFormat>
  <Paragraphs>33</Paragraphs>
  <Slides>6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方正姚体简体</vt:lpstr>
      <vt:lpstr>微软雅黑</vt:lpstr>
      <vt:lpstr>楷体</vt:lpstr>
      <vt:lpstr>Times New Roman</vt:lpstr>
      <vt:lpstr>Calibri</vt:lpstr>
      <vt:lpstr>Arial Unicode MS</vt:lpstr>
      <vt:lpstr>等线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课件</dc:title>
  <dc:creator>Administrator</dc:creator>
  <cp:lastModifiedBy>真牛</cp:lastModifiedBy>
  <cp:revision>422</cp:revision>
  <dcterms:created xsi:type="dcterms:W3CDTF">2021-03-10T08:28:00Z</dcterms:created>
  <dcterms:modified xsi:type="dcterms:W3CDTF">2024-08-20T15:20:36Z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8F6A40DEAB994B90A50F73EA1B060CF3_13</vt:lpwstr>
  </property>
</Properties>
</file>