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6" r:id="rId2"/>
    <p:sldId id="257" r:id="rId3"/>
    <p:sldId id="321" r:id="rId4"/>
    <p:sldId id="364" r:id="rId5"/>
    <p:sldId id="387" r:id="rId6"/>
    <p:sldId id="409" r:id="rId7"/>
    <p:sldId id="427" r:id="rId8"/>
    <p:sldId id="411" r:id="rId9"/>
    <p:sldId id="410" r:id="rId10"/>
    <p:sldId id="429" r:id="rId11"/>
    <p:sldId id="430" r:id="rId12"/>
    <p:sldId id="432" r:id="rId13"/>
    <p:sldId id="433" r:id="rId14"/>
    <p:sldId id="434" r:id="rId15"/>
    <p:sldId id="436" r:id="rId16"/>
    <p:sldId id="435" r:id="rId17"/>
    <p:sldId id="423" r:id="rId18"/>
    <p:sldId id="424" r:id="rId19"/>
    <p:sldId id="338" r:id="rId20"/>
  </p:sldIdLst>
  <p:sldSz cx="12192000" cy="6858000"/>
  <p:notesSz cx="6858000" cy="9144000"/>
  <p:embeddedFontLst>
    <p:embeddedFont>
      <p:font typeface="等线" panose="02010600030101010101" pitchFamily="2" charset="-122"/>
      <p:regular r:id="rId23"/>
      <p:bold r:id="rId24"/>
    </p:embeddedFont>
    <p:embeddedFont>
      <p:font typeface="楷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3DB"/>
    <a:srgbClr val="004A82"/>
    <a:srgbClr val="57C0F7"/>
    <a:srgbClr val="DD92CE"/>
    <a:srgbClr val="147BE0"/>
    <a:srgbClr val="2EAAEE"/>
    <a:srgbClr val="0F9AE7"/>
    <a:srgbClr val="54BEF6"/>
    <a:srgbClr val="0B98E6"/>
    <a:srgbClr val="0A9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68F48CB-B3E4-4AC4-B9B0-83364689537C}" styleName="{d81a1682-f6d3-453d-a0b4-2df6d50f48b8}">
    <a:wholeTbl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B8D6BA"/>
              </a:solidFill>
            </a:ln>
          </a:left>
          <a:right>
            <a:ln w="6350" cmpd="sng">
              <a:solidFill>
                <a:srgbClr val="B8D6BA"/>
              </a:solidFill>
            </a:ln>
          </a:right>
          <a:top>
            <a:ln w="6350" cmpd="sng">
              <a:solidFill>
                <a:srgbClr val="B8D6BA"/>
              </a:solidFill>
            </a:ln>
          </a:top>
          <a:bottom>
            <a:ln w="6350" cmpd="sng">
              <a:solidFill>
                <a:srgbClr val="B8D6BA"/>
              </a:solidFill>
            </a:ln>
          </a:bottom>
          <a:insideH>
            <a:ln w="6350" cmpd="sng">
              <a:solidFill>
                <a:srgbClr val="B8D6BA"/>
              </a:solidFill>
            </a:ln>
          </a:insideH>
          <a:insideV>
            <a:ln w="6350" cmpd="sng">
              <a:solidFill>
                <a:srgbClr val="B8D6BA"/>
              </a:solidFill>
            </a:ln>
          </a:insideV>
        </a:tcBdr>
        <a:fill>
          <a:solidFill>
            <a:srgbClr val="FFFFFF"/>
          </a:solidFill>
        </a:fill>
      </a:tcStyle>
    </a:wholeTbl>
    <a:firstRow>
      <a:tcTxStyle>
        <a:fontRef idx="none">
          <a:prstClr val="black"/>
        </a:fontRef>
      </a:tcTxStyle>
      <a:tcStyle>
        <a:tcBdr>
          <a:left>
            <a:ln w="6350" cmpd="sng">
              <a:solidFill>
                <a:srgbClr val="FFFFFF"/>
              </a:solidFill>
            </a:ln>
          </a:left>
          <a:right>
            <a:ln w="6350" cmpd="sng">
              <a:solidFill>
                <a:srgbClr val="FFFFFF"/>
              </a:solidFill>
            </a:ln>
          </a:right>
          <a:top>
            <a:ln w="6350" cmpd="sng">
              <a:solidFill>
                <a:srgbClr val="FFFFFF"/>
              </a:solidFill>
            </a:ln>
          </a:top>
          <a:bottom>
            <a:ln w="6350" cmpd="sng">
              <a:solidFill>
                <a:srgbClr val="FFFFFF"/>
              </a:solidFill>
            </a:ln>
          </a:bottom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B8D6BA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424" autoAdjust="0"/>
  </p:normalViewPr>
  <p:slideViewPr>
    <p:cSldViewPr snapToGrid="0">
      <p:cViewPr varScale="1">
        <p:scale>
          <a:sx n="82" d="100"/>
          <a:sy n="82" d="100"/>
        </p:scale>
        <p:origin x="330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F8596-C5D1-40C1-93C6-EAE3ED1D5A67}" type="datetimeFigureOut">
              <a:rPr lang="zh-CN" altLang="en-US" smtClean="0"/>
              <a:t>2024/8/20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22516-44E7-491C-893A-DEC36F951C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22516-44E7-491C-893A-DEC36F951C5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3"/>
          <a:stretch>
            <a:fillRect/>
          </a:stretch>
        </p:blipFill>
        <p:spPr>
          <a:xfrm>
            <a:off x="-1" y="0"/>
            <a:ext cx="12192001" cy="6857140"/>
          </a:xfrm>
          <a:prstGeom prst="rect">
            <a:avLst/>
          </a:prstGeom>
        </p:spPr>
      </p:pic>
      <p:pic>
        <p:nvPicPr>
          <p:cNvPr id="21" name="图片 20" descr="形状, 圆圈&#10;&#10;描述已自动生成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95" y="3300730"/>
            <a:ext cx="2898775" cy="3393440"/>
          </a:xfrm>
          <a:prstGeom prst="rect">
            <a:avLst/>
          </a:prstGeom>
        </p:spPr>
      </p:pic>
      <p:pic>
        <p:nvPicPr>
          <p:cNvPr id="19" name="图片 18" descr="卡通人物&#10;&#10;描述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75" y="2399030"/>
            <a:ext cx="3839210" cy="3896995"/>
          </a:xfrm>
          <a:prstGeom prst="rect">
            <a:avLst/>
          </a:prstGeom>
        </p:spPr>
      </p:pic>
      <p:pic>
        <p:nvPicPr>
          <p:cNvPr id="23" name="图片 22" descr="6376fbabdae31166874205988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0270" y="4362450"/>
            <a:ext cx="1835150" cy="171577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6"/>
          <a:srcRect r="85703"/>
          <a:stretch>
            <a:fillRect/>
          </a:stretch>
        </p:blipFill>
        <p:spPr>
          <a:xfrm>
            <a:off x="-635" y="0"/>
            <a:ext cx="1743075" cy="68541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r="81267"/>
          <a:stretch>
            <a:fillRect/>
          </a:stretch>
        </p:blipFill>
        <p:spPr>
          <a:xfrm>
            <a:off x="-86074" y="-779435"/>
            <a:ext cx="1660585" cy="70123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3"/>
          <a:stretch>
            <a:fillRect/>
          </a:stretch>
        </p:blipFill>
        <p:spPr>
          <a:xfrm>
            <a:off x="-1" y="0"/>
            <a:ext cx="12192001" cy="6857140"/>
          </a:xfrm>
          <a:prstGeom prst="rect">
            <a:avLst/>
          </a:prstGeom>
        </p:spPr>
      </p:pic>
      <p:pic>
        <p:nvPicPr>
          <p:cNvPr id="8" name="图片 7" descr="图片2-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100" y="408305"/>
            <a:ext cx="11519535" cy="5918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D9F5FE">
                  <a:alpha val="100000"/>
                </a:srgbClr>
              </a:clrFrom>
              <a:clrTo>
                <a:srgbClr val="D9F5FE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3"/>
          <a:stretch>
            <a:fillRect/>
          </a:stretch>
        </p:blipFill>
        <p:spPr>
          <a:xfrm>
            <a:off x="-1" y="0"/>
            <a:ext cx="12192001" cy="6857140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9017584" y="125005"/>
            <a:ext cx="29921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第1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  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评选最优班集体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1" name="图片 10" descr="卡通人物&#10;&#10;描述已自动生成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24" y="10983"/>
            <a:ext cx="669026" cy="540000"/>
          </a:xfrm>
          <a:prstGeom prst="rect">
            <a:avLst/>
          </a:prstGeom>
        </p:spPr>
      </p:pic>
      <p:pic>
        <p:nvPicPr>
          <p:cNvPr id="19" name="图片 18" descr="卡通人物&#10;&#10;描述已自动生成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70" y="5019675"/>
            <a:ext cx="1810385" cy="1837690"/>
          </a:xfrm>
          <a:prstGeom prst="rect">
            <a:avLst/>
          </a:prstGeom>
        </p:spPr>
      </p:pic>
      <p:pic>
        <p:nvPicPr>
          <p:cNvPr id="23" name="图片 22" descr="6376fbabdae31166874205988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405130" y="5372100"/>
            <a:ext cx="1835150" cy="1715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3"/>
          <a:stretch>
            <a:fillRect/>
          </a:stretch>
        </p:blipFill>
        <p:spPr>
          <a:xfrm>
            <a:off x="-1" y="0"/>
            <a:ext cx="12192001" cy="6857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25" t="65940" r="22969" b="9994"/>
          <a:stretch>
            <a:fillRect/>
          </a:stretch>
        </p:blipFill>
        <p:spPr>
          <a:xfrm>
            <a:off x="6108760" y="4361267"/>
            <a:ext cx="2533650" cy="161232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-25400000" y="-25400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>
            <p:custDataLst>
              <p:tags r:id="rId6"/>
            </p:custDataLst>
          </p:nvPr>
        </p:nvSpPr>
        <p:spPr>
          <a:xfrm>
            <a:off x="37592000" y="3225800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551557" y="1803208"/>
            <a:ext cx="6541770" cy="7835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4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 评选最优班集体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89250" y="2588331"/>
            <a:ext cx="2921000" cy="6299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执行结果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27030" y="3879614"/>
            <a:ext cx="54127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安徽师范大学附属外国语学校城东校区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葛成云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09904" y="302805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义务教育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信息科技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五年级上册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186475" y="302805"/>
            <a:ext cx="3050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第4单元  </a:t>
            </a:r>
            <a:r>
              <a:rPr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巧助校园运动会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 descr="卡通人物&#10;&#10;描述已自动生成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4" y="188148"/>
            <a:ext cx="669026" cy="5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6985" y="941705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参考代码</a:t>
            </a:r>
            <a:r>
              <a:rPr lang="en-US" altLang="zh-CN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输入计算</a:t>
                </a:r>
              </a:p>
            </p:txBody>
          </p:sp>
        </p:grpSp>
      </p:grpSp>
      <p:sp>
        <p:nvSpPr>
          <p:cNvPr id="5" name="文本框 4"/>
          <p:cNvSpPr txBox="1"/>
          <p:nvPr/>
        </p:nvSpPr>
        <p:spPr>
          <a:xfrm>
            <a:off x="6647180" y="2600960"/>
            <a:ext cx="3602355" cy="25665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A3DB"/>
            </a:solidFill>
          </a:ln>
        </p:spPr>
        <p:txBody>
          <a:bodyPr wrap="square">
            <a:spAutoFit/>
          </a:bodyPr>
          <a:lstStyle/>
          <a:p>
            <a:pPr indent="0" algn="l" defTabSz="914400" fontAlgn="auto">
              <a:lnSpc>
                <a:spcPct val="150000"/>
              </a:lnSpc>
              <a:spcBef>
                <a:spcPts val="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计分规则：</a:t>
            </a:r>
          </a:p>
          <a:p>
            <a:pPr indent="0" algn="l" defTabSz="914400" fontAlgn="auto">
              <a:lnSpc>
                <a:spcPct val="150000"/>
              </a:lnSpc>
              <a:spcBef>
                <a:spcPts val="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第一名增加（</a:t>
            </a:r>
            <a:r>
              <a:rPr lang="en-US" altLang="zh-CN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）分</a:t>
            </a:r>
          </a:p>
          <a:p>
            <a:pPr indent="0" algn="l" defTabSz="914400" fontAlgn="auto">
              <a:lnSpc>
                <a:spcPct val="150000"/>
              </a:lnSpc>
              <a:spcBef>
                <a:spcPts val="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第二名增加（</a:t>
            </a:r>
            <a:r>
              <a:rPr lang="en-US" altLang="zh-CN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）分</a:t>
            </a:r>
            <a:endParaRPr lang="zh-CN" altLang="en-US" sz="24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0" algn="l" defTabSz="914400" fontAlgn="auto">
              <a:lnSpc>
                <a:spcPct val="150000"/>
              </a:lnSpc>
              <a:spcBef>
                <a:spcPts val="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第三名增加（</a:t>
            </a:r>
            <a:r>
              <a:rPr lang="en-US" altLang="zh-CN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）分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B437FAB-56C9-533C-5E75-85D2FF689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40" y="1690515"/>
            <a:ext cx="70770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6985" y="941705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参考代码</a:t>
            </a:r>
            <a:r>
              <a:rPr lang="en-US" altLang="zh-CN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输入计算</a:t>
                </a:r>
              </a:p>
            </p:txBody>
          </p:sp>
        </p:grpSp>
      </p:grpSp>
      <p:cxnSp>
        <p:nvCxnSpPr>
          <p:cNvPr id="7" name="直接连接符 6"/>
          <p:cNvCxnSpPr>
            <a:endCxn id="5" idx="1"/>
          </p:cNvCxnSpPr>
          <p:nvPr/>
        </p:nvCxnSpPr>
        <p:spPr>
          <a:xfrm>
            <a:off x="4281805" y="1862455"/>
            <a:ext cx="2790825" cy="8890"/>
          </a:xfrm>
          <a:prstGeom prst="line">
            <a:avLst/>
          </a:prstGeom>
          <a:ln w="38100">
            <a:solidFill>
              <a:srgbClr val="39A3DB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072630" y="1411605"/>
            <a:ext cx="3881120" cy="9197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A3DB"/>
            </a:solidFill>
          </a:ln>
        </p:spPr>
        <p:txBody>
          <a:bodyPr wrap="square" rtlCol="0" anchor="t">
            <a:spAutoFit/>
          </a:bodyPr>
          <a:lstStyle/>
          <a:p>
            <a:pPr lvl="0" indent="0" algn="l" fontAlgn="auto">
              <a:lnSpc>
                <a:spcPct val="100000"/>
              </a:lnSpc>
              <a:spcBef>
                <a:spcPts val="0"/>
              </a:spcBef>
              <a:buClr>
                <a:srgbClr val="004A82"/>
              </a:buClr>
              <a:buSzTx/>
              <a:buFont typeface="Wingdings" panose="05000000000000000000" charset="0"/>
            </a:pPr>
            <a:r>
              <a:rPr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变量（    ）表示的是</a:t>
            </a:r>
            <a:r>
              <a:rPr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班级序号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558030" y="3357245"/>
            <a:ext cx="2561590" cy="16510"/>
          </a:xfrm>
          <a:prstGeom prst="line">
            <a:avLst/>
          </a:prstGeom>
          <a:ln w="38100">
            <a:solidFill>
              <a:srgbClr val="39A3DB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072630" y="3185795"/>
            <a:ext cx="3881120" cy="168549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A3DB"/>
            </a:solidFill>
          </a:ln>
        </p:spPr>
        <p:txBody>
          <a:bodyPr wrap="square" rtlCol="0" anchor="t">
            <a:spAutoFit/>
          </a:bodyPr>
          <a:lstStyle/>
          <a:p>
            <a:pPr lvl="0" algn="l">
              <a:spcBef>
                <a:spcPts val="0"/>
              </a:spcBef>
              <a:buClr>
                <a:srgbClr val="004A82"/>
              </a:buClr>
              <a:buSzTx/>
              <a:buFont typeface="Wingdings" panose="05000000000000000000" charset="0"/>
            </a:pPr>
            <a:r>
              <a:rPr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输入完</a:t>
            </a:r>
            <a:r>
              <a:rPr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当前班级所有单项得分</a:t>
            </a:r>
            <a:r>
              <a:rPr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后，输入（    ）时程序会结束并保存当前班级得分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821B3B9-1E0A-C932-95B4-30E898870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40" y="1614170"/>
            <a:ext cx="7451903" cy="32571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3085" y="2191385"/>
            <a:ext cx="8592820" cy="2835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我设置的参数为第一名计（      ）分，第二名计（</a:t>
            </a:r>
            <a:r>
              <a:rPr lang="en-US" altLang="zh-CN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）分，第三名计（</a:t>
            </a:r>
            <a:r>
              <a:rPr lang="en-US" altLang="zh-CN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）分。</a:t>
            </a:r>
          </a:p>
          <a:p>
            <a:pPr marL="457200" indent="-4572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在输入了1次第一名，1次第二名，2次第三名后，我观察到程序变量“累加得分”变化为（</a:t>
            </a:r>
            <a:r>
              <a:rPr lang="en-US" altLang="zh-CN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）。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823085" y="1504950"/>
            <a:ext cx="4551045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体验程序，汇报结果：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输入计算</a:t>
                </a: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9835" y="2610485"/>
            <a:ext cx="78022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xmlns="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可将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当前最大值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初始化为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0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，从第</a:t>
            </a:r>
            <a:r>
              <a:rPr lang="en-US" altLang="zh-CN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个数开始依次和当前最大值相比，每次比较后更新当前最大值。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9835" y="1924050"/>
            <a:ext cx="376047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比较班级分数：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比较输出</a:t>
                </a: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6985" y="941705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参考代码：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比较输出</a:t>
                </a: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94" t="1882" r="2289" b="3536"/>
          <a:stretch>
            <a:fillRect/>
          </a:stretch>
        </p:blipFill>
        <p:spPr>
          <a:xfrm>
            <a:off x="1130300" y="1367155"/>
            <a:ext cx="7840345" cy="44672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64785" y="1778635"/>
            <a:ext cx="5534660" cy="10005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A3DB"/>
            </a:solidFill>
          </a:ln>
        </p:spPr>
        <p:txBody>
          <a:bodyPr wrap="square" rtlCol="0" anchor="t">
            <a:spAutoFit/>
          </a:bodyPr>
          <a:lstStyle/>
          <a:p>
            <a:pPr lvl="0" indent="0" algn="l" fontAlgn="auto">
              <a:lnSpc>
                <a:spcPct val="110000"/>
              </a:lnSpc>
              <a:spcBef>
                <a:spcPts val="0"/>
              </a:spcBef>
              <a:buClr>
                <a:srgbClr val="004A82"/>
              </a:buClr>
              <a:buSzTx/>
              <a:buFont typeface="Wingdings" panose="05000000000000000000" charset="0"/>
            </a:pPr>
            <a:r>
              <a:rPr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初始化</a:t>
            </a:r>
            <a:r>
              <a:rPr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当前最大值</a:t>
            </a:r>
            <a:r>
              <a:rPr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为（      ）</a:t>
            </a:r>
          </a:p>
          <a:p>
            <a:pPr lvl="0" indent="0" algn="l" fontAlgn="auto">
              <a:lnSpc>
                <a:spcPct val="110000"/>
              </a:lnSpc>
              <a:spcBef>
                <a:spcPts val="0"/>
              </a:spcBef>
              <a:buClr>
                <a:srgbClr val="004A82"/>
              </a:buClr>
              <a:buSzTx/>
              <a:buFont typeface="Wingdings" panose="05000000000000000000" charset="0"/>
            </a:pPr>
            <a:r>
              <a:rPr lang="zh-CN" altLang="en-US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第一次比较时的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班级号</a:t>
            </a:r>
            <a:r>
              <a:rPr lang="zh-CN" altLang="en-US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为（</a:t>
            </a:r>
            <a:r>
              <a:rPr lang="en-US" altLang="zh-CN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 </a:t>
            </a:r>
            <a:r>
              <a:rPr lang="zh-CN" altLang="en-US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sz="24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4538980" y="2063750"/>
            <a:ext cx="725805" cy="2540"/>
          </a:xfrm>
          <a:prstGeom prst="line">
            <a:avLst/>
          </a:prstGeom>
          <a:ln w="38100">
            <a:solidFill>
              <a:srgbClr val="39A3DB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929380" y="2532380"/>
            <a:ext cx="1326515" cy="6350"/>
          </a:xfrm>
          <a:prstGeom prst="line">
            <a:avLst/>
          </a:prstGeom>
          <a:ln w="38100">
            <a:solidFill>
              <a:srgbClr val="39A3DB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199380" y="4615815"/>
            <a:ext cx="818515" cy="635"/>
          </a:xfrm>
          <a:prstGeom prst="line">
            <a:avLst/>
          </a:prstGeom>
          <a:ln w="38100">
            <a:solidFill>
              <a:srgbClr val="39A3DB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972175" y="4396105"/>
            <a:ext cx="3946266" cy="9652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A3DB"/>
            </a:solidFill>
          </a:ln>
        </p:spPr>
        <p:txBody>
          <a:bodyPr wrap="square" rtlCol="0" anchor="t">
            <a:noAutofit/>
          </a:bodyPr>
          <a:lstStyle/>
          <a:p>
            <a:pPr lvl="0" algn="l">
              <a:lnSpc>
                <a:spcPct val="110000"/>
              </a:lnSpc>
              <a:spcBef>
                <a:spcPts val="0"/>
              </a:spcBef>
              <a:buClr>
                <a:srgbClr val="004A82"/>
              </a:buClr>
              <a:buSzTx/>
              <a:buFont typeface="Wingdings" panose="05000000000000000000" charset="0"/>
            </a:pPr>
            <a:r>
              <a:rPr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比较完成后，将分数高的班级号设为</a:t>
            </a:r>
            <a:r>
              <a:rPr sz="24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变量</a:t>
            </a:r>
            <a:r>
              <a:rPr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（     ）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300" y="1859280"/>
            <a:ext cx="5731510" cy="3632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7112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xmlns="" val="200" checksum="3773799597"/>
                </a:ext>
              </a:extLst>
            </a:pPr>
            <a:r>
              <a:rPr lang="zh-CN" altLang="en-US" sz="28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参考表中的输入名次，推算程序的执行结果。</a:t>
            </a:r>
          </a:p>
          <a:p>
            <a:pPr indent="7112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xmlns="" val="200" checksum="3773799597"/>
                </a:ext>
              </a:extLst>
            </a:pPr>
            <a:r>
              <a:rPr lang="zh-CN" altLang="en-US" sz="28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最优班级的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班级号</a:t>
            </a:r>
            <a:r>
              <a:rPr lang="zh-CN" altLang="en-US" sz="28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是（</a:t>
            </a:r>
            <a:r>
              <a:rPr lang="en-US" altLang="zh-CN" sz="28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     </a:t>
            </a:r>
            <a:r>
              <a:rPr lang="zh-CN" altLang="en-US" sz="28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）</a:t>
            </a:r>
          </a:p>
          <a:p>
            <a:pPr indent="7112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xmlns="" val="200" checksum="3773799597"/>
                </a:ext>
              </a:extLst>
            </a:pPr>
            <a:r>
              <a:rPr lang="zh-CN" altLang="en-US" sz="28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完善程序代码，输入表中的名次数据，验证程序的执行结果是否与预设一致。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比较输出</a:t>
                </a:r>
              </a:p>
            </p:txBody>
          </p:sp>
        </p:grpSp>
      </p:grp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7037705" y="1777365"/>
          <a:ext cx="3913505" cy="3210560"/>
        </p:xfrm>
        <a:graphic>
          <a:graphicData uri="http://schemas.openxmlformats.org/drawingml/2006/table">
            <a:tbl>
              <a:tblPr firstRow="1">
                <a:tableStyleId>{968F48CB-B3E4-4AC4-B9B0-83364689537C}</a:tableStyleId>
              </a:tblPr>
              <a:tblGrid>
                <a:gridCol w="880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264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班级号</a:t>
                      </a:r>
                    </a:p>
                  </a:txBody>
                  <a:tcPr marL="68580" marR="68580" marT="0" marB="0" anchor="ctr">
                    <a:lnL w="28575">
                      <a:solidFill>
                        <a:schemeClr val="accent2"/>
                      </a:solidFill>
                      <a:prstDash val="solid"/>
                    </a:lnL>
                    <a:lnT w="28575">
                      <a:solidFill>
                        <a:schemeClr val="accent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A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</a:t>
                      </a:r>
                    </a:p>
                  </a:txBody>
                  <a:tcPr marL="68580" marR="68580" marT="0" marB="0" anchor="ctr">
                    <a:lnT w="28575">
                      <a:solidFill>
                        <a:schemeClr val="accent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B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</a:t>
                      </a:r>
                    </a:p>
                  </a:txBody>
                  <a:tcPr marL="68580" marR="68580" marT="0" marB="0" anchor="ctr">
                    <a:lnT w="28575">
                      <a:solidFill>
                        <a:schemeClr val="accent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C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</a:t>
                      </a:r>
                    </a:p>
                  </a:txBody>
                  <a:tcPr marL="68580" marR="68580" marT="0" marB="0" anchor="ctr">
                    <a:lnT w="28575">
                      <a:solidFill>
                        <a:schemeClr val="accent2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D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项目</a:t>
                      </a:r>
                    </a:p>
                  </a:txBody>
                  <a:tcPr marL="68580" marR="68580" marT="0" marB="0" anchor="ctr">
                    <a:lnR w="28575">
                      <a:solidFill>
                        <a:schemeClr val="accent2"/>
                      </a:solidFill>
                      <a:prstDash val="solid"/>
                    </a:lnR>
                    <a:lnT w="28575">
                      <a:solidFill>
                        <a:schemeClr val="accent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28575">
                      <a:solidFill>
                        <a:schemeClr val="accent2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</a:t>
                      </a:r>
                    </a:p>
                  </a:txBody>
                  <a:tcPr marL="68580" marR="68580" marT="0" marB="0" anchor="ctr">
                    <a:lnR w="28575">
                      <a:solidFill>
                        <a:schemeClr val="accent2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28575">
                      <a:solidFill>
                        <a:schemeClr val="accent2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</a:t>
                      </a:r>
                    </a:p>
                  </a:txBody>
                  <a:tcPr marL="68580" marR="68580" marT="0" marB="0" anchor="ctr">
                    <a:lnR w="28575">
                      <a:solidFill>
                        <a:schemeClr val="accent2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640"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28575">
                      <a:solidFill>
                        <a:schemeClr val="accent2"/>
                      </a:solidFill>
                      <a:prstDash val="solid"/>
                    </a:lnL>
                    <a:lnB w="28575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</a:t>
                      </a:r>
                    </a:p>
                  </a:txBody>
                  <a:tcPr marL="68580" marR="68580" marT="0" marB="0" anchor="ctr">
                    <a:lnB w="28575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</a:t>
                      </a:r>
                    </a:p>
                  </a:txBody>
                  <a:tcPr marL="68580" marR="68580" marT="0" marB="0" anchor="ctr">
                    <a:lnB w="28575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</a:t>
                      </a:r>
                    </a:p>
                  </a:txBody>
                  <a:tcPr marL="68580" marR="68580" marT="0" marB="0" anchor="ctr">
                    <a:lnB w="28575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60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名</a:t>
                      </a:r>
                    </a:p>
                  </a:txBody>
                  <a:tcPr marL="68580" marR="68580" marT="0" marB="0" anchor="ctr">
                    <a:lnR w="28575">
                      <a:solidFill>
                        <a:schemeClr val="accent2"/>
                      </a:solidFill>
                      <a:prstDash val="solid"/>
                    </a:lnR>
                    <a:lnB w="28575">
                      <a:solidFill>
                        <a:schemeClr val="accent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276985" y="1116330"/>
            <a:ext cx="27736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验证程序：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13585" y="2096135"/>
            <a:ext cx="846836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xmlns="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运行程序输出评选结果，对比程序计算出的“各班级得分”数据，验证程序执行结果。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13585" y="1409700"/>
            <a:ext cx="376047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输出评选结果：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比较输出</a:t>
                </a: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9395" y="3496310"/>
            <a:ext cx="10010775" cy="18192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9835" y="2610485"/>
            <a:ext cx="780224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xmlns="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请汇报自己的项目成果，并谈谈自己的收获。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9835" y="1924050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汇报分享：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分享反馈</a:t>
                </a:r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9735" y="1835785"/>
            <a:ext cx="780224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观察如下图所示程序，算一算，然后运行程序，验证计算结果。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6985" y="977900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作业：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分享反馈</a:t>
                </a:r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750" y="3023870"/>
            <a:ext cx="8572500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297995" y="2392721"/>
            <a:ext cx="4297680" cy="17532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期待你下节课</a:t>
            </a:r>
            <a:endParaRPr lang="en-US" altLang="zh-C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更精彩的表现</a:t>
            </a:r>
          </a:p>
        </p:txBody>
      </p:sp>
      <p:pic>
        <p:nvPicPr>
          <p:cNvPr id="3" name="图片 2" descr="图标&#10;&#10;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21545"/>
          <a:stretch>
            <a:fillRect/>
          </a:stretch>
        </p:blipFill>
        <p:spPr>
          <a:xfrm>
            <a:off x="2175965" y="2648343"/>
            <a:ext cx="893976" cy="1241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09904" y="302805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义务教育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信息科技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五年级上册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186475" y="302805"/>
            <a:ext cx="458660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第4单元  巧助校园运动会——算法执行</a:t>
            </a:r>
          </a:p>
        </p:txBody>
      </p:sp>
      <p:pic>
        <p:nvPicPr>
          <p:cNvPr id="9" name="图片 8" descr="卡通人物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4" y="188148"/>
            <a:ext cx="669026" cy="5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4" name="图片 3" descr="卡通人物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2EAAEE"/>
              </a:solidFill>
              <a:ln w="57150">
                <a:solidFill>
                  <a:srgbClr val="147BE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文本框 6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学习目标</a:t>
                </a:r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1954530" y="1866900"/>
            <a:ext cx="8749665" cy="304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能分析简单算法的执行结果。</a:t>
            </a:r>
          </a:p>
          <a:p>
            <a:pPr marL="457200" indent="-4572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根据比赛名次找出分数最高的班级。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2" name="图片 1" descr="卡通人物&#10;&#10;描述已自动生成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5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2EAAEE"/>
              </a:solidFill>
              <a:ln w="57150">
                <a:solidFill>
                  <a:srgbClr val="147BE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7" name="文本框 6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学习步骤</a:t>
                </a:r>
                <a:endPara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汉仪汉黑W" panose="00020600040101010101" charset="-122"/>
                </a:endParaRPr>
              </a:p>
            </p:txBody>
          </p:sp>
        </p:grpSp>
      </p:grpSp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4994910" y="1487805"/>
            <a:ext cx="6358255" cy="3879215"/>
            <a:chOff x="3551" y="3391"/>
            <a:chExt cx="6817" cy="6109"/>
          </a:xfrm>
        </p:grpSpPr>
        <p:sp>
          <p:nvSpPr>
            <p:cNvPr id="14" name="文本框 13"/>
            <p:cNvSpPr txBox="1"/>
            <p:nvPr>
              <p:custDataLst>
                <p:tags r:id="rId2"/>
              </p:custDataLst>
            </p:nvPr>
          </p:nvSpPr>
          <p:spPr>
            <a:xfrm>
              <a:off x="3551" y="3391"/>
              <a:ext cx="6817" cy="8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en-US" altLang="zh-CN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 </a:t>
              </a:r>
              <a:r>
                <a:rPr lang="zh-CN" altLang="en-US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学习情境</a:t>
              </a:r>
            </a:p>
          </p:txBody>
        </p:sp>
        <p:sp>
          <p:nvSpPr>
            <p:cNvPr id="15" name="文本框 14"/>
            <p:cNvSpPr txBox="1"/>
            <p:nvPr>
              <p:custDataLst>
                <p:tags r:id="rId3"/>
              </p:custDataLst>
            </p:nvPr>
          </p:nvSpPr>
          <p:spPr>
            <a:xfrm>
              <a:off x="3551" y="4708"/>
              <a:ext cx="6817" cy="8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en-US" altLang="zh-CN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 </a:t>
              </a:r>
              <a:r>
                <a:rPr lang="zh-CN" altLang="en-US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设计算法</a:t>
              </a:r>
            </a:p>
          </p:txBody>
        </p:sp>
        <p:sp>
          <p:nvSpPr>
            <p:cNvPr id="16" name="文本框 15"/>
            <p:cNvSpPr txBox="1"/>
            <p:nvPr>
              <p:custDataLst>
                <p:tags r:id="rId4"/>
              </p:custDataLst>
            </p:nvPr>
          </p:nvSpPr>
          <p:spPr>
            <a:xfrm>
              <a:off x="3551" y="6025"/>
              <a:ext cx="6817" cy="8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algn="l">
                <a:buClr>
                  <a:srgbClr val="C00000"/>
                </a:buClr>
                <a:buSzTx/>
                <a:buFont typeface="Wingdings" panose="05000000000000000000" pitchFamily="2" charset="2"/>
                <a:buNone/>
              </a:pPr>
              <a:r>
                <a:rPr lang="en-US" altLang="zh-CN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 </a:t>
              </a:r>
              <a:r>
                <a:rPr lang="zh-CN" altLang="en-US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输入计算</a:t>
              </a:r>
            </a:p>
          </p:txBody>
        </p:sp>
        <p:sp>
          <p:nvSpPr>
            <p:cNvPr id="17" name="文本框 16"/>
            <p:cNvSpPr txBox="1"/>
            <p:nvPr>
              <p:custDataLst>
                <p:tags r:id="rId5"/>
              </p:custDataLst>
            </p:nvPr>
          </p:nvSpPr>
          <p:spPr>
            <a:xfrm>
              <a:off x="3551" y="7342"/>
              <a:ext cx="6817" cy="8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 </a:t>
              </a:r>
              <a:r>
                <a:rPr lang="zh-CN" altLang="en-US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比较输出</a:t>
              </a:r>
            </a:p>
          </p:txBody>
        </p:sp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3551" y="8659"/>
              <a:ext cx="6817" cy="84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indent="0">
                <a:buClr>
                  <a:srgbClr val="C00000"/>
                </a:buClr>
                <a:buFont typeface="Wingdings" panose="05000000000000000000" pitchFamily="2" charset="2"/>
                <a:buNone/>
              </a:pPr>
              <a:r>
                <a:rPr lang="en-US" altLang="zh-CN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 </a:t>
              </a:r>
              <a:r>
                <a:rPr lang="zh-CN" altLang="en-US" sz="3200" b="1" dirty="0">
                  <a:solidFill>
                    <a:srgbClr val="004A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分享反馈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3" name="图片 2" descr="卡通人物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学习情境</a:t>
                </a:r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5220" y="2876550"/>
            <a:ext cx="7248525" cy="27051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13460" y="1852930"/>
            <a:ext cx="9354820" cy="14820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xmlns="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运动会结束了，为了表彰先进，需要评选出各年级最优班集体。</a:t>
            </a:r>
            <a:endParaRPr lang="en-US" altLang="zh-CN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013460" y="1098550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情境：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3" name="图片 2" descr="卡通人物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学习情境</a:t>
                </a: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2676525" y="3011805"/>
            <a:ext cx="694563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extLst>
                <a:ext uri="{35155182-B16C-46BC-9424-99874614C6A1}">
                  <wpsdc:indentchars xmlns:wpsdc="http://www.wps.cn/officeDocument/2017/drawingmlCustomData" xmlns="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各班级获得的名次都不相同，有没有什么好方法能够公平选出最优班集体呢？</a:t>
            </a:r>
          </a:p>
        </p:txBody>
      </p:sp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2676525" y="2257425"/>
            <a:ext cx="245618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交流讨论：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9835" y="2610485"/>
            <a:ext cx="8106410" cy="213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比较第一名人数最多的班级</a:t>
            </a:r>
          </a:p>
          <a:p>
            <a:pPr marL="457200" indent="-45720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比较前三名人数最多的班级</a:t>
            </a:r>
          </a:p>
          <a:p>
            <a:pPr marL="457200" indent="-457200" algn="l" defTabSz="914400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Char char="Ø"/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给前三名分别加分，统计分数最高的班级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9835" y="1924050"/>
            <a:ext cx="8333105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思考：你觉得下面三种评选方式哪种最好？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设计算法</a:t>
                </a: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9835" y="2610485"/>
            <a:ext cx="810641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xmlns="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先确定单项比赛前几名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赋分方法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，如前三名分别赋分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6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分、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4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分和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分，然后累计出各班级得分，得分最高的班级为最优班级。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9835" y="1924050"/>
            <a:ext cx="8333105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最优班级评选规则：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设计算法</a:t>
                </a: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51915" y="1372870"/>
            <a:ext cx="94888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尝试使用下面的模块，绘制算法流程图：</a:t>
            </a:r>
            <a:endParaRPr lang="zh-CN" altLang="en-US" sz="3200" dirty="0">
              <a:solidFill>
                <a:srgbClr val="004A8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设计算法</a:t>
                </a:r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370" y="2047875"/>
            <a:ext cx="8048625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9835" y="2610485"/>
            <a:ext cx="780224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2800" algn="l" defTabSz="914400" fontAlgn="auto">
              <a:lnSpc>
                <a:spcPct val="100000"/>
              </a:lnSpc>
              <a:spcBef>
                <a:spcPts val="2200"/>
              </a:spcBef>
              <a:buClr>
                <a:srgbClr val="004A82"/>
              </a:buClr>
              <a:buSzTx/>
              <a:buFont typeface="Wingdings" panose="05000000000000000000" charset="0"/>
              <a:buNone/>
              <a:extLst>
                <a:ext uri="{35155182-B16C-46BC-9424-99874614C6A1}">
                  <wpsdc:indentchars xmlns:wpsdc="http://www.wps.cn/officeDocument/2017/drawingmlCustomData" xmlns="" val="200" checksum="3877492575"/>
                </a:ext>
              </a:extLst>
            </a:pP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编辑程序先输入班级的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单项名次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，根据名次进行单项成绩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赋分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，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累加</a:t>
            </a:r>
            <a:r>
              <a:rPr lang="zh-CN" altLang="en-US" sz="3200" dirty="0">
                <a:solidFill>
                  <a:srgbClr val="004A82"/>
                </a:solidFill>
                <a:latin typeface="楷体" panose="02010609060101010101" charset="-122"/>
                <a:ea typeface="楷体" panose="02010609060101010101" charset="-122"/>
              </a:rPr>
              <a:t>到班级分数里。</a:t>
            </a: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9835" y="1924050"/>
            <a:ext cx="3760470" cy="53403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algn="l"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004A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计算班级分数：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-163195" y="-172085"/>
            <a:ext cx="2964815" cy="1440180"/>
            <a:chOff x="-257" y="-271"/>
            <a:chExt cx="4669" cy="2268"/>
          </a:xfrm>
        </p:grpSpPr>
        <p:pic>
          <p:nvPicPr>
            <p:cNvPr id="6" name="图片 5" descr="卡通人物&#10;&#10;描述已自动生成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7" y="-271"/>
              <a:ext cx="2268" cy="2268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596" y="232"/>
              <a:ext cx="2816" cy="922"/>
              <a:chOff x="1596" y="232"/>
              <a:chExt cx="2816" cy="922"/>
            </a:xfrm>
          </p:grpSpPr>
          <p:sp>
            <p:nvSpPr>
              <p:cNvPr id="10" name="矩形: 圆角 5"/>
              <p:cNvSpPr/>
              <p:nvPr/>
            </p:nvSpPr>
            <p:spPr>
              <a:xfrm>
                <a:off x="1596" y="232"/>
                <a:ext cx="2816" cy="923"/>
              </a:xfrm>
              <a:prstGeom prst="roundRect">
                <a:avLst/>
              </a:prstGeom>
              <a:solidFill>
                <a:srgbClr val="DD92CE"/>
              </a:solidFill>
              <a:ln w="57150">
                <a:solidFill>
                  <a:srgbClr val="7030A0"/>
                </a:solidFill>
              </a:ln>
            </p:spPr>
            <p:style>
              <a:lnRef idx="0">
                <a:srgbClr val="FFFFFF"/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1" name="文本框 10" descr="7b0a2020202022776f7264617274223a2022220a7d0a"/>
              <p:cNvSpPr txBox="1"/>
              <p:nvPr/>
            </p:nvSpPr>
            <p:spPr>
              <a:xfrm>
                <a:off x="1780" y="242"/>
                <a:ext cx="2528" cy="7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汉仪汉黑W" panose="00020600040101010101" charset="-122"/>
                  </a:rPr>
                  <a:t>输入计算</a:t>
                </a:r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364974],&quot;29&quot;:[20426264,20405950,20405918,20405933,20405934]}"/>
  <p:tag name="COMMONDATA" val="eyJoZGlkIjoiZjIxYzJhNWQ1ZDQ0MWE1MmJkZTJmNTkyZGU0MjVkN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29&quot;:[20426264,20405950,20405918,20405933,20405934]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07*252"/>
  <p:tag name="TABLE_ENDDRAG_RECT" val="89*140*307*25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XEDSHAPES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1.49653543307085,&quot;left&quot;:282.15,&quot;top&quot;:145.35,&quot;width&quot;:406.0136220472441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C22"/>
      </a:accent1>
      <a:accent2>
        <a:srgbClr val="005C22"/>
      </a:accent2>
      <a:accent3>
        <a:srgbClr val="005C22"/>
      </a:accent3>
      <a:accent4>
        <a:srgbClr val="005C22"/>
      </a:accent4>
      <a:accent5>
        <a:srgbClr val="005C22"/>
      </a:accent5>
      <a:accent6>
        <a:srgbClr val="005C22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宽屏</PresentationFormat>
  <Paragraphs>112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微软雅黑</vt:lpstr>
      <vt:lpstr>宋体</vt:lpstr>
      <vt:lpstr>等线</vt:lpstr>
      <vt:lpstr>Arial</vt:lpstr>
      <vt:lpstr>Calibri</vt:lpstr>
      <vt:lpstr>Wingdings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Alex Sun</dc:creator>
  <cp:lastModifiedBy>tellei</cp:lastModifiedBy>
  <cp:revision>64</cp:revision>
  <dcterms:created xsi:type="dcterms:W3CDTF">2017-02-17T02:33:00Z</dcterms:created>
  <dcterms:modified xsi:type="dcterms:W3CDTF">2024-08-20T13:36:07Z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8DF63B52E48C434F8359024946FBC172_13</vt:lpwstr>
  </property>
  <property fmtid="{D5CDD505-2E9C-101B-9397-08002B2CF9AE}" pid="3" name="KSOProductBuildVer">
    <vt:lpwstr>2052-12.1.0.17147</vt:lpwstr>
  </property>
</Properties>
</file>