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  <p:sldMasterId id="2147483651" r:id="rId2"/>
    <p:sldMasterId id="2147483654" r:id="rId3"/>
  </p:sldMasterIdLst>
  <p:notesMasterIdLst>
    <p:notesMasterId r:id="rId24"/>
  </p:notesMasterIdLst>
  <p:sldIdLst>
    <p:sldId id="12703" r:id="rId4"/>
    <p:sldId id="12711" r:id="rId5"/>
    <p:sldId id="12712" r:id="rId6"/>
    <p:sldId id="637" r:id="rId7"/>
    <p:sldId id="12707" r:id="rId8"/>
    <p:sldId id="12708" r:id="rId9"/>
    <p:sldId id="12726" r:id="rId10"/>
    <p:sldId id="12722" r:id="rId11"/>
    <p:sldId id="12714" r:id="rId12"/>
    <p:sldId id="12733" r:id="rId13"/>
    <p:sldId id="12732" r:id="rId14"/>
    <p:sldId id="12727" r:id="rId15"/>
    <p:sldId id="12723" r:id="rId16"/>
    <p:sldId id="12734" r:id="rId17"/>
    <p:sldId id="12730" r:id="rId18"/>
    <p:sldId id="12709" r:id="rId19"/>
    <p:sldId id="12721" r:id="rId20"/>
    <p:sldId id="12710" r:id="rId21"/>
    <p:sldId id="12731" r:id="rId22"/>
    <p:sldId id="12704" r:id="rId23"/>
  </p:sldIdLst>
  <p:sldSz cx="12192000" cy="6858000"/>
  <p:notesSz cx="6858000" cy="9144000"/>
  <p:embeddedFontLst>
    <p:embeddedFont>
      <p:font typeface="方正启体简体" panose="03000509000000000000" pitchFamily="65" charset="-122"/>
      <p:regular r:id="rId25"/>
    </p:embeddedFont>
    <p:embeddedFont>
      <p:font typeface="方正苏新诗柳楷简体" panose="02000000000000000000" pitchFamily="2" charset="-122"/>
      <p:regular r:id="rId26"/>
    </p:embeddedFont>
    <p:embeddedFont>
      <p:font typeface="楷体_GB2312" panose="02010609030101010101" pitchFamily="49" charset="-122"/>
      <p:regular r:id="rId27"/>
    </p:embeddedFont>
    <p:embeddedFont>
      <p:font typeface="隶书" panose="020105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7242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  <p15:guide id="7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3F0"/>
    <a:srgbClr val="A4CAEF"/>
    <a:srgbClr val="8CCEE0"/>
    <a:srgbClr val="8ED0E2"/>
    <a:srgbClr val="CCE6E4"/>
    <a:srgbClr val="A3DAFF"/>
    <a:srgbClr val="BCDEDB"/>
    <a:srgbClr val="7EBFB9"/>
    <a:srgbClr val="9DCFEA"/>
    <a:srgbClr val="F9E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6238" autoAdjust="0"/>
  </p:normalViewPr>
  <p:slideViewPr>
    <p:cSldViewPr snapToGrid="0" showGuides="1">
      <p:cViewPr varScale="1">
        <p:scale>
          <a:sx n="111" d="100"/>
          <a:sy n="111" d="100"/>
        </p:scale>
        <p:origin x="396" y="114"/>
      </p:cViewPr>
      <p:guideLst>
        <p:guide orient="horz" pos="2160"/>
        <p:guide orient="horz" pos="550"/>
        <p:guide pos="438"/>
        <p:guide pos="7242"/>
        <p:guide orient="horz" pos="372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评选最优班集体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评选最优班集体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评选最优班集体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评选最优班集体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评选最优班集体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362857" y="424207"/>
            <a:ext cx="11466286" cy="5909115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评选最优班集体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618681" y="974731"/>
            <a:ext cx="28839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  巧助校园运动会</a:t>
            </a: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856316" y="5558118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淮北市杜集区袁庄实验学校    张小龙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400" y="919406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2206923" y="2490827"/>
            <a:ext cx="7778148" cy="18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14</a:t>
            </a:r>
            <a:r>
              <a:rPr lang="zh-CN" altLang="en-US" sz="5400" b="1" dirty="0">
                <a:solidFill>
                  <a:srgbClr val="0070C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课   评选最优班集体</a:t>
            </a:r>
            <a:endParaRPr lang="en-US" altLang="zh-CN" sz="5400" b="1" dirty="0">
              <a:solidFill>
                <a:srgbClr val="0070C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0070C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                     </a:t>
            </a:r>
            <a:r>
              <a:rPr lang="en-US" altLang="zh-CN" sz="4000" b="1" dirty="0">
                <a:solidFill>
                  <a:srgbClr val="0070C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执行结果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1760" y="979747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．累加多项成绩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60" y="3966910"/>
            <a:ext cx="1125235" cy="1440000"/>
          </a:xfrm>
          <a:prstGeom prst="rect">
            <a:avLst/>
          </a:prstGeom>
        </p:spPr>
      </p:pic>
      <p:sp>
        <p:nvSpPr>
          <p:cNvPr id="5" name="对话气泡: 椭圆形 4"/>
          <p:cNvSpPr/>
          <p:nvPr/>
        </p:nvSpPr>
        <p:spPr>
          <a:xfrm>
            <a:off x="4522265" y="2153371"/>
            <a:ext cx="3147469" cy="1732830"/>
          </a:xfrm>
          <a:prstGeom prst="wedgeEllipseCallout">
            <a:avLst>
              <a:gd name="adj1" fmla="val -42959"/>
              <a:gd name="adj2" fmla="val 54306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06344" y="2585102"/>
            <a:ext cx="25628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讨论</a:t>
            </a:r>
            <a:r>
              <a:rPr lang="en-US" altLang="zh-CN" sz="20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r>
              <a:rPr lang="zh-CN" altLang="en-US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如何累加同一班级的多个单项名次分数。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31760" y="979747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．保存班级得分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744604"/>
              </p:ext>
            </p:extLst>
          </p:nvPr>
        </p:nvGraphicFramePr>
        <p:xfrm>
          <a:off x="2941638" y="2227263"/>
          <a:ext cx="6480175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979160" imgH="2371680" progId="Word.Picture.8">
                  <p:embed/>
                </p:oleObj>
              </mc:Choice>
              <mc:Fallback>
                <p:oleObj name="Picture" r:id="rId3" imgW="4979160" imgH="2371680" progId="Word.Picture.8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2227263"/>
                        <a:ext cx="6480175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028700" y="1690879"/>
            <a:ext cx="42195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阅读程序，补充代码的作用。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37447" y="3075057"/>
            <a:ext cx="5117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en-US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：比较班级分数</a:t>
            </a:r>
            <a:endParaRPr lang="zh-CN" altLang="zh-CN" sz="4000" b="1" dirty="0">
              <a:gradFill>
                <a:gsLst>
                  <a:gs pos="24000">
                    <a:srgbClr val="0E729A"/>
                  </a:gs>
                  <a:gs pos="100000">
                    <a:srgbClr val="72CDF2"/>
                  </a:gs>
                </a:gsLst>
                <a:lin ang="27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卡通人物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54553" y="3429000"/>
            <a:ext cx="1861191" cy="18611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1760" y="979747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．查找最优班集体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474475" y="2420965"/>
          <a:ext cx="5281649" cy="345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057650" imgH="2651760" progId="Word.Picture.8">
                  <p:embed/>
                </p:oleObj>
              </mc:Choice>
              <mc:Fallback>
                <p:oleObj name="Picture" r:id="rId3" imgW="4057650" imgH="2651760" progId="Word.Picture.8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4475" y="2420965"/>
                        <a:ext cx="5281649" cy="345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89" y="4636268"/>
            <a:ext cx="1125235" cy="1440000"/>
          </a:xfrm>
          <a:prstGeom prst="rect">
            <a:avLst/>
          </a:prstGeom>
        </p:spPr>
      </p:pic>
      <p:sp>
        <p:nvSpPr>
          <p:cNvPr id="6" name="对话气泡: 椭圆形 5"/>
          <p:cNvSpPr/>
          <p:nvPr/>
        </p:nvSpPr>
        <p:spPr>
          <a:xfrm>
            <a:off x="1741851" y="2903438"/>
            <a:ext cx="3147469" cy="1732830"/>
          </a:xfrm>
          <a:prstGeom prst="wedgeEllipseCallout">
            <a:avLst>
              <a:gd name="adj1" fmla="val -42959"/>
              <a:gd name="adj2" fmla="val 54306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84860" y="3298394"/>
            <a:ext cx="25628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累加所有班级的得分后，想一想，如何找出最优班集体呢？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26301" y="1572260"/>
            <a:ext cx="8755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观察程序，补充填写相关指令的作用后，说一说这段程序的作用。</a:t>
            </a:r>
            <a:endParaRPr kumimoji="0" lang="zh-CN" altLang="en-US" sz="4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1760" y="979747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．确定评选结果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28699" y="1822546"/>
            <a:ext cx="9477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尝试运行程序，对比程序计算出的“各班级得分”数据，验证算法的执行结果。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59" y="4790547"/>
            <a:ext cx="1125235" cy="1440000"/>
          </a:xfrm>
          <a:prstGeom prst="rect">
            <a:avLst/>
          </a:prstGeom>
        </p:spPr>
      </p:pic>
      <p:sp>
        <p:nvSpPr>
          <p:cNvPr id="8" name="对话气泡: 椭圆形 7"/>
          <p:cNvSpPr/>
          <p:nvPr/>
        </p:nvSpPr>
        <p:spPr>
          <a:xfrm>
            <a:off x="4285195" y="3619571"/>
            <a:ext cx="3621610" cy="2020987"/>
          </a:xfrm>
          <a:prstGeom prst="wedgeEllipseCallout">
            <a:avLst>
              <a:gd name="adj1" fmla="val -54794"/>
              <a:gd name="adj2" fmla="val 33098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28204" y="4014528"/>
            <a:ext cx="3183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讨论：</a:t>
            </a:r>
            <a:r>
              <a:rPr lang="zh-CN" altLang="en-US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用算法解决生活中的简单问题时，要对算法的正确性进行验证，如何验证算法的执行结果呢？</a:t>
            </a: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14559" y="2469669"/>
          <a:ext cx="6362882" cy="94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4707255" imgH="702945" progId="Word.Picture.8">
                  <p:embed/>
                </p:oleObj>
              </mc:Choice>
              <mc:Fallback>
                <p:oleObj name="Picture" r:id="rId4" imgW="4707255" imgH="702945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559" y="2469669"/>
                        <a:ext cx="6362882" cy="9494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1760" y="979747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．程序中的运算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73121" y="2119312"/>
            <a:ext cx="6045758" cy="2619375"/>
            <a:chOff x="5385490" y="4358564"/>
            <a:chExt cx="4293546" cy="862910"/>
          </a:xfrm>
        </p:grpSpPr>
        <p:sp>
          <p:nvSpPr>
            <p:cNvPr id="4" name="任意多边形: 形状 3"/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: 剪去单角 63"/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8" name="图片 7" descr="卡通人物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7223" y="3794331"/>
            <a:ext cx="1861191" cy="18611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48573" y="2554021"/>
            <a:ext cx="5118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程序中的运算，主要分为以下几类：基本的数学运算（加、减、乘、除）、比较运算（大于、小于或等于等）、逻辑运算（与、或、非）、字符串运算（字符串连接等）和复杂数学运算（四舍五入等）。运算的结果多作为程序参数或者与条件判断、条件循环配合使用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31760" y="979747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．简单算法的执行结果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95399" y="1573985"/>
            <a:ext cx="9305925" cy="943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04190"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用算法求解生活中的简单问题时，要对算法的正确性进行验证，要掌握对算法的执行结果进行分析和验证的方法。想一想，如何验证算法的执行结果呢？</a:t>
            </a:r>
            <a:endParaRPr lang="zh-CN" altLang="en-US" sz="20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584615" y="2638425"/>
          <a:ext cx="6073214" cy="2758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21897975" imgH="9963150" progId="Word.Picture.8">
                  <p:embed/>
                </p:oleObj>
              </mc:Choice>
              <mc:Fallback>
                <p:oleObj name="Picture" r:id="rId3" imgW="21897975" imgH="996315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615" y="2638425"/>
                        <a:ext cx="6073214" cy="2758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3419463" y="5284015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你的想法（                          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608389" y="1881187"/>
          <a:ext cx="9010650" cy="309562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15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769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effectLst/>
                        </a:rPr>
                        <a:t>反思内容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effectLst/>
                        </a:rPr>
                        <a:t>自评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53"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能通过编程、阅读理解、调整参数等形式验证算法的执行结果。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  <a:tab pos="21590" algn="l"/>
                        </a:tabLst>
                      </a:pPr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58"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effectLst/>
                        </a:rPr>
                        <a:t>能通过分析算法的执行结果，确定算法是否能结束，结束后是否达到了要求。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☆☆☆☆☆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401"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effectLst/>
                        </a:rPr>
                        <a:t>能设计并描述评选最优班集体的算法。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401"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effectLst/>
                        </a:rPr>
                        <a:t>能通过累加各项目得分，计算出班级运动会得分。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244">
                <a:tc gridSpan="2"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在本次项目活动中的综合表现： </a:t>
                      </a:r>
                      <a:r>
                        <a:rPr lang="en-US" sz="1600" kern="100" dirty="0">
                          <a:effectLst/>
                        </a:rPr>
                        <a:t>   </a:t>
                      </a:r>
                      <a:r>
                        <a:rPr lang="zh-CN" sz="1600" kern="100" dirty="0">
                          <a:effectLst/>
                        </a:rPr>
                        <a:t>☆☆☆☆☆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4" y="4780990"/>
            <a:ext cx="948503" cy="1213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116" y="807011"/>
            <a:ext cx="955973" cy="33389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515782" y="2954295"/>
          <a:ext cx="5160436" cy="94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817620" imgH="702945" progId="Word.Picture.8">
                  <p:embed/>
                </p:oleObj>
              </mc:Choice>
              <mc:Fallback>
                <p:oleObj name="Picture" r:id="rId3" imgW="3817620" imgH="702945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782" y="2954295"/>
                        <a:ext cx="5160436" cy="9494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284700" y="2114550"/>
            <a:ext cx="762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1.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Calibri" panose="020F0502020204030204" charset="0"/>
              </a:rPr>
              <a:t>观察如下图所示程序，算一算，然后运行程序，验证计算结果。</a:t>
            </a:r>
            <a:endParaRPr kumimoji="0" lang="zh-CN" altLang="en-US" sz="105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24" y="1339452"/>
            <a:ext cx="948503" cy="1213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53" y="4888293"/>
            <a:ext cx="1593007" cy="10620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067175" y="2135188"/>
          <a:ext cx="4541837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21840825" imgH="17068800" progId="Word.Picture.8">
                  <p:embed/>
                </p:oleObj>
              </mc:Choice>
              <mc:Fallback>
                <p:oleObj name="Picture" r:id="rId3" imgW="21840825" imgH="170688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5188"/>
                        <a:ext cx="4541837" cy="354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455989" y="1383325"/>
            <a:ext cx="9764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Calibri" panose="020F0502020204030204" charset="0"/>
              </a:rPr>
              <a:t>2</a:t>
            </a:r>
            <a:r>
              <a:rPr lang="zh-CN" altLang="en-US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Calibri" panose="020F0502020204030204" charset="0"/>
              </a:rPr>
              <a:t>．观察如图所示程序，说一说程序的作用并推算出执行结果。运行程序，验证结果。</a:t>
            </a:r>
          </a:p>
        </p:txBody>
      </p:sp>
      <p:pic>
        <p:nvPicPr>
          <p:cNvPr id="4" name="图片 3" descr="卡通人物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9126" y="4856494"/>
            <a:ext cx="1106352" cy="11063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34" y="5285241"/>
            <a:ext cx="1189266" cy="7928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91" y="1139238"/>
            <a:ext cx="5470833" cy="350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思想气泡: 云 12"/>
          <p:cNvSpPr/>
          <p:nvPr/>
        </p:nvSpPr>
        <p:spPr>
          <a:xfrm>
            <a:off x="2651822" y="2917768"/>
            <a:ext cx="2876141" cy="1620982"/>
          </a:xfrm>
          <a:prstGeom prst="cloudCallout">
            <a:avLst>
              <a:gd name="adj1" fmla="val -55146"/>
              <a:gd name="adj2" fmla="val 62038"/>
            </a:avLst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89015" y="3119368"/>
            <a:ext cx="2210065" cy="1151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04190">
              <a:lnSpc>
                <a:spcPct val="120000"/>
              </a:lnSpc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密密麻麻的数据，试试用程序来处理。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2351" y="4088143"/>
            <a:ext cx="1265679" cy="215364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/>
            <p:cNvSpPr/>
            <p:nvPr>
              <p:custDataLst>
                <p:tags r:id="rId1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问题情境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01241" y="74824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/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/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06822" y="3025164"/>
            <a:ext cx="7703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本课结束，下节课精彩继续！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47843" y="2412017"/>
            <a:ext cx="5293469" cy="48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能分析简单算法的执行结果。</a:t>
            </a:r>
            <a:endParaRPr kumimoji="1"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61836" y="2280903"/>
            <a:ext cx="571734" cy="623044"/>
            <a:chOff x="3931834" y="2087652"/>
            <a:chExt cx="571734" cy="623044"/>
          </a:xfrm>
        </p:grpSpPr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961836" y="3524385"/>
            <a:ext cx="571734" cy="623044"/>
            <a:chOff x="3931834" y="2087652"/>
            <a:chExt cx="571734" cy="623044"/>
          </a:xfrm>
        </p:grpSpPr>
        <p:sp>
          <p:nvSpPr>
            <p:cNvPr id="8" name="矩形 7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3533570" y="3655499"/>
            <a:ext cx="5293469" cy="48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根据比赛名次找出分数最高的班级。</a:t>
            </a:r>
            <a:endParaRPr kumimoji="1"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11" name="PA-矩形 1"/>
            <p:cNvSpPr/>
            <p:nvPr>
              <p:custDataLst>
                <p:tags r:id="rId1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目标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6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" y="1892789"/>
            <a:ext cx="2224503" cy="11270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24" y="1872397"/>
            <a:ext cx="2224503" cy="11678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40" y="1942789"/>
            <a:ext cx="2393321" cy="108653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48" y="1994349"/>
            <a:ext cx="2260391" cy="983417"/>
          </a:xfrm>
          <a:prstGeom prst="rect">
            <a:avLst/>
          </a:prstGeom>
        </p:spPr>
      </p:pic>
      <p:sp>
        <p:nvSpPr>
          <p:cNvPr id="22" name="流程图: 文档 21"/>
          <p:cNvSpPr/>
          <p:nvPr/>
        </p:nvSpPr>
        <p:spPr>
          <a:xfrm rot="16200000">
            <a:off x="1531185" y="2258016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文档 22"/>
          <p:cNvSpPr/>
          <p:nvPr/>
        </p:nvSpPr>
        <p:spPr>
          <a:xfrm rot="16200000">
            <a:off x="4236622" y="2258015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文档 23"/>
          <p:cNvSpPr/>
          <p:nvPr/>
        </p:nvSpPr>
        <p:spPr>
          <a:xfrm rot="16200000">
            <a:off x="6885244" y="2233310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文档 24"/>
          <p:cNvSpPr/>
          <p:nvPr/>
        </p:nvSpPr>
        <p:spPr>
          <a:xfrm rot="16200000">
            <a:off x="9571630" y="2258015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流程图: 汇总连接 25"/>
          <p:cNvSpPr/>
          <p:nvPr/>
        </p:nvSpPr>
        <p:spPr>
          <a:xfrm>
            <a:off x="1139793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汇总连接 26"/>
          <p:cNvSpPr/>
          <p:nvPr/>
        </p:nvSpPr>
        <p:spPr>
          <a:xfrm>
            <a:off x="2519479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流程图: 汇总连接 27"/>
          <p:cNvSpPr/>
          <p:nvPr/>
        </p:nvSpPr>
        <p:spPr>
          <a:xfrm>
            <a:off x="4047630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汇总连接 28"/>
          <p:cNvSpPr/>
          <p:nvPr/>
        </p:nvSpPr>
        <p:spPr>
          <a:xfrm>
            <a:off x="5427316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汇总连接 29"/>
          <p:cNvSpPr/>
          <p:nvPr/>
        </p:nvSpPr>
        <p:spPr>
          <a:xfrm>
            <a:off x="6730332" y="4051258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汇总连接 30"/>
          <p:cNvSpPr/>
          <p:nvPr/>
        </p:nvSpPr>
        <p:spPr>
          <a:xfrm>
            <a:off x="8110018" y="4051258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汇总连接 31"/>
          <p:cNvSpPr/>
          <p:nvPr/>
        </p:nvSpPr>
        <p:spPr>
          <a:xfrm>
            <a:off x="9273413" y="406942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汇总连接 32"/>
          <p:cNvSpPr/>
          <p:nvPr/>
        </p:nvSpPr>
        <p:spPr>
          <a:xfrm>
            <a:off x="10653099" y="406942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987687" y="3113939"/>
            <a:ext cx="22113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确定最优班集体评选规则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确定评选的流程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683626" y="3113939"/>
            <a:ext cx="264298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计算班级分数</a:t>
            </a:r>
            <a:endParaRPr lang="en-US" altLang="zh-CN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比较班级分数</a:t>
            </a:r>
            <a:endParaRPr lang="en-US" altLang="zh-CN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确定评选结果</a:t>
            </a:r>
            <a:endParaRPr lang="en-US" altLang="zh-CN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328883" y="3113747"/>
            <a:ext cx="229145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程序中的运算</a:t>
            </a:r>
            <a:endParaRPr lang="en-US" altLang="zh-CN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验证算法的执行结果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028445" y="3390746"/>
            <a:ext cx="23443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分析程序执行结果并验证</a:t>
            </a:r>
            <a:endParaRPr lang="en-US" altLang="zh-CN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68005" y="3075057"/>
            <a:ext cx="6655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活动1：确定评选规则和流程</a:t>
            </a:r>
          </a:p>
        </p:txBody>
      </p:sp>
      <p:pic>
        <p:nvPicPr>
          <p:cNvPr id="2" name="图片 1" descr="卡通人物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571" y="3429000"/>
            <a:ext cx="1861191" cy="18611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69679" y="2104001"/>
            <a:ext cx="9452641" cy="943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04190" algn="just">
              <a:lnSpc>
                <a:spcPct val="150000"/>
              </a:lnSpc>
              <a:tabLst>
                <a:tab pos="269875" algn="l"/>
              </a:tabLst>
            </a:pPr>
            <a:r>
              <a:rPr lang="zh-CN" altLang="zh-CN" sz="2000" kern="100" dirty="0">
                <a:solidFill>
                  <a:srgbClr val="FF000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讨论</a:t>
            </a:r>
            <a:r>
              <a:rPr lang="en-US" altLang="zh-CN" sz="2000" kern="100" dirty="0">
                <a:solidFill>
                  <a:srgbClr val="FF000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r>
              <a:rPr lang="zh-CN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确定单项比赛前几名的赋分方法，如前三名分别赋分</a:t>
            </a:r>
            <a:r>
              <a:rPr lang="en-US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6</a:t>
            </a:r>
            <a:r>
              <a:rPr lang="zh-CN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分、</a:t>
            </a:r>
            <a:r>
              <a:rPr lang="en-US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r>
              <a:rPr lang="zh-CN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分和</a:t>
            </a:r>
            <a:r>
              <a:rPr lang="en-US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分。明确可以通过累加班级得分，得分最高的班级为最优班集体。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1760" y="979747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．制定评选规则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13" y="3474476"/>
            <a:ext cx="882571" cy="11294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01098" y="4237307"/>
            <a:ext cx="71749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04190" algn="just">
              <a:tabLst>
                <a:tab pos="269875" algn="l"/>
              </a:tabLst>
            </a:pPr>
            <a:r>
              <a:rPr lang="zh-CN" altLang="en-US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你的评选规则：</a:t>
            </a:r>
            <a:r>
              <a:rPr lang="zh-CN" altLang="en-US" sz="2000" u="sng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         </a:t>
            </a:r>
            <a:r>
              <a:rPr lang="zh-CN" altLang="en-US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 。</a:t>
            </a:r>
            <a:endParaRPr lang="zh-CN" altLang="zh-CN" sz="2000" kern="100" dirty="0">
              <a:solidFill>
                <a:srgbClr val="0070C0"/>
              </a:solidFill>
              <a:effectLst/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1760" y="979747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．明确算法流程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81" y="4272978"/>
            <a:ext cx="1125235" cy="1440000"/>
          </a:xfrm>
          <a:prstGeom prst="rect">
            <a:avLst/>
          </a:prstGeom>
        </p:spPr>
      </p:pic>
      <p:sp>
        <p:nvSpPr>
          <p:cNvPr id="4" name="对话气泡: 椭圆形 3"/>
          <p:cNvSpPr/>
          <p:nvPr/>
        </p:nvSpPr>
        <p:spPr>
          <a:xfrm>
            <a:off x="2890186" y="2459438"/>
            <a:ext cx="3147469" cy="1939123"/>
          </a:xfrm>
          <a:prstGeom prst="wedgeEllipseCallout">
            <a:avLst>
              <a:gd name="adj1" fmla="val -42959"/>
              <a:gd name="adj2" fmla="val 54306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17115" y="2767345"/>
            <a:ext cx="25628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如何才能评选出最优班集体呢？</a:t>
            </a:r>
          </a:p>
          <a:p>
            <a:pPr algn="l"/>
            <a:r>
              <a:rPr lang="zh-CN" altLang="en-US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想一想，填一填，在导学案中完善流程图。</a:t>
            </a:r>
          </a:p>
          <a:p>
            <a:pPr algn="l"/>
            <a:endParaRPr lang="zh-CN" altLang="zh-CN" sz="20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872936" y="1810134"/>
          <a:ext cx="2101950" cy="323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9734550" imgH="15011400" progId="Word.Picture.8">
                  <p:embed/>
                </p:oleObj>
              </mc:Choice>
              <mc:Fallback>
                <p:oleObj name="Picture" r:id="rId4" imgW="9734550" imgH="150114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936" y="1810134"/>
                        <a:ext cx="2101950" cy="3237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37447" y="3075057"/>
            <a:ext cx="5117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en-US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计算班级分数</a:t>
            </a:r>
            <a:endParaRPr lang="zh-CN" altLang="zh-CN" sz="4000" b="1" dirty="0">
              <a:gradFill>
                <a:gsLst>
                  <a:gs pos="24000">
                    <a:srgbClr val="0E729A"/>
                  </a:gs>
                  <a:gs pos="100000">
                    <a:srgbClr val="72CDF2"/>
                  </a:gs>
                </a:gsLst>
                <a:lin ang="27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卡通人物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23722" y="3334369"/>
            <a:ext cx="1861191" cy="18611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1760" y="979747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．单项成绩赋分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1" y="4366960"/>
            <a:ext cx="1125235" cy="1440000"/>
          </a:xfrm>
          <a:prstGeom prst="rect">
            <a:avLst/>
          </a:prstGeom>
        </p:spPr>
      </p:pic>
      <p:sp>
        <p:nvSpPr>
          <p:cNvPr id="6" name="对话气泡: 椭圆形 5"/>
          <p:cNvSpPr/>
          <p:nvPr/>
        </p:nvSpPr>
        <p:spPr>
          <a:xfrm>
            <a:off x="1480486" y="2553420"/>
            <a:ext cx="3147469" cy="1939123"/>
          </a:xfrm>
          <a:prstGeom prst="wedgeEllipseCallout">
            <a:avLst>
              <a:gd name="adj1" fmla="val -42959"/>
              <a:gd name="adj2" fmla="val 54306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874090" y="2937527"/>
            <a:ext cx="25628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观察程序，说一说班级是如何确定的？当输入名次后，是如何计分的？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687938-244C-CF22-E25F-CF3644421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48" y="2172235"/>
            <a:ext cx="6012076" cy="333374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IxYzJhNWQ1ZDQ0MWE1MmJkZTJmNTkyZGU0MjVkNz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606</Words>
  <Application>Microsoft Office PowerPoint</Application>
  <PresentationFormat>宽屏</PresentationFormat>
  <Paragraphs>65</Paragraphs>
  <Slides>20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微软雅黑</vt:lpstr>
      <vt:lpstr>方正苏新诗柳楷简体</vt:lpstr>
      <vt:lpstr>Times New Roman</vt:lpstr>
      <vt:lpstr>Arial</vt:lpstr>
      <vt:lpstr>方正启体简体</vt:lpstr>
      <vt:lpstr>楷体_GB2312</vt:lpstr>
      <vt:lpstr>隶书</vt:lpstr>
      <vt:lpstr>Office 主题​​</vt:lpstr>
      <vt:lpstr>1</vt:lpstr>
      <vt:lpstr>1_1</vt:lpstr>
      <vt:lpstr>Picture</vt:lpstr>
      <vt:lpstr>Microsoft Word 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tellei</cp:lastModifiedBy>
  <cp:revision>178</cp:revision>
  <dcterms:created xsi:type="dcterms:W3CDTF">2021-03-10T11:26:00Z</dcterms:created>
  <dcterms:modified xsi:type="dcterms:W3CDTF">2024-08-20T13:35:04Z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11F32DF114084AF69A20A34A3BE822E5_13</vt:lpwstr>
  </property>
  <property fmtid="{D5CDD505-2E9C-101B-9397-08002B2CF9AE}" pid="3" name="KSOProductBuildVer">
    <vt:lpwstr>2052-12.1.0.17147</vt:lpwstr>
  </property>
</Properties>
</file>