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36" r:id="rId3"/>
    <p:sldId id="257" r:id="rId5"/>
    <p:sldId id="321" r:id="rId6"/>
    <p:sldId id="322" r:id="rId7"/>
    <p:sldId id="364" r:id="rId8"/>
    <p:sldId id="387" r:id="rId9"/>
    <p:sldId id="409" r:id="rId10"/>
    <p:sldId id="410" r:id="rId11"/>
    <p:sldId id="335" r:id="rId12"/>
    <p:sldId id="411" r:id="rId13"/>
    <p:sldId id="412" r:id="rId14"/>
    <p:sldId id="413" r:id="rId15"/>
    <p:sldId id="414" r:id="rId16"/>
    <p:sldId id="415" r:id="rId17"/>
    <p:sldId id="416" r:id="rId18"/>
    <p:sldId id="419" r:id="rId19"/>
    <p:sldId id="417" r:id="rId20"/>
    <p:sldId id="420" r:id="rId21"/>
    <p:sldId id="421" r:id="rId22"/>
    <p:sldId id="423" r:id="rId23"/>
    <p:sldId id="424" r:id="rId24"/>
    <p:sldId id="338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30"/>
    </p:embeddedFont>
    <p:embeddedFont>
      <p:font typeface="黑体" panose="02010609060101010101" charset="-122"/>
      <p:regular r:id="rId31"/>
    </p:embeddedFont>
    <p:embeddedFont>
      <p:font typeface="楷体" panose="02010609060101010101" charset="-122"/>
      <p:regular r:id="rId32"/>
    </p:embeddedFont>
    <p:embeddedFont>
      <p:font typeface="等线" panose="0201060003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57C0F7"/>
    <a:srgbClr val="DD92CE"/>
    <a:srgbClr val="147BE0"/>
    <a:srgbClr val="2EAAEE"/>
    <a:srgbClr val="0F9AE7"/>
    <a:srgbClr val="54BEF6"/>
    <a:srgbClr val="0B98E6"/>
    <a:srgbClr val="0A97E5"/>
    <a:srgbClr val="0D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424" autoAdjust="0"/>
  </p:normalViewPr>
  <p:slideViewPr>
    <p:cSldViewPr snapToGrid="0">
      <p:cViewPr varScale="1">
        <p:scale>
          <a:sx n="103" d="100"/>
          <a:sy n="103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7.xml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F8596-C5D1-40C1-93C6-EAE3ED1D5A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21" name="图片 20" descr="形状, 圆圈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95" y="3300730"/>
            <a:ext cx="2898775" cy="3393440"/>
          </a:xfrm>
          <a:prstGeom prst="rect">
            <a:avLst/>
          </a:prstGeom>
        </p:spPr>
      </p:pic>
      <p:pic>
        <p:nvPicPr>
          <p:cNvPr id="19" name="图片 18" descr="卡通人物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5" y="2399030"/>
            <a:ext cx="3839210" cy="3896995"/>
          </a:xfrm>
          <a:prstGeom prst="rect">
            <a:avLst/>
          </a:prstGeom>
        </p:spPr>
      </p:pic>
      <p:pic>
        <p:nvPicPr>
          <p:cNvPr id="23" name="图片 22" descr="6376fbabdae31166874205988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270" y="4362450"/>
            <a:ext cx="1835150" cy="171577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6"/>
          <a:srcRect r="85703"/>
          <a:stretch>
            <a:fillRect/>
          </a:stretch>
        </p:blipFill>
        <p:spPr>
          <a:xfrm>
            <a:off x="-635" y="0"/>
            <a:ext cx="1743075" cy="6854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81267"/>
          <a:stretch>
            <a:fillRect/>
          </a:stretch>
        </p:blipFill>
        <p:spPr>
          <a:xfrm>
            <a:off x="-86074" y="-779435"/>
            <a:ext cx="1660585" cy="7012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8" name="图片 7" descr="图片2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100" y="408305"/>
            <a:ext cx="11519535" cy="591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D9F5FE">
                  <a:alpha val="100000"/>
                </a:srgbClr>
              </a:clrFrom>
              <a:clrTo>
                <a:srgbClr val="D9F5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017584" y="125005"/>
            <a:ext cx="2992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查询比赛前三甲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卡通人物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24" y="10983"/>
            <a:ext cx="669026" cy="540000"/>
          </a:xfrm>
          <a:prstGeom prst="rect">
            <a:avLst/>
          </a:prstGeom>
        </p:spPr>
      </p:pic>
      <p:pic>
        <p:nvPicPr>
          <p:cNvPr id="19" name="图片 18" descr="卡通人物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70" y="5019675"/>
            <a:ext cx="1810385" cy="1837690"/>
          </a:xfrm>
          <a:prstGeom prst="rect">
            <a:avLst/>
          </a:prstGeom>
        </p:spPr>
      </p:pic>
      <p:pic>
        <p:nvPicPr>
          <p:cNvPr id="23" name="图片 22" descr="6376fbabdae31166874205988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405130" y="5372100"/>
            <a:ext cx="1835150" cy="1715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65940" r="22969" b="9994"/>
          <a:stretch>
            <a:fillRect/>
          </a:stretch>
        </p:blipFill>
        <p:spPr>
          <a:xfrm>
            <a:off x="6108760" y="4361267"/>
            <a:ext cx="2533650" cy="16123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51557" y="1803208"/>
            <a:ext cx="67762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 查询比赛前三甲 </a:t>
            </a:r>
            <a:endParaRPr lang="zh-CN" altLang="en-US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89250" y="2588331"/>
            <a:ext cx="292100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执行过程</a:t>
            </a:r>
            <a:endParaRPr lang="zh-CN" altLang="en-US" sz="3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27030" y="3879614"/>
            <a:ext cx="54127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安徽师范大学附属外国语学校城东校区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葛成云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904" y="30280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86475" y="302805"/>
            <a:ext cx="45866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第4单元  巧助校园运动会——算法执行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" y="188148"/>
            <a:ext cx="669026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1915" y="1372870"/>
            <a:ext cx="9488805" cy="185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利用上面的方法，就可以设计“找出前三名”的具体算法。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尝试使用下面的模块，绘制算法流程图。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932" r="53874"/>
          <a:stretch>
            <a:fillRect/>
          </a:stretch>
        </p:blipFill>
        <p:spPr>
          <a:xfrm>
            <a:off x="1221740" y="3607435"/>
            <a:ext cx="2877185" cy="209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6747" t="30655"/>
          <a:stretch>
            <a:fillRect/>
          </a:stretch>
        </p:blipFill>
        <p:spPr>
          <a:xfrm>
            <a:off x="4165600" y="3550285"/>
            <a:ext cx="3321685" cy="2137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767" r="9630" b="67965"/>
          <a:stretch>
            <a:fillRect/>
          </a:stretch>
        </p:blipFill>
        <p:spPr>
          <a:xfrm>
            <a:off x="7796530" y="4537710"/>
            <a:ext cx="2158365" cy="987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739" r="47531" b="68665"/>
          <a:stretch>
            <a:fillRect/>
          </a:stretch>
        </p:blipFill>
        <p:spPr>
          <a:xfrm>
            <a:off x="7796530" y="3612515"/>
            <a:ext cx="2041525" cy="965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6445" y="1372870"/>
            <a:ext cx="948880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l" defTabSz="914400" fontAlgn="auto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你设计的是哪一种呢？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020" y="733425"/>
            <a:ext cx="2747010" cy="60756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5300" y="1778000"/>
            <a:ext cx="2776220" cy="468439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833245" y="3161665"/>
            <a:ext cx="1849755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流程A：</a:t>
            </a:r>
            <a:endParaRPr lang="zh-CN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21020" y="3161665"/>
            <a:ext cx="1849755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流程B：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要想找出前三名，首先要找出跳绳第一名成绩。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找出第一名：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推演过程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4170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参考代码：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推演过程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320" y="1475740"/>
            <a:ext cx="8595995" cy="463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0300" y="1402715"/>
            <a:ext cx="7802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执行上述代码并输入成绩，补全分析。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130300" y="106172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体验程序：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推演过程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276985" y="2458085"/>
          <a:ext cx="1806575" cy="2181860"/>
        </p:xfrm>
        <a:graphic>
          <a:graphicData uri="http://schemas.openxmlformats.org/drawingml/2006/table">
            <a:tbl>
              <a:tblPr/>
              <a:tblGrid>
                <a:gridCol w="594995"/>
                <a:gridCol w="1211580"/>
              </a:tblGrid>
              <a:tr h="52959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序号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成绩</a:t>
                      </a:r>
                      <a:endParaRPr 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1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125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2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101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3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198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4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201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5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charset="-122"/>
                          <a:ea typeface="楷体" panose="02010609060101010101" charset="-122"/>
                        </a:rPr>
                        <a:t>178</a:t>
                      </a:r>
                      <a:endParaRPr lang="en-US" altLang="zh-CN" sz="16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86480" y="1883410"/>
            <a:ext cx="6919595" cy="3389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defTabSz="266700" fontAlgn="auto">
              <a:lnSpc>
                <a:spcPct val="2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程序第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次比较时，参与比较的两个数是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，比较后，当前最大数是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defTabSz="266700" fontAlgn="auto">
              <a:lnSpc>
                <a:spcPct val="2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程序第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次比较时，参与比较的两个数是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，比较后，当前最大数是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zh-CN" altLang="en-US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algn="just" defTabSz="266700" fontAlgn="auto">
              <a:lnSpc>
                <a:spcPct val="250000"/>
              </a:lnSpc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找出第一名后，程序一共比较了</a:t>
            </a:r>
            <a:r>
              <a:rPr lang="en-US" altLang="zh-CN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)</a:t>
            </a:r>
            <a:r>
              <a:rPr lang="zh-CN" altLang="en-US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次。</a:t>
            </a:r>
            <a:endParaRPr lang="zh-CN" altLang="en-US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我们用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找出最大数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的方法找出第一名后，用同样的方法能否找出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第二名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程序验证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6985" y="1691005"/>
            <a:ext cx="93427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要想找出第二名，数据中就不能再包含第一名成绩，删除第一名成绩，在剩下的数中继续查找。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1139825"/>
            <a:ext cx="321310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调整数据范围：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程序验证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  <a:p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70" y="2703830"/>
            <a:ext cx="2181860" cy="34105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0" y="3804285"/>
            <a:ext cx="4344035" cy="69596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135505" y="4478020"/>
            <a:ext cx="2045335" cy="441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47140" y="4551680"/>
            <a:ext cx="88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第一名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48150" y="4551680"/>
            <a:ext cx="116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当前最大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6985" y="1691005"/>
            <a:ext cx="78022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删除第一名后的数据中，用</a:t>
            </a:r>
            <a:r>
              <a:rPr lang="en-US" alt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找最大数</a:t>
            </a:r>
            <a:r>
              <a:rPr lang="en-US" alt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找出的最大值就是第二名了。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1139825"/>
            <a:ext cx="321310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调整数据范围：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程序验证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  <a:p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4070" y="2703830"/>
            <a:ext cx="2181860" cy="341058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135505" y="4478020"/>
            <a:ext cx="2045335" cy="441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47140" y="4551680"/>
            <a:ext cx="88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第一名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3645" y="2621915"/>
            <a:ext cx="2082800" cy="34175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48150" y="4551680"/>
            <a:ext cx="116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当前最大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534910" y="3994150"/>
            <a:ext cx="2045335" cy="441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646545" y="4067810"/>
            <a:ext cx="888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第二名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47555" y="4067810"/>
            <a:ext cx="116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当前最大</a:t>
            </a:r>
            <a:endParaRPr lang="zh-CN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4928870" y="3804285"/>
            <a:ext cx="1441450" cy="577215"/>
          </a:xfrm>
          <a:prstGeom prst="rightArrow">
            <a:avLst>
              <a:gd name="adj1" fmla="val 46754"/>
              <a:gd name="adj2" fmla="val 109240"/>
            </a:avLst>
          </a:prstGeom>
          <a:solidFill>
            <a:srgbClr val="2EA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5375" y="2610485"/>
            <a:ext cx="7802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找出第二名后，如何找出第三名？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6537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程序验证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  <a:p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698625" y="3836035"/>
            <a:ext cx="88201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用同样的方式删除第二名成绩，找出最大值。</a:t>
            </a:r>
            <a:endParaRPr lang="zh-CN" altLang="en-US" sz="32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3460" y="3136900"/>
            <a:ext cx="9342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对比前面设计的流程图，运行程序验证结果。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1139825"/>
            <a:ext cx="321310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输出查找结果：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程序验证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  <a:p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7" name="图片 6" descr="QQ截图20240728155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95" y="1832610"/>
            <a:ext cx="8512810" cy="1017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4" name="图片 3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2EAAEE"/>
              </a:solidFill>
              <a:ln w="57150">
                <a:solidFill>
                  <a:srgbClr val="147BE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学习目标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954530" y="1866900"/>
            <a:ext cx="8749665" cy="304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针对简单问题，能分析简单算法的执行过程。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从跳绳比赛成绩中，查询到前三名成绩。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请汇报自己的项目成果，并谈谈自己的收获。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汇报分享：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分享反馈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9735" y="1511935"/>
            <a:ext cx="78022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观察如下图所示的流程图，当输入年龄为“55”的时候，票价为多少呢？结合流程图说一说分析的过程。</a:t>
            </a:r>
            <a:endParaRPr lang="zh-CN" altLang="en-US" sz="24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7790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分享反馈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735" y="2341880"/>
            <a:ext cx="7759700" cy="32499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97995" y="2392721"/>
            <a:ext cx="4297680" cy="1753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更精彩的表现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图标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>
            <a:fillRect/>
          </a:stretch>
        </p:blipFill>
        <p:spPr>
          <a:xfrm>
            <a:off x="2175965" y="2648343"/>
            <a:ext cx="893976" cy="1241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9904" y="30280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6475" y="302805"/>
            <a:ext cx="45866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第4单元  巧助校园运动会——算法执行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" y="188148"/>
            <a:ext cx="669026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2" name="图片 1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5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2EAAEE"/>
              </a:solidFill>
              <a:ln w="57150">
                <a:solidFill>
                  <a:srgbClr val="147BE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学习步骤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994910" y="1487805"/>
            <a:ext cx="6358255" cy="3879215"/>
            <a:chOff x="3551" y="3391"/>
            <a:chExt cx="6817" cy="6109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3551" y="3391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学习情境</a:t>
              </a:r>
              <a:endPara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3551" y="4708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设计算法</a:t>
              </a:r>
              <a:endPara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3551" y="6025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推演过程</a:t>
              </a:r>
              <a:endPara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3551" y="7342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程序验证</a:t>
              </a:r>
              <a:endPara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551" y="8659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分享反馈</a:t>
              </a:r>
              <a:endPara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学习情境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013460" y="1852930"/>
            <a:ext cx="3744595" cy="33489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运动会正在紧锣密鼓的开展，很多同学都参加了跳绳比赛。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013460" y="10985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888605" y="1017905"/>
            <a:ext cx="3111500" cy="31115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76200">
            <a:solidFill>
              <a:srgbClr val="2EA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90135" y="1443355"/>
            <a:ext cx="3726815" cy="3758565"/>
          </a:xfrm>
          <a:prstGeom prst="ellipse">
            <a:avLst/>
          </a:prstGeom>
          <a:blipFill rotWithShape="0">
            <a:blip r:embed="rId4"/>
            <a:tile tx="0" sx="49000" sy="50000" algn="ctr"/>
          </a:blipFill>
          <a:ln w="76200">
            <a:solidFill>
              <a:srgbClr val="2EAA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学习情境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096135" y="1182370"/>
            <a:ext cx="7995285" cy="4528185"/>
            <a:chOff x="3301" y="1862"/>
            <a:chExt cx="12591" cy="71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10702"/>
            <a:stretch>
              <a:fillRect/>
            </a:stretch>
          </p:blipFill>
          <p:spPr>
            <a:xfrm>
              <a:off x="3307" y="1862"/>
              <a:ext cx="12585" cy="661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92780"/>
            <a:stretch>
              <a:fillRect/>
            </a:stretch>
          </p:blipFill>
          <p:spPr>
            <a:xfrm>
              <a:off x="3301" y="8458"/>
              <a:ext cx="12585" cy="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学习情境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676525" y="3011805"/>
            <a:ext cx="694563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跳绳比赛结束后，如何快速在成绩数据中找出前三名？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676525" y="225742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交流讨论：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234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如果成绩数据多达成百上千个，又该如何找出前三名？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indent="-4572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能否通过设计算法，指挥计算机帮助我们完成这项工作？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当需要找出最大数时，可将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个数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设置为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当前最大值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，从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第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个数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开始依次和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最大值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相比，每次比较后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更新最大值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2" name="图片 1" descr="卡通人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5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文本框 2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885" y="1444625"/>
            <a:ext cx="3460750" cy="435292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725795" y="1209675"/>
            <a:ext cx="5819775" cy="11055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填一填：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每次比较得到的最大值是多少？</a:t>
            </a:r>
            <a:endParaRPr lang="zh-CN" altLang="en-US" sz="3200" b="1" dirty="0">
              <a:solidFill>
                <a:srgbClr val="004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44160" y="2853690"/>
            <a:ext cx="4474845" cy="246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当前最大：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dirty="0">
              <a:solidFill>
                <a:srgbClr val="004A8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当前最大：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dirty="0">
              <a:solidFill>
                <a:srgbClr val="004A8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当前最大：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dirty="0">
              <a:solidFill>
                <a:srgbClr val="004A8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当前最大：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dirty="0">
              <a:solidFill>
                <a:srgbClr val="004A8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当前最大：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</a:t>
            </a:r>
            <a:r>
              <a:rPr lang="zh-CN" altLang="en-US" sz="2800" dirty="0">
                <a:solidFill>
                  <a:srgbClr val="004A8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dirty="0">
              <a:solidFill>
                <a:srgbClr val="004A8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FIXEDSHAPES" val="true"/>
</p:tagLst>
</file>

<file path=ppt/tags/tag10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1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2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3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4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5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9.xml><?xml version="1.0" encoding="utf-8"?>
<p:tagLst xmlns:p="http://schemas.openxmlformats.org/presentationml/2006/main">
  <p:tag name="TABLE_ENDDRAG_ORIGIN_RECT" val="142*171"/>
  <p:tag name="TABLE_ENDDRAG_RECT" val="174*223*142*171"/>
</p:tagLst>
</file>

<file path=ppt/tags/tag2.xml><?xml version="1.0" encoding="utf-8"?>
<p:tagLst xmlns:p="http://schemas.openxmlformats.org/presentationml/2006/main">
  <p:tag name="FIXEDSHAPES" val="true"/>
</p:tagLst>
</file>

<file path=ppt/tags/tag20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1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2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3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4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5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7.xml><?xml version="1.0" encoding="utf-8"?>
<p:tagLst xmlns:p="http://schemas.openxmlformats.org/presentationml/2006/main">
  <p:tag name="RESOURCE_RECORD_KEY" val="{&quot;13&quot;:[4364974]}"/>
  <p:tag name="COMMONDATA" val="eyJoZGlkIjoiOGU3OGMxZDE2NmE5N2Y5ZDVlYjk5ZWNlYWMxMzhlZmQifQ=="/>
  <p:tag name="commondata" val="eyJoZGlkIjoiZjIxYzJhNWQ1ZDQ0MWE1MmJkZTJmNTkyZGU0MjVkNzMifQ=="/>
</p:tagLst>
</file>

<file path=ppt/tags/tag3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4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5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9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WPS 演示</Application>
  <PresentationFormat>宽屏</PresentationFormat>
  <Paragraphs>189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汉仪汉黑W</vt:lpstr>
      <vt:lpstr>黑体</vt:lpstr>
      <vt:lpstr>Wingdings</vt:lpstr>
      <vt:lpstr>楷体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Alex Sun</dc:creator>
  <cp:lastModifiedBy>WPS_1638531663</cp:lastModifiedBy>
  <cp:revision>61</cp:revision>
  <dcterms:created xsi:type="dcterms:W3CDTF">2017-02-17T02:33:00Z</dcterms:created>
  <dcterms:modified xsi:type="dcterms:W3CDTF">2024-08-04T10:44:38Z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22BB4652DA0D4CC5AFE4A0B395645515_13</vt:lpwstr>
  </property>
  <property fmtid="{D5CDD505-2E9C-101B-9397-08002B2CF9AE}" pid="3" name="KSOProductBuildVer">
    <vt:lpwstr>2052-12.1.0.17147</vt:lpwstr>
  </property>
</Properties>
</file>