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embedTrueTypeFonts="1" saveSubsetFonts="1">
  <p:sldMasterIdLst>
    <p:sldMasterId id="2147483648" r:id="rId1"/>
    <p:sldMasterId id="2147483651" r:id="rId3"/>
    <p:sldMasterId id="2147483654" r:id="rId4"/>
  </p:sldMasterIdLst>
  <p:notesMasterIdLst>
    <p:notesMasterId r:id="rId6"/>
  </p:notesMasterIdLst>
  <p:sldIdLst>
    <p:sldId id="12703" r:id="rId5"/>
    <p:sldId id="12711" r:id="rId7"/>
    <p:sldId id="12712" r:id="rId8"/>
    <p:sldId id="637" r:id="rId9"/>
    <p:sldId id="12707" r:id="rId10"/>
    <p:sldId id="12708" r:id="rId11"/>
    <p:sldId id="12726" r:id="rId12"/>
    <p:sldId id="12722" r:id="rId13"/>
    <p:sldId id="12714" r:id="rId14"/>
    <p:sldId id="12715" r:id="rId15"/>
    <p:sldId id="12729" r:id="rId16"/>
    <p:sldId id="12727" r:id="rId17"/>
    <p:sldId id="12723" r:id="rId18"/>
    <p:sldId id="12716" r:id="rId19"/>
    <p:sldId id="12730" r:id="rId20"/>
    <p:sldId id="12709" r:id="rId21"/>
    <p:sldId id="12721" r:id="rId22"/>
    <p:sldId id="12710" r:id="rId23"/>
    <p:sldId id="12704" r:id="rId24"/>
  </p:sldIdLst>
  <p:sldSz cx="12192000" cy="6858000"/>
  <p:notesSz cx="6858000" cy="9144000"/>
  <p:embeddedFontLst>
    <p:embeddedFont>
      <p:font typeface="隶书" panose="02010509060101010101" pitchFamily="49" charset="-122"/>
      <p:regular r:id="rId28"/>
    </p:embeddedFont>
    <p:embeddedFont>
      <p:font typeface="微软雅黑" panose="020B0503020204020204" pitchFamily="34" charset="-122"/>
      <p:regular r:id="rId29"/>
    </p:embeddedFont>
    <p:embeddedFont>
      <p:font typeface="方正启体简体" panose="03000509000000000000" pitchFamily="65" charset="-122"/>
      <p:regular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  <p:embeddedFont>
      <p:font typeface="方正苏新诗柳楷简体" panose="02000000000000000000" pitchFamily="2" charset="-122"/>
      <p:regular r:id="rId35"/>
    </p:embeddedFont>
    <p:embeddedFont>
      <p:font typeface="楷体_GB2312" panose="02010609030101010101" pitchFamily="49" charset="-122"/>
      <p:regular r:id="rId36"/>
    </p:embeddedFont>
    <p:embeddedFont>
      <p:font typeface="楷体" panose="02010609060101010101" pitchFamily="49" charset="-122"/>
      <p:regular r:id="rId37"/>
    </p:embeddedFont>
    <p:embeddedFont>
      <p:font typeface="Wingdings 2" panose="05020102010507070707" pitchFamily="18" charset="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7242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pos="37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3F0"/>
    <a:srgbClr val="A4CAEF"/>
    <a:srgbClr val="8CCEE0"/>
    <a:srgbClr val="8ED0E2"/>
    <a:srgbClr val="CCE6E4"/>
    <a:srgbClr val="A3DAFF"/>
    <a:srgbClr val="BCDEDB"/>
    <a:srgbClr val="7EBFB9"/>
    <a:srgbClr val="9DCFEA"/>
    <a:srgbClr val="F9E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6238" autoAdjust="0"/>
  </p:normalViewPr>
  <p:slideViewPr>
    <p:cSldViewPr snapToGrid="0" showGuides="1">
      <p:cViewPr varScale="1">
        <p:scale>
          <a:sx n="111" d="100"/>
          <a:sy n="111" d="100"/>
        </p:scale>
        <p:origin x="396" y="84"/>
      </p:cViewPr>
      <p:guideLst>
        <p:guide orient="horz" pos="2160"/>
        <p:guide orient="horz" pos="550"/>
        <p:guide pos="438"/>
        <p:guide pos="7242"/>
        <p:guide orient="horz" pos="3725"/>
        <p:guide pos="37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9" Type="http://schemas.openxmlformats.org/officeDocument/2006/relationships/tags" Target="tags/tag5.xml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查询比赛前三甲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查询比赛前三甲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查询比赛前三甲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查询比赛前三甲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查询比赛前三甲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5909115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查询比赛前三甲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6.e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7.e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6.png"/><Relationship Id="rId3" Type="http://schemas.openxmlformats.org/officeDocument/2006/relationships/image" Target="../media/image28.e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9.e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Relationship Id="rId3" Type="http://schemas.openxmlformats.org/officeDocument/2006/relationships/image" Target="../media/image32.e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07/relationships/hdphoto" Target="../media/image35.wdp"/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4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3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5.e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618681" y="974731"/>
            <a:ext cx="28839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  巧助校园运动会</a:t>
            </a:r>
            <a:endParaRPr lang="zh-CN" altLang="en-US" sz="1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856316" y="5558118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淮北市杜集区袁庄实验学校    张小龙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2206923" y="2490827"/>
            <a:ext cx="7778148" cy="1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13</a:t>
            </a:r>
            <a:r>
              <a:rPr lang="zh-CN" altLang="en-US" sz="5400" b="1" dirty="0">
                <a:solidFill>
                  <a:srgbClr val="0070C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课   查询比赛前三甲</a:t>
            </a:r>
            <a:endParaRPr lang="en-US" altLang="zh-CN" sz="5400" b="1" dirty="0">
              <a:solidFill>
                <a:srgbClr val="0070C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0070C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                     </a:t>
            </a:r>
            <a:r>
              <a:rPr lang="en-US" altLang="zh-CN" sz="4000" b="1" dirty="0">
                <a:solidFill>
                  <a:srgbClr val="0070C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执行过程</a:t>
            </a:r>
            <a:endParaRPr lang="zh-CN" altLang="en-US" sz="4000" b="1" dirty="0">
              <a:solidFill>
                <a:srgbClr val="0070C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1760" y="1015597"/>
            <a:ext cx="410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．找出第二名的成绩</a:t>
            </a:r>
            <a:endParaRPr lang="zh-CN" altLang="en-US" sz="2000" b="1" kern="100" dirty="0">
              <a:solidFill>
                <a:srgbClr val="0070C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618376" y="1903165"/>
          <a:ext cx="5357191" cy="2631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icture" r:id="rId2" imgW="4279900" imgH="2102485" progId="Word.Picture.8">
                  <p:embed/>
                </p:oleObj>
              </mc:Choice>
              <mc:Fallback>
                <p:oleObj name="Picture" r:id="rId2" imgW="4279900" imgH="2102485" progId="Word.Picture.8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376" y="1903165"/>
                        <a:ext cx="5357191" cy="2631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222653" y="2253378"/>
            <a:ext cx="3990639" cy="1930976"/>
            <a:chOff x="5385490" y="4358564"/>
            <a:chExt cx="4293546" cy="862910"/>
          </a:xfrm>
        </p:grpSpPr>
        <p:sp>
          <p:nvSpPr>
            <p:cNvPr id="6" name="任意多边形: 形状 5"/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: 剪去单角 63"/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375883" y="2443498"/>
            <a:ext cx="3616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）要找出第二名的成绩，数据范围有什么变化？</a:t>
            </a:r>
            <a:endParaRPr lang="zh-CN" altLang="en-US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）找第二名的成绩时，第一名的数据怎么处理？</a:t>
            </a:r>
            <a:endParaRPr lang="zh-CN" altLang="en-US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7" y="3724458"/>
            <a:ext cx="907897" cy="116186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671758" y="4886324"/>
            <a:ext cx="3548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 2" panose="05020102010507070707" pitchFamily="18" charset="2"/>
              </a:rPr>
              <a:t>空白处填</a:t>
            </a:r>
            <a:r>
              <a:rPr lang="zh-CN" altLang="en-US" sz="2000" dirty="0">
                <a:solidFill>
                  <a:srgbClr val="0070C0"/>
                </a:solidFill>
                <a:sym typeface="Wingdings 2" panose="05020102010507070707" pitchFamily="18" charset="2"/>
              </a:rPr>
              <a:t>：</a:t>
            </a:r>
            <a:r>
              <a:rPr lang="zh-CN" altLang="en-US" sz="2000" u="sng" dirty="0">
                <a:solidFill>
                  <a:srgbClr val="0070C0"/>
                </a:solidFill>
                <a:sym typeface="Wingdings 2" panose="05020102010507070707" pitchFamily="18" charset="2"/>
              </a:rPr>
              <a:t>                          </a:t>
            </a:r>
            <a:r>
              <a:rPr lang="zh-CN" altLang="en-US" sz="2000" dirty="0">
                <a:solidFill>
                  <a:srgbClr val="0070C0"/>
                </a:solidFill>
                <a:sym typeface="Wingdings 2" panose="05020102010507070707" pitchFamily="18" charset="2"/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sym typeface="Wingdings 2" panose="05020102010507070707" pitchFamily="18" charset="2"/>
              </a:rPr>
              <a:t>;</a:t>
            </a:r>
            <a:r>
              <a:rPr lang="zh-CN" altLang="en-US" sz="2000" u="sng" dirty="0">
                <a:solidFill>
                  <a:srgbClr val="0070C0"/>
                </a:solidFill>
                <a:sym typeface="Wingdings 2" panose="05020102010507070707" pitchFamily="18" charset="2"/>
              </a:rPr>
              <a:t> 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18759" y="2714419"/>
            <a:ext cx="3439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讨论：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：删除了第一名的数据后，剩下的数据里的“最大数”与第二名成绩有什么关系？</a:t>
            </a:r>
            <a:endParaRPr lang="zh-CN" altLang="en-US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55" y="4149934"/>
            <a:ext cx="1125235" cy="1440000"/>
          </a:xfrm>
          <a:prstGeom prst="rect">
            <a:avLst/>
          </a:prstGeom>
        </p:spPr>
      </p:pic>
      <p:sp>
        <p:nvSpPr>
          <p:cNvPr id="5" name="对话气泡: 椭圆形 4"/>
          <p:cNvSpPr/>
          <p:nvPr/>
        </p:nvSpPr>
        <p:spPr>
          <a:xfrm>
            <a:off x="4661522" y="2264102"/>
            <a:ext cx="3872878" cy="2329796"/>
          </a:xfrm>
          <a:prstGeom prst="wedgeEllipseCallout">
            <a:avLst>
              <a:gd name="adj1" fmla="val -45039"/>
              <a:gd name="adj2" fmla="val 49635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31760" y="1010525"/>
            <a:ext cx="410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．找出第二名的成绩</a:t>
            </a:r>
            <a:endParaRPr lang="zh-CN" altLang="en-US" sz="2000" b="1" kern="100" dirty="0">
              <a:solidFill>
                <a:srgbClr val="0070C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37447" y="3075057"/>
            <a:ext cx="5117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：输出查找结果</a:t>
            </a:r>
            <a:endParaRPr lang="zh-CN" altLang="en-US" sz="4000" b="1" dirty="0">
              <a:gradFill>
                <a:gsLst>
                  <a:gs pos="24000">
                    <a:srgbClr val="0E729A"/>
                  </a:gs>
                  <a:gs pos="100000">
                    <a:srgbClr val="72CDF2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卡通人物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3617" y="3782943"/>
            <a:ext cx="1861191" cy="18611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5510" y="1010525"/>
            <a:ext cx="4738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．运行程序，验证第一名的输出结果</a:t>
            </a:r>
            <a:endParaRPr lang="zh-CN" altLang="en-US" sz="2000" b="1" kern="100" dirty="0">
              <a:solidFill>
                <a:srgbClr val="0070C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343618" y="2671508"/>
          <a:ext cx="4922934" cy="85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icture" r:id="rId2" imgW="3933190" imgH="686435" progId="Word.Picture.8">
                  <p:embed/>
                </p:oleObj>
              </mc:Choice>
              <mc:Fallback>
                <p:oleObj name="Picture" r:id="rId2" imgW="3933190" imgH="686435" progId="Word.Picture.8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618" y="2671508"/>
                        <a:ext cx="4922934" cy="8570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285722" y="2671508"/>
            <a:ext cx="232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选一选：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实现跳绳比赛第一名成绩的输出。</a:t>
            </a:r>
            <a:endParaRPr lang="zh-CN" altLang="en-US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87" y="3826763"/>
            <a:ext cx="1125235" cy="1440000"/>
          </a:xfrm>
          <a:prstGeom prst="rect">
            <a:avLst/>
          </a:prstGeom>
        </p:spPr>
      </p:pic>
      <p:sp>
        <p:nvSpPr>
          <p:cNvPr id="12" name="对话气泡: 椭圆形 11"/>
          <p:cNvSpPr/>
          <p:nvPr/>
        </p:nvSpPr>
        <p:spPr>
          <a:xfrm>
            <a:off x="1978887" y="2486704"/>
            <a:ext cx="2891110" cy="1608474"/>
          </a:xfrm>
          <a:prstGeom prst="wedgeEllipseCallout">
            <a:avLst>
              <a:gd name="adj1" fmla="val -45039"/>
              <a:gd name="adj2" fmla="val 49635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1760" y="1010525"/>
            <a:ext cx="4636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．完善程序，输出第二、三名的成绩</a:t>
            </a:r>
            <a:endParaRPr lang="zh-CN" altLang="en-US" sz="2000" b="1" kern="100" dirty="0">
              <a:solidFill>
                <a:srgbClr val="0070C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9807" y="2525578"/>
            <a:ext cx="232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想一想：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如何输出第二、三名的成绩呢？</a:t>
            </a:r>
            <a:endParaRPr lang="zh-CN" altLang="en-US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72" y="3680833"/>
            <a:ext cx="1125235" cy="1440000"/>
          </a:xfrm>
          <a:prstGeom prst="rect">
            <a:avLst/>
          </a:prstGeom>
        </p:spPr>
      </p:pic>
      <p:sp>
        <p:nvSpPr>
          <p:cNvPr id="6" name="对话气泡: 椭圆形 5"/>
          <p:cNvSpPr/>
          <p:nvPr/>
        </p:nvSpPr>
        <p:spPr>
          <a:xfrm>
            <a:off x="4832972" y="2266950"/>
            <a:ext cx="2891110" cy="1682298"/>
          </a:xfrm>
          <a:prstGeom prst="wedgeEllipseCallout">
            <a:avLst>
              <a:gd name="adj1" fmla="val -45039"/>
              <a:gd name="adj2" fmla="val 49635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663826" y="2140575"/>
          <a:ext cx="2930525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icture" r:id="rId2" imgW="2171700" imgH="1113790" progId="Word.Picture.8">
                  <p:embed/>
                </p:oleObj>
              </mc:Choice>
              <mc:Fallback>
                <p:oleObj name="Picture" r:id="rId2" imgW="2171700" imgH="111379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6" y="2140575"/>
                        <a:ext cx="2930525" cy="150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31760" y="1010525"/>
            <a:ext cx="410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．列表的查询</a:t>
            </a:r>
            <a:endParaRPr lang="zh-CN" altLang="en-US" sz="2000" b="1" kern="100" dirty="0">
              <a:solidFill>
                <a:srgbClr val="0070C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76925" y="2140575"/>
            <a:ext cx="3400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作用：（</a:t>
            </a:r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en-US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</a:t>
            </a:r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0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76925" y="2688494"/>
            <a:ext cx="3400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作用：（</a:t>
            </a:r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en-US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</a:t>
            </a:r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0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76925" y="3236413"/>
            <a:ext cx="3400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作用：（</a:t>
            </a:r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en-US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</a:t>
            </a:r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0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85950" y="4580911"/>
            <a:ext cx="9096643" cy="862910"/>
            <a:chOff x="5385490" y="4358564"/>
            <a:chExt cx="4293546" cy="862910"/>
          </a:xfrm>
        </p:grpSpPr>
        <p:sp>
          <p:nvSpPr>
            <p:cNvPr id="14" name="任意多边形: 形状 13"/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: 剪去单角 63"/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6" name="图片 15" descr="卡通人物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6446" y="3491425"/>
            <a:ext cx="1861191" cy="186119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85950" y="4706285"/>
            <a:ext cx="788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dirty="0">
                <a:solidFill>
                  <a:srgbClr val="0070C0"/>
                </a:solidFill>
              </a:rPr>
              <a:t>查询列表中的数据，可以单个查询，也可以使用循环的方式查询。查询时可以查询列表的各种信息，观察如下图所示指令，写出各指令的作用。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47210" y="4805553"/>
            <a:ext cx="96975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0419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n-lt"/>
              </a:rPr>
              <a:t>通过对简单问题的分析和理解，了解其算法解决问题的思路和步骤，从而实现对简单算法的执行过程分析。下图所示环节，按顺序排一排。</a:t>
            </a:r>
            <a:endParaRPr lang="zh-CN" altLang="en-US" sz="20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484717" y="2172391"/>
          <a:ext cx="5222567" cy="209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icture" r:id="rId2" imgW="3869690" imgH="1551305" progId="Word.Picture.8">
                  <p:embed/>
                </p:oleObj>
              </mc:Choice>
              <mc:Fallback>
                <p:oleObj name="Picture" r:id="rId2" imgW="3869690" imgH="1551305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717" y="2172391"/>
                        <a:ext cx="5222567" cy="20927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31760" y="1010525"/>
            <a:ext cx="293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2.  </a:t>
            </a:r>
            <a:r>
              <a:rPr lang="zh-CN" alt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简单算法的执行过程</a:t>
            </a:r>
            <a:endParaRPr lang="zh-CN" altLang="en-US" sz="2000" b="1" kern="100" dirty="0">
              <a:solidFill>
                <a:srgbClr val="0070C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085975" y="1991867"/>
          <a:ext cx="8020049" cy="26563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254076"/>
                <a:gridCol w="1765973"/>
              </a:tblGrid>
              <a:tr h="517301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反思内容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0000"/>
                        </a:lnSpc>
                        <a:tabLst>
                          <a:tab pos="269875" algn="l"/>
                        </a:tabLst>
                      </a:pPr>
                      <a:r>
                        <a:rPr lang="zh-CN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自评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59343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能够跟踪分析主要量值的变化，以此确定算法是否能结束。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  <a:tab pos="21590" algn="l"/>
                        </a:tabLs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☆☆☆☆☆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550844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能够清晰地描述查询跳绳比赛第一名的算法。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☆☆☆☆☆</a:t>
                      </a:r>
                      <a:endParaRPr lang="zh-CN" sz="2000" kern="10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550844">
                <a:tc>
                  <a:txBody>
                    <a:bodyPr/>
                    <a:lstStyle/>
                    <a:p>
                      <a:pPr indent="269875" algn="l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查找第二名和第三名成绩时，能区分所查的数据范围不同。</a:t>
                      </a:r>
                      <a:endParaRPr lang="zh-CN" sz="2000" kern="10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☆☆☆☆☆</a:t>
                      </a:r>
                      <a:endParaRPr lang="zh-CN" sz="2000" kern="10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78001">
                <a:tc gridSpan="2"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在本次项目活动中的综合表现： 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☆☆☆☆☆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0" y="4418681"/>
            <a:ext cx="948503" cy="1213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16" y="807011"/>
            <a:ext cx="955973" cy="33389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51189" y="1491175"/>
            <a:ext cx="92298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50419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Calibri" panose="020F0502020204030204" charset="0"/>
              </a:rPr>
              <a:t>1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Calibri" panose="020F0502020204030204" charset="0"/>
              </a:rPr>
              <a:t>．观察如下图所示的流程图，当输入年龄为“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Calibri" panose="020F0502020204030204" charset="0"/>
              </a:rPr>
              <a:t>55”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  <a:cs typeface="Calibri" panose="020F0502020204030204" charset="0"/>
              </a:rPr>
              <a:t>的时候，票价为多少呢？结合流程图说一说分析的过程。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746667" y="2211626"/>
          <a:ext cx="5605083" cy="243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icture" r:id="rId2" imgW="4145915" imgH="1801495" progId="Word.Picture.8">
                  <p:embed/>
                </p:oleObj>
              </mc:Choice>
              <mc:Fallback>
                <p:oleObj name="Picture" r:id="rId2" imgW="4145915" imgH="1801495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667" y="2211626"/>
                        <a:ext cx="5605083" cy="2434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13" y="5160467"/>
            <a:ext cx="776629" cy="9938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890" y="5639511"/>
            <a:ext cx="871195" cy="58079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51189" y="4752075"/>
            <a:ext cx="9229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04190"/>
            <a:r>
              <a:rPr lang="en-US" altLang="zh-CN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Calibri" panose="020F0502020204030204" charset="0"/>
              </a:rPr>
              <a:t>2</a:t>
            </a:r>
            <a:r>
              <a:rPr lang="zh-CN" altLang="zh-CN" sz="20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Calibri" panose="020F0502020204030204" charset="0"/>
              </a:rPr>
              <a:t>．除了跳绳比赛，还有其他项目比赛需要列出前三甲成绩，想一想，如何实现查询短跑比赛的前三甲成绩呢？</a:t>
            </a:r>
            <a:endParaRPr lang="zh-CN" altLang="zh-CN" sz="20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01241" y="74824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00736" y="2967335"/>
            <a:ext cx="581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5400" b="1" kern="100" spc="2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下课啦，下次见！</a:t>
            </a:r>
            <a:endParaRPr lang="zh-CN" altLang="en-US" sz="5400" dirty="0">
              <a:solidFill>
                <a:srgbClr val="0070C0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99384" y="1506268"/>
            <a:ext cx="3531969" cy="1806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12140">
              <a:lnSpc>
                <a:spcPct val="120000"/>
              </a:lnSpc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当获取完所有跳绳比赛的成绩后，系统会自动计算该项比赛的前三名，如何实现呢?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7519" y="4160520"/>
            <a:ext cx="1265679" cy="2153642"/>
          </a:xfrm>
          <a:prstGeom prst="rect">
            <a:avLst/>
          </a:prstGeom>
        </p:spPr>
      </p:pic>
      <p:sp>
        <p:nvSpPr>
          <p:cNvPr id="13" name="思想气泡: 云 12"/>
          <p:cNvSpPr/>
          <p:nvPr/>
        </p:nvSpPr>
        <p:spPr>
          <a:xfrm>
            <a:off x="3657600" y="1139238"/>
            <a:ext cx="4215539" cy="2819954"/>
          </a:xfrm>
          <a:prstGeom prst="cloudCallout">
            <a:avLst>
              <a:gd name="adj1" fmla="val -55146"/>
              <a:gd name="adj2" fmla="val 62038"/>
            </a:avLst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4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问题情境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2520" y="3545469"/>
            <a:ext cx="4415438" cy="24240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05291" y="2420330"/>
            <a:ext cx="464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能分析简单算法的执行过程。</a:t>
            </a:r>
            <a:endParaRPr kumimoji="1" lang="en-US" altLang="zh-CN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19284" y="2289216"/>
            <a:ext cx="571734" cy="623044"/>
            <a:chOff x="3931834" y="2087652"/>
            <a:chExt cx="571734" cy="623044"/>
          </a:xfrm>
        </p:grpSpPr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319284" y="3532698"/>
            <a:ext cx="571734" cy="623044"/>
            <a:chOff x="3931834" y="2087652"/>
            <a:chExt cx="571734" cy="623044"/>
          </a:xfrm>
        </p:grpSpPr>
        <p:sp>
          <p:nvSpPr>
            <p:cNvPr id="8" name="矩形 7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3891018" y="3663812"/>
            <a:ext cx="464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查询跳绳比赛中前三名的成绩。</a:t>
            </a:r>
            <a:endParaRPr kumimoji="1" lang="en-US" altLang="zh-CN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4758" y="635238"/>
            <a:ext cx="1977065" cy="504000"/>
            <a:chOff x="360782" y="426525"/>
            <a:chExt cx="1977065" cy="504000"/>
          </a:xfrm>
        </p:grpSpPr>
        <p:sp>
          <p:nvSpPr>
            <p:cNvPr id="11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目标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6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3" y="1892789"/>
            <a:ext cx="2224503" cy="112708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24" y="1872397"/>
            <a:ext cx="2224503" cy="11678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40" y="1942789"/>
            <a:ext cx="2393321" cy="108653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48" y="1994349"/>
            <a:ext cx="2260391" cy="983417"/>
          </a:xfrm>
          <a:prstGeom prst="rect">
            <a:avLst/>
          </a:prstGeom>
        </p:spPr>
      </p:pic>
      <p:sp>
        <p:nvSpPr>
          <p:cNvPr id="22" name="流程图: 文档 21"/>
          <p:cNvSpPr/>
          <p:nvPr/>
        </p:nvSpPr>
        <p:spPr>
          <a:xfrm rot="16200000">
            <a:off x="1531185" y="2258016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文档 22"/>
          <p:cNvSpPr/>
          <p:nvPr/>
        </p:nvSpPr>
        <p:spPr>
          <a:xfrm rot="16200000">
            <a:off x="4236622" y="2258015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文档 23"/>
          <p:cNvSpPr/>
          <p:nvPr/>
        </p:nvSpPr>
        <p:spPr>
          <a:xfrm rot="16200000">
            <a:off x="6885244" y="2233310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文档 24"/>
          <p:cNvSpPr/>
          <p:nvPr/>
        </p:nvSpPr>
        <p:spPr>
          <a:xfrm rot="16200000">
            <a:off x="9571630" y="2258015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流程图: 汇总连接 25"/>
          <p:cNvSpPr/>
          <p:nvPr/>
        </p:nvSpPr>
        <p:spPr>
          <a:xfrm>
            <a:off x="1139793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汇总连接 26"/>
          <p:cNvSpPr/>
          <p:nvPr/>
        </p:nvSpPr>
        <p:spPr>
          <a:xfrm>
            <a:off x="2519479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流程图: 汇总连接 27"/>
          <p:cNvSpPr/>
          <p:nvPr/>
        </p:nvSpPr>
        <p:spPr>
          <a:xfrm>
            <a:off x="4047630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汇总连接 28"/>
          <p:cNvSpPr/>
          <p:nvPr/>
        </p:nvSpPr>
        <p:spPr>
          <a:xfrm>
            <a:off x="5427316" y="406165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汇总连接 29"/>
          <p:cNvSpPr/>
          <p:nvPr/>
        </p:nvSpPr>
        <p:spPr>
          <a:xfrm>
            <a:off x="6730332" y="4051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汇总连接 30"/>
          <p:cNvSpPr/>
          <p:nvPr/>
        </p:nvSpPr>
        <p:spPr>
          <a:xfrm>
            <a:off x="8110018" y="4051258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汇总连接 31"/>
          <p:cNvSpPr/>
          <p:nvPr/>
        </p:nvSpPr>
        <p:spPr>
          <a:xfrm>
            <a:off x="9273413" y="4069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汇总连接 32"/>
          <p:cNvSpPr/>
          <p:nvPr/>
        </p:nvSpPr>
        <p:spPr>
          <a:xfrm>
            <a:off x="10653099" y="4069425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987687" y="2831811"/>
            <a:ext cx="22113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找出一组数中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160"/>
              </a:lnSpc>
              <a:tabLst>
                <a:tab pos="269875" algn="l"/>
              </a:tabLst>
            </a:pP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的最大数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绘制查询跳绳前三名成绩流程图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83626" y="3113939"/>
            <a:ext cx="264298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找出第一、二、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160"/>
              </a:lnSpc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三名的成绩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ts val="216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输出查找结果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328883" y="3113747"/>
            <a:ext cx="229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列表的查询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简单算法的执行过程</a:t>
            </a:r>
            <a:endParaRPr lang="zh-CN" altLang="en-US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028445" y="3390746"/>
            <a:ext cx="234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分析流程图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算法迁移</a:t>
            </a:r>
            <a:endParaRPr lang="en-US" altLang="zh-CN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78429" y="3075057"/>
            <a:ext cx="8707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：确定查询跳绳前三名成绩算法</a:t>
            </a:r>
            <a:endParaRPr lang="zh-CN" altLang="en-US" sz="4000" b="1" dirty="0">
              <a:gradFill>
                <a:gsLst>
                  <a:gs pos="24000">
                    <a:srgbClr val="0E729A"/>
                  </a:gs>
                  <a:gs pos="100000">
                    <a:srgbClr val="72CDF2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卡通人物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3617" y="3782943"/>
            <a:ext cx="1861191" cy="18611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1497" y="993586"/>
            <a:ext cx="539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．绘制查询跳绳前三名成绩的流程图</a:t>
            </a:r>
            <a:endParaRPr lang="zh-CN" altLang="en-US" sz="2400" b="1" kern="100" dirty="0">
              <a:solidFill>
                <a:srgbClr val="0070C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81225" y="2138202"/>
            <a:ext cx="4429125" cy="1367214"/>
            <a:chOff x="5385490" y="4358564"/>
            <a:chExt cx="4293546" cy="862910"/>
          </a:xfrm>
        </p:grpSpPr>
        <p:sp>
          <p:nvSpPr>
            <p:cNvPr id="12" name="任意多边形: 形状 11"/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: 剪去单角 63"/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4" name="图片 13" descr="卡通人物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023" y="2867950"/>
            <a:ext cx="1332911" cy="133291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575195" y="2337263"/>
            <a:ext cx="3927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dirty="0">
                <a:solidFill>
                  <a:srgbClr val="0070C0"/>
                </a:solidFill>
              </a:rPr>
              <a:t>连一连：想要从一组跳绳比赛成绩中找出前三名的成绩，根据所提示的指令框，绘制流程图。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7397552" y="1743075"/>
            <a:ext cx="3467100" cy="3914775"/>
          </a:xfrm>
          <a:prstGeom prst="roundRect">
            <a:avLst/>
          </a:prstGeom>
          <a:noFill/>
          <a:ln w="3492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350" y="4056525"/>
            <a:ext cx="785714" cy="35714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190" y="4658339"/>
            <a:ext cx="1154763" cy="35714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884" y="4056524"/>
            <a:ext cx="785714" cy="35714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206" y="4658339"/>
            <a:ext cx="1154763" cy="35714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3959" y="5260153"/>
            <a:ext cx="1154763" cy="35714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916" y="5237297"/>
            <a:ext cx="1500000" cy="40476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582180" y="1210580"/>
            <a:ext cx="1097843" cy="41261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just" defTabSz="266700">
              <a:lnSpc>
                <a:spcPct val="12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流程图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1760" y="978317"/>
            <a:ext cx="410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en-US" sz="2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．找出一组数中的最大数</a:t>
            </a:r>
            <a:endParaRPr lang="zh-CN" altLang="en-US" sz="2400" b="1" kern="100" dirty="0">
              <a:solidFill>
                <a:srgbClr val="0070C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841193" y="2609757"/>
          <a:ext cx="2186028" cy="274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icture" r:id="rId2" imgW="10515600" imgH="13239750" progId="Word.Picture.8">
                  <p:embed/>
                </p:oleObj>
              </mc:Choice>
              <mc:Fallback>
                <p:oleObj name="Picture" r:id="rId2" imgW="10515600" imgH="13239750" progId="Word.Picture.8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1193" y="2609757"/>
                        <a:ext cx="2186028" cy="2749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998647" y="3456033"/>
            <a:ext cx="2808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当前最大：（ </a:t>
            </a:r>
            <a:r>
              <a:rPr lang="en-US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r>
              <a:rPr lang="zh-CN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zh-CN" sz="1800" kern="100" dirty="0">
              <a:effectLst/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98646" y="3787525"/>
            <a:ext cx="2808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当前最大：（ </a:t>
            </a:r>
            <a:r>
              <a:rPr lang="en-US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r>
              <a:rPr lang="zh-CN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zh-CN" sz="1800" kern="100" dirty="0">
              <a:effectLst/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98646" y="4119017"/>
            <a:ext cx="2808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当前最大：（ </a:t>
            </a:r>
            <a:r>
              <a:rPr lang="en-US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r>
              <a:rPr lang="zh-CN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zh-CN" sz="1800" kern="100" dirty="0">
              <a:effectLst/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98646" y="4450509"/>
            <a:ext cx="2808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当前最大：（ </a:t>
            </a:r>
            <a:r>
              <a:rPr lang="en-US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r>
              <a:rPr lang="zh-CN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zh-CN" sz="1800" kern="100" dirty="0">
              <a:effectLst/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98646" y="4782001"/>
            <a:ext cx="2808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当前最大：（ </a:t>
            </a:r>
            <a:r>
              <a:rPr lang="en-US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       </a:t>
            </a:r>
            <a:r>
              <a:rPr lang="zh-CN" altLang="zh-CN" sz="18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zh-CN" sz="1800" kern="100" dirty="0">
              <a:effectLst/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51866" y="2644170"/>
            <a:ext cx="2797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12140"/>
            <a:r>
              <a:rPr lang="zh-CN" altLang="en-US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分析：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找出查询跳绳比赛前三名和找出一组数中的最大数的联系</a:t>
            </a:r>
            <a:endParaRPr lang="zh-CN" altLang="en-US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1" y="4317253"/>
            <a:ext cx="1125235" cy="1440000"/>
          </a:xfrm>
          <a:prstGeom prst="rect">
            <a:avLst/>
          </a:prstGeom>
        </p:spPr>
      </p:pic>
      <p:sp>
        <p:nvSpPr>
          <p:cNvPr id="16" name="对话气泡: 椭圆形 15"/>
          <p:cNvSpPr/>
          <p:nvPr/>
        </p:nvSpPr>
        <p:spPr>
          <a:xfrm>
            <a:off x="1385104" y="2370542"/>
            <a:ext cx="3264926" cy="2063300"/>
          </a:xfrm>
          <a:prstGeom prst="wedgeEllipseCallout">
            <a:avLst>
              <a:gd name="adj1" fmla="val -45039"/>
              <a:gd name="adj2" fmla="val 49635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174179" y="2133505"/>
            <a:ext cx="12618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填一填</a:t>
            </a:r>
            <a:endParaRPr lang="zh-CN" altLang="en-US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8" name="图片 17" descr="卡通人物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892" y="1569752"/>
            <a:ext cx="1040005" cy="10400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68005" y="3075057"/>
            <a:ext cx="6655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en-US" altLang="zh-CN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：查询跳绳前三名成绩</a:t>
            </a:r>
            <a:endParaRPr lang="zh-CN" altLang="en-US" sz="4000" b="1" dirty="0">
              <a:gradFill>
                <a:gsLst>
                  <a:gs pos="24000">
                    <a:srgbClr val="0E729A"/>
                  </a:gs>
                  <a:gs pos="100000">
                    <a:srgbClr val="72CDF2"/>
                  </a:gs>
                </a:gsLst>
                <a:lin ang="27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卡通人物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3617" y="3782943"/>
            <a:ext cx="1861191" cy="18611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62489" y="1502893"/>
            <a:ext cx="9322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7995" algn="just">
              <a:tabLst>
                <a:tab pos="269875" algn="l"/>
              </a:tabLst>
            </a:pPr>
            <a:r>
              <a:rPr lang="zh-CN" altLang="zh-CN" sz="2000" kern="100" dirty="0">
                <a:solidFill>
                  <a:srgbClr val="0070C0"/>
                </a:solidFill>
                <a:effectLst/>
                <a:latin typeface="楷体_GB2312" panose="02010609030101010101" pitchFamily="49" charset="-122"/>
                <a:ea typeface="楷体_GB2312" panose="02010609030101010101" pitchFamily="49" charset="-122"/>
              </a:rPr>
              <a:t>阅读程序，根据“跳绳成绩”数据，说一说每次比较后的“当前最大”数是多少，并确定第一名的成绩。</a:t>
            </a:r>
            <a:endParaRPr lang="zh-CN" altLang="zh-CN" sz="2000" kern="100" dirty="0">
              <a:solidFill>
                <a:srgbClr val="0070C0"/>
              </a:solidFill>
              <a:effectLst/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760" y="973539"/>
            <a:ext cx="410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．找出第一名的成绩</a:t>
            </a:r>
            <a:endParaRPr lang="zh-CN" altLang="en-US" sz="2400" b="1" kern="100" dirty="0">
              <a:solidFill>
                <a:srgbClr val="0070C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586155" y="2503892"/>
          <a:ext cx="5891558" cy="3119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icture" r:id="rId2" imgW="4707255" imgH="2493645" progId="Word.Picture.8">
                  <p:embed/>
                </p:oleObj>
              </mc:Choice>
              <mc:Fallback>
                <p:oleObj name="Picture" r:id="rId2" imgW="4707255" imgH="2493645" progId="Word.Picture.8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155" y="2503892"/>
                        <a:ext cx="5891558" cy="3119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925829" y="3688126"/>
            <a:ext cx="2201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讨论：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为什么从第</a:t>
            </a:r>
            <a:r>
              <a:rPr lang="en-US" altLang="zh-CN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400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个数开始比较？</a:t>
            </a:r>
            <a:endParaRPr lang="zh-CN" altLang="en-US" sz="2400" dirty="0">
              <a:solidFill>
                <a:srgbClr val="0070C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2" y="4656916"/>
            <a:ext cx="1125235" cy="1440000"/>
          </a:xfrm>
          <a:prstGeom prst="rect">
            <a:avLst/>
          </a:prstGeom>
        </p:spPr>
      </p:pic>
      <p:sp>
        <p:nvSpPr>
          <p:cNvPr id="10" name="对话气泡: 椭圆形 9"/>
          <p:cNvSpPr/>
          <p:nvPr/>
        </p:nvSpPr>
        <p:spPr>
          <a:xfrm>
            <a:off x="1492392" y="3501661"/>
            <a:ext cx="2634446" cy="1440001"/>
          </a:xfrm>
          <a:prstGeom prst="wedgeEllipseCallout">
            <a:avLst>
              <a:gd name="adj1" fmla="val -45039"/>
              <a:gd name="adj2" fmla="val 49635"/>
            </a:avLst>
          </a:prstGeom>
          <a:noFill/>
          <a:ln w="28575">
            <a:solidFill>
              <a:srgbClr val="90CAF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11"/>
  <p:tag name="WHOLESPTYPE" val="Shape_Text"/>
</p:tagLst>
</file>

<file path=ppt/tags/tag2.xml><?xml version="1.0" encoding="utf-8"?>
<p:tagLst xmlns:p="http://schemas.openxmlformats.org/presentationml/2006/main">
  <p:tag name="PA" val="v5.2.11"/>
  <p:tag name="WHOLESPTYPE" val="Shape_Text"/>
</p:tagLst>
</file>

<file path=ppt/tags/tag3.xml><?xml version="1.0" encoding="utf-8"?>
<p:tagLst xmlns:p="http://schemas.openxmlformats.org/presentationml/2006/main">
  <p:tag name="PA" val="v5.2.11"/>
  <p:tag name="WHOLESPTYPE" val="Shape_Text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commondata" val="eyJoZGlkIjoiZjIxYzJhNWQ1ZDQ0MWE1MmJkZTJmNTkyZGU0MjVkNzMifQ==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1211</Words>
  <Application>WPS 演示</Application>
  <PresentationFormat>宽屏</PresentationFormat>
  <Paragraphs>132</Paragraphs>
  <Slides>19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19</vt:i4>
      </vt:variant>
    </vt:vector>
  </HeadingPairs>
  <TitlesOfParts>
    <vt:vector size="46" baseType="lpstr">
      <vt:lpstr>Arial</vt:lpstr>
      <vt:lpstr>宋体</vt:lpstr>
      <vt:lpstr>Wingdings</vt:lpstr>
      <vt:lpstr>隶书</vt:lpstr>
      <vt:lpstr>微软雅黑</vt:lpstr>
      <vt:lpstr>方正启体简体</vt:lpstr>
      <vt:lpstr>Calibri</vt:lpstr>
      <vt:lpstr>阿里巴巴普惠体 M</vt:lpstr>
      <vt:lpstr>方正苏新诗柳楷简体</vt:lpstr>
      <vt:lpstr>楷体_GB2312</vt:lpstr>
      <vt:lpstr>阿里巴巴普惠体</vt:lpstr>
      <vt:lpstr>思源黑体 CN</vt:lpstr>
      <vt:lpstr>Times New Roman</vt:lpstr>
      <vt:lpstr>楷体</vt:lpstr>
      <vt:lpstr>Wingdings 2</vt:lpstr>
      <vt:lpstr>Arial Unicode MS</vt:lpstr>
      <vt:lpstr>黑体</vt:lpstr>
      <vt:lpstr>Office 主题​​</vt:lpstr>
      <vt:lpstr>1</vt:lpstr>
      <vt:lpstr>1_1</vt:lpstr>
      <vt:lpstr>Word.Picture.8</vt:lpstr>
      <vt:lpstr>Word.Picture.8</vt:lpstr>
      <vt:lpstr>Word.Picture.8</vt:lpstr>
      <vt:lpstr>Word.Picture.8</vt:lpstr>
      <vt:lpstr>Word.Picture.8</vt:lpstr>
      <vt:lpstr>Word.Picture.8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WPS_1638531663</cp:lastModifiedBy>
  <cp:revision>178</cp:revision>
  <dcterms:created xsi:type="dcterms:W3CDTF">2021-03-10T11:26:00Z</dcterms:created>
  <dcterms:modified xsi:type="dcterms:W3CDTF">2024-08-04T10:37:10Z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363BE6580088435BAFFCE3084B53A39B_13</vt:lpwstr>
  </property>
  <property fmtid="{D5CDD505-2E9C-101B-9397-08002B2CF9AE}" pid="3" name="KSOProductBuildVer">
    <vt:lpwstr>2052-12.1.0.17147</vt:lpwstr>
  </property>
</Properties>
</file>