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23"/>
  </p:notesMasterIdLst>
  <p:handoutMasterIdLst>
    <p:handoutMasterId r:id="rId24"/>
  </p:handoutMasterIdLst>
  <p:sldIdLst>
    <p:sldId id="336" r:id="rId3"/>
    <p:sldId id="257" r:id="rId4"/>
    <p:sldId id="321" r:id="rId5"/>
    <p:sldId id="335" r:id="rId6"/>
    <p:sldId id="322" r:id="rId7"/>
    <p:sldId id="337" r:id="rId8"/>
    <p:sldId id="324" r:id="rId9"/>
    <p:sldId id="325" r:id="rId10"/>
    <p:sldId id="326" r:id="rId11"/>
    <p:sldId id="327" r:id="rId12"/>
    <p:sldId id="328" r:id="rId13"/>
    <p:sldId id="329" r:id="rId14"/>
    <p:sldId id="364" r:id="rId15"/>
    <p:sldId id="366" r:id="rId16"/>
    <p:sldId id="330" r:id="rId17"/>
    <p:sldId id="367" r:id="rId18"/>
    <p:sldId id="357" r:id="rId19"/>
    <p:sldId id="358" r:id="rId20"/>
    <p:sldId id="359" r:id="rId21"/>
    <p:sldId id="338" r:id="rId22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华文楷体" panose="0201060004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2CE"/>
    <a:srgbClr val="004A82"/>
    <a:srgbClr val="57C0F7"/>
    <a:srgbClr val="147BE0"/>
    <a:srgbClr val="2EAAEE"/>
    <a:srgbClr val="0F9AE7"/>
    <a:srgbClr val="54BEF6"/>
    <a:srgbClr val="0B98E6"/>
    <a:srgbClr val="0A97E5"/>
    <a:srgbClr val="0D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052" autoAdjust="0"/>
  </p:normalViewPr>
  <p:slideViewPr>
    <p:cSldViewPr snapToGrid="0">
      <p:cViewPr varScale="1">
        <p:scale>
          <a:sx n="92" d="100"/>
          <a:sy n="92" d="100"/>
        </p:scale>
        <p:origin x="126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F8596-C5D1-40C1-93C6-EAE3ED1D5A6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22516-44E7-491C-893A-DEC36F951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21" name="图片 20" descr="形状, 圆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95" y="3300730"/>
            <a:ext cx="2898775" cy="339344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75" y="2399030"/>
            <a:ext cx="3839210" cy="3896995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270" y="4362450"/>
            <a:ext cx="1835150" cy="171577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6"/>
          <a:srcRect r="85703"/>
          <a:stretch>
            <a:fillRect/>
          </a:stretch>
        </p:blipFill>
        <p:spPr>
          <a:xfrm>
            <a:off x="-635" y="0"/>
            <a:ext cx="1743075" cy="68541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6074" y="-779435"/>
            <a:ext cx="1660585" cy="7012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8" name="图片 7" descr="图片2-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100" y="408305"/>
            <a:ext cx="11519535" cy="5918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D9F5FE">
                  <a:alpha val="100000"/>
                </a:srgbClr>
              </a:clrFrom>
              <a:clrTo>
                <a:srgbClr val="D9F5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017584" y="125005"/>
            <a:ext cx="2992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第1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  短跑赛道随机排 </a:t>
            </a: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24" y="10983"/>
            <a:ext cx="669026" cy="54000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70" y="5019675"/>
            <a:ext cx="1810385" cy="1837690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05130" y="5372100"/>
            <a:ext cx="1835150" cy="17157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21" name="图片 20" descr="形状, 圆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95" y="3300730"/>
            <a:ext cx="2898775" cy="339344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75" y="2399030"/>
            <a:ext cx="3839210" cy="3896995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270" y="4362450"/>
            <a:ext cx="1835150" cy="171577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6"/>
          <a:srcRect r="85703"/>
          <a:stretch>
            <a:fillRect/>
          </a:stretch>
        </p:blipFill>
        <p:spPr>
          <a:xfrm>
            <a:off x="-635" y="0"/>
            <a:ext cx="1743075" cy="68541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6074" y="-779435"/>
            <a:ext cx="1660585" cy="70123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8" name="图片 7" descr="图片2-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100" y="408305"/>
            <a:ext cx="11519535" cy="5918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D9F5FE">
                  <a:alpha val="100000"/>
                </a:srgbClr>
              </a:clrFrom>
              <a:clrTo>
                <a:srgbClr val="D9F5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017584" y="125005"/>
            <a:ext cx="2992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第1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  短跑赛道随机排 </a:t>
            </a: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24" y="10983"/>
            <a:ext cx="669026" cy="54000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70" y="5019675"/>
            <a:ext cx="1810385" cy="1837690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05130" y="5372100"/>
            <a:ext cx="1835150" cy="17157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https://xinghuo.xfyun.cn/desk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s://www.baidu.com/s?wd=%E5%A4%A7%E5%9E%8B%E4%BD%93%E8%82%B2%E6%AF%94%E8%B5%9B%E4%B8%BA%E4%BB%80%E4%B9%88%E8%A6%81%E9%9A%8F%E6%9C%BA%E5%88%86%E8%B5%9B%E9%81%93&amp;rsv_spt=1&amp;rsv_iqid=0xf63cae3b0485b0f1&amp;issp=1&amp;f=8&amp;rsv_bp=1&amp;rsv_idx=2&amp;ie=utf-8&amp;tn=baiduhome_pg&amp;" TargetMode="External"/><Relationship Id="rId5" Type="http://schemas.openxmlformats.org/officeDocument/2006/relationships/hyperlink" Target="https://kimi.moonshot.cn/chat/cqiudm0dh3n1bgtn5t20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551557" y="1803208"/>
            <a:ext cx="6541770" cy="783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第12课  短跑赛道随机排</a:t>
            </a:r>
            <a:r>
              <a:rPr lang="zh-CN" alt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89250" y="2588331"/>
            <a:ext cx="292100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执行方式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4280" y="4260614"/>
            <a:ext cx="3126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芜湖市高安中心小学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叶俊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09904" y="30280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义务教育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信息科技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五年级上册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186475" y="302805"/>
            <a:ext cx="45866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第4单元  巧助校园运动会——算法执行</a:t>
            </a:r>
          </a:p>
        </p:txBody>
      </p:sp>
      <p:pic>
        <p:nvPicPr>
          <p:cNvPr id="26" name="图片 25" descr="卡通人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" y="188148"/>
            <a:ext cx="669026" cy="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3327400" y="1524000"/>
            <a:ext cx="4499610" cy="59309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输入——计算——输出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细化输出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640330" y="3595370"/>
            <a:ext cx="68503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6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如果将列表中的项目输出。</a:t>
            </a:r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2640330" y="274256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认真思考：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640330" y="4772660"/>
            <a:ext cx="8383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学习支架：</a:t>
            </a:r>
            <a:r>
              <a:rPr lang="en-US" altLang="zh-CN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AI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问答“图形化编程中如何输出</a:t>
            </a:r>
            <a:r>
              <a:rPr lang="en-US" altLang="zh-CN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‘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列表</a:t>
            </a:r>
            <a:r>
              <a:rPr lang="en-US" altLang="zh-CN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’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？”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文本框 2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输入数据</a:t>
            </a:r>
          </a:p>
        </p:txBody>
      </p:sp>
      <p:pic>
        <p:nvPicPr>
          <p:cNvPr id="8" name="图片 7"/>
          <p:cNvPicPr/>
          <p:nvPr/>
        </p:nvPicPr>
        <p:blipFill>
          <a:blip r:embed="rId4"/>
        </p:blipFill>
        <p:spPr>
          <a:xfrm>
            <a:off x="1276985" y="2261235"/>
            <a:ext cx="6870700" cy="34632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533765" y="2340610"/>
            <a:ext cx="2325370" cy="26631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just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800" b="1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</a:t>
            </a:r>
            <a:r>
              <a:rPr lang="zh-CN" altLang="en-US"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连续输入6个数据到列表中，可以用什么方式处理呢？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76985" y="17221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尝试修改半成品输入代码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文本框 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处理数据</a:t>
            </a:r>
          </a:p>
        </p:txBody>
      </p:sp>
      <p:pic>
        <p:nvPicPr>
          <p:cNvPr id="16" name="图片 15" descr="2024-06-16_0-43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486660"/>
            <a:ext cx="8929370" cy="2148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691640" y="1847850"/>
            <a:ext cx="9269730" cy="516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代码分析：以“随机选运动员逐条赛道分”为例</a:t>
            </a:r>
            <a:endParaRPr lang="en-US" altLang="zh-CN" sz="28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1640" y="4635500"/>
            <a:ext cx="839724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思考：第1条赛道是如何分配的，为什么代码最后要删除列表中的选中项。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文本框 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处理数据</a:t>
            </a:r>
          </a:p>
        </p:txBody>
      </p:sp>
      <p:pic>
        <p:nvPicPr>
          <p:cNvPr id="14" name="图片 13" descr="2024-06-16_0-47-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30" y="3637280"/>
            <a:ext cx="7974965" cy="2406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-2147482624" descr="2024-06-16_0-43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30" y="1718310"/>
            <a:ext cx="7974965" cy="1918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41705" y="2155190"/>
            <a:ext cx="492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第一次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41705" y="4463415"/>
            <a:ext cx="492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第二次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327515" y="2216785"/>
            <a:ext cx="1770380" cy="26631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just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800" b="1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</a:t>
            </a:r>
            <a:r>
              <a:rPr lang="zh-CN" altLang="en-US"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空白处应该填写什么？为什么要这么填？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文本框 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处理数据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960880" y="2578735"/>
            <a:ext cx="84670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根据刚才两次分配，想一想，第3次、第4次，以及其他的分配，可以用什么执行方式去完成更高效？。</a:t>
            </a: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60880" y="1920240"/>
            <a:ext cx="256921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交流讨论：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559810" y="4526280"/>
            <a:ext cx="68681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学习支架：微课</a:t>
            </a:r>
            <a:r>
              <a:rPr lang="en-US" altLang="zh-CN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存储数据到列表</a:t>
            </a:r>
            <a:r>
              <a:rPr lang="en-US" altLang="zh-CN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15770" y="2967990"/>
            <a:ext cx="988695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  <a:buNone/>
            </a:pPr>
            <a:r>
              <a:rPr sz="36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独立完善输出代码，并运行程序，验证结果。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输出数据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项目实施</a:t>
                </a: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参考代码</a:t>
            </a:r>
          </a:p>
        </p:txBody>
      </p:sp>
      <p:pic>
        <p:nvPicPr>
          <p:cNvPr id="2" name="图片 1" descr="积木快照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610" y="3733800"/>
            <a:ext cx="4276725" cy="2247900"/>
          </a:xfrm>
          <a:prstGeom prst="rect">
            <a:avLst/>
          </a:prstGeom>
        </p:spPr>
      </p:pic>
      <p:pic>
        <p:nvPicPr>
          <p:cNvPr id="3" name="图片 2" descr="积木快照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85" y="1414145"/>
            <a:ext cx="7277100" cy="3333750"/>
          </a:xfrm>
          <a:prstGeom prst="rect">
            <a:avLst/>
          </a:prstGeom>
        </p:spPr>
      </p:pic>
      <p:pic>
        <p:nvPicPr>
          <p:cNvPr id="4" name="图片 3" descr="积木快照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985" y="4747895"/>
            <a:ext cx="5810250" cy="1009650"/>
          </a:xfrm>
          <a:prstGeom prst="rect">
            <a:avLst/>
          </a:prstGeom>
        </p:spPr>
      </p:pic>
      <p:pic>
        <p:nvPicPr>
          <p:cNvPr id="7" name="图片 6" descr="积木快照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840" y="1595755"/>
            <a:ext cx="1333500" cy="165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项目汇报</a:t>
                </a: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2183130" y="2390775"/>
            <a:ext cx="800163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36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分组汇报成果，其他组对汇报者进行评价，并谈谈自己的收获。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项目拓展</a:t>
                </a: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1714500" y="2327275"/>
            <a:ext cx="87630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36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如果有8条赛道，更多的运动员参赛，算法该如何调整？执行方式会不会产生变化？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714500" y="185610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拓展挑战</a:t>
                </a:r>
              </a:p>
            </p:txBody>
          </p:sp>
        </p:grpSp>
      </p:grp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778000" y="114490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作业：</a:t>
            </a:r>
          </a:p>
        </p:txBody>
      </p:sp>
      <p:graphicFrame>
        <p:nvGraphicFramePr>
          <p:cNvPr id="3" name="对象 -2147482607"/>
          <p:cNvGraphicFramePr>
            <a:graphicFrameLocks noChangeAspect="1"/>
          </p:cNvGraphicFramePr>
          <p:nvPr/>
        </p:nvGraphicFramePr>
        <p:xfrm>
          <a:off x="2592705" y="2019300"/>
          <a:ext cx="7185660" cy="341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070985" imgH="1941830" progId="Word.Document.8">
                  <p:embed/>
                </p:oleObj>
              </mc:Choice>
              <mc:Fallback>
                <p:oleObj r:id="rId5" imgW="4070985" imgH="194183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2705" y="2019300"/>
                        <a:ext cx="7185660" cy="34124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929255" y="1007745"/>
            <a:ext cx="800163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28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观察下面的流程图，填写出算法的执行方式。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6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" name="文本框 6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学习目标</a:t>
                </a:r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1918970" y="2367280"/>
            <a:ext cx="8558530" cy="19945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algn="l" defTabSz="914400" fontAlgn="auto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能基于对算法的理解，确定算法执行的方式。</a:t>
            </a:r>
          </a:p>
          <a:p>
            <a:pPr marL="457200" indent="-457200" algn="l" defTabSz="914400" fontAlgn="auto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实现短跑项目赛道随机编排。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297995" y="2392721"/>
            <a:ext cx="4297680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期待你下节课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更精彩的表现</a:t>
            </a: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21545"/>
          <a:stretch>
            <a:fillRect/>
          </a:stretch>
        </p:blipFill>
        <p:spPr>
          <a:xfrm>
            <a:off x="2175965" y="2648343"/>
            <a:ext cx="893976" cy="1241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904" y="30280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义务教育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信息科技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五年级上册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86475" y="302805"/>
            <a:ext cx="45866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第4单元  巧助校园运动会——算法执行</a:t>
            </a:r>
          </a:p>
        </p:txBody>
      </p:sp>
      <p:pic>
        <p:nvPicPr>
          <p:cNvPr id="9" name="图片 8" descr="卡通人物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" y="188148"/>
            <a:ext cx="669026" cy="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2" name="图片 1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" name="文本框 6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学习步骤</a:t>
                </a:r>
                <a:endPara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1396365"/>
            <a:ext cx="9772015" cy="4291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2" name="图片 1" descr="卡通人物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文本框 2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项目情境</a:t>
                </a:r>
              </a:p>
            </p:txBody>
          </p:sp>
        </p:grpSp>
      </p:grpSp>
      <p:pic>
        <p:nvPicPr>
          <p:cNvPr id="4" name="7月30日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1950" y="1162685"/>
            <a:ext cx="8711565" cy="48329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3" name="图片 2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3"/>
              <a:chOff x="1596" y="232"/>
              <a:chExt cx="2816" cy="923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1819910" y="2879090"/>
            <a:ext cx="896175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 fontAlgn="auto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考虑到学校短跑赛道的客观差异，怎样安排赛道才能确保每位参赛选手有相对公平的机会？</a:t>
            </a: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819910" y="226568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抛出问题：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2665730"/>
            <a:ext cx="780224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如何在赛道有客观差别的情况下，分配赛道时最大程度地保持公平公正？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6455" y="185991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交流讨论：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116455" y="4343400"/>
            <a:ext cx="8383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学习支架：</a:t>
            </a:r>
            <a:r>
              <a:rPr lang="en-US" altLang="zh-CN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AI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问答“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6" action="ppaction://hlinkfile"/>
              </a:rPr>
              <a:t>大型体育比赛为什么要随机分赛道</a:t>
            </a: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  <a:hlinkClick r:id="rId5" action="ppaction://hlinkfile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6985" y="1339215"/>
            <a:ext cx="8950960" cy="9772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请以小组为单位规划设计赛道分配的方案，完成方案的算法设计流程图。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76985" y="3191510"/>
            <a:ext cx="4269740" cy="183197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>
              <a:lnSpc>
                <a:spcPct val="15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思考：这个算法是用什么控制结构执行的？</a:t>
            </a:r>
          </a:p>
        </p:txBody>
      </p:sp>
      <p:pic>
        <p:nvPicPr>
          <p:cNvPr id="3" name="图片 -2147482624" descr="QQ截图202406152344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9300" y="2164715"/>
            <a:ext cx="4217035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4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3327400" y="1524000"/>
            <a:ext cx="4499610" cy="59309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输入——计算——输出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63395" y="2307590"/>
            <a:ext cx="863409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从</a:t>
            </a:r>
            <a:r>
              <a:rPr lang="zh-CN" altLang="en-US" sz="28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算法执行</a:t>
            </a: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的视角去思考：算法的输入需要确定哪些已知条件，这些数据应该用什么方法存储到电脑里？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27400" y="3876040"/>
            <a:ext cx="1207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4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变量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19240" y="3876040"/>
            <a:ext cx="1207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40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973320" y="3937635"/>
            <a:ext cx="1207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63395" y="4582795"/>
            <a:ext cx="8444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b="0" i="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从数据存储方式看：变量是用于存储单个值的，而列表是用于存储多个值的有序集合。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细化输入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项目分析</a:t>
                </a: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3327400" y="1524000"/>
            <a:ext cx="4499610" cy="59309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输入——计算——输出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07415" y="892175"/>
            <a:ext cx="2051050" cy="631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ct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细化计算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58465" y="2485390"/>
            <a:ext cx="59366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思考：电脑如何随机分配赛道？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98620" y="4643755"/>
            <a:ext cx="312737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48130" y="3437255"/>
            <a:ext cx="3808730" cy="722630"/>
            <a:chOff x="2111" y="5351"/>
            <a:chExt cx="5998" cy="1138"/>
          </a:xfrm>
        </p:grpSpPr>
        <p:sp>
          <p:nvSpPr>
            <p:cNvPr id="6" name="圆角矩形 5"/>
            <p:cNvSpPr/>
            <p:nvPr/>
          </p:nvSpPr>
          <p:spPr>
            <a:xfrm>
              <a:off x="2111" y="5351"/>
              <a:ext cx="5999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 descr="7b0a2020202022776f7264617274223a2022220a7d0a"/>
            <p:cNvSpPr txBox="1"/>
            <p:nvPr/>
          </p:nvSpPr>
          <p:spPr>
            <a:xfrm>
              <a:off x="2326" y="5525"/>
              <a:ext cx="5369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随机选运动员逐条赛道分</a:t>
              </a:r>
              <a:endPara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42075" y="3437255"/>
            <a:ext cx="3808730" cy="722630"/>
            <a:chOff x="2111" y="5351"/>
            <a:chExt cx="5998" cy="1138"/>
          </a:xfrm>
        </p:grpSpPr>
        <p:sp>
          <p:nvSpPr>
            <p:cNvPr id="19" name="圆角矩形 18"/>
            <p:cNvSpPr/>
            <p:nvPr/>
          </p:nvSpPr>
          <p:spPr>
            <a:xfrm>
              <a:off x="2111" y="5351"/>
              <a:ext cx="5999" cy="1138"/>
            </a:xfrm>
            <a:prstGeom prst="roundRect">
              <a:avLst>
                <a:gd name="adj" fmla="val 34270"/>
              </a:avLst>
            </a:prstGeom>
            <a:solidFill>
              <a:srgbClr val="147BE0"/>
            </a:solidFill>
            <a:ln>
              <a:solidFill>
                <a:srgbClr val="004A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 descr="7b0a2020202022776f7264617274223a2022220a7d0a"/>
            <p:cNvSpPr txBox="1"/>
            <p:nvPr/>
          </p:nvSpPr>
          <p:spPr>
            <a:xfrm>
              <a:off x="2326" y="5525"/>
              <a:ext cx="5369" cy="78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随机选赛道逐个运动员分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601470" y="4528185"/>
            <a:ext cx="89890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24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结合生活中的抽签想一想：电脑在随机分道时，是一次性随机分完，还是逐个分配？如果是逐个分配，需要注意什么问题？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364974]}"/>
  <p:tag name="COMMONDATA" val="eyJoZGlkIjoiYjUyYzNhNTE3YjYyMWY4OGRlNTRhYjI0ZjQzNGYwNm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宽屏</PresentationFormat>
  <Paragraphs>96</Paragraphs>
  <Slides>20</Slides>
  <Notes>20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微软雅黑</vt:lpstr>
      <vt:lpstr>等线</vt:lpstr>
      <vt:lpstr>Arial</vt:lpstr>
      <vt:lpstr>华文楷体</vt:lpstr>
      <vt:lpstr>Calibri</vt:lpstr>
      <vt:lpstr>Wingdings</vt:lpstr>
      <vt:lpstr>宋体</vt:lpstr>
      <vt:lpstr>Office 主题​​</vt:lpstr>
      <vt:lpstr>1_Office 主题​​</vt:lpstr>
      <vt:lpstr>Microsoft Word 97 - 2003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Alex Sun</dc:creator>
  <cp:lastModifiedBy>tellei</cp:lastModifiedBy>
  <cp:revision>61</cp:revision>
  <dcterms:created xsi:type="dcterms:W3CDTF">2017-02-17T02:33:00Z</dcterms:created>
  <dcterms:modified xsi:type="dcterms:W3CDTF">2024-08-05T08:06:52Z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924D7A0E6F434CB196B86F2029FBB88C_13</vt:lpwstr>
  </property>
  <property fmtid="{D5CDD505-2E9C-101B-9397-08002B2CF9AE}" pid="3" name="KSOProductBuildVer">
    <vt:lpwstr>2052-12.1.0.17150</vt:lpwstr>
  </property>
</Properties>
</file>