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6" r:id="rId3"/>
  </p:sldMasterIdLst>
  <p:notesMasterIdLst>
    <p:notesMasterId r:id="rId27"/>
  </p:notesMasterIdLst>
  <p:sldIdLst>
    <p:sldId id="12703" r:id="rId4"/>
    <p:sldId id="12711" r:id="rId5"/>
    <p:sldId id="12712" r:id="rId6"/>
    <p:sldId id="637" r:id="rId7"/>
    <p:sldId id="12707" r:id="rId8"/>
    <p:sldId id="12708" r:id="rId9"/>
    <p:sldId id="12722" r:id="rId10"/>
    <p:sldId id="12714" r:id="rId11"/>
    <p:sldId id="12726" r:id="rId12"/>
    <p:sldId id="12715" r:id="rId13"/>
    <p:sldId id="12723" r:id="rId14"/>
    <p:sldId id="12727" r:id="rId15"/>
    <p:sldId id="12716" r:id="rId16"/>
    <p:sldId id="12717" r:id="rId17"/>
    <p:sldId id="12718" r:id="rId18"/>
    <p:sldId id="12719" r:id="rId19"/>
    <p:sldId id="12720" r:id="rId20"/>
    <p:sldId id="12724" r:id="rId21"/>
    <p:sldId id="12728" r:id="rId22"/>
    <p:sldId id="12709" r:id="rId23"/>
    <p:sldId id="12721" r:id="rId24"/>
    <p:sldId id="12710" r:id="rId25"/>
    <p:sldId id="12704" r:id="rId26"/>
  </p:sldIdLst>
  <p:sldSz cx="12192000" cy="6858000"/>
  <p:notesSz cx="6858000" cy="9144000"/>
  <p:embeddedFontLst>
    <p:embeddedFont>
      <p:font typeface="Wingdings 2" panose="05020102010507070707" pitchFamily="18" charset="2"/>
      <p:regular r:id="rId28"/>
    </p:embeddedFont>
    <p:embeddedFont>
      <p:font typeface="方正启体简体" panose="03000509000000000000" pitchFamily="65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楷体_GB2312" panose="02010609030101010101" pitchFamily="49" charset="-122"/>
      <p:regular r:id="rId31"/>
    </p:embeddedFont>
    <p:embeddedFont>
      <p:font typeface="隶书" panose="020105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幼圆" panose="02010509060101010101" pitchFamily="49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F0"/>
    <a:srgbClr val="A4CAEF"/>
    <a:srgbClr val="8CCEE0"/>
    <a:srgbClr val="8ED0E2"/>
    <a:srgbClr val="CCE6E4"/>
    <a:srgbClr val="A3DAFF"/>
    <a:srgbClr val="BCDEDB"/>
    <a:srgbClr val="7EBFB9"/>
    <a:srgbClr val="9DCFEA"/>
    <a:srgbClr val="F9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6238" autoAdjust="0"/>
  </p:normalViewPr>
  <p:slideViewPr>
    <p:cSldViewPr snapToGrid="0" showGuides="1">
      <p:cViewPr varScale="1">
        <p:scale>
          <a:sx n="111" d="100"/>
          <a:sy n="111" d="100"/>
        </p:scale>
        <p:origin x="396" y="114"/>
      </p:cViewPr>
      <p:guideLst>
        <p:guide orient="horz" pos="2160"/>
        <p:guide orient="horz" pos="550"/>
        <p:guide pos="438"/>
        <p:guide pos="7242"/>
        <p:guide orient="horz" pos="372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6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4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647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628FDD-B221-E938-8A35-EA84F4C92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0DE7C-FA09-AD32-D79A-A1023A77E3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2BB5FDF-B748-EF46-AEE3-2B1F74955741}"/>
              </a:ext>
            </a:extLst>
          </p:cNvPr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E4DBCE-A1C8-B396-A607-EAA51908E909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522E19-D1AA-03EE-4F42-584D8AC7E06C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4C4840-497F-0D32-0A47-6EE110759CD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D1E5A09-2497-CDD8-EFCA-FF23F1C99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03D0C72-29AF-0F1F-4AC1-06CBD7095F73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C60B7E-A8DE-B032-F919-7FF1293245BC}"/>
              </a:ext>
            </a:extLst>
          </p:cNvPr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252959-A481-D4AB-273C-917D6F95986E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042D56-253A-A8C4-9731-BA1AEE739E8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A4C395-C8B9-75B4-02DA-9AB355637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5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A7A41E9-5B9A-B76F-7E3C-61C66DE08DAB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F4307D-C2E0-D46C-BF53-BB950546BA11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842C61-7952-A516-4366-2C23B56DF172}"/>
              </a:ext>
            </a:extLst>
          </p:cNvPr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B4A8D2-CC12-021B-E42B-55BAA6F6BC29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FA7BBA-C1FB-7764-5EE2-1BE0FAFC3F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0DF16F-EC54-96FA-396C-A6D3C46D3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FE78D1-74A1-E829-EB42-52C4E0882066}"/>
              </a:ext>
            </a:extLst>
          </p:cNvPr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0B36CD-12A5-94E0-AF72-0174FB9BB475}"/>
              </a:ext>
            </a:extLst>
          </p:cNvPr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2470CB-9EDD-2E73-B8FA-D6C8FA9586D8}"/>
              </a:ext>
            </a:extLst>
          </p:cNvPr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7C94A5-12A8-B562-1610-B9267C44BBBF}"/>
              </a:ext>
            </a:extLst>
          </p:cNvPr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F56FA7-A921-DC36-8625-E4EEA9C620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466FEB-4D32-4B3E-A766-AB1A0E609FA6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362857" y="424207"/>
            <a:ext cx="11466286" cy="5909115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EC734C-D8B8-1489-5C7D-2CA3BFF72DCA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F7E48C-B9D6-8E34-B2A6-B9DF790957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0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8" r:id="rId4"/>
    <p:sldLayoutId id="2147483687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20.w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CF23CDF-0015-D655-BABD-B6AA6EDCDCB3}"/>
              </a:ext>
            </a:extLst>
          </p:cNvPr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ADEBA1E-241F-55A5-B270-3A1B30E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681" y="974731"/>
            <a:ext cx="2883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巧助校园运动会</a:t>
            </a:r>
          </a:p>
        </p:txBody>
      </p:sp>
      <p:sp>
        <p:nvSpPr>
          <p:cNvPr id="5" name="矩形 259">
            <a:extLst>
              <a:ext uri="{FF2B5EF4-FFF2-40B4-BE49-F238E27FC236}">
                <a16:creationId xmlns:a16="http://schemas.microsoft.com/office/drawing/2014/main" id="{E89C6A11-A707-D6C9-7C4A-BDEFACC8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淮北市杜集区袁庄实验学校    张小龙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0720B3-B37E-0BC8-9383-6CC635534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7CE9AB-7FCC-E639-6976-5F1115E2A2C7}"/>
              </a:ext>
            </a:extLst>
          </p:cNvPr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3C0B4-D567-8D35-62AB-C9E94DA52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81AEED8-E498-CE32-2123-91A8BC3DB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2112150"/>
            <a:ext cx="8913124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AF972B-F5C0-85E9-4AF8-53F94CCDB333}"/>
              </a:ext>
            </a:extLst>
          </p:cNvPr>
          <p:cNvSpPr txBox="1"/>
          <p:nvPr/>
        </p:nvSpPr>
        <p:spPr>
          <a:xfrm>
            <a:off x="2467621" y="3075057"/>
            <a:ext cx="7256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7695" algn="just">
              <a:spcBef>
                <a:spcPts val="240"/>
              </a:spcBef>
              <a:spcAft>
                <a:spcPts val="240"/>
              </a:spcAft>
            </a:pPr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活动3：确定各条赛道运动员</a:t>
            </a:r>
          </a:p>
        </p:txBody>
      </p:sp>
      <p:pic>
        <p:nvPicPr>
          <p:cNvPr id="2" name="图片 1" descr="卡通人物&#10;&#10;描述已自动生成">
            <a:extLst>
              <a:ext uri="{FF2B5EF4-FFF2-40B4-BE49-F238E27FC236}">
                <a16:creationId xmlns:a16="http://schemas.microsoft.com/office/drawing/2014/main" id="{1F862D52-17C0-1287-52E9-D1E9B1407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617" y="3782943"/>
            <a:ext cx="1861191" cy="18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0BC3AA-1917-40C4-7516-C1656268D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71" y="3697432"/>
            <a:ext cx="1125235" cy="1440000"/>
          </a:xfrm>
          <a:prstGeom prst="rect">
            <a:avLst/>
          </a:prstGeom>
        </p:spPr>
      </p:pic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AD8AA3B3-A851-8E31-00A8-FAED6B5034A0}"/>
              </a:ext>
            </a:extLst>
          </p:cNvPr>
          <p:cNvSpPr/>
          <p:nvPr/>
        </p:nvSpPr>
        <p:spPr>
          <a:xfrm>
            <a:off x="4930177" y="1883892"/>
            <a:ext cx="2948982" cy="2026197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1F9818-CE3C-13AF-3C36-13D7E1C57F54}"/>
              </a:ext>
            </a:extLst>
          </p:cNvPr>
          <p:cNvSpPr txBox="1"/>
          <p:nvPr/>
        </p:nvSpPr>
        <p:spPr>
          <a:xfrm>
            <a:off x="5257106" y="2191799"/>
            <a:ext cx="23637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2400" dirty="0">
                <a:solidFill>
                  <a:schemeClr val="accent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想一想</a:t>
            </a:r>
            <a:r>
              <a:rPr lang="zh-CN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连续输入</a:t>
            </a:r>
            <a:r>
              <a:rPr lang="en-US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6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名运动员号码，可以用什么方式处理呢？</a:t>
            </a:r>
          </a:p>
          <a:p>
            <a:pPr algn="l"/>
            <a:endParaRPr lang="zh-CN" altLang="zh-CN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154645-936A-0331-1E75-4AB0D796CCDD}"/>
              </a:ext>
            </a:extLst>
          </p:cNvPr>
          <p:cNvSpPr txBox="1"/>
          <p:nvPr/>
        </p:nvSpPr>
        <p:spPr>
          <a:xfrm>
            <a:off x="831760" y="979747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．输入运动员号码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AC88109-20A9-81B6-CC6C-FAA545A3D070}"/>
              </a:ext>
            </a:extLst>
          </p:cNvPr>
          <p:cNvSpPr txBox="1"/>
          <p:nvPr/>
        </p:nvSpPr>
        <p:spPr>
          <a:xfrm>
            <a:off x="8562110" y="5847715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：确定各条赛道运动员</a:t>
            </a:r>
          </a:p>
        </p:txBody>
      </p:sp>
    </p:spTree>
    <p:extLst>
      <p:ext uri="{BB962C8B-B14F-4D97-AF65-F5344CB8AC3E}">
        <p14:creationId xmlns:p14="http://schemas.microsoft.com/office/powerpoint/2010/main" val="215922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4D44234-B7FE-DDB7-778A-AC929C6F4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112" y="1814894"/>
            <a:ext cx="967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观察如下程序，交流：使用循环执行方式输入运动员号码有哪些好处？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712315-97F3-9A40-BEB3-FBF53B36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508" y="2780462"/>
            <a:ext cx="4257143" cy="19142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A7BE60-4585-6995-CACF-4F490F42E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24" y="4130331"/>
            <a:ext cx="882084" cy="112883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200D21C-251B-D79B-4CA9-64F5896E7452}"/>
              </a:ext>
            </a:extLst>
          </p:cNvPr>
          <p:cNvSpPr txBox="1"/>
          <p:nvPr/>
        </p:nvSpPr>
        <p:spPr>
          <a:xfrm>
            <a:off x="831760" y="979747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．输入运动员号码</a:t>
            </a:r>
          </a:p>
        </p:txBody>
      </p:sp>
    </p:spTree>
    <p:extLst>
      <p:ext uri="{BB962C8B-B14F-4D97-AF65-F5344CB8AC3E}">
        <p14:creationId xmlns:p14="http://schemas.microsoft.com/office/powerpoint/2010/main" val="176520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F79F510-D726-AFDD-54F2-AE4F66816F57}"/>
              </a:ext>
            </a:extLst>
          </p:cNvPr>
          <p:cNvSpPr txBox="1"/>
          <p:nvPr/>
        </p:nvSpPr>
        <p:spPr>
          <a:xfrm>
            <a:off x="1415923" y="1755835"/>
            <a:ext cx="9387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120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要存储多个数据，可以使用“列表”，可以读取列表数据，还可以对数据进行添加、修改和删除操作。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F7C6A73-21AE-5513-E9F5-641580487526}"/>
              </a:ext>
            </a:extLst>
          </p:cNvPr>
          <p:cNvGrpSpPr/>
          <p:nvPr/>
        </p:nvGrpSpPr>
        <p:grpSpPr>
          <a:xfrm>
            <a:off x="2728861" y="2842178"/>
            <a:ext cx="6432450" cy="2931300"/>
            <a:chOff x="2814586" y="2542721"/>
            <a:chExt cx="6432450" cy="2931300"/>
          </a:xfrm>
        </p:grpSpPr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FD5C38E5-78EA-F705-8760-8AED2F30BB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105526"/>
                </p:ext>
              </p:extLst>
            </p:nvPr>
          </p:nvGraphicFramePr>
          <p:xfrm>
            <a:off x="2814586" y="2542721"/>
            <a:ext cx="1890900" cy="293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3" imgW="1512720" imgH="2345040" progId="Word.Picture.8">
                    <p:embed/>
                  </p:oleObj>
                </mc:Choice>
                <mc:Fallback>
                  <p:oleObj name="Picture" r:id="rId3" imgW="1512720" imgH="2345040" progId="Word.Picture.8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4586" y="2542721"/>
                          <a:ext cx="1890900" cy="29313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54DE8F0-3677-3887-A8CF-14B6335CB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3575" y="2894101"/>
              <a:ext cx="1488095" cy="27381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DAA7098-618C-7E04-0BF9-5BCA11C96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3575" y="3506268"/>
              <a:ext cx="2238095" cy="35714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4C85F39-886B-4DAB-B5F1-89A9F497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3575" y="4185114"/>
              <a:ext cx="2238095" cy="34523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54615A8-6D1B-7D42-84C2-360A8781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43578" y="4781850"/>
              <a:ext cx="1773810" cy="345238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95F5A90-17BC-7078-8969-4C41D30872A2}"/>
                </a:ext>
              </a:extLst>
            </p:cNvPr>
            <p:cNvSpPr txBox="1"/>
            <p:nvPr/>
          </p:nvSpPr>
          <p:spPr>
            <a:xfrm>
              <a:off x="8139040" y="279250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读取数据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7091123-4524-03C0-7F7E-AA40560E5385}"/>
                </a:ext>
              </a:extLst>
            </p:cNvPr>
            <p:cNvSpPr txBox="1"/>
            <p:nvPr/>
          </p:nvSpPr>
          <p:spPr>
            <a:xfrm>
              <a:off x="8139040" y="348058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添加数据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6A625A0-AD82-DCE0-FDA3-BD542C139F77}"/>
                </a:ext>
              </a:extLst>
            </p:cNvPr>
            <p:cNvSpPr txBox="1"/>
            <p:nvPr/>
          </p:nvSpPr>
          <p:spPr>
            <a:xfrm>
              <a:off x="8139040" y="416867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修改数据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7198865-BBAB-356A-0A52-1F0A64B6B555}"/>
                </a:ext>
              </a:extLst>
            </p:cNvPr>
            <p:cNvSpPr txBox="1"/>
            <p:nvPr/>
          </p:nvSpPr>
          <p:spPr>
            <a:xfrm>
              <a:off x="8139040" y="476980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删除数据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D0DE3270-B269-5722-07FF-610D04872EF6}"/>
              </a:ext>
            </a:extLst>
          </p:cNvPr>
          <p:cNvSpPr txBox="1"/>
          <p:nvPr/>
        </p:nvSpPr>
        <p:spPr>
          <a:xfrm>
            <a:off x="831760" y="979747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．认识列表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1188E2-2F8A-F13C-3D8E-64F2DB472705}"/>
              </a:ext>
            </a:extLst>
          </p:cNvPr>
          <p:cNvSpPr txBox="1"/>
          <p:nvPr/>
        </p:nvSpPr>
        <p:spPr>
          <a:xfrm>
            <a:off x="8562110" y="5847715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：确定各条赛道运动员</a:t>
            </a:r>
          </a:p>
        </p:txBody>
      </p:sp>
    </p:spTree>
    <p:extLst>
      <p:ext uri="{BB962C8B-B14F-4D97-AF65-F5344CB8AC3E}">
        <p14:creationId xmlns:p14="http://schemas.microsoft.com/office/powerpoint/2010/main" val="421291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0649C37-DA48-26F2-7CA4-C0CC62C0F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37" y="3286442"/>
            <a:ext cx="5119048" cy="9047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1FC3D00-26A4-42BE-981A-DC87992F3BCF}"/>
              </a:ext>
            </a:extLst>
          </p:cNvPr>
          <p:cNvSpPr txBox="1"/>
          <p:nvPr/>
        </p:nvSpPr>
        <p:spPr>
          <a:xfrm>
            <a:off x="831760" y="979747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．确定第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条赛道的运动员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33376F-572D-E4E0-3C09-9C4FA6595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95" y="3925572"/>
            <a:ext cx="1125235" cy="1440000"/>
          </a:xfrm>
          <a:prstGeom prst="rect">
            <a:avLst/>
          </a:prstGeom>
        </p:spPr>
      </p:pic>
      <p:sp>
        <p:nvSpPr>
          <p:cNvPr id="6" name="对话气泡: 椭圆形 5">
            <a:extLst>
              <a:ext uri="{FF2B5EF4-FFF2-40B4-BE49-F238E27FC236}">
                <a16:creationId xmlns:a16="http://schemas.microsoft.com/office/drawing/2014/main" id="{A1EC22A2-025C-B51C-2046-29B83C5DF5FD}"/>
              </a:ext>
            </a:extLst>
          </p:cNvPr>
          <p:cNvSpPr/>
          <p:nvPr/>
        </p:nvSpPr>
        <p:spPr>
          <a:xfrm>
            <a:off x="1938999" y="2255895"/>
            <a:ext cx="2690717" cy="1669677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C790FA-5AF3-6D97-E4F8-97DC8E725E72}"/>
              </a:ext>
            </a:extLst>
          </p:cNvPr>
          <p:cNvSpPr txBox="1"/>
          <p:nvPr/>
        </p:nvSpPr>
        <p:spPr>
          <a:xfrm>
            <a:off x="2299180" y="2538495"/>
            <a:ext cx="2214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观察程序，分析程序中到分配方法。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A11C95-7247-66AD-B5DD-E91BD2BB116A}"/>
              </a:ext>
            </a:extLst>
          </p:cNvPr>
          <p:cNvSpPr txBox="1"/>
          <p:nvPr/>
        </p:nvSpPr>
        <p:spPr>
          <a:xfrm>
            <a:off x="8562110" y="5847715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：确定各条赛道运动员</a:t>
            </a:r>
          </a:p>
        </p:txBody>
      </p:sp>
    </p:spTree>
    <p:extLst>
      <p:ext uri="{BB962C8B-B14F-4D97-AF65-F5344CB8AC3E}">
        <p14:creationId xmlns:p14="http://schemas.microsoft.com/office/powerpoint/2010/main" val="242833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967E95E-E4EB-CD47-6008-A78066B506B0}"/>
              </a:ext>
            </a:extLst>
          </p:cNvPr>
          <p:cNvSpPr txBox="1"/>
          <p:nvPr/>
        </p:nvSpPr>
        <p:spPr>
          <a:xfrm>
            <a:off x="831760" y="979747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．确定第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条赛道的运动员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A3CE9E76-24D9-FF00-FD3A-523614CDE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436411"/>
              </p:ext>
            </p:extLst>
          </p:nvPr>
        </p:nvGraphicFramePr>
        <p:xfrm>
          <a:off x="5721701" y="2406353"/>
          <a:ext cx="5123153" cy="156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098522" imgH="1253212" progId="Word.Picture.8">
                  <p:embed/>
                </p:oleObj>
              </mc:Choice>
              <mc:Fallback>
                <p:oleObj name="Picture" r:id="rId3" imgW="4098522" imgH="1253212" progId="Word.Pictur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701" y="2406353"/>
                        <a:ext cx="5123153" cy="1566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8108023-FF9E-8384-AB66-C0331FC4774E}"/>
              </a:ext>
            </a:extLst>
          </p:cNvPr>
          <p:cNvSpPr txBox="1"/>
          <p:nvPr/>
        </p:nvSpPr>
        <p:spPr>
          <a:xfrm>
            <a:off x="5662108" y="4381499"/>
            <a:ext cx="529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pitchFamily="18" charset="2"/>
              </a:rPr>
              <a:t>处填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：</a:t>
            </a:r>
            <a:r>
              <a:rPr lang="zh-CN" altLang="en-US" sz="2000" u="sng" dirty="0">
                <a:solidFill>
                  <a:srgbClr val="0070C0"/>
                </a:solidFill>
                <a:sym typeface="Wingdings 2" panose="05020102010507070707" pitchFamily="18" charset="2"/>
              </a:rPr>
              <a:t>                    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  </a:t>
            </a:r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pitchFamily="18" charset="2"/>
              </a:rPr>
              <a:t>填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：</a:t>
            </a:r>
            <a:r>
              <a:rPr lang="zh-CN" altLang="en-US" sz="2000" u="sng" dirty="0">
                <a:solidFill>
                  <a:srgbClr val="0070C0"/>
                </a:solidFill>
                <a:sym typeface="Wingdings 2" panose="05020102010507070707" pitchFamily="18" charset="2"/>
              </a:rPr>
              <a:t>                    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  </a:t>
            </a:r>
            <a:r>
              <a:rPr lang="en-US" altLang="zh-CN" sz="2000" dirty="0">
                <a:solidFill>
                  <a:srgbClr val="0070C0"/>
                </a:solidFill>
                <a:sym typeface="Wingdings 2" panose="05020102010507070707" pitchFamily="18" charset="2"/>
              </a:rPr>
              <a:t>;</a:t>
            </a:r>
            <a:r>
              <a:rPr lang="zh-CN" altLang="en-US" sz="2000" u="sng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CA96D0-BE34-3B9E-87A1-5F19E33C9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35" y="4255231"/>
            <a:ext cx="1125235" cy="1440000"/>
          </a:xfrm>
          <a:prstGeom prst="rect">
            <a:avLst/>
          </a:prstGeom>
        </p:spPr>
      </p:pic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A9346312-466A-31D0-3A7F-A9F85221BCE9}"/>
              </a:ext>
            </a:extLst>
          </p:cNvPr>
          <p:cNvSpPr/>
          <p:nvPr/>
        </p:nvSpPr>
        <p:spPr>
          <a:xfrm>
            <a:off x="1938999" y="2255894"/>
            <a:ext cx="2965038" cy="2125605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96E6F3-EBDB-3CCC-14A9-9AEF0A50F9C1}"/>
              </a:ext>
            </a:extLst>
          </p:cNvPr>
          <p:cNvSpPr txBox="1"/>
          <p:nvPr/>
        </p:nvSpPr>
        <p:spPr>
          <a:xfrm>
            <a:off x="2299180" y="2681370"/>
            <a:ext cx="24823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想一想：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分配第</a:t>
            </a:r>
            <a:r>
              <a:rPr lang="en-US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条赛道时，随机选取的数据范围是什么？</a:t>
            </a:r>
          </a:p>
        </p:txBody>
      </p:sp>
    </p:spTree>
    <p:extLst>
      <p:ext uri="{BB962C8B-B14F-4D97-AF65-F5344CB8AC3E}">
        <p14:creationId xmlns:p14="http://schemas.microsoft.com/office/powerpoint/2010/main" val="102006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B6BACA3-97A0-3E87-CB39-AB8FE4A28A0E}"/>
              </a:ext>
            </a:extLst>
          </p:cNvPr>
          <p:cNvSpPr txBox="1"/>
          <p:nvPr/>
        </p:nvSpPr>
        <p:spPr>
          <a:xfrm>
            <a:off x="831760" y="979748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．观察、讨论执行方式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EB54F5-2170-17D0-9B5D-B51D298F2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72" y="1786548"/>
            <a:ext cx="1125235" cy="1440000"/>
          </a:xfrm>
          <a:prstGeom prst="rect">
            <a:avLst/>
          </a:prstGeom>
        </p:spPr>
      </p:pic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83C9A933-2EFA-91D5-92C7-9A1F8B27A60C}"/>
              </a:ext>
            </a:extLst>
          </p:cNvPr>
          <p:cNvSpPr/>
          <p:nvPr/>
        </p:nvSpPr>
        <p:spPr>
          <a:xfrm>
            <a:off x="4366298" y="2372447"/>
            <a:ext cx="2965038" cy="1999337"/>
          </a:xfrm>
          <a:prstGeom prst="wedgeEllipseCallout">
            <a:avLst>
              <a:gd name="adj1" fmla="val -54203"/>
              <a:gd name="adj2" fmla="val -30018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3CDA87-5048-C9A7-1E99-5924C3151F58}"/>
              </a:ext>
            </a:extLst>
          </p:cNvPr>
          <p:cNvSpPr txBox="1"/>
          <p:nvPr/>
        </p:nvSpPr>
        <p:spPr>
          <a:xfrm>
            <a:off x="4726479" y="2797923"/>
            <a:ext cx="2482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思考：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说一说第</a:t>
            </a:r>
            <a:r>
              <a:rPr lang="en-US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条、第</a:t>
            </a:r>
            <a:r>
              <a:rPr lang="en-US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条等其他赛道的分配方法。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6E0A54B-DD22-644F-C630-38502DEFC7A6}"/>
              </a:ext>
            </a:extLst>
          </p:cNvPr>
          <p:cNvGrpSpPr/>
          <p:nvPr/>
        </p:nvGrpSpPr>
        <p:grpSpPr>
          <a:xfrm>
            <a:off x="2528179" y="4956150"/>
            <a:ext cx="7951026" cy="862910"/>
            <a:chOff x="5385490" y="4358564"/>
            <a:chExt cx="4293546" cy="862910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6C6801A-E1E0-C9C7-6AC8-1A1A1EAF830E}"/>
                </a:ext>
              </a:extLst>
            </p:cNvPr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2" name="矩形: 剪去单角 63">
              <a:extLst>
                <a:ext uri="{FF2B5EF4-FFF2-40B4-BE49-F238E27FC236}">
                  <a16:creationId xmlns:a16="http://schemas.microsoft.com/office/drawing/2014/main" id="{14458143-5742-6E14-5C2E-CF23237FB73F}"/>
                </a:ext>
              </a:extLst>
            </p:cNvPr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76878E0C-C70B-7D2D-D6B4-BE34CEF7E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3058" y="3866664"/>
            <a:ext cx="1861191" cy="18611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4D7E534-F2D4-58E1-733E-27EC4FED0E96}"/>
              </a:ext>
            </a:extLst>
          </p:cNvPr>
          <p:cNvSpPr txBox="1"/>
          <p:nvPr/>
        </p:nvSpPr>
        <p:spPr>
          <a:xfrm>
            <a:off x="3035848" y="5081524"/>
            <a:ext cx="626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>
                <a:solidFill>
                  <a:srgbClr val="0070C0"/>
                </a:solidFill>
              </a:rPr>
              <a:t>参考第</a:t>
            </a:r>
            <a:r>
              <a:rPr lang="en-US" altLang="zh-CN" dirty="0">
                <a:solidFill>
                  <a:srgbClr val="0070C0"/>
                </a:solidFill>
              </a:rPr>
              <a:t>2</a:t>
            </a:r>
            <a:r>
              <a:rPr lang="zh-CN" altLang="en-US" dirty="0">
                <a:solidFill>
                  <a:srgbClr val="0070C0"/>
                </a:solidFill>
              </a:rPr>
              <a:t>条赛道的分配方法，尝试完成第</a:t>
            </a:r>
            <a:r>
              <a:rPr lang="en-US" altLang="zh-CN" dirty="0">
                <a:solidFill>
                  <a:srgbClr val="0070C0"/>
                </a:solidFill>
              </a:rPr>
              <a:t>3</a:t>
            </a:r>
            <a:r>
              <a:rPr lang="zh-CN" altLang="en-US" dirty="0">
                <a:solidFill>
                  <a:srgbClr val="0070C0"/>
                </a:solidFill>
              </a:rPr>
              <a:t>条、第</a:t>
            </a:r>
            <a:r>
              <a:rPr lang="en-US" altLang="zh-CN" dirty="0">
                <a:solidFill>
                  <a:srgbClr val="0070C0"/>
                </a:solidFill>
              </a:rPr>
              <a:t>4</a:t>
            </a:r>
            <a:r>
              <a:rPr lang="zh-CN" altLang="en-US" dirty="0">
                <a:solidFill>
                  <a:srgbClr val="0070C0"/>
                </a:solidFill>
              </a:rPr>
              <a:t>条等其他赛道的分配程序。</a:t>
            </a:r>
          </a:p>
        </p:txBody>
      </p:sp>
    </p:spTree>
    <p:extLst>
      <p:ext uri="{BB962C8B-B14F-4D97-AF65-F5344CB8AC3E}">
        <p14:creationId xmlns:p14="http://schemas.microsoft.com/office/powerpoint/2010/main" val="197252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3348FDE-3618-32DB-28C1-017941CA4878}"/>
              </a:ext>
            </a:extLst>
          </p:cNvPr>
          <p:cNvSpPr txBox="1"/>
          <p:nvPr/>
        </p:nvSpPr>
        <p:spPr>
          <a:xfrm>
            <a:off x="2972123" y="3075057"/>
            <a:ext cx="6247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7695" algn="just">
              <a:spcBef>
                <a:spcPts val="240"/>
              </a:spcBef>
              <a:spcAft>
                <a:spcPts val="240"/>
              </a:spcAft>
            </a:pPr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：输出编排结果</a:t>
            </a:r>
            <a:endParaRPr lang="zh-CN" altLang="zh-CN" sz="4000" b="1" dirty="0">
              <a:gradFill>
                <a:gsLst>
                  <a:gs pos="24000">
                    <a:srgbClr val="0E729A"/>
                  </a:gs>
                  <a:gs pos="100000">
                    <a:srgbClr val="72CDF2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40C7DFFB-43E7-A913-A733-AB9C55683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2516" y="3601788"/>
            <a:ext cx="1861191" cy="18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0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DD84626-3846-1C96-7EE1-CD759656DD3A}"/>
              </a:ext>
            </a:extLst>
          </p:cNvPr>
          <p:cNvSpPr txBox="1"/>
          <p:nvPr/>
        </p:nvSpPr>
        <p:spPr>
          <a:xfrm>
            <a:off x="831760" y="979747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．确定执行方式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711A19-EEB9-5956-D7E0-6F5389C69BB9}"/>
              </a:ext>
            </a:extLst>
          </p:cNvPr>
          <p:cNvSpPr txBox="1"/>
          <p:nvPr/>
        </p:nvSpPr>
        <p:spPr>
          <a:xfrm>
            <a:off x="2280244" y="2581235"/>
            <a:ext cx="2520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000"/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若采用循环执行的方式分配各条赛道，该如何实现呢？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6E089A0C-60BE-7197-1924-9AC9EE5A2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36555"/>
              </p:ext>
            </p:extLst>
          </p:nvPr>
        </p:nvGraphicFramePr>
        <p:xfrm>
          <a:off x="5141731" y="2150068"/>
          <a:ext cx="6187784" cy="255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50227" imgH="2046290" progId="Word.Picture.8">
                  <p:embed/>
                </p:oleObj>
              </mc:Choice>
              <mc:Fallback>
                <p:oleObj name="Picture" r:id="rId3" imgW="4950227" imgH="204629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731" y="2150068"/>
                        <a:ext cx="6187784" cy="255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5524E8ED-41FC-D868-CD3C-A55BDF19D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36" y="4333478"/>
            <a:ext cx="1125235" cy="1440000"/>
          </a:xfrm>
          <a:prstGeom prst="rect">
            <a:avLst/>
          </a:prstGeom>
        </p:spPr>
      </p:pic>
      <p:sp>
        <p:nvSpPr>
          <p:cNvPr id="16" name="对话气泡: 椭圆形 15">
            <a:extLst>
              <a:ext uri="{FF2B5EF4-FFF2-40B4-BE49-F238E27FC236}">
                <a16:creationId xmlns:a16="http://schemas.microsoft.com/office/drawing/2014/main" id="{82CE654A-73C8-602B-3609-0F0CEE0E3878}"/>
              </a:ext>
            </a:extLst>
          </p:cNvPr>
          <p:cNvSpPr/>
          <p:nvPr/>
        </p:nvSpPr>
        <p:spPr>
          <a:xfrm>
            <a:off x="1938999" y="2255894"/>
            <a:ext cx="2965038" cy="2125605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382A489-1E95-011C-A33D-10838E0835E6}"/>
              </a:ext>
            </a:extLst>
          </p:cNvPr>
          <p:cNvSpPr txBox="1"/>
          <p:nvPr/>
        </p:nvSpPr>
        <p:spPr>
          <a:xfrm>
            <a:off x="5443033" y="5153024"/>
            <a:ext cx="529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pitchFamily="18" charset="2"/>
              </a:rPr>
              <a:t>处填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：</a:t>
            </a:r>
            <a:r>
              <a:rPr lang="zh-CN" altLang="en-US" sz="2000" u="sng" dirty="0">
                <a:solidFill>
                  <a:srgbClr val="0070C0"/>
                </a:solidFill>
                <a:sym typeface="Wingdings 2" panose="05020102010507070707" pitchFamily="18" charset="2"/>
              </a:rPr>
              <a:t>                    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  </a:t>
            </a:r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pitchFamily="18" charset="2"/>
              </a:rPr>
              <a:t>填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：</a:t>
            </a:r>
            <a:r>
              <a:rPr lang="zh-CN" altLang="en-US" sz="2000" u="sng" dirty="0">
                <a:solidFill>
                  <a:srgbClr val="0070C0"/>
                </a:solidFill>
                <a:sym typeface="Wingdings 2" panose="05020102010507070707" pitchFamily="18" charset="2"/>
              </a:rPr>
              <a:t>                    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  </a:t>
            </a:r>
            <a:r>
              <a:rPr lang="en-US" altLang="zh-CN" sz="2000" dirty="0">
                <a:solidFill>
                  <a:srgbClr val="0070C0"/>
                </a:solidFill>
                <a:sym typeface="Wingdings 2" panose="05020102010507070707" pitchFamily="18" charset="2"/>
              </a:rPr>
              <a:t>;</a:t>
            </a:r>
            <a:r>
              <a:rPr lang="zh-CN" altLang="en-US" sz="2000" u="sng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7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DD84626-3846-1C96-7EE1-CD759656DD3A}"/>
              </a:ext>
            </a:extLst>
          </p:cNvPr>
          <p:cNvSpPr txBox="1"/>
          <p:nvPr/>
        </p:nvSpPr>
        <p:spPr>
          <a:xfrm>
            <a:off x="831760" y="979702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．运行程序，观察输出结果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A59AE70-E20E-71ED-53CD-3B500BAAC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26510"/>
              </p:ext>
            </p:extLst>
          </p:nvPr>
        </p:nvGraphicFramePr>
        <p:xfrm>
          <a:off x="5349109" y="3083592"/>
          <a:ext cx="4954455" cy="86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963564" imgH="695796" progId="Word.Picture.8">
                  <p:embed/>
                </p:oleObj>
              </mc:Choice>
              <mc:Fallback>
                <p:oleObj name="Picture" r:id="rId3" imgW="3963564" imgH="69579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109" y="3083592"/>
                        <a:ext cx="4954455" cy="869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77EC7A8-B808-68E3-0B75-0C69712BCC82}"/>
              </a:ext>
            </a:extLst>
          </p:cNvPr>
          <p:cNvSpPr txBox="1"/>
          <p:nvPr/>
        </p:nvSpPr>
        <p:spPr>
          <a:xfrm>
            <a:off x="2384071" y="2533866"/>
            <a:ext cx="222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000"/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参考程序，尝试运行程序，观察程序输出结果。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6787828-29B7-AD7C-79F2-048946A83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36" y="4333478"/>
            <a:ext cx="1125235" cy="1440000"/>
          </a:xfrm>
          <a:prstGeom prst="rect">
            <a:avLst/>
          </a:prstGeom>
        </p:spPr>
      </p:pic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4E3A3A25-0562-0C38-018D-E1C638D0F41F}"/>
              </a:ext>
            </a:extLst>
          </p:cNvPr>
          <p:cNvSpPr/>
          <p:nvPr/>
        </p:nvSpPr>
        <p:spPr>
          <a:xfrm>
            <a:off x="1938999" y="2255894"/>
            <a:ext cx="2965038" cy="2125605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3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48749DD-8797-C92C-27EA-5FC5B7E04B53}"/>
              </a:ext>
            </a:extLst>
          </p:cNvPr>
          <p:cNvSpPr txBox="1"/>
          <p:nvPr/>
        </p:nvSpPr>
        <p:spPr>
          <a:xfrm>
            <a:off x="5021476" y="2016444"/>
            <a:ext cx="2996153" cy="136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12000">
              <a:lnSpc>
                <a:spcPct val="12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学校操场有6条跑道，如何实现随机编排短跑赛道呢?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2F23E45-ED88-099F-34A9-1EB4EEF85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651" y="3429000"/>
            <a:ext cx="1265679" cy="2153642"/>
          </a:xfrm>
          <a:prstGeom prst="rect">
            <a:avLst/>
          </a:prstGeom>
        </p:spPr>
      </p:pic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E5C84074-39CF-2A29-FD32-211DDF7E0414}"/>
              </a:ext>
            </a:extLst>
          </p:cNvPr>
          <p:cNvSpPr/>
          <p:nvPr/>
        </p:nvSpPr>
        <p:spPr>
          <a:xfrm>
            <a:off x="4724666" y="1695794"/>
            <a:ext cx="3589775" cy="2153642"/>
          </a:xfrm>
          <a:prstGeom prst="cloudCallout">
            <a:avLst>
              <a:gd name="adj1" fmla="val -58597"/>
              <a:gd name="adj2" fmla="val 56366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9935C48-4844-365A-BE8F-64D9B480AC3A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2C151925-6656-7F50-693C-DC86529F931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问题情境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6916E0-B3FF-56F5-B601-38438797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E2F93F7-F9CA-0884-89A5-C06361D5B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ACB3DE66-69CE-96D1-B355-A25CC22E4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32896"/>
              </p:ext>
            </p:extLst>
          </p:nvPr>
        </p:nvGraphicFramePr>
        <p:xfrm>
          <a:off x="3322638" y="2366963"/>
          <a:ext cx="5548312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699000" imgH="1590840" progId="Word.Picture.8">
                  <p:embed/>
                </p:oleObj>
              </mc:Choice>
              <mc:Fallback>
                <p:oleObj name="Picture" r:id="rId3" imgW="3699000" imgH="159084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2366963"/>
                        <a:ext cx="5548312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4F9A14A-9104-0882-E009-50DDA1A368C8}"/>
              </a:ext>
            </a:extLst>
          </p:cNvPr>
          <p:cNvSpPr txBox="1"/>
          <p:nvPr/>
        </p:nvSpPr>
        <p:spPr>
          <a:xfrm>
            <a:off x="2823494" y="1507463"/>
            <a:ext cx="6545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观察如图所示流程图，填写出算法的执行方式</a:t>
            </a:r>
            <a:r>
              <a:rPr lang="en-US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C242D6C-344C-596D-7131-B5DC4067A9E1}"/>
              </a:ext>
            </a:extLst>
          </p:cNvPr>
          <p:cNvSpPr txBox="1"/>
          <p:nvPr/>
        </p:nvSpPr>
        <p:spPr>
          <a:xfrm>
            <a:off x="3153351" y="508856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（             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FBCAB2-19A9-3DA4-40F9-039734B9AF1C}"/>
              </a:ext>
            </a:extLst>
          </p:cNvPr>
          <p:cNvSpPr txBox="1"/>
          <p:nvPr/>
        </p:nvSpPr>
        <p:spPr>
          <a:xfrm>
            <a:off x="5096451" y="508856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（             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75ACB1-C7B0-49D5-304E-EC4C00281477}"/>
              </a:ext>
            </a:extLst>
          </p:cNvPr>
          <p:cNvSpPr txBox="1"/>
          <p:nvPr/>
        </p:nvSpPr>
        <p:spPr>
          <a:xfrm>
            <a:off x="7391058" y="508856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（             ）</a:t>
            </a:r>
          </a:p>
        </p:txBody>
      </p:sp>
    </p:spTree>
    <p:extLst>
      <p:ext uri="{BB962C8B-B14F-4D97-AF65-F5344CB8AC3E}">
        <p14:creationId xmlns:p14="http://schemas.microsoft.com/office/powerpoint/2010/main" val="360899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44B5DC0-82B6-61DA-550F-CE82982B9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38405"/>
              </p:ext>
            </p:extLst>
          </p:nvPr>
        </p:nvGraphicFramePr>
        <p:xfrm>
          <a:off x="2133601" y="2012038"/>
          <a:ext cx="8153400" cy="26053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149952">
                  <a:extLst>
                    <a:ext uri="{9D8B030D-6E8A-4147-A177-3AD203B41FA5}">
                      <a16:colId xmlns:a16="http://schemas.microsoft.com/office/drawing/2014/main" val="2430292402"/>
                    </a:ext>
                  </a:extLst>
                </a:gridCol>
                <a:gridCol w="2003448">
                  <a:extLst>
                    <a:ext uri="{9D8B030D-6E8A-4147-A177-3AD203B41FA5}">
                      <a16:colId xmlns:a16="http://schemas.microsoft.com/office/drawing/2014/main" val="1797526240"/>
                    </a:ext>
                  </a:extLst>
                </a:gridCol>
              </a:tblGrid>
              <a:tr h="563044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</a:rPr>
                        <a:t>反思内容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</a:rPr>
                        <a:t>自评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17503"/>
                  </a:ext>
                </a:extLst>
              </a:tr>
              <a:tr h="608804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</a:rPr>
                        <a:t>知道用算法解决问题时，算法的执行方式有顺序、分支、循环等。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  <a:tab pos="21590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</a:rPr>
                        <a:t>☆☆☆☆☆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51676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</a:rPr>
                        <a:t>能独立完成编排赛道流程图的制作。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</a:rPr>
                        <a:t>☆☆☆☆☆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6997512"/>
                  </a:ext>
                </a:extLst>
              </a:tr>
              <a:tr h="424770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solidFill>
                            <a:srgbClr val="0070C0"/>
                          </a:solidFill>
                          <a:effectLst/>
                        </a:rPr>
                        <a:t>能够区分不同赛道的数据范围和算法。</a:t>
                      </a:r>
                      <a:endParaRPr lang="zh-CN" sz="2000" kern="10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</a:rPr>
                        <a:t>☆☆☆☆☆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766386"/>
                  </a:ext>
                </a:extLst>
              </a:tr>
              <a:tr h="520270">
                <a:tc gridSpan="2"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</a:rPr>
                        <a:t>在本次项目活动中的综合表现： 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</a:rPr>
                        <a:t>☆☆☆☆☆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616208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084CE2A7-54DC-8930-D85D-E8CD76859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3" y="4617362"/>
            <a:ext cx="948503" cy="12138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12E7E6-516B-6516-1523-3AA4B758C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16" y="807011"/>
            <a:ext cx="955973" cy="33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A759591-CA6B-3A38-3247-33F01382A6E1}"/>
              </a:ext>
            </a:extLst>
          </p:cNvPr>
          <p:cNvSpPr txBox="1"/>
          <p:nvPr/>
        </p:nvSpPr>
        <p:spPr>
          <a:xfrm>
            <a:off x="2458742" y="3178375"/>
            <a:ext cx="7828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12000"/>
            <a:r>
              <a:rPr lang="en-US" altLang="zh-CN" sz="24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4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．本课先随机选择运动员，然后依次安排赛道。想一想，若先随机选择赛道，然后依次分配给运动员，如何设计算法呢？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6A3F8C-654C-A518-8D56-CE579E0AB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24" y="1339452"/>
            <a:ext cx="948503" cy="12138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2EFA0A-E4BC-7769-15CF-B4A6DF459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53" y="4888293"/>
            <a:ext cx="1593007" cy="10620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F8D9F36-CF49-7BFB-9A08-04B59C94D13C}"/>
              </a:ext>
            </a:extLst>
          </p:cNvPr>
          <p:cNvSpPr txBox="1"/>
          <p:nvPr/>
        </p:nvSpPr>
        <p:spPr>
          <a:xfrm>
            <a:off x="2458742" y="2137784"/>
            <a:ext cx="7828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12000"/>
            <a:r>
              <a:rPr lang="en-US" altLang="zh-CN" sz="24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4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．当有</a:t>
            </a:r>
            <a:r>
              <a:rPr lang="en-US" altLang="zh-CN" sz="24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8</a:t>
            </a:r>
            <a:r>
              <a:rPr lang="zh-CN" altLang="zh-CN" sz="24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条赛道时，算法如何调整呢？尝试修改程序， 观察程序执行效果。</a:t>
            </a:r>
          </a:p>
        </p:txBody>
      </p:sp>
    </p:spTree>
    <p:extLst>
      <p:ext uri="{BB962C8B-B14F-4D97-AF65-F5344CB8AC3E}">
        <p14:creationId xmlns:p14="http://schemas.microsoft.com/office/powerpoint/2010/main" val="127243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AD6451-5A5E-CF8E-03B4-9FCC968963DF}"/>
              </a:ext>
            </a:extLst>
          </p:cNvPr>
          <p:cNvSpPr/>
          <p:nvPr/>
        </p:nvSpPr>
        <p:spPr>
          <a:xfrm>
            <a:off x="814388" y="714286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CEAA59-ADE4-78BB-B016-33A2CA9A2A3A}"/>
              </a:ext>
            </a:extLst>
          </p:cNvPr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1649C1D-7F36-0E1E-9DBF-A4BE30BDB0E7}"/>
                </a:ext>
              </a:extLst>
            </p:cNvPr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8E7FDB1-CE13-9868-EA04-D700B40A2153}"/>
                </a:ext>
              </a:extLst>
            </p:cNvPr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27CE190-8057-790C-F011-DE04A30F3430}"/>
              </a:ext>
            </a:extLst>
          </p:cNvPr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808844-DC06-C850-01AF-9707518E6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D84B25-6499-A94B-C588-654482B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66088DD-F650-88BD-08EB-7556B992FF3E}"/>
              </a:ext>
            </a:extLst>
          </p:cNvPr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706631-4C77-0778-72CC-8B21E2FB3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A36BBC2-0DC3-7300-41F5-03430A1B3195}"/>
              </a:ext>
            </a:extLst>
          </p:cNvPr>
          <p:cNvSpPr/>
          <p:nvPr/>
        </p:nvSpPr>
        <p:spPr>
          <a:xfrm>
            <a:off x="3085264" y="2866557"/>
            <a:ext cx="6573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下节课再见啦！</a:t>
            </a:r>
          </a:p>
        </p:txBody>
      </p:sp>
    </p:spTree>
    <p:extLst>
      <p:ext uri="{BB962C8B-B14F-4D97-AF65-F5344CB8AC3E}">
        <p14:creationId xmlns:p14="http://schemas.microsoft.com/office/powerpoint/2010/main" val="2524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A5D6B6-3F6B-52FC-AD45-3DCAFAE3F9B7}"/>
              </a:ext>
            </a:extLst>
          </p:cNvPr>
          <p:cNvSpPr txBox="1"/>
          <p:nvPr/>
        </p:nvSpPr>
        <p:spPr>
          <a:xfrm>
            <a:off x="3065705" y="2428642"/>
            <a:ext cx="716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能基于对算法的理解，确定算法执行的方式。</a:t>
            </a:r>
            <a:endParaRPr kumimoji="1" lang="en-US" altLang="zh-CN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60CE6A2-4A18-F540-27DE-6F49C132BA1D}"/>
              </a:ext>
            </a:extLst>
          </p:cNvPr>
          <p:cNvGrpSpPr/>
          <p:nvPr/>
        </p:nvGrpSpPr>
        <p:grpSpPr>
          <a:xfrm>
            <a:off x="2479698" y="2297528"/>
            <a:ext cx="571734" cy="623044"/>
            <a:chOff x="3931834" y="2087652"/>
            <a:chExt cx="571734" cy="62304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DA02859-D2BD-24BE-8D4A-DC1809E7F0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AD9F8BD-D25A-75BE-3A36-100C2A79C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24B5E18-880C-A295-D721-90B6D264201B}"/>
              </a:ext>
            </a:extLst>
          </p:cNvPr>
          <p:cNvGrpSpPr/>
          <p:nvPr/>
        </p:nvGrpSpPr>
        <p:grpSpPr>
          <a:xfrm>
            <a:off x="2479698" y="3541010"/>
            <a:ext cx="571734" cy="623044"/>
            <a:chOff x="3931834" y="2087652"/>
            <a:chExt cx="571734" cy="62304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94DA239-2044-A056-544D-140EE37F5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618843C-AC88-C589-4F17-3DF36B160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CE8E133-A59C-7AB6-102C-A444C4F85289}"/>
              </a:ext>
            </a:extLst>
          </p:cNvPr>
          <p:cNvSpPr txBox="1"/>
          <p:nvPr/>
        </p:nvSpPr>
        <p:spPr>
          <a:xfrm>
            <a:off x="3051432" y="3672124"/>
            <a:ext cx="716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实现短跑项目赛道随机编排。</a:t>
            </a:r>
            <a:endParaRPr kumimoji="1" lang="en-US" altLang="zh-CN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60160E-358D-DA59-55C6-EB189B79C8DB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11" name="PA-矩形 1">
              <a:extLst>
                <a:ext uri="{FF2B5EF4-FFF2-40B4-BE49-F238E27FC236}">
                  <a16:creationId xmlns:a16="http://schemas.microsoft.com/office/drawing/2014/main" id="{8DCF213C-52A0-5E1C-AB2A-F9013F37CDF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481A7C4-C62E-C128-6A46-B0D8F5006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43ABE355-CCE1-B636-855F-426EA52203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761C5F7-E1E2-560C-AC7A-42F1574BFA5C}"/>
              </a:ext>
            </a:extLst>
          </p:cNvPr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6" name="PA-矩形 1">
              <a:extLst>
                <a:ext uri="{FF2B5EF4-FFF2-40B4-BE49-F238E27FC236}">
                  <a16:creationId xmlns:a16="http://schemas.microsoft.com/office/drawing/2014/main" id="{AEC2410B-F932-5651-C830-0F53E5056A0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DF0910D-99D9-54CE-351A-301AF33F8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7876124-7F5B-280A-0767-52B650088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" y="1892789"/>
            <a:ext cx="2224503" cy="11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2B341E1-88BE-8116-4762-A0F1C5E3C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4" y="1872397"/>
            <a:ext cx="2224503" cy="11678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D78F77-79A6-BC78-3856-86CF693A9F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40" y="1942789"/>
            <a:ext cx="2393321" cy="108653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F3D3B03-E0A2-87EF-BBCD-BC06DEE7A6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48" y="1994349"/>
            <a:ext cx="2260391" cy="983417"/>
          </a:xfrm>
          <a:prstGeom prst="rect">
            <a:avLst/>
          </a:prstGeom>
        </p:spPr>
      </p:pic>
      <p:sp>
        <p:nvSpPr>
          <p:cNvPr id="22" name="流程图: 文档 21">
            <a:extLst>
              <a:ext uri="{FF2B5EF4-FFF2-40B4-BE49-F238E27FC236}">
                <a16:creationId xmlns:a16="http://schemas.microsoft.com/office/drawing/2014/main" id="{2A6F3D94-1206-762B-529D-B80314184F8C}"/>
              </a:ext>
            </a:extLst>
          </p:cNvPr>
          <p:cNvSpPr/>
          <p:nvPr/>
        </p:nvSpPr>
        <p:spPr>
          <a:xfrm rot="16200000">
            <a:off x="1531185" y="2258016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文档 22">
            <a:extLst>
              <a:ext uri="{FF2B5EF4-FFF2-40B4-BE49-F238E27FC236}">
                <a16:creationId xmlns:a16="http://schemas.microsoft.com/office/drawing/2014/main" id="{F2C11DB1-4F20-B88B-F37F-AF04A0E36BBA}"/>
              </a:ext>
            </a:extLst>
          </p:cNvPr>
          <p:cNvSpPr/>
          <p:nvPr/>
        </p:nvSpPr>
        <p:spPr>
          <a:xfrm rot="16200000">
            <a:off x="4236622" y="225801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文档 23">
            <a:extLst>
              <a:ext uri="{FF2B5EF4-FFF2-40B4-BE49-F238E27FC236}">
                <a16:creationId xmlns:a16="http://schemas.microsoft.com/office/drawing/2014/main" id="{29EF484B-B8E3-53DD-9BAD-BD5F71807944}"/>
              </a:ext>
            </a:extLst>
          </p:cNvPr>
          <p:cNvSpPr/>
          <p:nvPr/>
        </p:nvSpPr>
        <p:spPr>
          <a:xfrm rot="16200000">
            <a:off x="6885244" y="2233310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文档 24">
            <a:extLst>
              <a:ext uri="{FF2B5EF4-FFF2-40B4-BE49-F238E27FC236}">
                <a16:creationId xmlns:a16="http://schemas.microsoft.com/office/drawing/2014/main" id="{22A99373-4556-9991-4FE6-FD415C1C1797}"/>
              </a:ext>
            </a:extLst>
          </p:cNvPr>
          <p:cNvSpPr/>
          <p:nvPr/>
        </p:nvSpPr>
        <p:spPr>
          <a:xfrm rot="16200000">
            <a:off x="9571630" y="225801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汇总连接 25">
            <a:extLst>
              <a:ext uri="{FF2B5EF4-FFF2-40B4-BE49-F238E27FC236}">
                <a16:creationId xmlns:a16="http://schemas.microsoft.com/office/drawing/2014/main" id="{8C474B65-037F-7297-5342-BE448A86AD3B}"/>
              </a:ext>
            </a:extLst>
          </p:cNvPr>
          <p:cNvSpPr/>
          <p:nvPr/>
        </p:nvSpPr>
        <p:spPr>
          <a:xfrm>
            <a:off x="1139793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汇总连接 26">
            <a:extLst>
              <a:ext uri="{FF2B5EF4-FFF2-40B4-BE49-F238E27FC236}">
                <a16:creationId xmlns:a16="http://schemas.microsoft.com/office/drawing/2014/main" id="{A647B904-A79D-69F9-6CFA-462091CE4B7F}"/>
              </a:ext>
            </a:extLst>
          </p:cNvPr>
          <p:cNvSpPr/>
          <p:nvPr/>
        </p:nvSpPr>
        <p:spPr>
          <a:xfrm>
            <a:off x="2519479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汇总连接 27">
            <a:extLst>
              <a:ext uri="{FF2B5EF4-FFF2-40B4-BE49-F238E27FC236}">
                <a16:creationId xmlns:a16="http://schemas.microsoft.com/office/drawing/2014/main" id="{124027FB-EC03-A3B0-B209-2F1B70D07BB2}"/>
              </a:ext>
            </a:extLst>
          </p:cNvPr>
          <p:cNvSpPr/>
          <p:nvPr/>
        </p:nvSpPr>
        <p:spPr>
          <a:xfrm>
            <a:off x="4047630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汇总连接 28">
            <a:extLst>
              <a:ext uri="{FF2B5EF4-FFF2-40B4-BE49-F238E27FC236}">
                <a16:creationId xmlns:a16="http://schemas.microsoft.com/office/drawing/2014/main" id="{19E00111-798D-93E0-FCBF-DF9837D425A4}"/>
              </a:ext>
            </a:extLst>
          </p:cNvPr>
          <p:cNvSpPr/>
          <p:nvPr/>
        </p:nvSpPr>
        <p:spPr>
          <a:xfrm>
            <a:off x="5427316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汇总连接 29">
            <a:extLst>
              <a:ext uri="{FF2B5EF4-FFF2-40B4-BE49-F238E27FC236}">
                <a16:creationId xmlns:a16="http://schemas.microsoft.com/office/drawing/2014/main" id="{D822991A-CA78-D798-8A24-E046BBB272EC}"/>
              </a:ext>
            </a:extLst>
          </p:cNvPr>
          <p:cNvSpPr/>
          <p:nvPr/>
        </p:nvSpPr>
        <p:spPr>
          <a:xfrm>
            <a:off x="6730332" y="4051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汇总连接 30">
            <a:extLst>
              <a:ext uri="{FF2B5EF4-FFF2-40B4-BE49-F238E27FC236}">
                <a16:creationId xmlns:a16="http://schemas.microsoft.com/office/drawing/2014/main" id="{101FA669-7F42-7C3E-4011-F8BA92B617AC}"/>
              </a:ext>
            </a:extLst>
          </p:cNvPr>
          <p:cNvSpPr/>
          <p:nvPr/>
        </p:nvSpPr>
        <p:spPr>
          <a:xfrm>
            <a:off x="8110018" y="4051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汇总连接 31">
            <a:extLst>
              <a:ext uri="{FF2B5EF4-FFF2-40B4-BE49-F238E27FC236}">
                <a16:creationId xmlns:a16="http://schemas.microsoft.com/office/drawing/2014/main" id="{CE4D6D55-3F70-B341-60BB-24E29DFA0798}"/>
              </a:ext>
            </a:extLst>
          </p:cNvPr>
          <p:cNvSpPr/>
          <p:nvPr/>
        </p:nvSpPr>
        <p:spPr>
          <a:xfrm>
            <a:off x="9273413" y="4069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汇总连接 32">
            <a:extLst>
              <a:ext uri="{FF2B5EF4-FFF2-40B4-BE49-F238E27FC236}">
                <a16:creationId xmlns:a16="http://schemas.microsoft.com/office/drawing/2014/main" id="{09EE881E-CDA8-EE93-6F58-DB516EBEC844}"/>
              </a:ext>
            </a:extLst>
          </p:cNvPr>
          <p:cNvSpPr/>
          <p:nvPr/>
        </p:nvSpPr>
        <p:spPr>
          <a:xfrm>
            <a:off x="10653099" y="4069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0FD48CA-2A6F-9890-834E-6FDCE370D317}"/>
              </a:ext>
            </a:extLst>
          </p:cNvPr>
          <p:cNvSpPr txBox="1"/>
          <p:nvPr/>
        </p:nvSpPr>
        <p:spPr>
          <a:xfrm>
            <a:off x="976182" y="3402128"/>
            <a:ext cx="2363157" cy="64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确定赛道分配方式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规划赛道编排流程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E22F8C0-C079-8859-C616-DB8FA3D15DE4}"/>
              </a:ext>
            </a:extLst>
          </p:cNvPr>
          <p:cNvSpPr txBox="1"/>
          <p:nvPr/>
        </p:nvSpPr>
        <p:spPr>
          <a:xfrm>
            <a:off x="3683626" y="3402128"/>
            <a:ext cx="2642982" cy="64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输入运动员号码</a:t>
            </a: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确定各条赛道运动员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29BF170-126B-394B-591F-1438D13BB6DB}"/>
              </a:ext>
            </a:extLst>
          </p:cNvPr>
          <p:cNvSpPr txBox="1"/>
          <p:nvPr/>
        </p:nvSpPr>
        <p:spPr>
          <a:xfrm>
            <a:off x="6328883" y="3396806"/>
            <a:ext cx="229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算法的执行方式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0D56023-9F79-2DB6-E2C2-F9146B40EBCC}"/>
              </a:ext>
            </a:extLst>
          </p:cNvPr>
          <p:cNvSpPr txBox="1"/>
          <p:nvPr/>
        </p:nvSpPr>
        <p:spPr>
          <a:xfrm>
            <a:off x="9028445" y="3119807"/>
            <a:ext cx="2344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算法迁移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用不同算法解决同一问题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2" name="图片 1" descr="卡通人物&#10;&#10;描述已自动生成">
            <a:extLst>
              <a:ext uri="{FF2B5EF4-FFF2-40B4-BE49-F238E27FC236}">
                <a16:creationId xmlns:a16="http://schemas.microsoft.com/office/drawing/2014/main" id="{9289FDD6-74FC-9625-10D4-D67538BD5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617" y="3782943"/>
            <a:ext cx="1861191" cy="18611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F9C5B1F-480F-214D-B931-837A27D7269F}"/>
              </a:ext>
            </a:extLst>
          </p:cNvPr>
          <p:cNvSpPr txBox="1"/>
          <p:nvPr/>
        </p:nvSpPr>
        <p:spPr>
          <a:xfrm>
            <a:off x="2387000" y="3075057"/>
            <a:ext cx="741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7695">
              <a:spcBef>
                <a:spcPts val="240"/>
              </a:spcBef>
              <a:spcAft>
                <a:spcPts val="240"/>
              </a:spcAft>
            </a:pPr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活动1：确定赛道的分配方式</a:t>
            </a:r>
          </a:p>
        </p:txBody>
      </p:sp>
    </p:spTree>
    <p:extLst>
      <p:ext uri="{BB962C8B-B14F-4D97-AF65-F5344CB8AC3E}">
        <p14:creationId xmlns:p14="http://schemas.microsoft.com/office/powerpoint/2010/main" val="314544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406005B-579E-EABE-C543-BE3FE1E30011}"/>
              </a:ext>
            </a:extLst>
          </p:cNvPr>
          <p:cNvSpPr txBox="1"/>
          <p:nvPr/>
        </p:nvSpPr>
        <p:spPr>
          <a:xfrm>
            <a:off x="2118370" y="2301363"/>
            <a:ext cx="336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000"/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为了确保每名参赛选手都有公平的机会，如何随机分配赛道呢？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B19B1-CA80-43B7-450A-30D89BA92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6" y="3933177"/>
            <a:ext cx="1125235" cy="1440000"/>
          </a:xfrm>
          <a:prstGeom prst="rect">
            <a:avLst/>
          </a:prstGeom>
        </p:spPr>
      </p:pic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C55ACFC7-7565-80AB-3DCD-A9722FE1E49D}"/>
              </a:ext>
            </a:extLst>
          </p:cNvPr>
          <p:cNvSpPr/>
          <p:nvPr/>
        </p:nvSpPr>
        <p:spPr>
          <a:xfrm>
            <a:off x="1926982" y="1869877"/>
            <a:ext cx="3721542" cy="2063300"/>
          </a:xfrm>
          <a:prstGeom prst="wedgeEllipseCallout">
            <a:avLst>
              <a:gd name="adj1" fmla="val -38621"/>
              <a:gd name="adj2" fmla="val 53790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C3672C-B7B9-935F-E057-609AA320FB7E}"/>
              </a:ext>
            </a:extLst>
          </p:cNvPr>
          <p:cNvSpPr txBox="1"/>
          <p:nvPr/>
        </p:nvSpPr>
        <p:spPr>
          <a:xfrm>
            <a:off x="964277" y="1018697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：确定赛道的分配方式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D41F7A5-12E7-DAE0-C6B0-1725EB83AE02}"/>
              </a:ext>
            </a:extLst>
          </p:cNvPr>
          <p:cNvGrpSpPr/>
          <p:nvPr/>
        </p:nvGrpSpPr>
        <p:grpSpPr>
          <a:xfrm>
            <a:off x="6096000" y="1869877"/>
            <a:ext cx="4854975" cy="3302001"/>
            <a:chOff x="6189975" y="1777999"/>
            <a:chExt cx="4854975" cy="330200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DFE5AC1-59FC-6AC2-FC37-09F5D35AF7F9}"/>
                </a:ext>
              </a:extLst>
            </p:cNvPr>
            <p:cNvGrpSpPr/>
            <p:nvPr/>
          </p:nvGrpSpPr>
          <p:grpSpPr>
            <a:xfrm>
              <a:off x="6189975" y="1777999"/>
              <a:ext cx="4854975" cy="3302001"/>
              <a:chOff x="6287390" y="2492877"/>
              <a:chExt cx="4854975" cy="3302001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0EC0B47-968F-4681-19C7-641B9E329910}"/>
                  </a:ext>
                </a:extLst>
              </p:cNvPr>
              <p:cNvSpPr txBox="1"/>
              <p:nvPr/>
            </p:nvSpPr>
            <p:spPr>
              <a:xfrm flipH="1">
                <a:off x="6287390" y="2492877"/>
                <a:ext cx="4854975" cy="3302001"/>
              </a:xfrm>
              <a:prstGeom prst="wedgeRoundRectCallout">
                <a:avLst>
                  <a:gd name="adj1" fmla="val -36724"/>
                  <a:gd name="adj2" fmla="val 49846"/>
                  <a:gd name="adj3" fmla="val 16667"/>
                </a:avLst>
              </a:prstGeom>
              <a:solidFill>
                <a:srgbClr val="EFFFEF">
                  <a:alpha val="70000"/>
                </a:srgbClr>
              </a:solidFill>
              <a:ln w="38100" cap="rnd" cmpd="sng">
                <a:solidFill>
                  <a:schemeClr val="accent5">
                    <a:lumMod val="40000"/>
                    <a:lumOff val="60000"/>
                  </a:schemeClr>
                </a:solidFill>
                <a:round/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645710"/>
                          <a:gd name="connsiteY0" fmla="*/ 120002 h 720000"/>
                          <a:gd name="connsiteX1" fmla="*/ 120002 w 4645710"/>
                          <a:gd name="connsiteY1" fmla="*/ 0 h 720000"/>
                          <a:gd name="connsiteX2" fmla="*/ 2709998 w 4645710"/>
                          <a:gd name="connsiteY2" fmla="*/ 0 h 720000"/>
                          <a:gd name="connsiteX3" fmla="*/ 2709998 w 4645710"/>
                          <a:gd name="connsiteY3" fmla="*/ 0 h 720000"/>
                          <a:gd name="connsiteX4" fmla="*/ 3871425 w 4645710"/>
                          <a:gd name="connsiteY4" fmla="*/ 0 h 720000"/>
                          <a:gd name="connsiteX5" fmla="*/ 4525708 w 4645710"/>
                          <a:gd name="connsiteY5" fmla="*/ 0 h 720000"/>
                          <a:gd name="connsiteX6" fmla="*/ 4645710 w 4645710"/>
                          <a:gd name="connsiteY6" fmla="*/ 120002 h 720000"/>
                          <a:gd name="connsiteX7" fmla="*/ 4645710 w 4645710"/>
                          <a:gd name="connsiteY7" fmla="*/ 120000 h 720000"/>
                          <a:gd name="connsiteX8" fmla="*/ 4742062 w 4645710"/>
                          <a:gd name="connsiteY8" fmla="*/ 115085 h 720000"/>
                          <a:gd name="connsiteX9" fmla="*/ 4645710 w 4645710"/>
                          <a:gd name="connsiteY9" fmla="*/ 300000 h 720000"/>
                          <a:gd name="connsiteX10" fmla="*/ 4645710 w 4645710"/>
                          <a:gd name="connsiteY10" fmla="*/ 599998 h 720000"/>
                          <a:gd name="connsiteX11" fmla="*/ 4525708 w 4645710"/>
                          <a:gd name="connsiteY11" fmla="*/ 720000 h 720000"/>
                          <a:gd name="connsiteX12" fmla="*/ 3871425 w 4645710"/>
                          <a:gd name="connsiteY12" fmla="*/ 720000 h 720000"/>
                          <a:gd name="connsiteX13" fmla="*/ 2709998 w 4645710"/>
                          <a:gd name="connsiteY13" fmla="*/ 720000 h 720000"/>
                          <a:gd name="connsiteX14" fmla="*/ 2709998 w 4645710"/>
                          <a:gd name="connsiteY14" fmla="*/ 720000 h 720000"/>
                          <a:gd name="connsiteX15" fmla="*/ 120002 w 4645710"/>
                          <a:gd name="connsiteY15" fmla="*/ 720000 h 720000"/>
                          <a:gd name="connsiteX16" fmla="*/ 0 w 4645710"/>
                          <a:gd name="connsiteY16" fmla="*/ 599998 h 720000"/>
                          <a:gd name="connsiteX17" fmla="*/ 0 w 4645710"/>
                          <a:gd name="connsiteY17" fmla="*/ 300000 h 720000"/>
                          <a:gd name="connsiteX18" fmla="*/ 0 w 4645710"/>
                          <a:gd name="connsiteY18" fmla="*/ 120000 h 720000"/>
                          <a:gd name="connsiteX19" fmla="*/ 0 w 4645710"/>
                          <a:gd name="connsiteY19" fmla="*/ 120000 h 720000"/>
                          <a:gd name="connsiteX20" fmla="*/ 0 w 4645710"/>
                          <a:gd name="connsiteY20" fmla="*/ 120002 h 72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645710" h="720000" fill="none" extrusionOk="0">
                            <a:moveTo>
                              <a:pt x="0" y="120002"/>
                            </a:moveTo>
                            <a:cubicBezTo>
                              <a:pt x="4598" y="54062"/>
                              <a:pt x="43721" y="5712"/>
                              <a:pt x="120002" y="0"/>
                            </a:cubicBezTo>
                            <a:cubicBezTo>
                              <a:pt x="873510" y="96063"/>
                              <a:pt x="1917047" y="-24018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8683" y="66902"/>
                              <a:pt x="3297951" y="-90975"/>
                              <a:pt x="3871425" y="0"/>
                            </a:cubicBezTo>
                            <a:cubicBezTo>
                              <a:pt x="4099646" y="-43662"/>
                              <a:pt x="4303329" y="26866"/>
                              <a:pt x="4525708" y="0"/>
                            </a:cubicBezTo>
                            <a:cubicBezTo>
                              <a:pt x="4593403" y="-7879"/>
                              <a:pt x="4641685" y="6045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75325" y="126211"/>
                              <a:pt x="4700698" y="122520"/>
                              <a:pt x="4742062" y="115085"/>
                            </a:cubicBezTo>
                            <a:cubicBezTo>
                              <a:pt x="4692701" y="190570"/>
                              <a:pt x="4675691" y="214922"/>
                              <a:pt x="4645710" y="300000"/>
                            </a:cubicBezTo>
                            <a:cubicBezTo>
                              <a:pt x="4628191" y="434904"/>
                              <a:pt x="4637437" y="469682"/>
                              <a:pt x="4645710" y="599998"/>
                            </a:cubicBezTo>
                            <a:cubicBezTo>
                              <a:pt x="4643934" y="654764"/>
                              <a:pt x="4599093" y="728578"/>
                              <a:pt x="4525708" y="720000"/>
                            </a:cubicBezTo>
                            <a:cubicBezTo>
                              <a:pt x="4454082" y="693485"/>
                              <a:pt x="4012175" y="762178"/>
                              <a:pt x="3871425" y="720000"/>
                            </a:cubicBezTo>
                            <a:cubicBezTo>
                              <a:pt x="3620082" y="664367"/>
                              <a:pt x="3058928" y="693009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2122093" y="887577"/>
                              <a:pt x="679705" y="610238"/>
                              <a:pt x="120002" y="720000"/>
                            </a:cubicBezTo>
                            <a:cubicBezTo>
                              <a:pt x="47240" y="724627"/>
                              <a:pt x="6952" y="661854"/>
                              <a:pt x="0" y="599998"/>
                            </a:cubicBezTo>
                            <a:cubicBezTo>
                              <a:pt x="19670" y="516331"/>
                              <a:pt x="-11843" y="365588"/>
                              <a:pt x="0" y="300000"/>
                            </a:cubicBezTo>
                            <a:cubicBezTo>
                              <a:pt x="-4721" y="236369"/>
                              <a:pt x="468" y="200419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  <a:path w="4645710" h="720000" stroke="0" extrusionOk="0">
                            <a:moveTo>
                              <a:pt x="0" y="120002"/>
                            </a:moveTo>
                            <a:cubicBezTo>
                              <a:pt x="2654" y="62346"/>
                              <a:pt x="55654" y="-4745"/>
                              <a:pt x="120002" y="0"/>
                            </a:cubicBezTo>
                            <a:cubicBezTo>
                              <a:pt x="570777" y="89190"/>
                              <a:pt x="1784843" y="-155784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1812" y="79361"/>
                              <a:pt x="3617908" y="-94897"/>
                              <a:pt x="3871425" y="0"/>
                            </a:cubicBezTo>
                            <a:cubicBezTo>
                              <a:pt x="3956236" y="19430"/>
                              <a:pt x="4272342" y="11583"/>
                              <a:pt x="4525708" y="0"/>
                            </a:cubicBezTo>
                            <a:cubicBezTo>
                              <a:pt x="4593447" y="3360"/>
                              <a:pt x="4654975" y="5494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83844" y="124130"/>
                              <a:pt x="4724607" y="118224"/>
                              <a:pt x="4742062" y="115085"/>
                            </a:cubicBezTo>
                            <a:cubicBezTo>
                              <a:pt x="4738406" y="142728"/>
                              <a:pt x="4649976" y="274924"/>
                              <a:pt x="4645710" y="300000"/>
                            </a:cubicBezTo>
                            <a:cubicBezTo>
                              <a:pt x="4669425" y="398944"/>
                              <a:pt x="4671352" y="527819"/>
                              <a:pt x="4645710" y="599998"/>
                            </a:cubicBezTo>
                            <a:cubicBezTo>
                              <a:pt x="4650411" y="663387"/>
                              <a:pt x="4590544" y="719536"/>
                              <a:pt x="4525708" y="720000"/>
                            </a:cubicBezTo>
                            <a:cubicBezTo>
                              <a:pt x="4243031" y="672537"/>
                              <a:pt x="4142206" y="671978"/>
                              <a:pt x="3871425" y="720000"/>
                            </a:cubicBezTo>
                            <a:cubicBezTo>
                              <a:pt x="3624004" y="721366"/>
                              <a:pt x="2952969" y="665917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1600460" y="661103"/>
                              <a:pt x="415094" y="862440"/>
                              <a:pt x="120002" y="720000"/>
                            </a:cubicBezTo>
                            <a:cubicBezTo>
                              <a:pt x="44563" y="713759"/>
                              <a:pt x="-6177" y="664525"/>
                              <a:pt x="0" y="599998"/>
                            </a:cubicBezTo>
                            <a:cubicBezTo>
                              <a:pt x="-4356" y="522527"/>
                              <a:pt x="-23149" y="335150"/>
                              <a:pt x="0" y="300000"/>
                            </a:cubicBezTo>
                            <a:cubicBezTo>
                              <a:pt x="9735" y="214770"/>
                              <a:pt x="-7609" y="178750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0" tIns="0" rIns="360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just">
                  <a:defRPr sz="3600" b="1" kern="0">
                    <a:latin typeface="华文新魏" panose="02010800040101010101" pitchFamily="2" charset="-122"/>
                    <a:ea typeface="华文新魏" panose="02010800040101010101" pitchFamily="2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200000"/>
                  </a:lnSpc>
                </a:pPr>
                <a:r>
                  <a:rPr lang="zh-CN" altLang="en-US" sz="2400" kern="1200" dirty="0">
                    <a:solidFill>
                      <a:srgbClr val="0070C0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你的想法是：</a:t>
                </a:r>
                <a:endParaRPr lang="en-US" altLang="zh-CN" sz="2400" kern="1200" dirty="0">
                  <a:solidFill>
                    <a:srgbClr val="0070C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altLang="zh-CN" sz="2400" kern="1200" dirty="0">
                  <a:solidFill>
                    <a:srgbClr val="0070C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altLang="zh-CN" sz="2400" kern="1200" dirty="0">
                  <a:solidFill>
                    <a:srgbClr val="0070C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l">
                  <a:lnSpc>
                    <a:spcPct val="200000"/>
                  </a:lnSpc>
                </a:pPr>
                <a:endParaRPr lang="en-US" altLang="zh-CN" sz="2400" kern="1200" dirty="0">
                  <a:solidFill>
                    <a:srgbClr val="0070C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altLang="zh-CN" sz="2400" kern="1200" dirty="0">
                    <a:solidFill>
                      <a:schemeClr val="tx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                             </a:t>
                </a:r>
                <a:endParaRPr lang="zh-CN" altLang="en-US" sz="2400" kern="1200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83506213-3B9A-20EE-CC7E-F147DD79B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9400" y="4058152"/>
                <a:ext cx="40195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E11834A1-03F4-794A-39CC-2A5357677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9400" y="4791577"/>
                <a:ext cx="40195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865B9FA4-2681-E262-89E0-BA38BF271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9400" y="5525002"/>
                <a:ext cx="40195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FAB980E-4EDE-C0DC-F195-12344DB09AAA}"/>
                </a:ext>
              </a:extLst>
            </p:cNvPr>
            <p:cNvGrpSpPr/>
            <p:nvPr/>
          </p:nvGrpSpPr>
          <p:grpSpPr>
            <a:xfrm>
              <a:off x="9853832" y="1894973"/>
              <a:ext cx="1097843" cy="1042533"/>
              <a:chOff x="597622" y="4049077"/>
              <a:chExt cx="1209368" cy="1042533"/>
            </a:xfrm>
          </p:grpSpPr>
          <p:pic>
            <p:nvPicPr>
              <p:cNvPr id="11" name="图片 7" descr="考试">
                <a:extLst>
                  <a:ext uri="{FF2B5EF4-FFF2-40B4-BE49-F238E27FC236}">
                    <a16:creationId xmlns:a16="http://schemas.microsoft.com/office/drawing/2014/main" id="{AB87A76B-381C-6C2E-F1FE-871AE59DA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0303" y="4049077"/>
                <a:ext cx="678743" cy="629920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A29143B-0F71-B307-49F8-DF6E5807E281}"/>
                  </a:ext>
                </a:extLst>
              </p:cNvPr>
              <p:cNvSpPr txBox="1"/>
              <p:nvPr/>
            </p:nvSpPr>
            <p:spPr>
              <a:xfrm>
                <a:off x="597622" y="4678997"/>
                <a:ext cx="1209368" cy="412613"/>
              </a:xfrm>
              <a:prstGeom prst="rect">
                <a:avLst/>
              </a:prstGeom>
            </p:spPr>
            <p:txBody>
              <a:bodyPr wrap="square" rtlCol="0" anchor="t">
                <a:spAutoFit/>
              </a:bodyPr>
              <a:lstStyle/>
              <a:p>
                <a:pPr lvl="0" algn="just" defTabSz="266700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填一填</a:t>
                </a:r>
                <a:endParaRPr lang="zh-CN" alt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611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1E1584A-6AFA-81D8-A97E-E803E3EB4790}"/>
              </a:ext>
            </a:extLst>
          </p:cNvPr>
          <p:cNvSpPr txBox="1"/>
          <p:nvPr/>
        </p:nvSpPr>
        <p:spPr>
          <a:xfrm>
            <a:off x="2541238" y="3075057"/>
            <a:ext cx="7109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7695" algn="just">
              <a:spcBef>
                <a:spcPts val="240"/>
              </a:spcBef>
              <a:spcAft>
                <a:spcPts val="240"/>
              </a:spcAft>
            </a:pPr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活动2：规划编排赛道流程</a:t>
            </a:r>
          </a:p>
        </p:txBody>
      </p:sp>
      <p:pic>
        <p:nvPicPr>
          <p:cNvPr id="2" name="图片 1" descr="卡通人物&#10;&#10;描述已自动生成">
            <a:extLst>
              <a:ext uri="{FF2B5EF4-FFF2-40B4-BE49-F238E27FC236}">
                <a16:creationId xmlns:a16="http://schemas.microsoft.com/office/drawing/2014/main" id="{0CBED69D-AC63-C6B2-1974-EF09C5C66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617" y="3782943"/>
            <a:ext cx="1861191" cy="18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4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443C7730-F47F-BE4B-BA8D-87B9A78C4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286712"/>
              </p:ext>
            </p:extLst>
          </p:nvPr>
        </p:nvGraphicFramePr>
        <p:xfrm>
          <a:off x="5498400" y="1443519"/>
          <a:ext cx="1991206" cy="411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032480" imgH="2132280" progId="Word.Picture.8">
                  <p:embed/>
                </p:oleObj>
              </mc:Choice>
              <mc:Fallback>
                <p:oleObj name="Picture" r:id="rId3" imgW="1032480" imgH="21322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400" y="1443519"/>
                        <a:ext cx="1991206" cy="4112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7" name="组合 1026">
            <a:extLst>
              <a:ext uri="{FF2B5EF4-FFF2-40B4-BE49-F238E27FC236}">
                <a16:creationId xmlns:a16="http://schemas.microsoft.com/office/drawing/2014/main" id="{909C13FD-362E-F168-BD21-923F35161853}"/>
              </a:ext>
            </a:extLst>
          </p:cNvPr>
          <p:cNvGrpSpPr/>
          <p:nvPr/>
        </p:nvGrpSpPr>
        <p:grpSpPr>
          <a:xfrm>
            <a:off x="9867561" y="1510194"/>
            <a:ext cx="1415978" cy="473813"/>
            <a:chOff x="8400400" y="1529042"/>
            <a:chExt cx="1415978" cy="473813"/>
          </a:xfrm>
        </p:grpSpPr>
        <p:pic>
          <p:nvPicPr>
            <p:cNvPr id="28" name="图片 7" descr="考试">
              <a:extLst>
                <a:ext uri="{FF2B5EF4-FFF2-40B4-BE49-F238E27FC236}">
                  <a16:creationId xmlns:a16="http://schemas.microsoft.com/office/drawing/2014/main" id="{0DC84F56-602A-106D-DCA8-2A1C90CFF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00400" y="1529042"/>
              <a:ext cx="438912" cy="438912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2918CCE-E76E-F0B3-60A9-8E5D39ABD0D9}"/>
                </a:ext>
              </a:extLst>
            </p:cNvPr>
            <p:cNvSpPr txBox="1"/>
            <p:nvPr/>
          </p:nvSpPr>
          <p:spPr>
            <a:xfrm>
              <a:off x="8718535" y="1590242"/>
              <a:ext cx="1097843" cy="412613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lvl="0" algn="just" defTabSz="266700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选一选</a:t>
              </a:r>
              <a:endPara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B8920FED-E078-7CD1-FEE1-C5A8533D78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92" t="6940" r="8748" b="9219"/>
          <a:stretch/>
        </p:blipFill>
        <p:spPr>
          <a:xfrm>
            <a:off x="8974098" y="2579910"/>
            <a:ext cx="719343" cy="4192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2B7B361-7CB7-1B48-D0EC-790987A66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098" y="3393272"/>
            <a:ext cx="1000000" cy="440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8628D9E-0769-A558-0B68-8D77152E54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35" t="5069" r="4319" b="11069"/>
          <a:stretch/>
        </p:blipFill>
        <p:spPr>
          <a:xfrm>
            <a:off x="8956971" y="4202857"/>
            <a:ext cx="1121173" cy="409326"/>
          </a:xfrm>
          <a:prstGeom prst="rect">
            <a:avLst/>
          </a:prstGeom>
        </p:spPr>
      </p:pic>
      <p:pic>
        <p:nvPicPr>
          <p:cNvPr id="1032" name="图片 1031">
            <a:extLst>
              <a:ext uri="{FF2B5EF4-FFF2-40B4-BE49-F238E27FC236}">
                <a16:creationId xmlns:a16="http://schemas.microsoft.com/office/drawing/2014/main" id="{C8DB8A2C-F427-1832-9610-1DD758319C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1" y="4261436"/>
            <a:ext cx="1125235" cy="1440000"/>
          </a:xfrm>
          <a:prstGeom prst="rect">
            <a:avLst/>
          </a:prstGeom>
        </p:spPr>
      </p:pic>
      <p:sp>
        <p:nvSpPr>
          <p:cNvPr id="1034" name="对话气泡: 椭圆形 1033">
            <a:extLst>
              <a:ext uri="{FF2B5EF4-FFF2-40B4-BE49-F238E27FC236}">
                <a16:creationId xmlns:a16="http://schemas.microsoft.com/office/drawing/2014/main" id="{0C297C0A-6400-0129-7AB6-404F674CFB78}"/>
              </a:ext>
            </a:extLst>
          </p:cNvPr>
          <p:cNvSpPr/>
          <p:nvPr/>
        </p:nvSpPr>
        <p:spPr>
          <a:xfrm>
            <a:off x="1774783" y="2429113"/>
            <a:ext cx="2977648" cy="1844873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文本框 1034">
            <a:extLst>
              <a:ext uri="{FF2B5EF4-FFF2-40B4-BE49-F238E27FC236}">
                <a16:creationId xmlns:a16="http://schemas.microsoft.com/office/drawing/2014/main" id="{94CF1B55-3286-BAD6-5614-E70D7E18570E}"/>
              </a:ext>
            </a:extLst>
          </p:cNvPr>
          <p:cNvSpPr txBox="1"/>
          <p:nvPr/>
        </p:nvSpPr>
        <p:spPr>
          <a:xfrm>
            <a:off x="2113856" y="2633221"/>
            <a:ext cx="2363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12000" algn="l"/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选一选，完善流程图，完成编排赛道流程的规划。</a:t>
            </a:r>
            <a:endParaRPr lang="zh-CN" altLang="zh-CN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F7A8BC4-B964-2986-F034-1A3FE38072E7}"/>
              </a:ext>
            </a:extLst>
          </p:cNvPr>
          <p:cNvSpPr txBox="1"/>
          <p:nvPr/>
        </p:nvSpPr>
        <p:spPr>
          <a:xfrm>
            <a:off x="964277" y="1018697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：规划编排赛道流程</a:t>
            </a:r>
          </a:p>
        </p:txBody>
      </p:sp>
    </p:spTree>
    <p:extLst>
      <p:ext uri="{BB962C8B-B14F-4D97-AF65-F5344CB8AC3E}">
        <p14:creationId xmlns:p14="http://schemas.microsoft.com/office/powerpoint/2010/main" val="262918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3145232-C6EF-EEE8-A571-9509D9FBD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01" y="3708677"/>
            <a:ext cx="1125235" cy="1440000"/>
          </a:xfrm>
          <a:prstGeom prst="rect">
            <a:avLst/>
          </a:prstGeom>
        </p:spPr>
      </p:pic>
      <p:sp>
        <p:nvSpPr>
          <p:cNvPr id="19" name="对话气泡: 椭圆形 18">
            <a:extLst>
              <a:ext uri="{FF2B5EF4-FFF2-40B4-BE49-F238E27FC236}">
                <a16:creationId xmlns:a16="http://schemas.microsoft.com/office/drawing/2014/main" id="{C090DB55-217E-7C78-AC31-4DE43A1430E6}"/>
              </a:ext>
            </a:extLst>
          </p:cNvPr>
          <p:cNvSpPr/>
          <p:nvPr/>
        </p:nvSpPr>
        <p:spPr>
          <a:xfrm>
            <a:off x="5057030" y="1880773"/>
            <a:ext cx="2854568" cy="1844873"/>
          </a:xfrm>
          <a:prstGeom prst="wedgeEllipseCallout">
            <a:avLst>
              <a:gd name="adj1" fmla="val -42959"/>
              <a:gd name="adj2" fmla="val 54306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5257B44-C3F3-8596-088C-F68ACF6CFA8D}"/>
              </a:ext>
            </a:extLst>
          </p:cNvPr>
          <p:cNvSpPr txBox="1"/>
          <p:nvPr/>
        </p:nvSpPr>
        <p:spPr>
          <a:xfrm>
            <a:off x="5405636" y="2203044"/>
            <a:ext cx="2363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2400" dirty="0">
                <a:solidFill>
                  <a:schemeClr val="accent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想一想：</a:t>
            </a:r>
            <a:r>
              <a:rPr lang="zh-CN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编排赛道的流程是什么执行方式？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D29BC3-7869-CD0B-D333-825A374AFD4F}"/>
              </a:ext>
            </a:extLst>
          </p:cNvPr>
          <p:cNvSpPr txBox="1"/>
          <p:nvPr/>
        </p:nvSpPr>
        <p:spPr>
          <a:xfrm>
            <a:off x="964277" y="1018697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：规划编排赛道流程</a:t>
            </a:r>
          </a:p>
        </p:txBody>
      </p:sp>
    </p:spTree>
    <p:extLst>
      <p:ext uri="{BB962C8B-B14F-4D97-AF65-F5344CB8AC3E}">
        <p14:creationId xmlns:p14="http://schemas.microsoft.com/office/powerpoint/2010/main" val="740069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592</Words>
  <Application>Microsoft Office PowerPoint</Application>
  <PresentationFormat>宽屏</PresentationFormat>
  <Paragraphs>82</Paragraphs>
  <Slides>23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隶书</vt:lpstr>
      <vt:lpstr>Wingdings 2</vt:lpstr>
      <vt:lpstr>微软雅黑</vt:lpstr>
      <vt:lpstr>Arial</vt:lpstr>
      <vt:lpstr>楷体_GB2312</vt:lpstr>
      <vt:lpstr>幼圆</vt:lpstr>
      <vt:lpstr>楷体</vt:lpstr>
      <vt:lpstr>方正启体简体</vt:lpstr>
      <vt:lpstr>Office 主题​​</vt:lpstr>
      <vt:lpstr>1</vt:lpstr>
      <vt:lpstr>1_1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tellei</cp:lastModifiedBy>
  <cp:revision>174</cp:revision>
  <dcterms:created xsi:type="dcterms:W3CDTF">2021-03-10T11:26:40Z</dcterms:created>
  <dcterms:modified xsi:type="dcterms:W3CDTF">2024-08-02T15:49:35Z</dcterms:modified>
</cp:coreProperties>
</file>