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2" r:id="rId3"/>
  </p:sldMasterIdLst>
  <p:notesMasterIdLst>
    <p:notesMasterId r:id="rId5"/>
  </p:notesMasterIdLst>
  <p:handoutMasterIdLst>
    <p:handoutMasterId r:id="rId29"/>
  </p:handoutMasterIdLst>
  <p:sldIdLst>
    <p:sldId id="336" r:id="rId4"/>
    <p:sldId id="257" r:id="rId6"/>
    <p:sldId id="321" r:id="rId7"/>
    <p:sldId id="335" r:id="rId8"/>
    <p:sldId id="322" r:id="rId9"/>
    <p:sldId id="337" r:id="rId10"/>
    <p:sldId id="324" r:id="rId11"/>
    <p:sldId id="325" r:id="rId12"/>
    <p:sldId id="326" r:id="rId13"/>
    <p:sldId id="327" r:id="rId14"/>
    <p:sldId id="328" r:id="rId15"/>
    <p:sldId id="329" r:id="rId16"/>
    <p:sldId id="330" r:id="rId17"/>
    <p:sldId id="353" r:id="rId18"/>
    <p:sldId id="331" r:id="rId19"/>
    <p:sldId id="354" r:id="rId20"/>
    <p:sldId id="333" r:id="rId21"/>
    <p:sldId id="334" r:id="rId22"/>
    <p:sldId id="355" r:id="rId23"/>
    <p:sldId id="356" r:id="rId24"/>
    <p:sldId id="357" r:id="rId25"/>
    <p:sldId id="358" r:id="rId26"/>
    <p:sldId id="359" r:id="rId27"/>
    <p:sldId id="338" r:id="rId28"/>
  </p:sldIdLst>
  <p:sldSz cx="12192000" cy="6858000"/>
  <p:notesSz cx="6858000" cy="9144000"/>
  <p:embeddedFontLst>
    <p:embeddedFont>
      <p:font typeface="微软雅黑" panose="020B0503020204020204" pitchFamily="34" charset="-122"/>
      <p:regular r:id="rId33"/>
    </p:embeddedFont>
    <p:embeddedFont>
      <p:font typeface="汉仪汉黑W" panose="00020600040101010101" charset="-122"/>
      <p:regular r:id="rId34"/>
    </p:embeddedFont>
    <p:embeddedFont>
      <p:font typeface="华文楷体" panose="02010600040101010101" charset="-122"/>
      <p:regular r:id="rId35"/>
    </p:embeddedFont>
    <p:embeddedFont>
      <p:font typeface="等线" panose="02010600030101010101" charset="-122"/>
      <p:regular r:id="rId36"/>
    </p:embeddedFont>
    <p:embeddedFont>
      <p:font typeface="仿宋" panose="02010609060101010101" charset="-122"/>
      <p:regular r:id="rId37"/>
    </p:embeddedFont>
    <p:embeddedFont>
      <p:font typeface="Calibri" panose="020F0502020204030204" charset="0"/>
      <p:regular r:id="rId38"/>
      <p:bold r:id="rId39"/>
      <p:italic r:id="rId40"/>
      <p:boldItalic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92CE"/>
    <a:srgbClr val="004A82"/>
    <a:srgbClr val="57C0F7"/>
    <a:srgbClr val="147BE0"/>
    <a:srgbClr val="2EAAEE"/>
    <a:srgbClr val="0F9AE7"/>
    <a:srgbClr val="54BEF6"/>
    <a:srgbClr val="0B98E6"/>
    <a:srgbClr val="0A97E5"/>
    <a:srgbClr val="0D9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7" autoAdjust="0"/>
    <p:restoredTop sz="94424" autoAdjust="0"/>
  </p:normalViewPr>
  <p:slideViewPr>
    <p:cSldViewPr snapToGrid="0">
      <p:cViewPr>
        <p:scale>
          <a:sx n="50" d="100"/>
          <a:sy n="50" d="100"/>
        </p:scale>
        <p:origin x="1578" y="54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2" Type="http://schemas.openxmlformats.org/officeDocument/2006/relationships/tags" Target="tags/tag33.xml"/><Relationship Id="rId41" Type="http://schemas.openxmlformats.org/officeDocument/2006/relationships/font" Target="fonts/font9.fntdata"/><Relationship Id="rId40" Type="http://schemas.openxmlformats.org/officeDocument/2006/relationships/font" Target="fonts/font8.fntdata"/><Relationship Id="rId4" Type="http://schemas.openxmlformats.org/officeDocument/2006/relationships/slide" Target="slides/slide1.xml"/><Relationship Id="rId39" Type="http://schemas.openxmlformats.org/officeDocument/2006/relationships/font" Target="fonts/font7.fntdata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F8596-C5D1-40C1-93C6-EAE3ED1D5A6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3"/>
          <a:stretch>
            <a:fillRect/>
          </a:stretch>
        </p:blipFill>
        <p:spPr>
          <a:xfrm>
            <a:off x="-1" y="0"/>
            <a:ext cx="12192001" cy="6857140"/>
          </a:xfrm>
          <a:prstGeom prst="rect">
            <a:avLst/>
          </a:prstGeom>
        </p:spPr>
      </p:pic>
      <p:pic>
        <p:nvPicPr>
          <p:cNvPr id="21" name="图片 20" descr="形状, 圆圈&#10;&#10;描述已自动生成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195" y="3300730"/>
            <a:ext cx="2898775" cy="3393440"/>
          </a:xfrm>
          <a:prstGeom prst="rect">
            <a:avLst/>
          </a:prstGeom>
        </p:spPr>
      </p:pic>
      <p:pic>
        <p:nvPicPr>
          <p:cNvPr id="19" name="图片 18" descr="卡通人物&#10;&#10;描述已自动生成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575" y="2399030"/>
            <a:ext cx="3839210" cy="3896995"/>
          </a:xfrm>
          <a:prstGeom prst="rect">
            <a:avLst/>
          </a:prstGeom>
        </p:spPr>
      </p:pic>
      <p:pic>
        <p:nvPicPr>
          <p:cNvPr id="23" name="图片 22" descr="6376fbabdae31166874205988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0270" y="4362450"/>
            <a:ext cx="1835150" cy="1715770"/>
          </a:xfrm>
          <a:prstGeom prst="rect">
            <a:avLst/>
          </a:prstGeom>
        </p:spPr>
      </p:pic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6"/>
          <a:srcRect r="85703"/>
          <a:stretch>
            <a:fillRect/>
          </a:stretch>
        </p:blipFill>
        <p:spPr>
          <a:xfrm>
            <a:off x="-635" y="0"/>
            <a:ext cx="1743075" cy="685419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4" r="81267"/>
          <a:stretch>
            <a:fillRect/>
          </a:stretch>
        </p:blipFill>
        <p:spPr>
          <a:xfrm>
            <a:off x="-86074" y="-779435"/>
            <a:ext cx="1660585" cy="7012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3"/>
          <a:stretch>
            <a:fillRect/>
          </a:stretch>
        </p:blipFill>
        <p:spPr>
          <a:xfrm>
            <a:off x="-1" y="0"/>
            <a:ext cx="12192001" cy="6857140"/>
          </a:xfrm>
          <a:prstGeom prst="rect">
            <a:avLst/>
          </a:prstGeom>
        </p:spPr>
      </p:pic>
      <p:pic>
        <p:nvPicPr>
          <p:cNvPr id="8" name="图片 7" descr="图片2-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100" y="408305"/>
            <a:ext cx="11519535" cy="59188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hqprint">
            <a:clrChange>
              <a:clrFrom>
                <a:srgbClr val="D9F5FE">
                  <a:alpha val="100000"/>
                </a:srgbClr>
              </a:clrFrom>
              <a:clrTo>
                <a:srgbClr val="D9F5FE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3"/>
          <a:stretch>
            <a:fillRect/>
          </a:stretch>
        </p:blipFill>
        <p:spPr>
          <a:xfrm>
            <a:off x="-1" y="0"/>
            <a:ext cx="12192001" cy="6857140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9017584" y="125005"/>
            <a:ext cx="29921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第11课  制定运动员编号 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 descr="卡通人物&#10;&#10;描述已自动生成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24" y="10983"/>
            <a:ext cx="669026" cy="540000"/>
          </a:xfrm>
          <a:prstGeom prst="rect">
            <a:avLst/>
          </a:prstGeom>
        </p:spPr>
      </p:pic>
      <p:pic>
        <p:nvPicPr>
          <p:cNvPr id="19" name="图片 18" descr="卡通人物&#10;&#10;描述已自动生成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370" y="5019675"/>
            <a:ext cx="1810385" cy="1837690"/>
          </a:xfrm>
          <a:prstGeom prst="rect">
            <a:avLst/>
          </a:prstGeom>
        </p:spPr>
      </p:pic>
      <p:pic>
        <p:nvPicPr>
          <p:cNvPr id="23" name="图片 22" descr="6376fbabdae31166874205988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405130" y="5372100"/>
            <a:ext cx="1835150" cy="17157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3"/>
          <a:stretch>
            <a:fillRect/>
          </a:stretch>
        </p:blipFill>
        <p:spPr>
          <a:xfrm>
            <a:off x="-1" y="0"/>
            <a:ext cx="12192001" cy="68571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5" t="65940" r="22969" b="9994"/>
          <a:stretch>
            <a:fillRect/>
          </a:stretch>
        </p:blipFill>
        <p:spPr>
          <a:xfrm>
            <a:off x="6108760" y="4361267"/>
            <a:ext cx="2533650" cy="16123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3"/>
          <a:stretch>
            <a:fillRect/>
          </a:stretch>
        </p:blipFill>
        <p:spPr>
          <a:xfrm>
            <a:off x="-1" y="0"/>
            <a:ext cx="12192001" cy="6857140"/>
          </a:xfrm>
          <a:prstGeom prst="rect">
            <a:avLst/>
          </a:prstGeom>
        </p:spPr>
      </p:pic>
      <p:pic>
        <p:nvPicPr>
          <p:cNvPr id="21" name="图片 20" descr="形状, 圆圈&#10;&#10;描述已自动生成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195" y="3300730"/>
            <a:ext cx="2898775" cy="3393440"/>
          </a:xfrm>
          <a:prstGeom prst="rect">
            <a:avLst/>
          </a:prstGeom>
        </p:spPr>
      </p:pic>
      <p:pic>
        <p:nvPicPr>
          <p:cNvPr id="19" name="图片 18" descr="卡通人物&#10;&#10;描述已自动生成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575" y="2399030"/>
            <a:ext cx="3839210" cy="3896995"/>
          </a:xfrm>
          <a:prstGeom prst="rect">
            <a:avLst/>
          </a:prstGeom>
        </p:spPr>
      </p:pic>
      <p:pic>
        <p:nvPicPr>
          <p:cNvPr id="23" name="图片 22" descr="6376fbabdae31166874205988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0270" y="4362450"/>
            <a:ext cx="1835150" cy="1715770"/>
          </a:xfrm>
          <a:prstGeom prst="rect">
            <a:avLst/>
          </a:prstGeom>
        </p:spPr>
      </p:pic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6"/>
          <a:srcRect r="85703"/>
          <a:stretch>
            <a:fillRect/>
          </a:stretch>
        </p:blipFill>
        <p:spPr>
          <a:xfrm>
            <a:off x="-635" y="0"/>
            <a:ext cx="1743075" cy="685419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4" r="81267"/>
          <a:stretch>
            <a:fillRect/>
          </a:stretch>
        </p:blipFill>
        <p:spPr>
          <a:xfrm>
            <a:off x="-86074" y="-779435"/>
            <a:ext cx="1660585" cy="7012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3"/>
          <a:stretch>
            <a:fillRect/>
          </a:stretch>
        </p:blipFill>
        <p:spPr>
          <a:xfrm>
            <a:off x="-1" y="0"/>
            <a:ext cx="12192001" cy="6857140"/>
          </a:xfrm>
          <a:prstGeom prst="rect">
            <a:avLst/>
          </a:prstGeom>
        </p:spPr>
      </p:pic>
      <p:pic>
        <p:nvPicPr>
          <p:cNvPr id="8" name="图片 7" descr="图片2-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2100" y="408305"/>
            <a:ext cx="11519535" cy="59188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hqprint">
            <a:clrChange>
              <a:clrFrom>
                <a:srgbClr val="D9F5FE">
                  <a:alpha val="100000"/>
                </a:srgbClr>
              </a:clrFrom>
              <a:clrTo>
                <a:srgbClr val="D9F5FE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3"/>
          <a:stretch>
            <a:fillRect/>
          </a:stretch>
        </p:blipFill>
        <p:spPr>
          <a:xfrm>
            <a:off x="-1" y="0"/>
            <a:ext cx="12192001" cy="6857140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9017584" y="125005"/>
            <a:ext cx="29921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第11课  制定运动员编号 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 descr="卡通人物&#10;&#10;描述已自动生成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24" y="10983"/>
            <a:ext cx="669026" cy="540000"/>
          </a:xfrm>
          <a:prstGeom prst="rect">
            <a:avLst/>
          </a:prstGeom>
        </p:spPr>
      </p:pic>
      <p:pic>
        <p:nvPicPr>
          <p:cNvPr id="19" name="图片 18" descr="卡通人物&#10;&#10;描述已自动生成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370" y="5019675"/>
            <a:ext cx="1810385" cy="1837690"/>
          </a:xfrm>
          <a:prstGeom prst="rect">
            <a:avLst/>
          </a:prstGeom>
        </p:spPr>
      </p:pic>
      <p:pic>
        <p:nvPicPr>
          <p:cNvPr id="23" name="图片 22" descr="6376fbabdae31166874205988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405130" y="5372100"/>
            <a:ext cx="1835150" cy="17157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3"/>
          <a:stretch>
            <a:fillRect/>
          </a:stretch>
        </p:blipFill>
        <p:spPr>
          <a:xfrm>
            <a:off x="-1" y="0"/>
            <a:ext cx="12192001" cy="68571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5" t="65940" r="22969" b="9994"/>
          <a:stretch>
            <a:fillRect/>
          </a:stretch>
        </p:blipFill>
        <p:spPr>
          <a:xfrm>
            <a:off x="6108760" y="4361267"/>
            <a:ext cx="2533650" cy="161232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tags" Target="../tags/tag2.xml"/><Relationship Id="rId4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4"/>
            </p:custDataLst>
          </p:nvPr>
        </p:nvSpPr>
        <p:spPr>
          <a:xfrm>
            <a:off x="-25400000" y="-2540000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5"/>
            </p:custDataLst>
          </p:nvPr>
        </p:nvSpPr>
        <p:spPr>
          <a:xfrm>
            <a:off x="37592000" y="3225800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4"/>
            </p:custDataLst>
          </p:nvPr>
        </p:nvSpPr>
        <p:spPr>
          <a:xfrm>
            <a:off x="-25400000" y="-2540000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5"/>
            </p:custDataLst>
          </p:nvPr>
        </p:nvSpPr>
        <p:spPr>
          <a:xfrm>
            <a:off x="37592000" y="3225800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24.xml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25.xml"/><Relationship Id="rId1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1.png"/><Relationship Id="rId2" Type="http://schemas.openxmlformats.org/officeDocument/2006/relationships/tags" Target="../tags/tag28.xml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29.xml"/><Relationship Id="rId1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30.xml"/><Relationship Id="rId1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2.png"/><Relationship Id="rId2" Type="http://schemas.openxmlformats.org/officeDocument/2006/relationships/tags" Target="../tags/tag31.xml"/><Relationship Id="rId1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32.xml"/><Relationship Id="rId1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svg"/><Relationship Id="rId8" Type="http://schemas.openxmlformats.org/officeDocument/2006/relationships/image" Target="../media/image11.png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0" Type="http://schemas.openxmlformats.org/officeDocument/2006/relationships/notesSlide" Target="../notesSlides/notesSlide3.xml"/><Relationship Id="rId2" Type="http://schemas.openxmlformats.org/officeDocument/2006/relationships/tags" Target="../tags/tag5.xml"/><Relationship Id="rId19" Type="http://schemas.openxmlformats.org/officeDocument/2006/relationships/slideLayout" Target="../slideLayouts/slideLayout2.xml"/><Relationship Id="rId18" Type="http://schemas.openxmlformats.org/officeDocument/2006/relationships/image" Target="../media/image18.svg"/><Relationship Id="rId17" Type="http://schemas.openxmlformats.org/officeDocument/2006/relationships/image" Target="../media/image17.png"/><Relationship Id="rId16" Type="http://schemas.openxmlformats.org/officeDocument/2006/relationships/tags" Target="../tags/tag13.xml"/><Relationship Id="rId15" Type="http://schemas.openxmlformats.org/officeDocument/2006/relationships/image" Target="../media/image16.svg"/><Relationship Id="rId14" Type="http://schemas.openxmlformats.org/officeDocument/2006/relationships/image" Target="../media/image15.png"/><Relationship Id="rId13" Type="http://schemas.openxmlformats.org/officeDocument/2006/relationships/tags" Target="../tags/tag12.xml"/><Relationship Id="rId12" Type="http://schemas.openxmlformats.org/officeDocument/2006/relationships/image" Target="../media/image14.svg"/><Relationship Id="rId11" Type="http://schemas.openxmlformats.org/officeDocument/2006/relationships/image" Target="../media/image13.png"/><Relationship Id="rId10" Type="http://schemas.openxmlformats.org/officeDocument/2006/relationships/tags" Target="../tags/tag11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tags" Target="../tags/tag14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tags" Target="../tags/tag16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tags" Target="../tags/tag17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tags" Target="../tags/tag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2551557" y="1803208"/>
            <a:ext cx="6541770" cy="7835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p>
            <a:pPr algn="l"/>
            <a:r>
              <a:rPr lang="zh-CN" altLang="en-US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sz="45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课  制定运动员编号 </a:t>
            </a:r>
            <a:endParaRPr lang="zh-CN" altLang="en-US" sz="45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989250" y="2588331"/>
            <a:ext cx="2921000" cy="6299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执行准备</a:t>
            </a:r>
            <a:endParaRPr lang="zh-CN" altLang="en-US" sz="3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84280" y="4260614"/>
            <a:ext cx="312674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芜湖市高安中心小学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叶俊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09904" y="302805"/>
            <a:ext cx="4031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义务教育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信息科技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五年级上册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186475" y="302805"/>
            <a:ext cx="458660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第4单元  巧助校园运动会——算法执行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图片 25" descr="卡通人物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34" y="188148"/>
            <a:ext cx="669026" cy="54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63195" y="-172085"/>
            <a:ext cx="4415790" cy="1440180"/>
            <a:chOff x="-257" y="-271"/>
            <a:chExt cx="6954" cy="2268"/>
          </a:xfrm>
        </p:grpSpPr>
        <p:pic>
          <p:nvPicPr>
            <p:cNvPr id="6" name="图片 5" descr="卡通人物&#10;&#10;描述已自动生成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4" name="组合 3"/>
            <p:cNvGrpSpPr/>
            <p:nvPr/>
          </p:nvGrpSpPr>
          <p:grpSpPr>
            <a:xfrm>
              <a:off x="1596" y="232"/>
              <a:ext cx="5101" cy="923"/>
              <a:chOff x="1596" y="232"/>
              <a:chExt cx="5101" cy="923"/>
            </a:xfrm>
          </p:grpSpPr>
          <p:sp>
            <p:nvSpPr>
              <p:cNvPr id="5" name="矩形: 圆角 5"/>
              <p:cNvSpPr/>
              <p:nvPr/>
            </p:nvSpPr>
            <p:spPr>
              <a:xfrm>
                <a:off x="1596" y="232"/>
                <a:ext cx="4952" cy="923"/>
              </a:xfrm>
              <a:prstGeom prst="roundRect">
                <a:avLst/>
              </a:prstGeom>
              <a:solidFill>
                <a:srgbClr val="DD92CE"/>
              </a:solidFill>
              <a:ln w="57150">
                <a:solidFill>
                  <a:srgbClr val="7030A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11" name="文本框 10" descr="7b0a2020202022776f7264617274223a2022220a7d0a"/>
              <p:cNvSpPr txBox="1"/>
              <p:nvPr/>
            </p:nvSpPr>
            <p:spPr>
              <a:xfrm>
                <a:off x="1780" y="242"/>
                <a:ext cx="4917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实验一：筛选数据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汉黑W" panose="00020600040101010101" charset="-122"/>
                </a:endParaRPr>
              </a:p>
            </p:txBody>
          </p:sp>
        </p:grpSp>
      </p:grpSp>
      <p:sp>
        <p:nvSpPr>
          <p:cNvPr id="7" name="文本框 6"/>
          <p:cNvSpPr txBox="1"/>
          <p:nvPr/>
        </p:nvSpPr>
        <p:spPr>
          <a:xfrm>
            <a:off x="2445385" y="2797175"/>
            <a:ext cx="7767955" cy="156845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 defTabSz="914400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None/>
            </a:pPr>
            <a:r>
              <a:rPr lang="zh-CN" altLang="en-US"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查阅班级学生报名表数据，小组合作，交流讨论，筛选出编号所需的数据，并由记录员完成实验报告单的填写。</a:t>
            </a:r>
            <a:endParaRPr lang="zh-CN" altLang="en-US" sz="3200" dirty="0">
              <a:solidFill>
                <a:srgbClr val="004A82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445385" y="2138680"/>
            <a:ext cx="2456180" cy="53403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algn="l">
              <a:buClr>
                <a:srgbClr val="C00000"/>
              </a:buClr>
              <a:buSzTx/>
              <a:buFont typeface="Wingdings" panose="05000000000000000000" pitchFamily="2" charset="2"/>
              <a:buNone/>
            </a:pPr>
            <a:r>
              <a:rPr lang="zh-CN" altLang="en-US" sz="32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实验要求：</a:t>
            </a:r>
            <a:endParaRPr lang="zh-CN" altLang="en-US" sz="3200" b="1" dirty="0">
              <a:solidFill>
                <a:srgbClr val="004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63195" y="-172085"/>
            <a:ext cx="4684395" cy="1440180"/>
            <a:chOff x="-257" y="-271"/>
            <a:chExt cx="7377" cy="2268"/>
          </a:xfrm>
        </p:grpSpPr>
        <p:pic>
          <p:nvPicPr>
            <p:cNvPr id="6" name="图片 5" descr="卡通人物&#10;&#10;描述已自动生成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4" name="组合 3"/>
            <p:cNvGrpSpPr/>
            <p:nvPr/>
          </p:nvGrpSpPr>
          <p:grpSpPr>
            <a:xfrm>
              <a:off x="1596" y="232"/>
              <a:ext cx="5524" cy="923"/>
              <a:chOff x="1596" y="232"/>
              <a:chExt cx="5524" cy="923"/>
            </a:xfrm>
          </p:grpSpPr>
          <p:sp>
            <p:nvSpPr>
              <p:cNvPr id="7" name="矩形: 圆角 5"/>
              <p:cNvSpPr/>
              <p:nvPr/>
            </p:nvSpPr>
            <p:spPr>
              <a:xfrm>
                <a:off x="1596" y="232"/>
                <a:ext cx="4952" cy="923"/>
              </a:xfrm>
              <a:prstGeom prst="roundRect">
                <a:avLst/>
              </a:prstGeom>
              <a:solidFill>
                <a:srgbClr val="DD92CE"/>
              </a:solidFill>
              <a:ln w="57150">
                <a:solidFill>
                  <a:srgbClr val="7030A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11" name="文本框 10" descr="7b0a2020202022776f7264617274223a2022220a7d0a"/>
              <p:cNvSpPr txBox="1"/>
              <p:nvPr/>
            </p:nvSpPr>
            <p:spPr>
              <a:xfrm>
                <a:off x="1780" y="242"/>
                <a:ext cx="5340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实验一：筛选数据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汉黑W" panose="00020600040101010101" charset="-122"/>
                </a:endParaRPr>
              </a:p>
            </p:txBody>
          </p:sp>
        </p:grpSp>
      </p:grpSp>
      <p:sp>
        <p:nvSpPr>
          <p:cNvPr id="16" name="文本框 15"/>
          <p:cNvSpPr txBox="1"/>
          <p:nvPr/>
        </p:nvSpPr>
        <p:spPr>
          <a:xfrm>
            <a:off x="1180465" y="1135380"/>
            <a:ext cx="9888855" cy="1076325"/>
          </a:xfrm>
          <a:prstGeom prst="rect">
            <a:avLst/>
          </a:prstGeom>
        </p:spPr>
        <p:txBody>
          <a:bodyPr wrap="square">
            <a:spAutoFit/>
          </a:bodyPr>
          <a:p>
            <a:pPr marL="0" algn="l" defTabSz="914400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FontTx/>
            </a:pPr>
            <a:r>
              <a:rPr lang="zh-CN" altLang="en-US"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班级运动员报名表中包含了哪些数据，这些数据都可用于编号吗？哪些是能用于编码的关键数据？</a:t>
            </a:r>
            <a:endParaRPr lang="zh-CN" altLang="en-US" sz="3200" dirty="0">
              <a:solidFill>
                <a:srgbClr val="004A82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graphicFrame>
        <p:nvGraphicFramePr>
          <p:cNvPr id="17" name="表格 16"/>
          <p:cNvGraphicFramePr/>
          <p:nvPr>
            <p:custDataLst>
              <p:tags r:id="rId2"/>
            </p:custDataLst>
          </p:nvPr>
        </p:nvGraphicFramePr>
        <p:xfrm>
          <a:off x="1365885" y="2211070"/>
          <a:ext cx="9221470" cy="3494405"/>
        </p:xfrm>
        <a:graphic>
          <a:graphicData uri="http://schemas.openxmlformats.org/drawingml/2006/table">
            <a:tbl>
              <a:tblPr/>
              <a:tblGrid>
                <a:gridCol w="4686300"/>
                <a:gridCol w="4535170"/>
              </a:tblGrid>
              <a:tr h="375285">
                <a:tc>
                  <a:txBody>
                    <a:bodyPr/>
                    <a:p>
                      <a:pPr marL="85725" indent="0" algn="ctr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400" b="1">
                          <a:latin typeface="仿宋" panose="02010609060101010101" charset="-122"/>
                          <a:ea typeface="仿宋" panose="02010609060101010101" charset="-122"/>
                        </a:rPr>
                        <a:t>报名表中包含的数据</a:t>
                      </a:r>
                      <a:endParaRPr lang="zh-CN" sz="2400" b="1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ctr" fontAlgn="auto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400" b="1">
                          <a:latin typeface="仿宋" panose="02010609060101010101" charset="-122"/>
                          <a:ea typeface="仿宋" panose="02010609060101010101" charset="-122"/>
                        </a:rPr>
                        <a:t>可用于编号的关键数据</a:t>
                      </a:r>
                      <a:endParaRPr lang="zh-CN" sz="2400" b="1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t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4650">
                <a:tc>
                  <a:txBody>
                    <a:bodyPr/>
                    <a:p>
                      <a:pPr marL="85725" indent="0" algn="jus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latin typeface="Times New Roman" panose="02020603050405020304"/>
                          <a:ea typeface="仿宋" panose="02010609060101010101" charset="-122"/>
                        </a:rPr>
                        <a:t> </a:t>
                      </a:r>
                      <a:endParaRPr lang="en-US" altLang="zh-CN" sz="900">
                        <a:latin typeface="Times New Roman" panose="02020603050405020304"/>
                        <a:ea typeface="仿宋" panose="02010609060101010101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latin typeface="Times New Roman" panose="02020603050405020304"/>
                          <a:ea typeface="仿宋" panose="02010609060101010101" charset="-122"/>
                        </a:rPr>
                        <a:t> </a:t>
                      </a:r>
                      <a:endParaRPr lang="en-US" altLang="zh-CN" sz="900">
                        <a:latin typeface="Times New Roman" panose="02020603050405020304"/>
                        <a:ea typeface="仿宋" panose="02010609060101010101" charset="-122"/>
                      </a:endParaRPr>
                    </a:p>
                  </a:txBody>
                  <a:tcPr marL="68580" marR="68580" marT="0" marB="0" anchor="t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5920">
                <a:tc>
                  <a:txBody>
                    <a:bodyPr/>
                    <a:p>
                      <a:pPr marL="85725" indent="0" algn="jus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latin typeface="Times New Roman" panose="02020603050405020304"/>
                          <a:ea typeface="仿宋" panose="02010609060101010101" charset="-122"/>
                        </a:rPr>
                        <a:t> </a:t>
                      </a:r>
                      <a:endParaRPr lang="en-US" altLang="zh-CN" sz="900">
                        <a:latin typeface="Times New Roman" panose="02020603050405020304"/>
                        <a:ea typeface="仿宋" panose="02010609060101010101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latin typeface="Times New Roman" panose="02020603050405020304"/>
                          <a:ea typeface="仿宋" panose="02010609060101010101" charset="-122"/>
                        </a:rPr>
                        <a:t> </a:t>
                      </a:r>
                      <a:endParaRPr lang="en-US" altLang="zh-CN" sz="900">
                        <a:latin typeface="Times New Roman" panose="02020603050405020304"/>
                        <a:ea typeface="仿宋" panose="02010609060101010101" charset="-122"/>
                      </a:endParaRPr>
                    </a:p>
                  </a:txBody>
                  <a:tcPr marL="68580" marR="68580" marT="0" marB="0" anchor="t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5285">
                <a:tc>
                  <a:txBody>
                    <a:bodyPr/>
                    <a:p>
                      <a:pPr marL="85725" indent="0" algn="jus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latin typeface="Times New Roman" panose="02020603050405020304"/>
                          <a:ea typeface="仿宋" panose="02010609060101010101" charset="-122"/>
                        </a:rPr>
                        <a:t> </a:t>
                      </a:r>
                      <a:endParaRPr lang="en-US" altLang="zh-CN" sz="900">
                        <a:latin typeface="Times New Roman" panose="02020603050405020304"/>
                        <a:ea typeface="仿宋" panose="02010609060101010101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latin typeface="Times New Roman" panose="02020603050405020304"/>
                          <a:ea typeface="仿宋" panose="02010609060101010101" charset="-122"/>
                        </a:rPr>
                        <a:t> </a:t>
                      </a:r>
                      <a:endParaRPr lang="en-US" altLang="zh-CN" sz="900">
                        <a:latin typeface="Times New Roman" panose="02020603050405020304"/>
                        <a:ea typeface="仿宋" panose="02010609060101010101" charset="-122"/>
                      </a:endParaRPr>
                    </a:p>
                  </a:txBody>
                  <a:tcPr marL="68580" marR="68580" marT="0" marB="0" anchor="t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5285">
                <a:tc>
                  <a:txBody>
                    <a:bodyPr/>
                    <a:p>
                      <a:pPr marL="85725" indent="0" algn="jus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latin typeface="Times New Roman" panose="02020603050405020304"/>
                          <a:ea typeface="仿宋" panose="02010609060101010101" charset="-122"/>
                        </a:rPr>
                        <a:t> </a:t>
                      </a:r>
                      <a:endParaRPr lang="en-US" altLang="zh-CN" sz="900">
                        <a:latin typeface="Times New Roman" panose="02020603050405020304"/>
                        <a:ea typeface="仿宋" panose="02010609060101010101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indent="0" algn="jus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latin typeface="Times New Roman" panose="02020603050405020304"/>
                          <a:ea typeface="仿宋" panose="02010609060101010101" charset="-122"/>
                        </a:rPr>
                        <a:t> </a:t>
                      </a:r>
                      <a:endParaRPr lang="en-US" altLang="zh-CN" sz="900">
                        <a:latin typeface="Times New Roman" panose="02020603050405020304"/>
                        <a:ea typeface="仿宋" panose="02010609060101010101" charset="-122"/>
                      </a:endParaRPr>
                    </a:p>
                  </a:txBody>
                  <a:tcPr marL="68580" marR="68580" marT="0" marB="0" anchor="t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17980">
                <a:tc gridSpan="2">
                  <a:txBody>
                    <a:bodyPr/>
                    <a:p>
                      <a:pPr marL="85725" algn="l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r>
                        <a:rPr lang="zh-CN" sz="2400" b="1">
                          <a:latin typeface="仿宋" panose="02010609060101010101" charset="-122"/>
                          <a:ea typeface="仿宋" panose="02010609060101010101" charset="-122"/>
                        </a:rPr>
                        <a:t>我的发现：</a:t>
                      </a:r>
                      <a:endParaRPr lang="zh-CN" sz="2400" b="1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85725" indent="0" algn="jus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latin typeface="Times New Roman" panose="02020603050405020304"/>
                          <a:ea typeface="仿宋" panose="02010609060101010101" charset="-122"/>
                        </a:rPr>
                        <a:t> </a:t>
                      </a:r>
                      <a:endParaRPr lang="en-US" altLang="zh-CN" sz="900">
                        <a:latin typeface="Times New Roman" panose="02020603050405020304"/>
                        <a:ea typeface="仿宋" panose="02010609060101010101" charset="-122"/>
                      </a:endParaRPr>
                    </a:p>
                    <a:p>
                      <a:pPr marL="85725" indent="0" algn="jus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sz="900">
                        <a:latin typeface="Times New Roman" panose="02020603050405020304"/>
                        <a:ea typeface="仿宋" panose="02010609060101010101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63195" y="-172085"/>
            <a:ext cx="5247640" cy="1440180"/>
            <a:chOff x="-257" y="-271"/>
            <a:chExt cx="8264" cy="2268"/>
          </a:xfrm>
        </p:grpSpPr>
        <p:pic>
          <p:nvPicPr>
            <p:cNvPr id="4" name="图片 3" descr="卡通人物&#10;&#10;描述已自动生成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1596" y="232"/>
              <a:ext cx="6411" cy="923"/>
              <a:chOff x="1596" y="232"/>
              <a:chExt cx="6411" cy="923"/>
            </a:xfrm>
          </p:grpSpPr>
          <p:sp>
            <p:nvSpPr>
              <p:cNvPr id="8" name="矩形: 圆角 5"/>
              <p:cNvSpPr/>
              <p:nvPr/>
            </p:nvSpPr>
            <p:spPr>
              <a:xfrm>
                <a:off x="1596" y="232"/>
                <a:ext cx="4952" cy="923"/>
              </a:xfrm>
              <a:prstGeom prst="roundRect">
                <a:avLst/>
              </a:prstGeom>
              <a:solidFill>
                <a:srgbClr val="DD92CE"/>
              </a:solidFill>
              <a:ln w="57150">
                <a:solidFill>
                  <a:srgbClr val="7030A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9" name="文本框 8" descr="7b0a2020202022776f7264617274223a2022220a7d0a"/>
              <p:cNvSpPr txBox="1"/>
              <p:nvPr/>
            </p:nvSpPr>
            <p:spPr>
              <a:xfrm>
                <a:off x="1780" y="242"/>
                <a:ext cx="6227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实验一：筛选数据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汉黑W" panose="00020600040101010101" charset="-122"/>
                </a:endParaRPr>
              </a:p>
            </p:txBody>
          </p:sp>
        </p:grpSp>
      </p:grpSp>
      <p:sp>
        <p:nvSpPr>
          <p:cNvPr id="12" name="文本框 11"/>
          <p:cNvSpPr txBox="1"/>
          <p:nvPr/>
        </p:nvSpPr>
        <p:spPr>
          <a:xfrm>
            <a:off x="2222500" y="3262630"/>
            <a:ext cx="8737600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algn="l" defTabSz="914400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FontTx/>
            </a:pPr>
            <a:r>
              <a:rPr lang="zh-CN" altLang="en-US"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请汇报筛选出的关键数据，并说明选择理由。</a:t>
            </a:r>
            <a:endParaRPr lang="zh-CN" altLang="en-US" sz="3200" dirty="0">
              <a:solidFill>
                <a:srgbClr val="004A82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222500" y="2447925"/>
            <a:ext cx="2456180" cy="53403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algn="l">
              <a:buClr>
                <a:srgbClr val="C00000"/>
              </a:buClr>
              <a:buSzTx/>
              <a:buFont typeface="Wingdings" panose="05000000000000000000" pitchFamily="2" charset="2"/>
              <a:buNone/>
            </a:pPr>
            <a:r>
              <a:rPr lang="zh-CN" altLang="en-US" sz="32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实验小结：</a:t>
            </a:r>
            <a:endParaRPr lang="zh-CN" altLang="en-US" sz="3200" b="1" dirty="0">
              <a:solidFill>
                <a:srgbClr val="004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63195" y="-172085"/>
            <a:ext cx="4613275" cy="1440180"/>
            <a:chOff x="-257" y="-271"/>
            <a:chExt cx="7265" cy="2268"/>
          </a:xfrm>
        </p:grpSpPr>
        <p:pic>
          <p:nvPicPr>
            <p:cNvPr id="4" name="图片 3" descr="卡通人物&#10;&#10;描述已自动生成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1596" y="232"/>
              <a:ext cx="5412" cy="923"/>
              <a:chOff x="1596" y="232"/>
              <a:chExt cx="5412" cy="923"/>
            </a:xfrm>
          </p:grpSpPr>
          <p:sp>
            <p:nvSpPr>
              <p:cNvPr id="3" name="矩形: 圆角 5"/>
              <p:cNvSpPr/>
              <p:nvPr/>
            </p:nvSpPr>
            <p:spPr>
              <a:xfrm>
                <a:off x="1596" y="232"/>
                <a:ext cx="4952" cy="923"/>
              </a:xfrm>
              <a:prstGeom prst="roundRect">
                <a:avLst/>
              </a:prstGeom>
              <a:solidFill>
                <a:srgbClr val="DD92CE"/>
              </a:solidFill>
              <a:ln w="57150">
                <a:solidFill>
                  <a:srgbClr val="7030A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9" name="文本框 8" descr="7b0a2020202022776f7264617274223a2022220a7d0a"/>
              <p:cNvSpPr txBox="1"/>
              <p:nvPr/>
            </p:nvSpPr>
            <p:spPr>
              <a:xfrm>
                <a:off x="1780" y="242"/>
                <a:ext cx="5228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实验二：制定规则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汉黑W" panose="00020600040101010101" charset="-122"/>
                </a:endParaRPr>
              </a:p>
            </p:txBody>
          </p:sp>
        </p:grpSp>
      </p:grpSp>
      <p:sp>
        <p:nvSpPr>
          <p:cNvPr id="5" name="文本框 4"/>
          <p:cNvSpPr txBox="1"/>
          <p:nvPr/>
        </p:nvSpPr>
        <p:spPr>
          <a:xfrm>
            <a:off x="2246630" y="3027680"/>
            <a:ext cx="8093710" cy="107632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 defTabSz="914400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None/>
            </a:pPr>
            <a:r>
              <a:rPr lang="zh-CN" altLang="en-US"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小组交流，讨论，尝试制定合理的运动员编码规则，并由记录员完成实验报告单的填写。</a:t>
            </a:r>
            <a:endParaRPr lang="zh-CN" altLang="en-US" sz="3200" dirty="0">
              <a:solidFill>
                <a:srgbClr val="004A82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246630" y="2369185"/>
            <a:ext cx="2456180" cy="53403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algn="l">
              <a:buClr>
                <a:srgbClr val="C00000"/>
              </a:buClr>
              <a:buSzTx/>
              <a:buFont typeface="Wingdings" panose="05000000000000000000" pitchFamily="2" charset="2"/>
              <a:buNone/>
            </a:pPr>
            <a:r>
              <a:rPr lang="zh-CN" altLang="en-US" sz="32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实验要求：</a:t>
            </a:r>
            <a:endParaRPr lang="zh-CN" altLang="en-US" sz="3200" b="1" dirty="0">
              <a:solidFill>
                <a:srgbClr val="004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63195" y="-172085"/>
            <a:ext cx="4613275" cy="1440180"/>
            <a:chOff x="-257" y="-271"/>
            <a:chExt cx="7265" cy="2268"/>
          </a:xfrm>
        </p:grpSpPr>
        <p:pic>
          <p:nvPicPr>
            <p:cNvPr id="4" name="图片 3" descr="卡通人物&#10;&#10;描述已自动生成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1596" y="232"/>
              <a:ext cx="5412" cy="923"/>
              <a:chOff x="1596" y="232"/>
              <a:chExt cx="5412" cy="923"/>
            </a:xfrm>
          </p:grpSpPr>
          <p:sp>
            <p:nvSpPr>
              <p:cNvPr id="5" name="矩形: 圆角 5"/>
              <p:cNvSpPr/>
              <p:nvPr/>
            </p:nvSpPr>
            <p:spPr>
              <a:xfrm>
                <a:off x="1596" y="232"/>
                <a:ext cx="4952" cy="923"/>
              </a:xfrm>
              <a:prstGeom prst="roundRect">
                <a:avLst/>
              </a:prstGeom>
              <a:solidFill>
                <a:srgbClr val="DD92CE"/>
              </a:solidFill>
              <a:ln w="57150">
                <a:solidFill>
                  <a:srgbClr val="7030A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9" name="文本框 8" descr="7b0a2020202022776f7264617274223a2022220a7d0a"/>
              <p:cNvSpPr txBox="1"/>
              <p:nvPr/>
            </p:nvSpPr>
            <p:spPr>
              <a:xfrm>
                <a:off x="1780" y="242"/>
                <a:ext cx="5228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实验二：制定规则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汉黑W" panose="00020600040101010101" charset="-122"/>
                </a:endParaRPr>
              </a:p>
            </p:txBody>
          </p:sp>
        </p:grpSp>
      </p:grpSp>
      <p:sp>
        <p:nvSpPr>
          <p:cNvPr id="10" name="文本框 9"/>
          <p:cNvSpPr txBox="1"/>
          <p:nvPr/>
        </p:nvSpPr>
        <p:spPr>
          <a:xfrm>
            <a:off x="1276985" y="1277620"/>
            <a:ext cx="9739630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algn="l" defTabSz="914400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FontTx/>
            </a:pPr>
            <a:r>
              <a:rPr lang="zh-CN" altLang="en-US"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根据四年级数据与编码的相关知识，完成规则制定。</a:t>
            </a:r>
            <a:endParaRPr lang="zh-CN" altLang="en-US" sz="3200" dirty="0">
              <a:solidFill>
                <a:srgbClr val="004A82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graphicFrame>
        <p:nvGraphicFramePr>
          <p:cNvPr id="11" name="表格 10"/>
          <p:cNvGraphicFramePr/>
          <p:nvPr>
            <p:custDataLst>
              <p:tags r:id="rId2"/>
            </p:custDataLst>
          </p:nvPr>
        </p:nvGraphicFramePr>
        <p:xfrm>
          <a:off x="912495" y="1833245"/>
          <a:ext cx="9853930" cy="3930650"/>
        </p:xfrm>
        <a:graphic>
          <a:graphicData uri="http://schemas.openxmlformats.org/drawingml/2006/table">
            <a:tbl>
              <a:tblPr/>
              <a:tblGrid>
                <a:gridCol w="1825625"/>
                <a:gridCol w="2753360"/>
                <a:gridCol w="1850390"/>
                <a:gridCol w="3424555"/>
              </a:tblGrid>
              <a:tr h="833755">
                <a:tc>
                  <a:txBody>
                    <a:bodyPr/>
                    <a:p>
                      <a:pPr marL="85725" algn="ctr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r>
                        <a:rPr lang="zh-CN" sz="2400" b="1">
                          <a:latin typeface="仿宋" panose="02010609060101010101" charset="-122"/>
                          <a:ea typeface="仿宋" panose="02010609060101010101" charset="-122"/>
                        </a:rPr>
                        <a:t>编码位数</a:t>
                      </a:r>
                      <a:endParaRPr lang="zh-CN" sz="2400" b="1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algn="ctr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r>
                        <a:rPr lang="zh-CN" sz="2400" b="1">
                          <a:latin typeface="仿宋" panose="02010609060101010101" charset="-122"/>
                          <a:ea typeface="仿宋" panose="02010609060101010101" charset="-122"/>
                        </a:rPr>
                        <a:t> </a:t>
                      </a:r>
                      <a:endParaRPr lang="zh-CN" sz="2400" b="1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p>
                      <a:pPr marL="85725" algn="ctr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r>
                        <a:rPr lang="zh-CN" sz="2400" b="1">
                          <a:latin typeface="仿宋" panose="02010609060101010101" charset="-122"/>
                          <a:ea typeface="仿宋" panose="02010609060101010101" charset="-122"/>
                        </a:rPr>
                        <a:t>表现形式</a:t>
                      </a:r>
                      <a:endParaRPr lang="zh-CN" sz="2400" b="1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p>
                      <a:pPr marL="85725" algn="l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r>
                        <a:rPr lang="zh-CN" sz="2400" b="1">
                          <a:latin typeface="仿宋" panose="02010609060101010101" charset="-122"/>
                          <a:ea typeface="仿宋" panose="02010609060101010101" charset="-122"/>
                        </a:rPr>
                        <a:t>□纯数字 □纯字母</a:t>
                      </a:r>
                      <a:endParaRPr lang="zh-CN" sz="2400" b="1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85725" algn="l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r>
                        <a:rPr lang="zh-CN" sz="2400" b="1">
                          <a:latin typeface="仿宋" panose="02010609060101010101" charset="-122"/>
                          <a:ea typeface="仿宋" panose="02010609060101010101" charset="-122"/>
                        </a:rPr>
                        <a:t>□字母+数字</a:t>
                      </a:r>
                      <a:endParaRPr lang="zh-CN" sz="2400" b="1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85725" algn="l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r>
                        <a:rPr lang="zh-CN" sz="2400" b="1">
                          <a:latin typeface="仿宋" panose="02010609060101010101" charset="-122"/>
                          <a:ea typeface="仿宋" panose="02010609060101010101" charset="-122"/>
                        </a:rPr>
                        <a:t>□其他      </a:t>
                      </a:r>
                      <a:endParaRPr lang="zh-CN" sz="2400" b="1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90905">
                <a:tc>
                  <a:txBody>
                    <a:bodyPr/>
                    <a:p>
                      <a:pPr marL="85725" algn="ctr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r>
                        <a:rPr lang="zh-CN" sz="2400" b="1">
                          <a:latin typeface="仿宋" panose="02010609060101010101" charset="-122"/>
                          <a:ea typeface="仿宋" panose="02010609060101010101" charset="-122"/>
                        </a:rPr>
                        <a:t>关键数据</a:t>
                      </a:r>
                      <a:endParaRPr lang="zh-CN" sz="2400" b="1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85725" algn="ctr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r>
                        <a:rPr lang="zh-CN" sz="2400" b="1">
                          <a:latin typeface="仿宋" panose="02010609060101010101" charset="-122"/>
                          <a:ea typeface="仿宋" panose="02010609060101010101" charset="-122"/>
                        </a:rPr>
                        <a:t> </a:t>
                      </a:r>
                      <a:endParaRPr lang="zh-CN" sz="2400" b="1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205990">
                <a:tc>
                  <a:txBody>
                    <a:bodyPr/>
                    <a:p>
                      <a:pPr marL="85725" algn="ctr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r>
                        <a:rPr lang="zh-CN" sz="2400" b="1">
                          <a:latin typeface="仿宋" panose="02010609060101010101" charset="-122"/>
                          <a:ea typeface="仿宋" panose="02010609060101010101" charset="-122"/>
                        </a:rPr>
                        <a:t>你们组制定的规则</a:t>
                      </a:r>
                      <a:endParaRPr lang="zh-CN" sz="2400" b="1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p>
                      <a:pPr marL="85725" algn="ctr">
                        <a:buClrTx/>
                        <a:buSzTx/>
                        <a:buFontTx/>
                      </a:pPr>
                      <a:endParaRPr lang="zh-CN" sz="2400" b="1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63195" y="-172085"/>
            <a:ext cx="4613275" cy="1440180"/>
            <a:chOff x="-257" y="-271"/>
            <a:chExt cx="7265" cy="2268"/>
          </a:xfrm>
        </p:grpSpPr>
        <p:pic>
          <p:nvPicPr>
            <p:cNvPr id="4" name="图片 3" descr="卡通人物&#10;&#10;描述已自动生成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1596" y="232"/>
              <a:ext cx="5412" cy="923"/>
              <a:chOff x="1596" y="232"/>
              <a:chExt cx="5412" cy="923"/>
            </a:xfrm>
          </p:grpSpPr>
          <p:sp>
            <p:nvSpPr>
              <p:cNvPr id="5" name="矩形: 圆角 5"/>
              <p:cNvSpPr/>
              <p:nvPr/>
            </p:nvSpPr>
            <p:spPr>
              <a:xfrm>
                <a:off x="1596" y="232"/>
                <a:ext cx="4952" cy="923"/>
              </a:xfrm>
              <a:prstGeom prst="roundRect">
                <a:avLst/>
              </a:prstGeom>
              <a:solidFill>
                <a:srgbClr val="DD92CE"/>
              </a:solidFill>
              <a:ln w="57150">
                <a:solidFill>
                  <a:srgbClr val="7030A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9" name="文本框 8" descr="7b0a2020202022776f7264617274223a2022220a7d0a"/>
              <p:cNvSpPr txBox="1"/>
              <p:nvPr/>
            </p:nvSpPr>
            <p:spPr>
              <a:xfrm>
                <a:off x="1780" y="242"/>
                <a:ext cx="5228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实验二：制定规则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汉黑W" panose="00020600040101010101" charset="-122"/>
                </a:endParaRPr>
              </a:p>
            </p:txBody>
          </p:sp>
        </p:grpSp>
      </p:grpSp>
      <p:sp>
        <p:nvSpPr>
          <p:cNvPr id="6" name="文本框 5"/>
          <p:cNvSpPr txBox="1"/>
          <p:nvPr/>
        </p:nvSpPr>
        <p:spPr>
          <a:xfrm>
            <a:off x="1642110" y="2638425"/>
            <a:ext cx="9223375" cy="1076325"/>
          </a:xfrm>
          <a:prstGeom prst="rect">
            <a:avLst/>
          </a:prstGeom>
        </p:spPr>
        <p:txBody>
          <a:bodyPr wrap="square">
            <a:spAutoFit/>
          </a:bodyPr>
          <a:p>
            <a:pPr marL="0" algn="l" defTabSz="914400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FontTx/>
            </a:pPr>
            <a:r>
              <a:rPr lang="zh-CN" altLang="en-US" sz="3200" b="1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思考：</a:t>
            </a:r>
            <a:r>
              <a:rPr lang="zh-CN" altLang="en-US"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为了保持编码长度的一致性，对于“小于10的编号”该如何处理？</a:t>
            </a:r>
            <a:endParaRPr lang="zh-CN" altLang="en-US" sz="3200" dirty="0">
              <a:solidFill>
                <a:srgbClr val="004A82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15360" y="3842385"/>
            <a:ext cx="735012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algn="r" defTabSz="914400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FontTx/>
            </a:pPr>
            <a:r>
              <a:rPr lang="zh-CN" altLang="en-US" sz="32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学习支架：微课</a:t>
            </a:r>
            <a:r>
              <a:rPr lang="en-US" altLang="zh-CN" sz="32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“</a:t>
            </a:r>
            <a:r>
              <a:rPr lang="zh-CN" altLang="en-US" sz="32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保持编码长度一致</a:t>
            </a:r>
            <a:r>
              <a:rPr lang="en-US" altLang="zh-CN" sz="3200" dirty="0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”</a:t>
            </a:r>
            <a:endParaRPr lang="en-US" altLang="zh-CN" sz="3200" dirty="0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63195" y="-172085"/>
            <a:ext cx="4613275" cy="1440180"/>
            <a:chOff x="-257" y="-271"/>
            <a:chExt cx="7265" cy="2268"/>
          </a:xfrm>
        </p:grpSpPr>
        <p:pic>
          <p:nvPicPr>
            <p:cNvPr id="4" name="图片 3" descr="卡通人物&#10;&#10;描述已自动生成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1596" y="232"/>
              <a:ext cx="5412" cy="923"/>
              <a:chOff x="1596" y="232"/>
              <a:chExt cx="5412" cy="923"/>
            </a:xfrm>
          </p:grpSpPr>
          <p:sp>
            <p:nvSpPr>
              <p:cNvPr id="5" name="矩形: 圆角 5"/>
              <p:cNvSpPr/>
              <p:nvPr/>
            </p:nvSpPr>
            <p:spPr>
              <a:xfrm>
                <a:off x="1596" y="232"/>
                <a:ext cx="4952" cy="923"/>
              </a:xfrm>
              <a:prstGeom prst="roundRect">
                <a:avLst/>
              </a:prstGeom>
              <a:solidFill>
                <a:srgbClr val="DD92CE"/>
              </a:solidFill>
              <a:ln w="57150">
                <a:solidFill>
                  <a:srgbClr val="7030A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9" name="文本框 8" descr="7b0a2020202022776f7264617274223a2022220a7d0a"/>
              <p:cNvSpPr txBox="1"/>
              <p:nvPr/>
            </p:nvSpPr>
            <p:spPr>
              <a:xfrm>
                <a:off x="1780" y="242"/>
                <a:ext cx="5228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实验二：制定规则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汉黑W" panose="00020600040101010101" charset="-122"/>
                </a:endParaRPr>
              </a:p>
            </p:txBody>
          </p:sp>
        </p:grpSp>
      </p:grpSp>
      <p:sp>
        <p:nvSpPr>
          <p:cNvPr id="12" name="文本框 11"/>
          <p:cNvSpPr txBox="1"/>
          <p:nvPr/>
        </p:nvSpPr>
        <p:spPr>
          <a:xfrm>
            <a:off x="3833495" y="3429000"/>
            <a:ext cx="484949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algn="l" defTabSz="914400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FontTx/>
            </a:pPr>
            <a:r>
              <a:rPr lang="zh-CN" altLang="en-US"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请代表汇报解决方案。</a:t>
            </a:r>
            <a:endParaRPr lang="zh-CN" altLang="en-US" sz="3200" dirty="0">
              <a:solidFill>
                <a:srgbClr val="004A82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3833495" y="2693670"/>
            <a:ext cx="2456180" cy="53403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algn="l">
              <a:buClr>
                <a:srgbClr val="C00000"/>
              </a:buClr>
              <a:buSzTx/>
              <a:buFont typeface="Wingdings" panose="05000000000000000000" pitchFamily="2" charset="2"/>
              <a:buNone/>
            </a:pPr>
            <a:r>
              <a:rPr lang="zh-CN" altLang="en-US" sz="32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实验小结：</a:t>
            </a:r>
            <a:endParaRPr lang="zh-CN" altLang="en-US" sz="3200" b="1" dirty="0">
              <a:solidFill>
                <a:srgbClr val="004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63195" y="-172085"/>
            <a:ext cx="4613275" cy="1440180"/>
            <a:chOff x="-257" y="-271"/>
            <a:chExt cx="7265" cy="2268"/>
          </a:xfrm>
        </p:grpSpPr>
        <p:pic>
          <p:nvPicPr>
            <p:cNvPr id="4" name="图片 3" descr="卡通人物&#10;&#10;描述已自动生成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1596" y="232"/>
              <a:ext cx="5412" cy="923"/>
              <a:chOff x="1596" y="232"/>
              <a:chExt cx="5412" cy="923"/>
            </a:xfrm>
          </p:grpSpPr>
          <p:sp>
            <p:nvSpPr>
              <p:cNvPr id="5" name="矩形: 圆角 5"/>
              <p:cNvSpPr/>
              <p:nvPr/>
            </p:nvSpPr>
            <p:spPr>
              <a:xfrm>
                <a:off x="1596" y="232"/>
                <a:ext cx="4952" cy="923"/>
              </a:xfrm>
              <a:prstGeom prst="roundRect">
                <a:avLst/>
              </a:prstGeom>
              <a:solidFill>
                <a:srgbClr val="DD92CE"/>
              </a:solidFill>
              <a:ln w="57150">
                <a:solidFill>
                  <a:srgbClr val="7030A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9" name="文本框 8" descr="7b0a2020202022776f7264617274223a2022220a7d0a"/>
              <p:cNvSpPr txBox="1"/>
              <p:nvPr/>
            </p:nvSpPr>
            <p:spPr>
              <a:xfrm>
                <a:off x="1780" y="242"/>
                <a:ext cx="5228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实验三：编程验证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汉黑W" panose="00020600040101010101" charset="-122"/>
                </a:endParaRPr>
              </a:p>
            </p:txBody>
          </p:sp>
        </p:grpSp>
      </p:grpSp>
      <p:sp>
        <p:nvSpPr>
          <p:cNvPr id="12" name="文本框 11"/>
          <p:cNvSpPr txBox="1"/>
          <p:nvPr/>
        </p:nvSpPr>
        <p:spPr>
          <a:xfrm>
            <a:off x="2246630" y="3027680"/>
            <a:ext cx="8093710" cy="107632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 defTabSz="914400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None/>
            </a:pPr>
            <a:r>
              <a:rPr lang="zh-CN" altLang="en-US"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学生小组合作，由操作员完成代码修改，记录员完成实验报告单填写。</a:t>
            </a:r>
            <a:endParaRPr lang="zh-CN" altLang="en-US" sz="3200" dirty="0">
              <a:solidFill>
                <a:srgbClr val="004A82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246630" y="2369185"/>
            <a:ext cx="2456180" cy="53403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algn="l">
              <a:buClr>
                <a:srgbClr val="C00000"/>
              </a:buClr>
              <a:buSzTx/>
              <a:buFont typeface="Wingdings" panose="05000000000000000000" pitchFamily="2" charset="2"/>
              <a:buNone/>
            </a:pPr>
            <a:r>
              <a:rPr lang="zh-CN" altLang="en-US" sz="32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实验要求：</a:t>
            </a:r>
            <a:endParaRPr lang="zh-CN" altLang="en-US" sz="3200" b="1" dirty="0">
              <a:solidFill>
                <a:srgbClr val="004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63195" y="-172085"/>
            <a:ext cx="4613275" cy="1440180"/>
            <a:chOff x="-257" y="-271"/>
            <a:chExt cx="7265" cy="2268"/>
          </a:xfrm>
        </p:grpSpPr>
        <p:pic>
          <p:nvPicPr>
            <p:cNvPr id="4" name="图片 3" descr="卡通人物&#10;&#10;描述已自动生成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1596" y="232"/>
              <a:ext cx="5412" cy="923"/>
              <a:chOff x="1596" y="232"/>
              <a:chExt cx="5412" cy="923"/>
            </a:xfrm>
          </p:grpSpPr>
          <p:sp>
            <p:nvSpPr>
              <p:cNvPr id="8" name="矩形: 圆角 5"/>
              <p:cNvSpPr/>
              <p:nvPr/>
            </p:nvSpPr>
            <p:spPr>
              <a:xfrm>
                <a:off x="1596" y="232"/>
                <a:ext cx="4952" cy="923"/>
              </a:xfrm>
              <a:prstGeom prst="roundRect">
                <a:avLst/>
              </a:prstGeom>
              <a:solidFill>
                <a:srgbClr val="DD92CE"/>
              </a:solidFill>
              <a:ln w="57150">
                <a:solidFill>
                  <a:srgbClr val="7030A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9" name="文本框 8" descr="7b0a2020202022776f7264617274223a2022220a7d0a"/>
              <p:cNvSpPr txBox="1"/>
              <p:nvPr/>
            </p:nvSpPr>
            <p:spPr>
              <a:xfrm>
                <a:off x="1780" y="242"/>
                <a:ext cx="5228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实验三：编程验证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汉黑W" panose="00020600040101010101" charset="-122"/>
                </a:endParaRPr>
              </a:p>
            </p:txBody>
          </p:sp>
        </p:grpSp>
      </p:grpSp>
      <p:graphicFrame>
        <p:nvGraphicFramePr>
          <p:cNvPr id="11" name="表格 10"/>
          <p:cNvGraphicFramePr/>
          <p:nvPr>
            <p:custDataLst>
              <p:tags r:id="rId2"/>
            </p:custDataLst>
          </p:nvPr>
        </p:nvGraphicFramePr>
        <p:xfrm>
          <a:off x="1440815" y="1828800"/>
          <a:ext cx="9043035" cy="3867785"/>
        </p:xfrm>
        <a:graphic>
          <a:graphicData uri="http://schemas.openxmlformats.org/drawingml/2006/table">
            <a:tbl>
              <a:tblPr/>
              <a:tblGrid>
                <a:gridCol w="2951480"/>
                <a:gridCol w="753110"/>
                <a:gridCol w="5338445"/>
              </a:tblGrid>
              <a:tr h="525780">
                <a:tc gridSpan="2">
                  <a:txBody>
                    <a:bodyPr/>
                    <a:p>
                      <a:pPr marL="85725" algn="l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r>
                        <a:rPr lang="zh-CN" sz="2400" b="1">
                          <a:latin typeface="仿宋" panose="02010609060101010101" charset="-122"/>
                          <a:ea typeface="仿宋" panose="02010609060101010101" charset="-122"/>
                        </a:rPr>
                        <a:t>是否成功自动编码</a:t>
                      </a:r>
                      <a:endParaRPr lang="zh-CN" sz="2400" b="1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latin typeface="Times New Roman" panose="02020603050405020304"/>
                          <a:ea typeface="仿宋" panose="02010609060101010101" charset="-122"/>
                        </a:rPr>
                        <a:t> </a:t>
                      </a:r>
                      <a:endParaRPr lang="en-US" altLang="zh-CN" sz="900">
                        <a:latin typeface="Times New Roman" panose="02020603050405020304"/>
                        <a:ea typeface="仿宋" panose="02010609060101010101" charset="-122"/>
                      </a:endParaRPr>
                    </a:p>
                  </a:txBody>
                  <a:tcPr marL="68580" marR="68580" marT="0" marB="0" anchor="t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7050">
                <a:tc gridSpan="2">
                  <a:txBody>
                    <a:bodyPr/>
                    <a:p>
                      <a:pPr marL="85725" algn="l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r>
                        <a:rPr lang="zh-CN" sz="2400" b="1">
                          <a:latin typeface="仿宋" panose="02010609060101010101" charset="-122"/>
                          <a:ea typeface="仿宋" panose="02010609060101010101" charset="-122"/>
                        </a:rPr>
                        <a:t>修改几次代码</a:t>
                      </a:r>
                      <a:endParaRPr lang="zh-CN" sz="2400" b="1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6858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latin typeface="Times New Roman" panose="02020603050405020304"/>
                          <a:ea typeface="仿宋" panose="02010609060101010101" charset="-122"/>
                        </a:rPr>
                        <a:t> </a:t>
                      </a:r>
                      <a:endParaRPr lang="en-US" altLang="zh-CN" sz="900">
                        <a:latin typeface="Times New Roman" panose="02020603050405020304"/>
                        <a:ea typeface="仿宋" panose="02010609060101010101" charset="-122"/>
                      </a:endParaRPr>
                    </a:p>
                  </a:txBody>
                  <a:tcPr marL="68580" marR="68580" marT="0" marB="0" anchor="t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5780">
                <a:tc gridSpan="2">
                  <a:txBody>
                    <a:bodyPr/>
                    <a:p>
                      <a:pPr marL="85725" algn="l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r>
                        <a:rPr lang="zh-CN" sz="2400" b="1">
                          <a:latin typeface="仿宋" panose="02010609060101010101" charset="-122"/>
                          <a:ea typeface="仿宋" panose="02010609060101010101" charset="-122"/>
                        </a:rPr>
                        <a:t>自动编号同伴能否识别</a:t>
                      </a:r>
                      <a:endParaRPr lang="zh-CN" sz="2400" b="1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68580" indent="0" algn="jus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latin typeface="Times New Roman" panose="02020603050405020304"/>
                          <a:ea typeface="仿宋" panose="02010609060101010101" charset="-122"/>
                        </a:rPr>
                        <a:t> </a:t>
                      </a:r>
                      <a:endParaRPr lang="en-US" altLang="zh-CN" sz="900">
                        <a:latin typeface="Times New Roman" panose="02020603050405020304"/>
                        <a:ea typeface="仿宋" panose="02010609060101010101" charset="-122"/>
                      </a:endParaRPr>
                    </a:p>
                  </a:txBody>
                  <a:tcPr marL="68580" marR="68580" marT="0" marB="0" anchor="t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12850">
                <a:tc>
                  <a:txBody>
                    <a:bodyPr/>
                    <a:p>
                      <a:pPr marL="85725" algn="l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r>
                        <a:rPr lang="zh-CN" sz="2400" b="1">
                          <a:latin typeface="仿宋" panose="02010609060101010101" charset="-122"/>
                          <a:ea typeface="仿宋" panose="02010609060101010101" charset="-122"/>
                        </a:rPr>
                        <a:t>遇到了什么困难</a:t>
                      </a:r>
                      <a:endParaRPr lang="zh-CN" sz="2400" b="1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marL="68580" indent="0" algn="jus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900">
                          <a:latin typeface="Times New Roman" panose="02020603050405020304"/>
                          <a:ea typeface="仿宋" panose="02010609060101010101" charset="-122"/>
                        </a:rPr>
                        <a:t> </a:t>
                      </a:r>
                      <a:endParaRPr lang="en-US" altLang="zh-CN" sz="900">
                        <a:latin typeface="Times New Roman" panose="02020603050405020304"/>
                        <a:ea typeface="仿宋" panose="02010609060101010101" charset="-122"/>
                      </a:endParaRPr>
                    </a:p>
                  </a:txBody>
                  <a:tcPr marL="68580" marR="68580" marT="0" marB="0" anchor="t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076325">
                <a:tc>
                  <a:txBody>
                    <a:bodyPr/>
                    <a:p>
                      <a:pPr marL="85725" algn="l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r>
                        <a:rPr lang="zh-CN" sz="2400" b="1">
                          <a:latin typeface="仿宋" panose="02010609060101010101" charset="-122"/>
                          <a:ea typeface="仿宋" panose="02010609060101010101" charset="-122"/>
                        </a:rPr>
                        <a:t>你的收获</a:t>
                      </a:r>
                      <a:endParaRPr lang="zh-CN" sz="2400" b="1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p>
                      <a:pPr marL="6858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900">
                        <a:latin typeface="Times New Roman" panose="02020603050405020304"/>
                        <a:ea typeface="仿宋" panose="02010609060101010101" charset="-122"/>
                      </a:endParaRPr>
                    </a:p>
                  </a:txBody>
                  <a:tcPr marL="68580" marR="68580" marT="0" marB="0" anchor="t" anchorCtr="0">
                    <a:lnL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1440815" y="1245235"/>
            <a:ext cx="9739630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algn="l" defTabSz="914400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FontTx/>
            </a:pPr>
            <a:r>
              <a:rPr lang="zh-CN" altLang="en-US"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请修改提供的</a:t>
            </a:r>
            <a:r>
              <a:rPr lang="zh-CN" altLang="en-US"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半成品</a:t>
            </a:r>
            <a:r>
              <a:rPr lang="zh-CN" altLang="en-US"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验证程序，并记录实验数据。</a:t>
            </a:r>
            <a:endParaRPr lang="zh-CN" altLang="en-US" sz="3200" dirty="0">
              <a:solidFill>
                <a:srgbClr val="004A82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63195" y="-172085"/>
            <a:ext cx="4613275" cy="1440180"/>
            <a:chOff x="-257" y="-271"/>
            <a:chExt cx="7265" cy="2268"/>
          </a:xfrm>
        </p:grpSpPr>
        <p:pic>
          <p:nvPicPr>
            <p:cNvPr id="4" name="图片 3" descr="卡通人物&#10;&#10;描述已自动生成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1596" y="232"/>
              <a:ext cx="5412" cy="923"/>
              <a:chOff x="1596" y="232"/>
              <a:chExt cx="5412" cy="923"/>
            </a:xfrm>
          </p:grpSpPr>
          <p:sp>
            <p:nvSpPr>
              <p:cNvPr id="8" name="矩形: 圆角 5"/>
              <p:cNvSpPr/>
              <p:nvPr/>
            </p:nvSpPr>
            <p:spPr>
              <a:xfrm>
                <a:off x="1596" y="232"/>
                <a:ext cx="4952" cy="923"/>
              </a:xfrm>
              <a:prstGeom prst="roundRect">
                <a:avLst/>
              </a:prstGeom>
              <a:solidFill>
                <a:srgbClr val="DD92CE"/>
              </a:solidFill>
              <a:ln w="57150">
                <a:solidFill>
                  <a:srgbClr val="7030A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9" name="文本框 8" descr="7b0a2020202022776f7264617274223a2022220a7d0a"/>
              <p:cNvSpPr txBox="1"/>
              <p:nvPr/>
            </p:nvSpPr>
            <p:spPr>
              <a:xfrm>
                <a:off x="1780" y="242"/>
                <a:ext cx="5228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实验三：编程验证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汉黑W" panose="00020600040101010101" charset="-122"/>
                </a:endParaRPr>
              </a:p>
            </p:txBody>
          </p:sp>
        </p:grpSp>
      </p:grp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833755" y="1496695"/>
            <a:ext cx="2456180" cy="53403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algn="l">
              <a:buClr>
                <a:srgbClr val="C00000"/>
              </a:buClr>
              <a:buSzTx/>
              <a:buFont typeface="Wingdings" panose="05000000000000000000" pitchFamily="2" charset="2"/>
              <a:buNone/>
            </a:pPr>
            <a:r>
              <a:rPr lang="zh-CN" altLang="en-US" sz="32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参考代码：</a:t>
            </a:r>
            <a:endParaRPr lang="zh-CN" altLang="en-US" sz="3200" b="1" dirty="0">
              <a:solidFill>
                <a:srgbClr val="004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积木快照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765" y="812800"/>
            <a:ext cx="6727190" cy="5882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-163195" y="-172085"/>
            <a:ext cx="2964815" cy="1440180"/>
            <a:chOff x="-257" y="-271"/>
            <a:chExt cx="4669" cy="2268"/>
          </a:xfrm>
        </p:grpSpPr>
        <p:pic>
          <p:nvPicPr>
            <p:cNvPr id="4" name="图片 3" descr="卡通人物&#10;&#10;描述已自动生成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1596" y="232"/>
              <a:ext cx="2816" cy="922"/>
              <a:chOff x="1596" y="232"/>
              <a:chExt cx="2816" cy="922"/>
            </a:xfrm>
          </p:grpSpPr>
          <p:sp>
            <p:nvSpPr>
              <p:cNvPr id="6" name="矩形: 圆角 5"/>
              <p:cNvSpPr/>
              <p:nvPr/>
            </p:nvSpPr>
            <p:spPr>
              <a:xfrm>
                <a:off x="1596" y="232"/>
                <a:ext cx="2816" cy="923"/>
              </a:xfrm>
              <a:prstGeom prst="roundRect">
                <a:avLst/>
              </a:prstGeom>
              <a:solidFill>
                <a:srgbClr val="2EAAEE"/>
              </a:solidFill>
              <a:ln w="57150">
                <a:solidFill>
                  <a:srgbClr val="147BE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7" name="文本框 6" descr="7b0a2020202022776f7264617274223a2022220a7d0a"/>
              <p:cNvSpPr txBox="1"/>
              <p:nvPr/>
            </p:nvSpPr>
            <p:spPr>
              <a:xfrm>
                <a:off x="1780" y="242"/>
                <a:ext cx="2528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学习目标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汉黑W" panose="00020600040101010101" charset="-122"/>
                </a:endParaRPr>
              </a:p>
            </p:txBody>
          </p:sp>
        </p:grpSp>
      </p:grpSp>
      <p:sp>
        <p:nvSpPr>
          <p:cNvPr id="19" name="文本框 18"/>
          <p:cNvSpPr txBox="1"/>
          <p:nvPr/>
        </p:nvSpPr>
        <p:spPr>
          <a:xfrm>
            <a:off x="1954530" y="1866900"/>
            <a:ext cx="8028940" cy="3048000"/>
          </a:xfrm>
          <a:prstGeom prst="rect">
            <a:avLst/>
          </a:prstGeom>
        </p:spPr>
        <p:txBody>
          <a:bodyPr wrap="square">
            <a:noAutofit/>
          </a:bodyPr>
          <a:p>
            <a:pPr marL="457200" indent="-457200" algn="l" defTabSz="914400" fontAlgn="auto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Font typeface="Wingdings" panose="05000000000000000000" charset="0"/>
              <a:buChar char="Ø"/>
            </a:pPr>
            <a:r>
              <a:rPr lang="zh-CN" altLang="en-US"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通过实验，能有意识地用算法解决简单问题，并确定数据来源，能根据需求进行筛选、分析数据。</a:t>
            </a:r>
            <a:endParaRPr lang="zh-CN" altLang="en-US" sz="3200" dirty="0">
              <a:solidFill>
                <a:srgbClr val="004A82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marL="457200" indent="-457200" algn="l" defTabSz="914400" fontAlgn="auto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Font typeface="Wingdings" panose="05000000000000000000" charset="0"/>
              <a:buChar char="Ø"/>
            </a:pPr>
            <a:r>
              <a:rPr lang="zh-CN" altLang="en-US"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能够设计算法，实现用计算机给运动员自动编号。</a:t>
            </a:r>
            <a:endParaRPr lang="zh-CN" altLang="en-US" sz="3200" dirty="0">
              <a:solidFill>
                <a:srgbClr val="004A82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63195" y="-172085"/>
            <a:ext cx="4613275" cy="1440180"/>
            <a:chOff x="-257" y="-271"/>
            <a:chExt cx="7265" cy="2268"/>
          </a:xfrm>
        </p:grpSpPr>
        <p:pic>
          <p:nvPicPr>
            <p:cNvPr id="4" name="图片 3" descr="卡通人物&#10;&#10;描述已自动生成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1596" y="232"/>
              <a:ext cx="5412" cy="923"/>
              <a:chOff x="1596" y="232"/>
              <a:chExt cx="5412" cy="923"/>
            </a:xfrm>
          </p:grpSpPr>
          <p:sp>
            <p:nvSpPr>
              <p:cNvPr id="8" name="矩形: 圆角 5"/>
              <p:cNvSpPr/>
              <p:nvPr/>
            </p:nvSpPr>
            <p:spPr>
              <a:xfrm>
                <a:off x="1596" y="232"/>
                <a:ext cx="4952" cy="923"/>
              </a:xfrm>
              <a:prstGeom prst="roundRect">
                <a:avLst/>
              </a:prstGeom>
              <a:solidFill>
                <a:srgbClr val="DD92CE"/>
              </a:solidFill>
              <a:ln w="57150">
                <a:solidFill>
                  <a:srgbClr val="7030A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9" name="文本框 8" descr="7b0a2020202022776f7264617274223a2022220a7d0a"/>
              <p:cNvSpPr txBox="1"/>
              <p:nvPr/>
            </p:nvSpPr>
            <p:spPr>
              <a:xfrm>
                <a:off x="1780" y="242"/>
                <a:ext cx="5228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实验三：编程验证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汉黑W" panose="00020600040101010101" charset="-122"/>
                </a:endParaRPr>
              </a:p>
            </p:txBody>
          </p:sp>
        </p:grpSp>
      </p:grpSp>
      <p:sp>
        <p:nvSpPr>
          <p:cNvPr id="12" name="文本框 11"/>
          <p:cNvSpPr txBox="1"/>
          <p:nvPr/>
        </p:nvSpPr>
        <p:spPr>
          <a:xfrm>
            <a:off x="2183130" y="3227705"/>
            <a:ext cx="8405495" cy="1076325"/>
          </a:xfrm>
          <a:prstGeom prst="rect">
            <a:avLst/>
          </a:prstGeom>
        </p:spPr>
        <p:txBody>
          <a:bodyPr wrap="square">
            <a:spAutoFit/>
          </a:bodyPr>
          <a:p>
            <a:pPr marL="0" algn="l" defTabSz="914400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FontTx/>
            </a:pPr>
            <a:r>
              <a:rPr lang="zh-CN" altLang="en-US"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随机展示几组程序生成编号，请其他学生验证编号的合理性</a:t>
            </a:r>
            <a:r>
              <a:rPr lang="en-US" altLang="zh-CN"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.</a:t>
            </a:r>
            <a:endParaRPr lang="en-US" altLang="zh-CN" sz="3200" dirty="0">
              <a:solidFill>
                <a:srgbClr val="004A82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2183130" y="2492375"/>
            <a:ext cx="2456180" cy="53403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algn="l">
              <a:buClr>
                <a:srgbClr val="C00000"/>
              </a:buClr>
              <a:buSzTx/>
              <a:buFont typeface="Wingdings" panose="05000000000000000000" pitchFamily="2" charset="2"/>
              <a:buNone/>
            </a:pPr>
            <a:r>
              <a:rPr lang="zh-CN" altLang="en-US" sz="32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实验小结：</a:t>
            </a:r>
            <a:endParaRPr lang="zh-CN" altLang="en-US" sz="3200" b="1" dirty="0">
              <a:solidFill>
                <a:srgbClr val="004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63195" y="-172085"/>
            <a:ext cx="2964815" cy="1440180"/>
            <a:chOff x="-257" y="-271"/>
            <a:chExt cx="4669" cy="2268"/>
          </a:xfrm>
        </p:grpSpPr>
        <p:pic>
          <p:nvPicPr>
            <p:cNvPr id="10" name="图片 9" descr="卡通人物&#10;&#10;描述已自动生成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1596" y="232"/>
              <a:ext cx="2816" cy="922"/>
              <a:chOff x="1596" y="232"/>
              <a:chExt cx="2816" cy="922"/>
            </a:xfrm>
          </p:grpSpPr>
          <p:sp>
            <p:nvSpPr>
              <p:cNvPr id="13" name="矩形: 圆角 5"/>
              <p:cNvSpPr/>
              <p:nvPr/>
            </p:nvSpPr>
            <p:spPr>
              <a:xfrm>
                <a:off x="1596" y="232"/>
                <a:ext cx="2816" cy="923"/>
              </a:xfrm>
              <a:prstGeom prst="roundRect">
                <a:avLst/>
              </a:prstGeom>
              <a:solidFill>
                <a:srgbClr val="DD92CE"/>
              </a:solidFill>
              <a:ln w="57150">
                <a:solidFill>
                  <a:srgbClr val="7030A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16" name="文本框 15" descr="7b0a2020202022776f7264617274223a2022220a7d0a"/>
              <p:cNvSpPr txBox="1"/>
              <p:nvPr/>
            </p:nvSpPr>
            <p:spPr>
              <a:xfrm>
                <a:off x="1780" y="242"/>
                <a:ext cx="2528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实验总结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汉黑W" panose="00020600040101010101" charset="-122"/>
                </a:endParaRPr>
              </a:p>
            </p:txBody>
          </p:sp>
        </p:grpSp>
      </p:grpSp>
      <p:sp>
        <p:nvSpPr>
          <p:cNvPr id="14" name="文本框 13"/>
          <p:cNvSpPr txBox="1"/>
          <p:nvPr/>
        </p:nvSpPr>
        <p:spPr>
          <a:xfrm>
            <a:off x="2183130" y="3227705"/>
            <a:ext cx="8405495" cy="1076325"/>
          </a:xfrm>
          <a:prstGeom prst="rect">
            <a:avLst/>
          </a:prstGeom>
        </p:spPr>
        <p:txBody>
          <a:bodyPr wrap="square">
            <a:spAutoFit/>
          </a:bodyPr>
          <a:p>
            <a:pPr marL="0" algn="l" defTabSz="914400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FontTx/>
            </a:pPr>
            <a:r>
              <a:rPr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请学生代表上台汇报自己的实验成果，并谈谈自己的收获。</a:t>
            </a:r>
            <a:endParaRPr sz="3200" dirty="0">
              <a:solidFill>
                <a:srgbClr val="004A82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183130" y="2492375"/>
            <a:ext cx="2456180" cy="53403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algn="l">
              <a:buClr>
                <a:srgbClr val="C00000"/>
              </a:buClr>
              <a:buSzTx/>
              <a:buFont typeface="Wingdings" panose="05000000000000000000" pitchFamily="2" charset="2"/>
              <a:buNone/>
            </a:pPr>
            <a:r>
              <a:rPr lang="zh-CN" altLang="en-US" sz="32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汇报成果：</a:t>
            </a:r>
            <a:endParaRPr lang="zh-CN" altLang="en-US" sz="3200" b="1" dirty="0">
              <a:solidFill>
                <a:srgbClr val="004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63195" y="-172085"/>
            <a:ext cx="2964815" cy="1440180"/>
            <a:chOff x="-257" y="-271"/>
            <a:chExt cx="4669" cy="2268"/>
          </a:xfrm>
        </p:grpSpPr>
        <p:pic>
          <p:nvPicPr>
            <p:cNvPr id="10" name="图片 9" descr="卡通人物&#10;&#10;描述已自动生成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1596" y="232"/>
              <a:ext cx="2816" cy="922"/>
              <a:chOff x="1596" y="232"/>
              <a:chExt cx="2816" cy="922"/>
            </a:xfrm>
          </p:grpSpPr>
          <p:sp>
            <p:nvSpPr>
              <p:cNvPr id="13" name="矩形: 圆角 5"/>
              <p:cNvSpPr/>
              <p:nvPr/>
            </p:nvSpPr>
            <p:spPr>
              <a:xfrm>
                <a:off x="1596" y="232"/>
                <a:ext cx="2816" cy="923"/>
              </a:xfrm>
              <a:prstGeom prst="roundRect">
                <a:avLst/>
              </a:prstGeom>
              <a:solidFill>
                <a:srgbClr val="DD92CE"/>
              </a:solidFill>
              <a:ln w="57150">
                <a:solidFill>
                  <a:srgbClr val="7030A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16" name="文本框 15" descr="7b0a2020202022776f7264617274223a2022220a7d0a"/>
              <p:cNvSpPr txBox="1"/>
              <p:nvPr/>
            </p:nvSpPr>
            <p:spPr>
              <a:xfrm>
                <a:off x="1780" y="242"/>
                <a:ext cx="2528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拓展挑战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汉黑W" panose="00020600040101010101" charset="-122"/>
                </a:endParaRPr>
              </a:p>
            </p:txBody>
          </p:sp>
        </p:grpSp>
      </p:grpSp>
      <p:sp>
        <p:nvSpPr>
          <p:cNvPr id="14" name="文本框 13"/>
          <p:cNvSpPr txBox="1"/>
          <p:nvPr/>
        </p:nvSpPr>
        <p:spPr>
          <a:xfrm>
            <a:off x="1452880" y="1779905"/>
            <a:ext cx="9112250" cy="1076325"/>
          </a:xfrm>
          <a:prstGeom prst="rect">
            <a:avLst/>
          </a:prstGeom>
        </p:spPr>
        <p:txBody>
          <a:bodyPr wrap="square">
            <a:spAutoFit/>
          </a:bodyPr>
          <a:p>
            <a:pPr defTabSz="914400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FontTx/>
            </a:pPr>
            <a:r>
              <a:rPr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尝试修改编码规则，如下图所示，并运行程序观察程序执行结果。</a:t>
            </a:r>
            <a:endParaRPr sz="3200" dirty="0">
              <a:solidFill>
                <a:srgbClr val="004A82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1452880" y="1245870"/>
            <a:ext cx="2456180" cy="53403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algn="l">
              <a:buClr>
                <a:srgbClr val="C00000"/>
              </a:buClr>
              <a:buSzTx/>
              <a:buFont typeface="Wingdings" panose="05000000000000000000" pitchFamily="2" charset="2"/>
              <a:buNone/>
            </a:pPr>
            <a:r>
              <a:rPr lang="zh-CN" altLang="en-US" sz="32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基础作业：</a:t>
            </a:r>
            <a:endParaRPr lang="zh-CN" altLang="en-US" sz="3200" b="1" dirty="0">
              <a:solidFill>
                <a:srgbClr val="004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3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3705" y="2904490"/>
            <a:ext cx="8609965" cy="22650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63195" y="-172085"/>
            <a:ext cx="2964815" cy="1440180"/>
            <a:chOff x="-257" y="-271"/>
            <a:chExt cx="4669" cy="2268"/>
          </a:xfrm>
        </p:grpSpPr>
        <p:pic>
          <p:nvPicPr>
            <p:cNvPr id="10" name="图片 9" descr="卡通人物&#10;&#10;描述已自动生成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1596" y="232"/>
              <a:ext cx="2816" cy="922"/>
              <a:chOff x="1596" y="232"/>
              <a:chExt cx="2816" cy="922"/>
            </a:xfrm>
          </p:grpSpPr>
          <p:sp>
            <p:nvSpPr>
              <p:cNvPr id="13" name="矩形: 圆角 5"/>
              <p:cNvSpPr/>
              <p:nvPr/>
            </p:nvSpPr>
            <p:spPr>
              <a:xfrm>
                <a:off x="1596" y="232"/>
                <a:ext cx="2816" cy="923"/>
              </a:xfrm>
              <a:prstGeom prst="roundRect">
                <a:avLst/>
              </a:prstGeom>
              <a:solidFill>
                <a:srgbClr val="DD92CE"/>
              </a:solidFill>
              <a:ln w="57150">
                <a:solidFill>
                  <a:srgbClr val="7030A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16" name="文本框 15" descr="7b0a2020202022776f7264617274223a2022220a7d0a"/>
              <p:cNvSpPr txBox="1"/>
              <p:nvPr/>
            </p:nvSpPr>
            <p:spPr>
              <a:xfrm>
                <a:off x="1780" y="242"/>
                <a:ext cx="2528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拓展挑战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汉黑W" panose="00020600040101010101" charset="-122"/>
                </a:endParaRPr>
              </a:p>
            </p:txBody>
          </p:sp>
        </p:grpSp>
      </p:grpSp>
      <p:sp>
        <p:nvSpPr>
          <p:cNvPr id="14" name="文本框 13"/>
          <p:cNvSpPr txBox="1"/>
          <p:nvPr/>
        </p:nvSpPr>
        <p:spPr>
          <a:xfrm>
            <a:off x="1865630" y="3049905"/>
            <a:ext cx="9112250" cy="1076325"/>
          </a:xfrm>
          <a:prstGeom prst="rect">
            <a:avLst/>
          </a:prstGeom>
        </p:spPr>
        <p:txBody>
          <a:bodyPr wrap="square">
            <a:spAutoFit/>
          </a:bodyPr>
          <a:p>
            <a:pPr defTabSz="914400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FontTx/>
            </a:pPr>
            <a:r>
              <a:rPr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如何实现多个年级的运动员编码，请设计算法，用流程图描述算法。</a:t>
            </a:r>
            <a:endParaRPr sz="3200" dirty="0">
              <a:solidFill>
                <a:srgbClr val="004A82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1865630" y="2292350"/>
            <a:ext cx="2456180" cy="53403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algn="l">
              <a:buClr>
                <a:srgbClr val="C00000"/>
              </a:buClr>
              <a:buSzTx/>
              <a:buFont typeface="Wingdings" panose="05000000000000000000" pitchFamily="2" charset="2"/>
              <a:buNone/>
            </a:pPr>
            <a:r>
              <a:rPr lang="zh-CN" altLang="en-US" sz="32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拓展作业：</a:t>
            </a:r>
            <a:endParaRPr lang="zh-CN" altLang="en-US" sz="3200" b="1" dirty="0">
              <a:solidFill>
                <a:srgbClr val="004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3297995" y="2392721"/>
            <a:ext cx="4297680" cy="17532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p>
            <a:r>
              <a:rPr lang="zh-CN" alt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期待你下节课</a:t>
            </a:r>
            <a:endParaRPr lang="en-US" altLang="zh-CN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更精彩的表现</a:t>
            </a:r>
            <a:endParaRPr lang="zh-CN" alt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图标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5" r="21545"/>
          <a:stretch>
            <a:fillRect/>
          </a:stretch>
        </p:blipFill>
        <p:spPr>
          <a:xfrm>
            <a:off x="2175965" y="2648343"/>
            <a:ext cx="893976" cy="12415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9904" y="302805"/>
            <a:ext cx="4031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义务教育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信息科技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五年级上册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186475" y="302805"/>
            <a:ext cx="458660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第4单元  巧助校园运动会——算法执行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 descr="卡通人物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34" y="188148"/>
            <a:ext cx="669026" cy="54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-163195" y="-172085"/>
            <a:ext cx="2964815" cy="1440180"/>
            <a:chOff x="-257" y="-271"/>
            <a:chExt cx="4669" cy="2268"/>
          </a:xfrm>
        </p:grpSpPr>
        <p:pic>
          <p:nvPicPr>
            <p:cNvPr id="2" name="图片 1" descr="卡通人物&#10;&#10;描述已自动生成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1596" y="232"/>
              <a:ext cx="2816" cy="922"/>
              <a:chOff x="1596" y="232"/>
              <a:chExt cx="2816" cy="922"/>
            </a:xfrm>
          </p:grpSpPr>
          <p:sp>
            <p:nvSpPr>
              <p:cNvPr id="5" name="矩形: 圆角 5"/>
              <p:cNvSpPr/>
              <p:nvPr/>
            </p:nvSpPr>
            <p:spPr>
              <a:xfrm>
                <a:off x="1596" y="232"/>
                <a:ext cx="2816" cy="923"/>
              </a:xfrm>
              <a:prstGeom prst="roundRect">
                <a:avLst/>
              </a:prstGeom>
              <a:solidFill>
                <a:srgbClr val="2EAAEE"/>
              </a:solidFill>
              <a:ln w="57150">
                <a:solidFill>
                  <a:srgbClr val="147BE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7" name="文本框 6" descr="7b0a2020202022776f7264617274223a2022220a7d0a"/>
              <p:cNvSpPr txBox="1"/>
              <p:nvPr/>
            </p:nvSpPr>
            <p:spPr>
              <a:xfrm>
                <a:off x="1780" y="242"/>
                <a:ext cx="2528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学习步骤</a:t>
                </a:r>
                <a:endParaRPr lang="en-US" altLang="zh-CN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汉黑W" panose="00020600040101010101" charset="-122"/>
                </a:endParaRPr>
              </a:p>
            </p:txBody>
          </p:sp>
        </p:grpSp>
      </p:grpSp>
      <p:grpSp>
        <p:nvGrpSpPr>
          <p:cNvPr id="12" name="组合 11"/>
          <p:cNvGrpSpPr/>
          <p:nvPr>
            <p:custDataLst>
              <p:tags r:id="rId2"/>
            </p:custDataLst>
          </p:nvPr>
        </p:nvGrpSpPr>
        <p:grpSpPr>
          <a:xfrm>
            <a:off x="4410883" y="1870031"/>
            <a:ext cx="4328795" cy="3042920"/>
            <a:chOff x="3551" y="3391"/>
            <a:chExt cx="6817" cy="4792"/>
          </a:xfrm>
        </p:grpSpPr>
        <p:sp>
          <p:nvSpPr>
            <p:cNvPr id="14" name="文本框 13"/>
            <p:cNvSpPr txBox="1"/>
            <p:nvPr>
              <p:custDataLst>
                <p:tags r:id="rId3"/>
              </p:custDataLst>
            </p:nvPr>
          </p:nvSpPr>
          <p:spPr>
            <a:xfrm>
              <a:off x="3551" y="3391"/>
              <a:ext cx="6817" cy="84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algn="l">
                <a:buClr>
                  <a:srgbClr val="C00000"/>
                </a:buClr>
                <a:buSzTx/>
                <a:buFont typeface="Wingdings" panose="05000000000000000000" pitchFamily="2" charset="2"/>
                <a:buNone/>
              </a:pPr>
              <a:r>
                <a:rPr lang="en-US" altLang="zh-CN" sz="3200" b="1" dirty="0">
                  <a:solidFill>
                    <a:srgbClr val="004A8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 创设情境，提出问题</a:t>
              </a:r>
              <a:endParaRPr lang="en-US" altLang="zh-CN" sz="32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4"/>
              </p:custDataLst>
            </p:nvPr>
          </p:nvSpPr>
          <p:spPr>
            <a:xfrm>
              <a:off x="3551" y="4708"/>
              <a:ext cx="6817" cy="841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algn="l">
                <a:buClr>
                  <a:srgbClr val="C00000"/>
                </a:buClr>
                <a:buSzTx/>
                <a:buFont typeface="Wingdings" panose="05000000000000000000" pitchFamily="2" charset="2"/>
                <a:buNone/>
              </a:pPr>
              <a:r>
                <a:rPr lang="en-US" altLang="zh-CN" sz="3200" b="1" dirty="0">
                  <a:solidFill>
                    <a:srgbClr val="004A8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 做出假设，设计实验</a:t>
              </a:r>
              <a:endParaRPr lang="en-US" altLang="zh-CN" sz="28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5"/>
              </p:custDataLst>
            </p:nvPr>
          </p:nvSpPr>
          <p:spPr>
            <a:xfrm>
              <a:off x="3551" y="6025"/>
              <a:ext cx="6817" cy="841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algn="l">
                <a:buClr>
                  <a:srgbClr val="C00000"/>
                </a:buClr>
                <a:buSzTx/>
                <a:buFont typeface="Wingdings" panose="05000000000000000000" pitchFamily="2" charset="2"/>
                <a:buNone/>
              </a:pPr>
              <a:r>
                <a:rPr lang="en-US" altLang="zh-CN" sz="3200" b="1" dirty="0">
                  <a:solidFill>
                    <a:srgbClr val="004A8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3. 小组合作，进行实验</a:t>
              </a:r>
              <a:endParaRPr lang="en-US" altLang="zh-CN" sz="32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6"/>
              </p:custDataLst>
            </p:nvPr>
          </p:nvSpPr>
          <p:spPr>
            <a:xfrm>
              <a:off x="3551" y="7342"/>
              <a:ext cx="6817" cy="841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>
                <a:buClr>
                  <a:srgbClr val="C00000"/>
                </a:buClr>
                <a:buFont typeface="Wingdings" panose="05000000000000000000" pitchFamily="2" charset="2"/>
                <a:buNone/>
              </a:pPr>
              <a:r>
                <a:rPr lang="en-US" altLang="zh-CN" sz="3200" b="1" dirty="0">
                  <a:solidFill>
                    <a:srgbClr val="004A8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 </a:t>
              </a:r>
              <a:r>
                <a:rPr lang="zh-CN" altLang="en-US" sz="3200" b="1" dirty="0">
                  <a:solidFill>
                    <a:srgbClr val="004A8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得出结论，交流讨论</a:t>
              </a:r>
              <a:endParaRPr lang="zh-CN" altLang="en-US" sz="32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8" name="图片 17" descr="课本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83305" y="1845945"/>
            <a:ext cx="565150" cy="565150"/>
          </a:xfrm>
          <a:prstGeom prst="rect">
            <a:avLst/>
          </a:prstGeom>
        </p:spPr>
      </p:pic>
      <p:pic>
        <p:nvPicPr>
          <p:cNvPr id="24" name="图片 23" descr="交流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583305" y="4279900"/>
            <a:ext cx="527685" cy="527685"/>
          </a:xfrm>
          <a:prstGeom prst="rect">
            <a:avLst/>
          </a:prstGeom>
        </p:spPr>
      </p:pic>
      <p:pic>
        <p:nvPicPr>
          <p:cNvPr id="25" name="图片 24" descr="学习工具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583305" y="2675255"/>
            <a:ext cx="556895" cy="556895"/>
          </a:xfrm>
          <a:prstGeom prst="rect">
            <a:avLst/>
          </a:prstGeom>
        </p:spPr>
      </p:pic>
      <p:pic>
        <p:nvPicPr>
          <p:cNvPr id="27" name="图片 26" descr="合作关系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583305" y="3576320"/>
            <a:ext cx="456565" cy="4565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-163195" y="-172085"/>
            <a:ext cx="2964815" cy="1440180"/>
            <a:chOff x="-257" y="-271"/>
            <a:chExt cx="4669" cy="2268"/>
          </a:xfrm>
        </p:grpSpPr>
        <p:pic>
          <p:nvPicPr>
            <p:cNvPr id="2" name="图片 1" descr="卡通人物&#10;&#10;描述已自动生成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1596" y="232"/>
              <a:ext cx="2816" cy="922"/>
              <a:chOff x="1596" y="232"/>
              <a:chExt cx="2816" cy="922"/>
            </a:xfrm>
          </p:grpSpPr>
          <p:sp>
            <p:nvSpPr>
              <p:cNvPr id="5" name="矩形: 圆角 5"/>
              <p:cNvSpPr/>
              <p:nvPr/>
            </p:nvSpPr>
            <p:spPr>
              <a:xfrm>
                <a:off x="1596" y="232"/>
                <a:ext cx="2816" cy="923"/>
              </a:xfrm>
              <a:prstGeom prst="roundRect">
                <a:avLst/>
              </a:prstGeom>
              <a:solidFill>
                <a:srgbClr val="DD92CE"/>
              </a:solidFill>
              <a:ln w="57150">
                <a:solidFill>
                  <a:srgbClr val="7030A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3" name="文本框 2" descr="7b0a2020202022776f7264617274223a2022220a7d0a"/>
              <p:cNvSpPr txBox="1"/>
              <p:nvPr/>
            </p:nvSpPr>
            <p:spPr>
              <a:xfrm>
                <a:off x="1780" y="242"/>
                <a:ext cx="2528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学习情境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汉黑W" panose="00020600040101010101" charset="-122"/>
                </a:endParaRPr>
              </a:p>
            </p:txBody>
          </p:sp>
        </p:grpSp>
      </p:grpSp>
      <p:pic>
        <p:nvPicPr>
          <p:cNvPr id="4" name="运动会视频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063750" y="1268095"/>
            <a:ext cx="8203565" cy="4399915"/>
          </a:xfrm>
          <a:prstGeom prst="rect">
            <a:avLst/>
          </a:prstGeom>
          <a:ln w="38100">
            <a:solidFill>
              <a:srgbClr val="004A82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34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-163195" y="-172085"/>
            <a:ext cx="2964815" cy="1440180"/>
            <a:chOff x="-257" y="-271"/>
            <a:chExt cx="4669" cy="2268"/>
          </a:xfrm>
        </p:grpSpPr>
        <p:pic>
          <p:nvPicPr>
            <p:cNvPr id="3" name="图片 2" descr="卡通人物&#10;&#10;描述已自动生成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9" name="组合 8"/>
            <p:cNvGrpSpPr/>
            <p:nvPr/>
          </p:nvGrpSpPr>
          <p:grpSpPr>
            <a:xfrm>
              <a:off x="1596" y="232"/>
              <a:ext cx="2816" cy="922"/>
              <a:chOff x="1596" y="232"/>
              <a:chExt cx="2816" cy="922"/>
            </a:xfrm>
          </p:grpSpPr>
          <p:sp>
            <p:nvSpPr>
              <p:cNvPr id="10" name="矩形: 圆角 5"/>
              <p:cNvSpPr/>
              <p:nvPr/>
            </p:nvSpPr>
            <p:spPr>
              <a:xfrm>
                <a:off x="1596" y="232"/>
                <a:ext cx="2816" cy="923"/>
              </a:xfrm>
              <a:prstGeom prst="roundRect">
                <a:avLst/>
              </a:prstGeom>
              <a:solidFill>
                <a:srgbClr val="DD92CE"/>
              </a:solidFill>
              <a:ln w="57150">
                <a:solidFill>
                  <a:srgbClr val="7030A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11" name="文本框 10" descr="7b0a2020202022776f7264617274223a2022220a7d0a"/>
              <p:cNvSpPr txBox="1"/>
              <p:nvPr/>
            </p:nvSpPr>
            <p:spPr>
              <a:xfrm>
                <a:off x="1780" y="242"/>
                <a:ext cx="2528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学习情境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汉黑W" panose="00020600040101010101" charset="-122"/>
                </a:endParaRPr>
              </a:p>
            </p:txBody>
          </p:sp>
        </p:grpSp>
      </p:grpSp>
      <p:sp>
        <p:nvSpPr>
          <p:cNvPr id="14" name="文本框 13"/>
          <p:cNvSpPr txBox="1"/>
          <p:nvPr/>
        </p:nvSpPr>
        <p:spPr>
          <a:xfrm>
            <a:off x="2676525" y="3011805"/>
            <a:ext cx="6945630" cy="1076325"/>
          </a:xfrm>
          <a:prstGeom prst="rect">
            <a:avLst/>
          </a:prstGeom>
        </p:spPr>
        <p:txBody>
          <a:bodyPr wrap="square">
            <a:spAutoFit/>
          </a:bodyPr>
          <a:p>
            <a:pPr marL="457200" indent="-457200" algn="l" defTabSz="914400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Font typeface="Wingdings" panose="05000000000000000000" charset="0"/>
              <a:buChar char="Ø"/>
            </a:pPr>
            <a:r>
              <a:rPr lang="zh-CN" altLang="en-US"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与同伴谈谈自己对校运会的感受以及参与过哪些运动会的筹备工作。</a:t>
            </a:r>
            <a:endParaRPr lang="zh-CN" altLang="en-US" sz="3200" dirty="0">
              <a:solidFill>
                <a:srgbClr val="004A82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676525" y="2257425"/>
            <a:ext cx="2456180" cy="53403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algn="l">
              <a:buClr>
                <a:srgbClr val="C00000"/>
              </a:buClr>
              <a:buSzTx/>
              <a:buFont typeface="Wingdings" panose="05000000000000000000" pitchFamily="2" charset="2"/>
              <a:buNone/>
            </a:pPr>
            <a:r>
              <a:rPr lang="zh-CN" altLang="en-US" sz="32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交流讨论：</a:t>
            </a:r>
            <a:endParaRPr lang="zh-CN" altLang="en-US" sz="3200" b="1" dirty="0">
              <a:solidFill>
                <a:srgbClr val="004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89835" y="2610485"/>
            <a:ext cx="7802245" cy="1568450"/>
          </a:xfrm>
          <a:prstGeom prst="rect">
            <a:avLst/>
          </a:prstGeom>
        </p:spPr>
        <p:txBody>
          <a:bodyPr wrap="square">
            <a:spAutoFit/>
          </a:bodyPr>
          <a:p>
            <a:pPr marL="457200" indent="-457200" algn="l" defTabSz="914400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Font typeface="Wingdings" panose="05000000000000000000" charset="0"/>
              <a:buChar char="Ø"/>
            </a:pPr>
            <a:r>
              <a:rPr lang="zh-CN" altLang="en-US"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在激情的运动会背后，有很多繁杂的筹备工作，能否通过设计算法，指挥计算机帮助我们完成一些简单重复的工作？</a:t>
            </a:r>
            <a:endParaRPr lang="zh-CN" altLang="en-US" sz="3200" dirty="0">
              <a:solidFill>
                <a:srgbClr val="004A82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489835" y="1924050"/>
            <a:ext cx="2456180" cy="53403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algn="l">
              <a:buClr>
                <a:srgbClr val="C00000"/>
              </a:buClr>
              <a:buSzTx/>
              <a:buFont typeface="Wingdings" panose="05000000000000000000" pitchFamily="2" charset="2"/>
              <a:buNone/>
            </a:pPr>
            <a:r>
              <a:rPr lang="zh-CN" altLang="en-US" sz="32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认真思考：</a:t>
            </a:r>
            <a:endParaRPr lang="zh-CN" altLang="en-US" sz="3200" b="1" dirty="0">
              <a:solidFill>
                <a:srgbClr val="004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-163195" y="-172085"/>
            <a:ext cx="2964815" cy="1440180"/>
            <a:chOff x="-257" y="-271"/>
            <a:chExt cx="4669" cy="2268"/>
          </a:xfrm>
        </p:grpSpPr>
        <p:pic>
          <p:nvPicPr>
            <p:cNvPr id="6" name="图片 5" descr="卡通人物&#10;&#10;描述已自动生成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9" name="组合 8"/>
            <p:cNvGrpSpPr/>
            <p:nvPr/>
          </p:nvGrpSpPr>
          <p:grpSpPr>
            <a:xfrm>
              <a:off x="1596" y="232"/>
              <a:ext cx="2816" cy="922"/>
              <a:chOff x="1596" y="232"/>
              <a:chExt cx="2816" cy="922"/>
            </a:xfrm>
          </p:grpSpPr>
          <p:sp>
            <p:nvSpPr>
              <p:cNvPr id="10" name="矩形: 圆角 5"/>
              <p:cNvSpPr/>
              <p:nvPr/>
            </p:nvSpPr>
            <p:spPr>
              <a:xfrm>
                <a:off x="1596" y="232"/>
                <a:ext cx="2816" cy="923"/>
              </a:xfrm>
              <a:prstGeom prst="roundRect">
                <a:avLst/>
              </a:prstGeom>
              <a:solidFill>
                <a:srgbClr val="DD92CE"/>
              </a:solidFill>
              <a:ln w="57150">
                <a:solidFill>
                  <a:srgbClr val="7030A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11" name="文本框 10" descr="7b0a2020202022776f7264617274223a2022220a7d0a"/>
              <p:cNvSpPr txBox="1"/>
              <p:nvPr/>
            </p:nvSpPr>
            <p:spPr>
              <a:xfrm>
                <a:off x="1780" y="242"/>
                <a:ext cx="2528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提出问题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汉黑W" panose="00020600040101010101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-163195" y="-172085"/>
            <a:ext cx="2964815" cy="1440180"/>
            <a:chOff x="-257" y="-271"/>
            <a:chExt cx="4669" cy="2268"/>
          </a:xfrm>
        </p:grpSpPr>
        <p:pic>
          <p:nvPicPr>
            <p:cNvPr id="6" name="图片 5" descr="卡通人物&#10;&#10;描述已自动生成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9" name="组合 8"/>
            <p:cNvGrpSpPr/>
            <p:nvPr/>
          </p:nvGrpSpPr>
          <p:grpSpPr>
            <a:xfrm>
              <a:off x="1596" y="232"/>
              <a:ext cx="2816" cy="922"/>
              <a:chOff x="1596" y="232"/>
              <a:chExt cx="2816" cy="922"/>
            </a:xfrm>
          </p:grpSpPr>
          <p:sp>
            <p:nvSpPr>
              <p:cNvPr id="10" name="矩形: 圆角 5"/>
              <p:cNvSpPr/>
              <p:nvPr/>
            </p:nvSpPr>
            <p:spPr>
              <a:xfrm>
                <a:off x="1596" y="232"/>
                <a:ext cx="2816" cy="923"/>
              </a:xfrm>
              <a:prstGeom prst="roundRect">
                <a:avLst/>
              </a:prstGeom>
              <a:solidFill>
                <a:srgbClr val="DD92CE"/>
              </a:solidFill>
              <a:ln w="57150">
                <a:solidFill>
                  <a:srgbClr val="7030A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11" name="文本框 10" descr="7b0a2020202022776f7264617274223a2022220a7d0a"/>
              <p:cNvSpPr txBox="1"/>
              <p:nvPr/>
            </p:nvSpPr>
            <p:spPr>
              <a:xfrm>
                <a:off x="1780" y="242"/>
                <a:ext cx="2528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做出假设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汉黑W" panose="00020600040101010101" charset="-122"/>
                </a:endParaRPr>
              </a:p>
            </p:txBody>
          </p:sp>
        </p:grpSp>
      </p:grp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814195" y="1419225"/>
            <a:ext cx="8950960" cy="53403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algn="l">
              <a:buClr>
                <a:srgbClr val="C00000"/>
              </a:buClr>
              <a:buSzTx/>
              <a:buFont typeface="Wingdings" panose="05000000000000000000" pitchFamily="2" charset="2"/>
              <a:buNone/>
            </a:pPr>
            <a:r>
              <a:rPr lang="zh-CN" altLang="en-US" sz="32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请大胆设想，猜一猜计算机自动编码的工作流程</a:t>
            </a:r>
            <a:endParaRPr lang="zh-CN" altLang="en-US" sz="3200" b="1" dirty="0">
              <a:solidFill>
                <a:srgbClr val="004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52650" y="3429000"/>
            <a:ext cx="4499610" cy="593090"/>
          </a:xfrm>
          <a:prstGeom prst="rect">
            <a:avLst/>
          </a:prstGeom>
        </p:spPr>
        <p:txBody>
          <a:bodyPr>
            <a:noAutofit/>
          </a:bodyPr>
          <a:p>
            <a:pPr indent="-228600" defTabSz="9144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SzTx/>
              <a:buFont typeface="Wingdings" panose="05000000000000000000" pitchFamily="2" charset="2"/>
            </a:pP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输入——计算——输出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19290" y="2017395"/>
            <a:ext cx="2967355" cy="4038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63195" y="-172085"/>
            <a:ext cx="2964815" cy="1440180"/>
            <a:chOff x="-257" y="-271"/>
            <a:chExt cx="4669" cy="2268"/>
          </a:xfrm>
        </p:grpSpPr>
        <p:pic>
          <p:nvPicPr>
            <p:cNvPr id="6" name="图片 5" descr="卡通人物&#10;&#10;描述已自动生成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1596" y="232"/>
              <a:ext cx="2816" cy="922"/>
              <a:chOff x="1596" y="232"/>
              <a:chExt cx="2816" cy="922"/>
            </a:xfrm>
          </p:grpSpPr>
          <p:sp>
            <p:nvSpPr>
              <p:cNvPr id="4" name="矩形: 圆角 5"/>
              <p:cNvSpPr/>
              <p:nvPr/>
            </p:nvSpPr>
            <p:spPr>
              <a:xfrm>
                <a:off x="1596" y="232"/>
                <a:ext cx="2816" cy="923"/>
              </a:xfrm>
              <a:prstGeom prst="roundRect">
                <a:avLst/>
              </a:prstGeom>
              <a:solidFill>
                <a:srgbClr val="DD92CE"/>
              </a:solidFill>
              <a:ln w="57150">
                <a:solidFill>
                  <a:srgbClr val="7030A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11" name="文本框 10" descr="7b0a2020202022776f7264617274223a2022220a7d0a"/>
              <p:cNvSpPr txBox="1"/>
              <p:nvPr/>
            </p:nvSpPr>
            <p:spPr>
              <a:xfrm>
                <a:off x="1780" y="242"/>
                <a:ext cx="2528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设计实验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汉黑W" panose="00020600040101010101" charset="-122"/>
                </a:endParaRPr>
              </a:p>
            </p:txBody>
          </p:sp>
        </p:grpSp>
      </p:grp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329055" y="1419225"/>
            <a:ext cx="9888855" cy="142049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algn="l">
              <a:buClr>
                <a:srgbClr val="C00000"/>
              </a:buClr>
              <a:buSzTx/>
              <a:buFont typeface="Wingdings" panose="05000000000000000000" pitchFamily="2" charset="2"/>
              <a:buNone/>
            </a:pPr>
            <a:r>
              <a:rPr lang="zh-CN" altLang="en-US" sz="32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请结合四年级的“数据与编码”以及生活中给运动会编码的实际经验，小组交流思考并汇报实验的流程（</a:t>
            </a:r>
            <a:r>
              <a:rPr lang="zh-CN" altLang="en-US" sz="3200" b="1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把上面的流程按正确顺序放到正面的方框里</a:t>
            </a:r>
            <a:r>
              <a:rPr lang="zh-CN" altLang="en-US" sz="32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）。</a:t>
            </a:r>
            <a:endParaRPr lang="zh-CN" altLang="en-US" sz="3200" b="1" dirty="0">
              <a:solidFill>
                <a:srgbClr val="004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1015365" y="2806065"/>
            <a:ext cx="1786255" cy="722630"/>
          </a:xfrm>
          <a:prstGeom prst="roundRect">
            <a:avLst>
              <a:gd name="adj" fmla="val 34270"/>
            </a:avLst>
          </a:prstGeom>
          <a:solidFill>
            <a:srgbClr val="147BE0"/>
          </a:solidFill>
          <a:ln>
            <a:solidFill>
              <a:srgbClr val="004A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 descr="7b0a2020202022776f7264617274223a2022220a7d0a"/>
          <p:cNvSpPr txBox="1"/>
          <p:nvPr/>
        </p:nvSpPr>
        <p:spPr>
          <a:xfrm>
            <a:off x="1130300" y="2917190"/>
            <a:ext cx="1605280" cy="50038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汉黑W" panose="00020600040101010101" charset="-122"/>
              </a:rPr>
              <a:t>制定规则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汉仪汉黑W" panose="00020600040101010101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3723005" y="2806065"/>
            <a:ext cx="1786255" cy="722630"/>
          </a:xfrm>
          <a:prstGeom prst="roundRect">
            <a:avLst>
              <a:gd name="adj" fmla="val 34270"/>
            </a:avLst>
          </a:prstGeom>
          <a:solidFill>
            <a:srgbClr val="147BE0"/>
          </a:solidFill>
          <a:ln>
            <a:solidFill>
              <a:srgbClr val="004A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 descr="7b0a2020202022776f7264617274223a2022220a7d0a"/>
          <p:cNvSpPr txBox="1"/>
          <p:nvPr/>
        </p:nvSpPr>
        <p:spPr>
          <a:xfrm>
            <a:off x="3825240" y="2917190"/>
            <a:ext cx="1605280" cy="50038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汉黑W" panose="00020600040101010101" charset="-122"/>
              </a:rPr>
              <a:t>筛选数据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汉仪汉黑W" panose="00020600040101010101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6430645" y="2806065"/>
            <a:ext cx="1786255" cy="722630"/>
          </a:xfrm>
          <a:prstGeom prst="roundRect">
            <a:avLst>
              <a:gd name="adj" fmla="val 34270"/>
            </a:avLst>
          </a:prstGeom>
          <a:solidFill>
            <a:srgbClr val="147BE0"/>
          </a:solidFill>
          <a:ln>
            <a:solidFill>
              <a:srgbClr val="004A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文本框 24" descr="7b0a2020202022776f7264617274223a2022220a7d0a"/>
          <p:cNvSpPr txBox="1"/>
          <p:nvPr/>
        </p:nvSpPr>
        <p:spPr>
          <a:xfrm>
            <a:off x="6520180" y="2917190"/>
            <a:ext cx="1605280" cy="50038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汉黑W" panose="00020600040101010101" charset="-122"/>
              </a:rPr>
              <a:t>设计算法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汉仪汉黑W" panose="00020600040101010101" charset="-122"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9138285" y="2806065"/>
            <a:ext cx="1786255" cy="722630"/>
          </a:xfrm>
          <a:prstGeom prst="roundRect">
            <a:avLst>
              <a:gd name="adj" fmla="val 34270"/>
            </a:avLst>
          </a:prstGeom>
          <a:solidFill>
            <a:srgbClr val="147BE0"/>
          </a:solidFill>
          <a:ln>
            <a:solidFill>
              <a:srgbClr val="004A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 descr="7b0a2020202022776f7264617274223a2022220a7d0a"/>
          <p:cNvSpPr txBox="1"/>
          <p:nvPr/>
        </p:nvSpPr>
        <p:spPr>
          <a:xfrm>
            <a:off x="9215120" y="2917190"/>
            <a:ext cx="1605280" cy="50038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汉仪汉黑W" panose="00020600040101010101" charset="-122"/>
              </a:rPr>
              <a:t>编程验证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汉仪汉黑W" panose="00020600040101010101" charset="-122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887095" y="4091305"/>
            <a:ext cx="2032000" cy="90487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4A82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右箭头 28"/>
          <p:cNvSpPr/>
          <p:nvPr/>
        </p:nvSpPr>
        <p:spPr>
          <a:xfrm>
            <a:off x="3051810" y="4300855"/>
            <a:ext cx="424180" cy="485775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rgbClr val="004A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圆角矩形 29"/>
          <p:cNvSpPr/>
          <p:nvPr/>
        </p:nvSpPr>
        <p:spPr>
          <a:xfrm>
            <a:off x="3614420" y="4091305"/>
            <a:ext cx="2032000" cy="90487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4A82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右箭头 30"/>
          <p:cNvSpPr/>
          <p:nvPr/>
        </p:nvSpPr>
        <p:spPr>
          <a:xfrm>
            <a:off x="5779135" y="4300855"/>
            <a:ext cx="424180" cy="485775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rgbClr val="004A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圆角矩形 31"/>
          <p:cNvSpPr/>
          <p:nvPr/>
        </p:nvSpPr>
        <p:spPr>
          <a:xfrm>
            <a:off x="6341745" y="4091305"/>
            <a:ext cx="2032000" cy="90487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4A82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右箭头 32"/>
          <p:cNvSpPr/>
          <p:nvPr/>
        </p:nvSpPr>
        <p:spPr>
          <a:xfrm>
            <a:off x="8506460" y="4300855"/>
            <a:ext cx="424180" cy="485775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rgbClr val="004A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圆角矩形 33"/>
          <p:cNvSpPr/>
          <p:nvPr/>
        </p:nvSpPr>
        <p:spPr>
          <a:xfrm>
            <a:off x="9016365" y="4091305"/>
            <a:ext cx="2032000" cy="90487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004A82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3192145" y="2821305"/>
            <a:ext cx="6945630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457200" indent="-457200" algn="l" defTabSz="914400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Font typeface="Wingdings" panose="05000000000000000000" charset="0"/>
              <a:buChar char="Ø"/>
            </a:pPr>
            <a:r>
              <a:rPr lang="zh-CN" altLang="en-US"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学校运动会报名数据</a:t>
            </a:r>
            <a:endParaRPr lang="zh-CN" altLang="en-US" sz="3200" dirty="0">
              <a:solidFill>
                <a:srgbClr val="004A82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1"/>
            </p:custDataLst>
          </p:nvPr>
        </p:nvSpPr>
        <p:spPr>
          <a:xfrm>
            <a:off x="3192145" y="2066925"/>
            <a:ext cx="2456180" cy="53403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algn="l">
              <a:buClr>
                <a:srgbClr val="C00000"/>
              </a:buClr>
              <a:buSzTx/>
              <a:buFont typeface="Wingdings" panose="05000000000000000000" pitchFamily="2" charset="2"/>
              <a:buNone/>
            </a:pPr>
            <a:r>
              <a:rPr lang="zh-CN" altLang="en-US" sz="3200" b="1" dirty="0">
                <a:solidFill>
                  <a:srgbClr val="004A8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实验清单：</a:t>
            </a:r>
            <a:endParaRPr lang="zh-CN" altLang="en-US" sz="3200" b="1" dirty="0">
              <a:solidFill>
                <a:srgbClr val="004A8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92145" y="3512820"/>
            <a:ext cx="6945630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457200" indent="-457200" algn="l" defTabSz="914400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Font typeface="Wingdings" panose="05000000000000000000" charset="0"/>
              <a:buChar char="Ø"/>
            </a:pPr>
            <a:r>
              <a:rPr lang="zh-CN" altLang="en-US"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学习支架：微课</a:t>
            </a:r>
            <a:endParaRPr lang="zh-CN" altLang="en-US" sz="3200" dirty="0">
              <a:solidFill>
                <a:srgbClr val="004A82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92145" y="4204335"/>
            <a:ext cx="6945630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457200" indent="-457200" algn="l" defTabSz="914400">
              <a:lnSpc>
                <a:spcPct val="100000"/>
              </a:lnSpc>
              <a:spcBef>
                <a:spcPts val="2200"/>
              </a:spcBef>
              <a:buClr>
                <a:srgbClr val="004A82"/>
              </a:buClr>
              <a:buSzTx/>
              <a:buFont typeface="Wingdings" panose="05000000000000000000" charset="0"/>
              <a:buChar char="Ø"/>
            </a:pPr>
            <a:r>
              <a:rPr lang="zh-CN" altLang="en-US" sz="3200" dirty="0">
                <a:solidFill>
                  <a:srgbClr val="004A82"/>
                </a:solidFill>
                <a:latin typeface="华文楷体" panose="02010600040101010101" charset="-122"/>
                <a:ea typeface="华文楷体" panose="02010600040101010101" charset="-122"/>
              </a:rPr>
              <a:t>学习支架：实验记录单</a:t>
            </a:r>
            <a:endParaRPr lang="zh-CN" altLang="en-US" sz="3200" dirty="0">
              <a:solidFill>
                <a:srgbClr val="004A82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163195" y="-172085"/>
            <a:ext cx="2964815" cy="1440180"/>
            <a:chOff x="-257" y="-271"/>
            <a:chExt cx="4669" cy="2268"/>
          </a:xfrm>
        </p:grpSpPr>
        <p:pic>
          <p:nvPicPr>
            <p:cNvPr id="10" name="图片 9" descr="卡通人物&#10;&#10;描述已自动生成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7" y="-271"/>
              <a:ext cx="2268" cy="2268"/>
            </a:xfrm>
            <a:prstGeom prst="rect">
              <a:avLst/>
            </a:prstGeom>
          </p:spPr>
        </p:pic>
        <p:grpSp>
          <p:nvGrpSpPr>
            <p:cNvPr id="12" name="组合 11"/>
            <p:cNvGrpSpPr/>
            <p:nvPr/>
          </p:nvGrpSpPr>
          <p:grpSpPr>
            <a:xfrm>
              <a:off x="1596" y="232"/>
              <a:ext cx="2816" cy="922"/>
              <a:chOff x="1596" y="232"/>
              <a:chExt cx="2816" cy="922"/>
            </a:xfrm>
          </p:grpSpPr>
          <p:sp>
            <p:nvSpPr>
              <p:cNvPr id="13" name="矩形: 圆角 5"/>
              <p:cNvSpPr/>
              <p:nvPr/>
            </p:nvSpPr>
            <p:spPr>
              <a:xfrm>
                <a:off x="1596" y="232"/>
                <a:ext cx="2816" cy="923"/>
              </a:xfrm>
              <a:prstGeom prst="roundRect">
                <a:avLst/>
              </a:prstGeom>
              <a:solidFill>
                <a:srgbClr val="DD92CE"/>
              </a:solidFill>
              <a:ln w="57150">
                <a:solidFill>
                  <a:srgbClr val="7030A0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/>
              </a:p>
            </p:txBody>
          </p:sp>
          <p:sp>
            <p:nvSpPr>
              <p:cNvPr id="16" name="文本框 15" descr="7b0a2020202022776f7264617274223a2022220a7d0a"/>
              <p:cNvSpPr txBox="1"/>
              <p:nvPr/>
            </p:nvSpPr>
            <p:spPr>
              <a:xfrm>
                <a:off x="1780" y="242"/>
                <a:ext cx="2528" cy="788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p>
                <a:r>
                  <a:rPr lang="zh-CN" altLang="en-US" sz="28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汉仪汉黑W" panose="00020600040101010101" charset="-122"/>
                  </a:rPr>
                  <a:t>实验准备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汉仪汉黑W" panose="00020600040101010101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FIXEDSHAPES" val="true"/>
</p:tagLst>
</file>

<file path=ppt/tags/tag10.xml><?xml version="1.0" encoding="utf-8"?>
<p:tagLst xmlns:p="http://schemas.openxmlformats.org/presentationml/2006/main">
  <p:tag name="KSO_WM_DIAGRAM_VIRTUALLY_FRAME" val="{&quot;height&quot;:241.49653543307085,&quot;left&quot;:282.15,&quot;top&quot;:145.35,&quot;width&quot;:406.0136220472441}"/>
</p:tagLst>
</file>

<file path=ppt/tags/tag11.xml><?xml version="1.0" encoding="utf-8"?>
<p:tagLst xmlns:p="http://schemas.openxmlformats.org/presentationml/2006/main">
  <p:tag name="KSO_WM_DIAGRAM_VIRTUALLY_FRAME" val="{&quot;height&quot;:241.49653543307085,&quot;left&quot;:282.15,&quot;top&quot;:145.35,&quot;width&quot;:406.0136220472441}"/>
</p:tagLst>
</file>

<file path=ppt/tags/tag12.xml><?xml version="1.0" encoding="utf-8"?>
<p:tagLst xmlns:p="http://schemas.openxmlformats.org/presentationml/2006/main">
  <p:tag name="KSO_WM_DIAGRAM_VIRTUALLY_FRAME" val="{&quot;height&quot;:241.49653543307085,&quot;left&quot;:282.15,&quot;top&quot;:145.35,&quot;width&quot;:406.0136220472441}"/>
</p:tagLst>
</file>

<file path=ppt/tags/tag13.xml><?xml version="1.0" encoding="utf-8"?>
<p:tagLst xmlns:p="http://schemas.openxmlformats.org/presentationml/2006/main">
  <p:tag name="KSO_WM_DIAGRAM_VIRTUALLY_FRAME" val="{&quot;height&quot;:241.49653543307085,&quot;left&quot;:282.15,&quot;top&quot;:145.35,&quot;width&quot;:406.0136220472441}"/>
</p:tagLst>
</file>

<file path=ppt/tags/tag1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5.xml><?xml version="1.0" encoding="utf-8"?>
<p:tagLst xmlns:p="http://schemas.openxmlformats.org/presentationml/2006/main">
  <p:tag name="KSO_WM_DIAGRAM_VIRTUALLY_FRAME" val="{&quot;height&quot;:241.49653543307085,&quot;left&quot;:282.15,&quot;top&quot;:145.35,&quot;width&quot;:406.0136220472441}"/>
</p:tagLst>
</file>

<file path=ppt/tags/tag16.xml><?xml version="1.0" encoding="utf-8"?>
<p:tagLst xmlns:p="http://schemas.openxmlformats.org/presentationml/2006/main">
  <p:tag name="KSO_WM_DIAGRAM_VIRTUALLY_FRAME" val="{&quot;height&quot;:241.49653543307085,&quot;left&quot;:282.15,&quot;top&quot;:145.35,&quot;width&quot;:406.0136220472441}"/>
</p:tagLst>
</file>

<file path=ppt/tags/tag17.xml><?xml version="1.0" encoding="utf-8"?>
<p:tagLst xmlns:p="http://schemas.openxmlformats.org/presentationml/2006/main">
  <p:tag name="KSO_WM_DIAGRAM_VIRTUALLY_FRAME" val="{&quot;height&quot;:241.49653543307085,&quot;left&quot;:282.15,&quot;top&quot;:145.35,&quot;width&quot;:406.0136220472441}"/>
</p:tagLst>
</file>

<file path=ppt/tags/tag18.xml><?xml version="1.0" encoding="utf-8"?>
<p:tagLst xmlns:p="http://schemas.openxmlformats.org/presentationml/2006/main">
  <p:tag name="KSO_WM_DIAGRAM_VIRTUALLY_FRAME" val="{&quot;height&quot;:241.49653543307085,&quot;left&quot;:282.15,&quot;top&quot;:145.35,&quot;width&quot;:406.0136220472441}"/>
</p:tagLst>
</file>

<file path=ppt/tags/tag19.xml><?xml version="1.0" encoding="utf-8"?>
<p:tagLst xmlns:p="http://schemas.openxmlformats.org/presentationml/2006/main">
  <p:tag name="KSO_WM_DIAGRAM_VIRTUALLY_FRAME" val="{&quot;height&quot;:241.49653543307085,&quot;left&quot;:282.15,&quot;top&quot;:145.35,&quot;width&quot;:406.0136220472441}"/>
</p:tagLst>
</file>

<file path=ppt/tags/tag2.xml><?xml version="1.0" encoding="utf-8"?>
<p:tagLst xmlns:p="http://schemas.openxmlformats.org/presentationml/2006/main">
  <p:tag name="FIXEDSHAPES" val="true"/>
</p:tagLst>
</file>

<file path=ppt/tags/tag20.xml><?xml version="1.0" encoding="utf-8"?>
<p:tagLst xmlns:p="http://schemas.openxmlformats.org/presentationml/2006/main">
  <p:tag name="KSO_WM_DIAGRAM_VIRTUALLY_FRAME" val="{&quot;height&quot;:241.49653543307085,&quot;left&quot;:282.15,&quot;top&quot;:145.35,&quot;width&quot;:406.0136220472441}"/>
</p:tagLst>
</file>

<file path=ppt/tags/tag21.xml><?xml version="1.0" encoding="utf-8"?>
<p:tagLst xmlns:p="http://schemas.openxmlformats.org/presentationml/2006/main">
  <p:tag name="TABLE_ENDDRAG_ORIGIN_RECT" val="726*275"/>
  <p:tag name="TABLE_ENDDRAG_RECT" val="125*174*726*275"/>
</p:tagLst>
</file>

<file path=ppt/tags/tag22.xml><?xml version="1.0" encoding="utf-8"?>
<p:tagLst xmlns:p="http://schemas.openxmlformats.org/presentationml/2006/main">
  <p:tag name="KSO_WM_DIAGRAM_VIRTUALLY_FRAME" val="{&quot;height&quot;:241.49653543307085,&quot;left&quot;:282.15,&quot;top&quot;:145.35,&quot;width&quot;:406.0136220472441}"/>
</p:tagLst>
</file>

<file path=ppt/tags/tag23.xml><?xml version="1.0" encoding="utf-8"?>
<p:tagLst xmlns:p="http://schemas.openxmlformats.org/presentationml/2006/main">
  <p:tag name="KSO_WM_DIAGRAM_VIRTUALLY_FRAME" val="{&quot;height&quot;:241.49653543307085,&quot;left&quot;:282.15,&quot;top&quot;:145.35,&quot;width&quot;:406.0136220472441}"/>
</p:tagLst>
</file>

<file path=ppt/tags/tag24.xml><?xml version="1.0" encoding="utf-8"?>
<p:tagLst xmlns:p="http://schemas.openxmlformats.org/presentationml/2006/main">
  <p:tag name="TABLE_ENDDRAG_ORIGIN_RECT" val="775*309"/>
  <p:tag name="TABLE_ENDDRAG_RECT" val="71*144*775*309"/>
</p:tagLst>
</file>

<file path=ppt/tags/tag25.xml><?xml version="1.0" encoding="utf-8"?>
<p:tagLst xmlns:p="http://schemas.openxmlformats.org/presentationml/2006/main">
  <p:tag name="KSO_WM_DIAGRAM_VIRTUALLY_FRAME" val="{&quot;height&quot;:241.49653543307085,&quot;left&quot;:282.15,&quot;top&quot;:145.35,&quot;width&quot;:406.0136220472441}"/>
</p:tagLst>
</file>

<file path=ppt/tags/tag26.xml><?xml version="1.0" encoding="utf-8"?>
<p:tagLst xmlns:p="http://schemas.openxmlformats.org/presentationml/2006/main">
  <p:tag name="KSO_WM_DIAGRAM_VIRTUALLY_FRAME" val="{&quot;height&quot;:241.49653543307085,&quot;left&quot;:282.15,&quot;top&quot;:145.35,&quot;width&quot;:406.0136220472441}"/>
</p:tagLst>
</file>

<file path=ppt/tags/tag27.xml><?xml version="1.0" encoding="utf-8"?>
<p:tagLst xmlns:p="http://schemas.openxmlformats.org/presentationml/2006/main">
  <p:tag name="TABLE_ENDDRAG_ORIGIN_RECT" val="712*304"/>
  <p:tag name="TABLE_ENDDRAG_RECT" val="113*144*712*304"/>
</p:tagLst>
</file>

<file path=ppt/tags/tag28.xml><?xml version="1.0" encoding="utf-8"?>
<p:tagLst xmlns:p="http://schemas.openxmlformats.org/presentationml/2006/main">
  <p:tag name="KSO_WM_DIAGRAM_VIRTUALLY_FRAME" val="{&quot;height&quot;:241.49653543307085,&quot;left&quot;:282.15,&quot;top&quot;:145.35,&quot;width&quot;:406.0136220472441}"/>
</p:tagLst>
</file>

<file path=ppt/tags/tag29.xml><?xml version="1.0" encoding="utf-8"?>
<p:tagLst xmlns:p="http://schemas.openxmlformats.org/presentationml/2006/main">
  <p:tag name="KSO_WM_DIAGRAM_VIRTUALLY_FRAME" val="{&quot;height&quot;:241.49653543307085,&quot;left&quot;:282.15,&quot;top&quot;:145.35,&quot;width&quot;:406.0136220472441}"/>
</p:tagLst>
</file>

<file path=ppt/tags/tag3.xml><?xml version="1.0" encoding="utf-8"?>
<p:tagLst xmlns:p="http://schemas.openxmlformats.org/presentationml/2006/main">
  <p:tag name="FIXEDSHAPES" val="true"/>
</p:tagLst>
</file>

<file path=ppt/tags/tag30.xml><?xml version="1.0" encoding="utf-8"?>
<p:tagLst xmlns:p="http://schemas.openxmlformats.org/presentationml/2006/main">
  <p:tag name="KSO_WM_DIAGRAM_VIRTUALLY_FRAME" val="{&quot;height&quot;:241.49653543307085,&quot;left&quot;:282.15,&quot;top&quot;:145.35,&quot;width&quot;:406.0136220472441}"/>
</p:tagLst>
</file>

<file path=ppt/tags/tag31.xml><?xml version="1.0" encoding="utf-8"?>
<p:tagLst xmlns:p="http://schemas.openxmlformats.org/presentationml/2006/main">
  <p:tag name="KSO_WM_DIAGRAM_VIRTUALLY_FRAME" val="{&quot;height&quot;:241.49653543307085,&quot;left&quot;:282.15,&quot;top&quot;:145.35,&quot;width&quot;:406.0136220472441}"/>
</p:tagLst>
</file>

<file path=ppt/tags/tag32.xml><?xml version="1.0" encoding="utf-8"?>
<p:tagLst xmlns:p="http://schemas.openxmlformats.org/presentationml/2006/main">
  <p:tag name="KSO_WM_DIAGRAM_VIRTUALLY_FRAME" val="{&quot;height&quot;:241.49653543307085,&quot;left&quot;:282.15,&quot;top&quot;:145.35,&quot;width&quot;:406.0136220472441}"/>
</p:tagLst>
</file>

<file path=ppt/tags/tag33.xml><?xml version="1.0" encoding="utf-8"?>
<p:tagLst xmlns:p="http://schemas.openxmlformats.org/presentationml/2006/main">
  <p:tag name="resource_record_key" val="{&quot;13&quot;:[4364974]}"/>
  <p:tag name="commondata" val="eyJoZGlkIjoiYjUyYzNhNTE3YjYyMWY4OGRlNTRhYjI0ZjQzNGYwNmUifQ=="/>
</p:tagLst>
</file>

<file path=ppt/tags/tag4.xml><?xml version="1.0" encoding="utf-8"?>
<p:tagLst xmlns:p="http://schemas.openxmlformats.org/presentationml/2006/main">
  <p:tag name="FIXEDSHAPES" val="true"/>
</p:tagLst>
</file>

<file path=ppt/tags/tag5.xml><?xml version="1.0" encoding="utf-8"?>
<p:tagLst xmlns:p="http://schemas.openxmlformats.org/presentationml/2006/main">
  <p:tag name="KSO_WM_DIAGRAM_VIRTUALLY_FRAME" val="{&quot;height&quot;:241.49653543307085,&quot;left&quot;:282.15,&quot;top&quot;:145.35,&quot;width&quot;:406.0136220472441}"/>
</p:tagLst>
</file>

<file path=ppt/tags/tag6.xml><?xml version="1.0" encoding="utf-8"?>
<p:tagLst xmlns:p="http://schemas.openxmlformats.org/presentationml/2006/main">
  <p:tag name="KSO_WM_DIAGRAM_VIRTUALLY_FRAME" val="{&quot;height&quot;:241.49653543307085,&quot;left&quot;:282.15,&quot;top&quot;:145.35,&quot;width&quot;:406.0136220472441}"/>
</p:tagLst>
</file>

<file path=ppt/tags/tag7.xml><?xml version="1.0" encoding="utf-8"?>
<p:tagLst xmlns:p="http://schemas.openxmlformats.org/presentationml/2006/main">
  <p:tag name="KSO_WM_DIAGRAM_VIRTUALLY_FRAME" val="{&quot;height&quot;:241.49653543307085,&quot;left&quot;:282.15,&quot;top&quot;:145.35,&quot;width&quot;:406.0136220472441}"/>
</p:tagLst>
</file>

<file path=ppt/tags/tag8.xml><?xml version="1.0" encoding="utf-8"?>
<p:tagLst xmlns:p="http://schemas.openxmlformats.org/presentationml/2006/main">
  <p:tag name="KSO_WM_DIAGRAM_VIRTUALLY_FRAME" val="{&quot;height&quot;:241.49653543307085,&quot;left&quot;:282.15,&quot;top&quot;:145.35,&quot;width&quot;:406.0136220472441}"/>
</p:tagLst>
</file>

<file path=ppt/tags/tag9.xml><?xml version="1.0" encoding="utf-8"?>
<p:tagLst xmlns:p="http://schemas.openxmlformats.org/presentationml/2006/main">
  <p:tag name="KSO_WM_DIAGRAM_VIRTUALLY_FRAME" val="{&quot;height&quot;:241.49653543307085,&quot;left&quot;:282.15,&quot;top&quot;:145.35,&quot;width&quot;:406.0136220472441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C22"/>
      </a:accent1>
      <a:accent2>
        <a:srgbClr val="005C22"/>
      </a:accent2>
      <a:accent3>
        <a:srgbClr val="005C22"/>
      </a:accent3>
      <a:accent4>
        <a:srgbClr val="005C22"/>
      </a:accent4>
      <a:accent5>
        <a:srgbClr val="005C22"/>
      </a:accent5>
      <a:accent6>
        <a:srgbClr val="005C22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C22"/>
      </a:accent1>
      <a:accent2>
        <a:srgbClr val="005C22"/>
      </a:accent2>
      <a:accent3>
        <a:srgbClr val="005C22"/>
      </a:accent3>
      <a:accent4>
        <a:srgbClr val="005C22"/>
      </a:accent4>
      <a:accent5>
        <a:srgbClr val="005C22"/>
      </a:accent5>
      <a:accent6>
        <a:srgbClr val="005C22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1220</Words>
  <Application>WPS 演示</Application>
  <PresentationFormat>宽屏</PresentationFormat>
  <Paragraphs>226</Paragraphs>
  <Slides>24</Slides>
  <Notes>17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汉仪汉黑W</vt:lpstr>
      <vt:lpstr>Wingdings</vt:lpstr>
      <vt:lpstr>华文楷体</vt:lpstr>
      <vt:lpstr>等线</vt:lpstr>
      <vt:lpstr>Arial Unicode MS</vt:lpstr>
      <vt:lpstr>仿宋</vt:lpstr>
      <vt:lpstr>Times New Roman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</dc:title>
  <dc:creator>Alex Sun</dc:creator>
  <cp:lastModifiedBy>43750</cp:lastModifiedBy>
  <cp:revision>56</cp:revision>
  <dcterms:created xsi:type="dcterms:W3CDTF">2017-02-17T02:33:00Z</dcterms:created>
  <dcterms:modified xsi:type="dcterms:W3CDTF">2024-08-05T03:42:17Z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67B6D1619946474FAF72B29E1EEB274B_13</vt:lpwstr>
  </property>
  <property fmtid="{D5CDD505-2E9C-101B-9397-08002B2CF9AE}" pid="3" name="KSOProductBuildVer">
    <vt:lpwstr>2052-12.1.0.17150</vt:lpwstr>
  </property>
</Properties>
</file>