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4" r:id="rId4"/>
    <p:sldMasterId id="2147483661" r:id="rId5"/>
    <p:sldMasterId id="2147483668" r:id="rId6"/>
  </p:sldMasterIdLst>
  <p:notesMasterIdLst>
    <p:notesMasterId r:id="rId8"/>
  </p:notesMasterIdLst>
  <p:handoutMasterIdLst>
    <p:handoutMasterId r:id="rId27"/>
  </p:handoutMasterIdLst>
  <p:sldIdLst>
    <p:sldId id="12703" r:id="rId7"/>
    <p:sldId id="637" r:id="rId9"/>
    <p:sldId id="12711" r:id="rId10"/>
    <p:sldId id="12705" r:id="rId11"/>
    <p:sldId id="12706" r:id="rId12"/>
    <p:sldId id="12777" r:id="rId13"/>
    <p:sldId id="12778" r:id="rId14"/>
    <p:sldId id="12708" r:id="rId15"/>
    <p:sldId id="12779" r:id="rId16"/>
    <p:sldId id="12780" r:id="rId17"/>
    <p:sldId id="12781" r:id="rId18"/>
    <p:sldId id="12782" r:id="rId19"/>
    <p:sldId id="12783" r:id="rId20"/>
    <p:sldId id="12790" r:id="rId21"/>
    <p:sldId id="12709" r:id="rId22"/>
    <p:sldId id="12772" r:id="rId23"/>
    <p:sldId id="12738" r:id="rId24"/>
    <p:sldId id="12710" r:id="rId25"/>
    <p:sldId id="12704" r:id="rId26"/>
  </p:sldIdLst>
  <p:sldSz cx="12192000" cy="6858000"/>
  <p:notesSz cx="6858000" cy="9144000"/>
  <p:embeddedFontLst>
    <p:embeddedFont>
      <p:font typeface="隶书" panose="02010509060101010101" pitchFamily="49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楷体" panose="02010609060101010101" pitchFamily="49" charset="-122"/>
      <p:regular r:id="rId37"/>
    </p:embeddedFont>
    <p:embeddedFont>
      <p:font typeface="等线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3" orient="horz" pos="523" userDrawn="1">
          <p15:clr>
            <a:srgbClr val="A4A3A4"/>
          </p15:clr>
        </p15:guide>
        <p15:guide id="4" pos="411" userDrawn="1">
          <p15:clr>
            <a:srgbClr val="A4A3A4"/>
          </p15:clr>
        </p15:guide>
        <p15:guide id="5" pos="7255" userDrawn="1">
          <p15:clr>
            <a:srgbClr val="A4A3A4"/>
          </p15:clr>
        </p15:guide>
        <p15:guide id="6" orient="horz" pos="3746" userDrawn="1">
          <p15:clr>
            <a:srgbClr val="A4A3A4"/>
          </p15:clr>
        </p15:guide>
        <p15:guide id="7" pos="3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033"/>
    <a:srgbClr val="7EBFB9"/>
    <a:srgbClr val="BCDEDB"/>
    <a:srgbClr val="CCE6E4"/>
    <a:srgbClr val="72B3F0"/>
    <a:srgbClr val="A4CAEF"/>
    <a:srgbClr val="8CCEE0"/>
    <a:srgbClr val="8ED0E2"/>
    <a:srgbClr val="A3DAFF"/>
    <a:srgbClr val="9DC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842" autoAdjust="0"/>
  </p:normalViewPr>
  <p:slideViewPr>
    <p:cSldViewPr snapToGrid="0" showGuides="1">
      <p:cViewPr varScale="1">
        <p:scale>
          <a:sx n="71" d="100"/>
          <a:sy n="71" d="100"/>
        </p:scale>
        <p:origin x="364" y="36"/>
      </p:cViewPr>
      <p:guideLst>
        <p:guide orient="horz" pos="2159"/>
        <p:guide orient="horz" pos="523"/>
        <p:guide pos="411"/>
        <p:guide pos="7255"/>
        <p:guide orient="horz" pos="3746"/>
        <p:guide pos="37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829" y="24"/>
      </p:cViewPr>
      <p:guideLst>
        <p:guide orient="horz" pos="28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gs" Target="tags/tag7.xml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1#2" qsCatId="simple" csTypeId="urn:microsoft.com/office/officeart/2005/8/colors/colorful5#2" csCatId="accent1" phldr="0"/>
      <dgm:spPr/>
    </dgm:pt>
    <dgm:pt modelId="{BEB4A0DE-FB16-4C4F-8DEA-03570694B93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分析数据的重要性</a:t>
          </a:r>
        </a:p>
      </dgm:t>
    </dgm:pt>
    <dgm:pt modelId="{A1CD0B47-03FC-4535-A972-2673574CE2F3}" cxnId="{60D00272-4219-454A-8E70-6992326124E0}" type="parTrans">
      <dgm:prSet/>
      <dgm:spPr/>
    </dgm:pt>
    <dgm:pt modelId="{66283CB7-69B8-41D5-A569-950515985F71}" cxnId="{60D00272-4219-454A-8E70-6992326124E0}" type="sibTrans">
      <dgm:prSet/>
      <dgm:spPr/>
    </dgm:pt>
    <dgm:pt modelId="{11A5EA0A-517A-463B-9BA8-5EB54D7D10F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对所需数据进行筛选</a:t>
          </a:r>
        </a:p>
      </dgm:t>
    </dgm:pt>
    <dgm:pt modelId="{E2B15CF1-464F-45CC-BFE4-6F0AA417C19E}" cxnId="{8574E3B3-D19C-422A-9721-D32F7609F535}" type="parTrans">
      <dgm:prSet/>
      <dgm:spPr/>
    </dgm:pt>
    <dgm:pt modelId="{4EA87785-B7B3-4F48-BB13-D91C5DEA8DC1}" cxnId="{8574E3B3-D19C-422A-9721-D32F7609F535}" type="sibTrans">
      <dgm:prSet/>
      <dgm:spPr/>
    </dgm:pt>
    <dgm:pt modelId="{25EF8B53-4C57-43A4-9FE1-40C318A0AD8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确定解决问题所需的数据源</a:t>
          </a:r>
        </a:p>
      </dgm:t>
    </dgm:pt>
    <dgm:pt modelId="{62CE1C4C-AE05-4247-9728-BCA5F5CA780A}" cxnId="{FBC61F49-A85E-41A4-A233-8AA2CB17774B}" type="parTrans">
      <dgm:prSet/>
      <dgm:spPr/>
    </dgm:pt>
    <dgm:pt modelId="{F463D266-32E5-414A-9781-DA46FFE60955}" cxnId="{FBC61F49-A85E-41A4-A233-8AA2CB17774B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3"/>
      <dgm:spPr/>
    </dgm:pt>
    <dgm:pt modelId="{5D3E6026-A697-4D8F-84B5-C5321A8528B3}" type="pres">
      <dgm:prSet presAssocID="{BEB4A0DE-FB16-4C4F-8DEA-03570694B9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3"/>
      <dgm:spPr/>
    </dgm:pt>
    <dgm:pt modelId="{DC27DDA6-73A4-45AF-8B52-70E594C6E063}" type="pres">
      <dgm:prSet presAssocID="{11A5EA0A-517A-463B-9BA8-5EB54D7D10F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3"/>
      <dgm:spPr/>
    </dgm:pt>
    <dgm:pt modelId="{00C34D87-B2DD-493A-BAA2-1A14EA17DEB1}" type="pres">
      <dgm:prSet presAssocID="{25EF8B53-4C57-43A4-9FE1-40C318A0AD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D00272-4219-454A-8E70-6992326124E0}" srcId="{800EE499-D129-484D-B5C0-D0F3AC30E8B1}" destId="{BEB4A0DE-FB16-4C4F-8DEA-03570694B93A}" srcOrd="0" destOrd="0" parTransId="{A1CD0B47-03FC-4535-A972-2673574CE2F3}" sibTransId="{66283CB7-69B8-41D5-A569-950515985F71}"/>
    <dgm:cxn modelId="{AC83EEA9-F18B-41D7-B6A5-7E78C09B2297}" type="presOf" srcId="{25EF8B53-4C57-43A4-9FE1-40C318A0AD88}" destId="{00C34D87-B2DD-493A-BAA2-1A14EA17DEB1}" srcOrd="0" destOrd="0" presId="urn:microsoft.com/office/officeart/2005/8/layout/vList3"/>
    <dgm:cxn modelId="{028688E3-E99F-4DB3-989C-E487F92EBD31}" type="presOf" srcId="{4EA87785-B7B3-4F48-BB13-D91C5DEA8DC1}" destId="{1BD648EC-230D-47E1-A618-F93D265B0703}" srcOrd="0" destOrd="0" presId="urn:microsoft.com/office/officeart/2005/8/layout/vList3"/>
    <dgm:cxn modelId="{BF508F79-062B-43C7-9416-B35E2ADD37AE}" type="presOf" srcId="{800EE499-D129-484D-B5C0-D0F3AC30E8B1}" destId="{3A30B1D0-F146-41C6-9373-8CC849B0566C}" srcOrd="0" destOrd="0" presId="urn:microsoft.com/office/officeart/2005/8/layout/vList3"/>
    <dgm:cxn modelId="{523E0837-24A2-4E8B-8BA1-D15D00E3732C}" type="presOf" srcId="{BEB4A0DE-FB16-4C4F-8DEA-03570694B93A}" destId="{5D3E6026-A697-4D8F-84B5-C5321A8528B3}" srcOrd="0" destOrd="0" presId="urn:microsoft.com/office/officeart/2005/8/layout/vList3"/>
    <dgm:cxn modelId="{35D697F0-C60F-4CCD-9D55-51C676EE1744}" type="presOf" srcId="{66283CB7-69B8-41D5-A569-950515985F71}" destId="{01F33C7F-4C3C-42D3-8542-4BC345A10B4C}" srcOrd="0" destOrd="0" presId="urn:microsoft.com/office/officeart/2005/8/layout/vList3"/>
    <dgm:cxn modelId="{8574E3B3-D19C-422A-9721-D32F7609F535}" srcId="{800EE499-D129-484D-B5C0-D0F3AC30E8B1}" destId="{11A5EA0A-517A-463B-9BA8-5EB54D7D10F8}" srcOrd="1" destOrd="0" parTransId="{E2B15CF1-464F-45CC-BFE4-6F0AA417C19E}" sibTransId="{4EA87785-B7B3-4F48-BB13-D91C5DEA8DC1}"/>
    <dgm:cxn modelId="{4CA3F185-B7DA-457B-90B4-3410E6CB51BE}" type="presOf" srcId="{11A5EA0A-517A-463B-9BA8-5EB54D7D10F8}" destId="{DC27DDA6-73A4-45AF-8B52-70E594C6E063}" srcOrd="0" destOrd="0" presId="urn:microsoft.com/office/officeart/2005/8/layout/vList3"/>
    <dgm:cxn modelId="{FBC61F49-A85E-41A4-A233-8AA2CB17774B}" srcId="{800EE499-D129-484D-B5C0-D0F3AC30E8B1}" destId="{25EF8B53-4C57-43A4-9FE1-40C318A0AD88}" srcOrd="2" destOrd="0" parTransId="{62CE1C4C-AE05-4247-9728-BCA5F5CA780A}" sibTransId="{F463D266-32E5-414A-9781-DA46FFE60955}"/>
    <dgm:cxn modelId="{DD4A7AD2-B489-41B1-BA01-1D813255D096}" type="presParOf" srcId="{3A30B1D0-F146-41C6-9373-8CC849B0566C}" destId="{65AAD8D9-A2BB-4BC0-ADC4-32A3E0934999}" srcOrd="0" destOrd="0" presId="urn:microsoft.com/office/officeart/2005/8/layout/vList3"/>
    <dgm:cxn modelId="{CCAFC482-F76D-4A66-8380-89E679BB80E9}" type="presParOf" srcId="{65AAD8D9-A2BB-4BC0-ADC4-32A3E0934999}" destId="{F8DF891C-0D10-4055-A8A8-3FC34ADEDC5B}" srcOrd="0" destOrd="0" presId="urn:microsoft.com/office/officeart/2005/8/layout/vList3"/>
    <dgm:cxn modelId="{1F3984A8-70EC-4E3A-BEAD-CD436C565E4E}" type="presParOf" srcId="{65AAD8D9-A2BB-4BC0-ADC4-32A3E0934999}" destId="{5D3E6026-A697-4D8F-84B5-C5321A8528B3}" srcOrd="1" destOrd="0" presId="urn:microsoft.com/office/officeart/2005/8/layout/vList3"/>
    <dgm:cxn modelId="{DD3CBBCC-4116-48CC-A4D7-F7D3EA6C09DD}" type="presParOf" srcId="{3A30B1D0-F146-41C6-9373-8CC849B0566C}" destId="{01F33C7F-4C3C-42D3-8542-4BC345A10B4C}" srcOrd="1" destOrd="0" presId="urn:microsoft.com/office/officeart/2005/8/layout/vList3"/>
    <dgm:cxn modelId="{810BA827-02E5-4333-80A9-7A9606105D64}" type="presParOf" srcId="{3A30B1D0-F146-41C6-9373-8CC849B0566C}" destId="{5373068E-DCEB-4D3C-BFF1-43C34CE727FD}" srcOrd="2" destOrd="0" presId="urn:microsoft.com/office/officeart/2005/8/layout/vList3"/>
    <dgm:cxn modelId="{75943A0A-2016-4C88-9667-C8D2F4ED0894}" type="presParOf" srcId="{5373068E-DCEB-4D3C-BFF1-43C34CE727FD}" destId="{48C23F44-CDC2-4998-B9C4-F737C51D3228}" srcOrd="0" destOrd="0" presId="urn:microsoft.com/office/officeart/2005/8/layout/vList3"/>
    <dgm:cxn modelId="{AF93A0C5-59BE-435A-95A4-3163321F2108}" type="presParOf" srcId="{5373068E-DCEB-4D3C-BFF1-43C34CE727FD}" destId="{DC27DDA6-73A4-45AF-8B52-70E594C6E063}" srcOrd="1" destOrd="0" presId="urn:microsoft.com/office/officeart/2005/8/layout/vList3"/>
    <dgm:cxn modelId="{7A12FADB-E9EF-450A-AEF4-A64F0771E8A2}" type="presParOf" srcId="{3A30B1D0-F146-41C6-9373-8CC849B0566C}" destId="{1BD648EC-230D-47E1-A618-F93D265B0703}" srcOrd="3" destOrd="0" presId="urn:microsoft.com/office/officeart/2005/8/layout/vList3"/>
    <dgm:cxn modelId="{61146DE3-6079-4298-8575-A94CEEA5F632}" type="presParOf" srcId="{3A30B1D0-F146-41C6-9373-8CC849B0566C}" destId="{7D4A810A-A6D4-47BA-AF8D-AB4F73C04080}" srcOrd="4" destOrd="0" presId="urn:microsoft.com/office/officeart/2005/8/layout/vList3"/>
    <dgm:cxn modelId="{FFA86A4C-1F49-4ADA-8623-01D331F1A0D4}" type="presParOf" srcId="{7D4A810A-A6D4-47BA-AF8D-AB4F73C04080}" destId="{69DE5637-6198-4292-ADFF-69DC2A063BC5}" srcOrd="0" destOrd="0" presId="urn:microsoft.com/office/officeart/2005/8/layout/vList3"/>
    <dgm:cxn modelId="{16CDEEAF-2772-4CE3-AE6F-D1C6475B9D93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400675" cy="1828800"/>
        <a:chOff x="0" y="0"/>
        <a:chExt cx="5400675" cy="1828800"/>
      </a:xfrm>
    </dsp:grpSpPr>
    <dsp:sp modelId="{5D3E6026-A697-4D8F-84B5-C5321A8528B3}">
      <dsp:nvSpPr>
        <dsp:cNvPr id="4" name="五边形 3"/>
        <dsp:cNvSpPr/>
      </dsp:nvSpPr>
      <dsp:spPr bwMode="white">
        <a:xfrm rot="10800000">
          <a:off x="1035242" y="0"/>
          <a:ext cx="3591449" cy="522514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230414" tIns="76200" rIns="14224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分析数据的重要性</a:t>
          </a:r>
        </a:p>
      </dsp:txBody>
      <dsp:txXfrm rot="10800000">
        <a:off x="1035242" y="0"/>
        <a:ext cx="3591449" cy="522514"/>
      </dsp:txXfrm>
    </dsp:sp>
    <dsp:sp modelId="{F8DF891C-0D10-4055-A8A8-3FC34ADEDC5B}">
      <dsp:nvSpPr>
        <dsp:cNvPr id="3" name="椭圆 2"/>
        <dsp:cNvSpPr/>
      </dsp:nvSpPr>
      <dsp:spPr bwMode="white">
        <a:xfrm>
          <a:off x="773984" y="0"/>
          <a:ext cx="522514" cy="52251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773984" y="0"/>
        <a:ext cx="522514" cy="522514"/>
      </dsp:txXfrm>
    </dsp:sp>
    <dsp:sp modelId="{DC27DDA6-73A4-45AF-8B52-70E594C6E063}">
      <dsp:nvSpPr>
        <dsp:cNvPr id="6" name="五边形 5"/>
        <dsp:cNvSpPr/>
      </dsp:nvSpPr>
      <dsp:spPr bwMode="white">
        <a:xfrm rot="10800000">
          <a:off x="1035242" y="653143"/>
          <a:ext cx="3591449" cy="522514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3690000"/>
            <a:satOff val="21765"/>
            <a:lumOff val="568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230414" tIns="76200" rIns="14224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对所需数据进行筛选</a:t>
          </a:r>
        </a:p>
      </dsp:txBody>
      <dsp:txXfrm rot="10800000">
        <a:off x="1035242" y="653143"/>
        <a:ext cx="3591449" cy="522514"/>
      </dsp:txXfrm>
    </dsp:sp>
    <dsp:sp modelId="{48C23F44-CDC2-4998-B9C4-F737C51D3228}">
      <dsp:nvSpPr>
        <dsp:cNvPr id="5" name="椭圆 4"/>
        <dsp:cNvSpPr/>
      </dsp:nvSpPr>
      <dsp:spPr bwMode="white">
        <a:xfrm>
          <a:off x="773984" y="653143"/>
          <a:ext cx="522514" cy="52251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3630000"/>
            <a:satOff val="24510"/>
            <a:lumOff val="2745"/>
            <a:alpha val="100000"/>
          </a:schemeClr>
        </a:fillRef>
        <a:effectRef idx="0">
          <a:scrgbClr r="0" g="0" b="0"/>
        </a:effectRef>
        <a:fontRef idx="minor"/>
      </dsp:style>
      <dsp:txXfrm>
        <a:off x="773984" y="653143"/>
        <a:ext cx="522514" cy="522514"/>
      </dsp:txXfrm>
    </dsp:sp>
    <dsp:sp modelId="{00C34D87-B2DD-493A-BAA2-1A14EA17DEB1}">
      <dsp:nvSpPr>
        <dsp:cNvPr id="8" name="五边形 7"/>
        <dsp:cNvSpPr/>
      </dsp:nvSpPr>
      <dsp:spPr bwMode="white">
        <a:xfrm rot="10800000">
          <a:off x="1035242" y="1306286"/>
          <a:ext cx="3591449" cy="522514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7380000"/>
            <a:satOff val="43529"/>
            <a:lumOff val="1137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230414" tIns="76200" rIns="14224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确定解决问题所需的数据源</a:t>
          </a:r>
        </a:p>
      </dsp:txBody>
      <dsp:txXfrm rot="10800000">
        <a:off x="1035242" y="1306286"/>
        <a:ext cx="3591449" cy="522514"/>
      </dsp:txXfrm>
    </dsp:sp>
    <dsp:sp modelId="{69DE5637-6198-4292-ADFF-69DC2A063BC5}">
      <dsp:nvSpPr>
        <dsp:cNvPr id="7" name="椭圆 6"/>
        <dsp:cNvSpPr/>
      </dsp:nvSpPr>
      <dsp:spPr bwMode="white">
        <a:xfrm>
          <a:off x="773984" y="1306286"/>
          <a:ext cx="522514" cy="52251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7260000"/>
            <a:satOff val="49020"/>
            <a:lumOff val="5490"/>
            <a:alpha val="100000"/>
          </a:schemeClr>
        </a:fillRef>
        <a:effectRef idx="0">
          <a:scrgbClr r="0" g="0" b="0"/>
        </a:effectRef>
        <a:fontRef idx="minor"/>
      </dsp:style>
      <dsp:txXfrm>
        <a:off x="773984" y="1306286"/>
        <a:ext cx="522514" cy="522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5F6C-D636-48C2-A31B-346E2830E8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F419-4325-4F59-B22D-7866F0CF93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43640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累加得分算成绩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循环结构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4" y="6429426"/>
            <a:ext cx="45971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985" y="6429426"/>
            <a:ext cx="4364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64007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39686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3975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755" y="6429375"/>
            <a:ext cx="56013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755" y="6429375"/>
            <a:ext cx="53975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64007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39686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755" y="6429375"/>
            <a:ext cx="53975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755" y="6429375"/>
            <a:ext cx="56013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755" y="6429375"/>
            <a:ext cx="539750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 制定运动员编号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执行准备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svg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image" Target="../media/image26.emf"/><Relationship Id="rId2" Type="http://schemas.openxmlformats.org/officeDocument/2006/relationships/oleObject" Target="../embeddings/Document1.doc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file:///C:\Users\tellei\AppData\Local\Temp\SNAGHTML323c532.PN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22.svg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image" Target="../media/image30.emf"/><Relationship Id="rId2" Type="http://schemas.openxmlformats.org/officeDocument/2006/relationships/oleObject" Target="../embeddings/Document2.doc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31.emf"/><Relationship Id="rId2" Type="http://schemas.openxmlformats.org/officeDocument/2006/relationships/oleObject" Target="../embeddings/Document3.doc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image33.wdp"/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.xml"/><Relationship Id="rId3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6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023110" y="2327910"/>
            <a:ext cx="8075930" cy="22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11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课  制定运动员编号</a:t>
            </a:r>
            <a:endParaRPr lang="zh-CN" altLang="en-US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+mn-ea"/>
              <a:ea typeface="+mn-ea"/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+mn-ea"/>
                <a:ea typeface="+mn-ea"/>
              </a:rPr>
              <a:t>        </a:t>
            </a:r>
            <a:r>
              <a:rPr lang="en-US" altLang="zh-CN" sz="4000" b="1" dirty="0">
                <a:solidFill>
                  <a:srgbClr val="0070C0"/>
                </a:solidFill>
                <a:latin typeface="+mn-ea"/>
                <a:ea typeface="+mn-ea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+mn-ea"/>
                <a:ea typeface="+mn-ea"/>
              </a:rPr>
              <a:t>执行准备</a:t>
            </a:r>
            <a:endParaRPr lang="en-US" altLang="zh-CN" sz="40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巧助校园运动会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78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安庆市桐城市实验小学    何源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80682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实现数据输入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46910" y="1812925"/>
            <a:ext cx="935545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请完成“输入数据”模块中其他数据（男生数，女生数）的输入代码。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3289300" y="2843530"/>
          <a:ext cx="4728210" cy="202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1882140" imgH="807720" progId="Word.Document.8">
                  <p:embed/>
                </p:oleObj>
              </mc:Choice>
              <mc:Fallback>
                <p:oleObj name="" r:id="rId2" imgW="1882140" imgH="807720" progId="Word.Document.8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9300" y="2843530"/>
                        <a:ext cx="4728210" cy="2029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考试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290" y="5299710"/>
            <a:ext cx="812165" cy="753745"/>
          </a:xfrm>
          <a:prstGeom prst="rect">
            <a:avLst/>
          </a:prstGeom>
        </p:spPr>
      </p:pic>
      <p:pic>
        <p:nvPicPr>
          <p:cNvPr id="10" name="图片 9" descr="文献检索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" y="1732915"/>
            <a:ext cx="914400" cy="914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71625" y="5354955"/>
            <a:ext cx="9946005" cy="77025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小技巧：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可以复制前面的代码，修改后完成后面的内容，注意修改变量。</a:t>
            </a:r>
            <a:endParaRPr lang="zh-CN" altLang="en-US"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80682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生成编号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8800" y="1638935"/>
            <a:ext cx="8857615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输入关键信息的数据后，还要确定生成的编号存放的地方。请继续观察的“为动员编号（初）”程序，找到变量“男生编号”和“女生编号”，如下图所示。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考试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590" y="4744720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1732915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6755" y="4744720"/>
            <a:ext cx="8540750" cy="106426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说一说：</a:t>
            </a: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男生编号</a:t>
            </a: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”“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女生编号</a:t>
            </a: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个变量</a:t>
            </a:r>
            <a:r>
              <a:rPr lang="zh-CN" alt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与“班级”等变量有何不同？它们的初始值各是什么？</a:t>
            </a:r>
            <a:endParaRPr lang="zh-CN" altLang="en-US" sz="24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073743874" name="图片 10737438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675" y="3059430"/>
            <a:ext cx="3042285" cy="1781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80682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生成编号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8800" y="1927225"/>
            <a:ext cx="8882380" cy="10629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请根据前面男运动员自动编号的算法流程和下面的代码提示，完成程序中“为男运动员编号”的代码。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355465" y="1210310"/>
            <a:ext cx="2813685" cy="448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生成男运动员编号</a:t>
            </a:r>
            <a:endParaRPr lang="zh-CN" altLang="en-US"/>
          </a:p>
        </p:txBody>
      </p:sp>
      <p:pic>
        <p:nvPicPr>
          <p:cNvPr id="8" name="图片 7" descr="考试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290" y="5299710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2075815"/>
            <a:ext cx="914400" cy="9144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443470" y="4751705"/>
            <a:ext cx="2305050" cy="368300"/>
            <a:chOff x="11479" y="7766"/>
            <a:chExt cx="3630" cy="580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11479" y="8040"/>
              <a:ext cx="980" cy="0"/>
            </a:xfrm>
            <a:prstGeom prst="straightConnector1">
              <a:avLst/>
            </a:prstGeom>
            <a:ln w="31750" cap="sq" cmpd="dbl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12459" y="7766"/>
              <a:ext cx="26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生成的编号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828800" y="5369560"/>
            <a:ext cx="6997065" cy="65976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想一想：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上图代码提示中，生成的编号是几位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345680" y="3679825"/>
            <a:ext cx="2637155" cy="368300"/>
            <a:chOff x="11568" y="6282"/>
            <a:chExt cx="4153" cy="580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11568" y="6583"/>
              <a:ext cx="980" cy="0"/>
            </a:xfrm>
            <a:prstGeom prst="straightConnector1">
              <a:avLst/>
            </a:prstGeom>
            <a:ln w="31750" cap="sq" cmpd="dbl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2459" y="6282"/>
              <a:ext cx="32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存储生成的编号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1663065" y="2990215"/>
            <a:ext cx="5896610" cy="2265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80682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生成编号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355465" y="1210310"/>
            <a:ext cx="2813685" cy="448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生成女运动员编号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59305" y="2020570"/>
            <a:ext cx="825500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仿照“为男动员编号”的代码，完成程序中“为女运动员编号”的代码。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0" name="组合 39" descr="7b0a202020202274657874626f78223a2022220a7d0a"/>
          <p:cNvGrpSpPr/>
          <p:nvPr/>
        </p:nvGrpSpPr>
        <p:grpSpPr>
          <a:xfrm>
            <a:off x="2841625" y="3411220"/>
            <a:ext cx="6485255" cy="1275080"/>
            <a:chOff x="5803" y="3788"/>
            <a:chExt cx="7830" cy="3224"/>
          </a:xfrm>
        </p:grpSpPr>
        <p:grpSp>
          <p:nvGrpSpPr>
            <p:cNvPr id="60" name="组合 59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41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7" descr="7b0a20202020227461726765744d6f64756c65223a20226b6f6e6c696e65666f6e7473220a7d0a"/>
            <p:cNvSpPr txBox="1"/>
            <p:nvPr/>
          </p:nvSpPr>
          <p:spPr>
            <a:xfrm>
              <a:off x="6278" y="4236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：请注意保存程序，完成后尝试运行程序，用简单数据来验证程序。</a:t>
              </a:r>
              <a:endParaRPr lang="zh-CN" altLang="en-US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2"/>
              </a:endParaRPr>
            </a:p>
          </p:txBody>
        </p:sp>
      </p:grpSp>
      <p:pic>
        <p:nvPicPr>
          <p:cNvPr id="8" name="图片 7" descr="考试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290" y="5299710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4590" y="2138045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71625" y="5143500"/>
            <a:ext cx="9946005" cy="101028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小技巧：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可以复制</a:t>
            </a: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男运动员编号</a:t>
            </a: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的代码，再修改相应的参数和变量即可快速完成</a:t>
            </a: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女运动员编号</a:t>
            </a: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的代码编写。</a:t>
            </a:r>
            <a:endParaRPr lang="zh-CN" altLang="en-US"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80682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生成编号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355465" y="1412240"/>
            <a:ext cx="2813685" cy="448310"/>
          </a:xfrm>
          <a:prstGeom prst="roundRect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/>
              <a:t>测试并完善程序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59305" y="2020570"/>
            <a:ext cx="825500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将程序另存为“为运动员编号（终）”，尝试运行程序，察看运行结果。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0" name="组合 39" descr="7b0a202020202274657874626f78223a2022220a7d0a"/>
          <p:cNvGrpSpPr/>
          <p:nvPr/>
        </p:nvGrpSpPr>
        <p:grpSpPr>
          <a:xfrm>
            <a:off x="2781935" y="3674745"/>
            <a:ext cx="6485255" cy="1275080"/>
            <a:chOff x="5803" y="3788"/>
            <a:chExt cx="7830" cy="3224"/>
          </a:xfrm>
        </p:grpSpPr>
        <p:grpSp>
          <p:nvGrpSpPr>
            <p:cNvPr id="60" name="组合 59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41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7" descr="7b0a20202020227461726765744d6f64756c65223a20226b6f6e6c696e65666f6e7473220a7d0a"/>
            <p:cNvSpPr txBox="1"/>
            <p:nvPr/>
          </p:nvSpPr>
          <p:spPr>
            <a:xfrm>
              <a:off x="6278" y="4236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：保存后尝试运行程序，如果程序不能正常运行，请在小组内讨论或求助老师。</a:t>
              </a:r>
              <a:endParaRPr lang="zh-CN" altLang="en-US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2"/>
              </a:endParaRPr>
            </a:p>
          </p:txBody>
        </p:sp>
      </p:grpSp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760" y="219519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字符串连接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72970" y="1824990"/>
            <a:ext cx="8744585" cy="15011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输出字符串时，可能需要将多个字符串连接在一起输出。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字符串连接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指令可以像搭积木一样，将多个字符串连接在一起输出，如下图所示。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83105" y="4994275"/>
            <a:ext cx="9054465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 fontAlgn="auto">
              <a:lnSpc>
                <a:spcPct val="120000"/>
              </a:lnSpc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想一想：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在生成编号时，把“班级”“性别”和“顺序号”等字符串组合在一起，形成新的字符串，需要</a:t>
            </a:r>
            <a:r>
              <a:rPr lang="en-US" altLang="zh-CN" sz="2400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 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个“字符串连接”指令。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8" name="图片 7" descr="考试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70940" y="5140960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8570" y="1920240"/>
            <a:ext cx="914400" cy="91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670935" y="2834640"/>
            <a:ext cx="4561840" cy="1962150"/>
            <a:chOff x="5781" y="4464"/>
            <a:chExt cx="7184" cy="3090"/>
          </a:xfrm>
        </p:grpSpPr>
        <p:pic>
          <p:nvPicPr>
            <p:cNvPr id="1073742981" name="图片 1073742980" descr="C:\Users\tellei\AppData\Local\Temp\SNAGHTML323c532.PNG"/>
            <p:cNvPicPr>
              <a:picLocks noChangeAspect="1"/>
            </p:cNvPicPr>
            <p:nvPr/>
          </p:nvPicPr>
          <p:blipFill>
            <a:blip r:embed="rId5" r:link="rId6"/>
            <a:stretch>
              <a:fillRect/>
            </a:stretch>
          </p:blipFill>
          <p:spPr>
            <a:xfrm>
              <a:off x="5781" y="4464"/>
              <a:ext cx="7185" cy="309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73742982" name="直接箭头连接符 1073742981"/>
            <p:cNvCxnSpPr/>
            <p:nvPr/>
          </p:nvCxnSpPr>
          <p:spPr>
            <a:xfrm flipH="1">
              <a:off x="7924" y="5125"/>
              <a:ext cx="750" cy="465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1073742979" name="下箭头 1073742978"/>
            <p:cNvSpPr/>
            <p:nvPr/>
          </p:nvSpPr>
          <p:spPr>
            <a:xfrm>
              <a:off x="9405" y="6175"/>
              <a:ext cx="390" cy="340"/>
            </a:xfrm>
            <a:prstGeom prst="downArrow">
              <a:avLst>
                <a:gd name="adj1" fmla="val 49740"/>
                <a:gd name="adj2" fmla="val 39486"/>
              </a:avLst>
            </a:pr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ED7D3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7169150" y="3114675"/>
            <a:ext cx="622300" cy="0"/>
          </a:xfrm>
          <a:prstGeom prst="straightConnector1">
            <a:avLst/>
          </a:prstGeom>
          <a:ln w="31750" cap="sq" cmpd="dbl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869555" y="2933065"/>
            <a:ext cx="2339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字符串连接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指令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1164590" y="1077595"/>
            <a:ext cx="398145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算法执行的准备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20620" y="5327650"/>
            <a:ext cx="824039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填一填：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我认为算法执行的准备顺序是：</a:t>
            </a:r>
            <a:r>
              <a:rPr lang="zh-CN" altLang="en-US" sz="2400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en-US" sz="2400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→</a:t>
            </a:r>
            <a:r>
              <a:rPr lang="zh-CN" altLang="en-US" sz="2400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1750" y="1873250"/>
            <a:ext cx="7985125" cy="10820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在解决简单问题时，需要先明确算法的输入和输出，为算法的执行做准备。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考试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8455" y="5217795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6220" y="2026920"/>
            <a:ext cx="914400" cy="914400"/>
          </a:xfrm>
          <a:prstGeom prst="rect">
            <a:avLst/>
          </a:prstGeom>
        </p:spPr>
      </p:pic>
      <p:graphicFrame>
        <p:nvGraphicFramePr>
          <p:cNvPr id="3" name="图示 2"/>
          <p:cNvGraphicFramePr/>
          <p:nvPr/>
        </p:nvGraphicFramePr>
        <p:xfrm>
          <a:off x="3518535" y="3115310"/>
          <a:ext cx="540067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270375" y="2947670"/>
            <a:ext cx="612140" cy="1848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590" y="1077595"/>
            <a:ext cx="4128770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实现不同形式的编号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078990" y="1824355"/>
            <a:ext cx="95516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观察下面的运行结果，尝试修改程序，实现不同形式的编号，如纯数字编号。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4974590"/>
            <a:ext cx="89077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3530"/>
            <a:r>
              <a:rPr lang="en-US" altLang="zh-CN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提个醒：</a:t>
            </a:r>
            <a:r>
              <a:rPr lang="zh-CN" altLang="en-US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在实现不同形式的编号前，要先弄清楚编号的每一位的含义，如</a:t>
            </a:r>
            <a:r>
              <a:rPr lang="en-US" altLang="zh-CN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“1”</a:t>
            </a:r>
            <a:r>
              <a:rPr lang="zh-CN" altLang="en-US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表示男生，</a:t>
            </a:r>
            <a:r>
              <a:rPr lang="en-US" altLang="zh-CN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“0”</a:t>
            </a:r>
            <a:r>
              <a:rPr lang="zh-CN" altLang="en-US" sz="21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表示女生；同时编号要有易读性。</a:t>
            </a:r>
            <a:endParaRPr lang="zh-CN" altLang="en-US" sz="21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4080510" y="2605405"/>
          <a:ext cx="4079240" cy="204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2" imgW="2171700" imgH="1089660" progId="Word.Document.8">
                  <p:embed/>
                </p:oleObj>
              </mc:Choice>
              <mc:Fallback>
                <p:oleObj name="" r:id="rId2" imgW="2171700" imgH="108966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rcRect l="2466" b="2386"/>
                      <a:stretch>
                        <a:fillRect/>
                      </a:stretch>
                    </p:blipFill>
                    <p:spPr>
                      <a:xfrm>
                        <a:off x="4080510" y="2605405"/>
                        <a:ext cx="4079240" cy="20491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 descr="考试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4930" y="4974590"/>
            <a:ext cx="812165" cy="753745"/>
          </a:xfrm>
          <a:prstGeom prst="rect">
            <a:avLst/>
          </a:prstGeom>
        </p:spPr>
      </p:pic>
      <p:pic>
        <p:nvPicPr>
          <p:cNvPr id="11" name="图片 10" descr="文献检索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4590" y="194881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实现新功能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828800" y="1638935"/>
            <a:ext cx="841629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要保证编号长度一致，就得要求“当顺序号小于10时，在顺序号前补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”。请根据下面的流程图和代码提示，完善程序，实现新形式的编号功能。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53205" y="5203190"/>
            <a:ext cx="201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>
                <a:solidFill>
                  <a:schemeClr val="bg1"/>
                </a:solidFill>
              </a:rPr>
              <a:t>你可能用到的代码</a:t>
            </a:r>
            <a:endParaRPr lang="zh-CN" altLang="en-US" b="1">
              <a:solidFill>
                <a:schemeClr val="bg1"/>
              </a:solidFill>
            </a:endParaRP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3550920" y="2931795"/>
          <a:ext cx="4972685" cy="313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" r:id="rId2" imgW="3482340" imgH="2194560" progId="Word.Document.8">
                  <p:embed/>
                </p:oleObj>
              </mc:Choice>
              <mc:Fallback>
                <p:oleObj name="" r:id="rId2" imgW="3482340" imgH="219456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rcRect l="2466" b="2386"/>
                      <a:stretch>
                        <a:fillRect/>
                      </a:stretch>
                    </p:blipFill>
                    <p:spPr>
                      <a:xfrm>
                        <a:off x="3550920" y="2931795"/>
                        <a:ext cx="4972685" cy="31356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173291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286409" y="2735646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  <a:endParaRPr lang="zh-CN" altLang="en-US" sz="7200" b="1" dirty="0">
              <a:solidFill>
                <a:srgbClr val="0070C0"/>
              </a:solidFill>
              <a:effectLst>
                <a:glow rad="292100">
                  <a:prstClr val="white">
                    <a:alpha val="12000"/>
                  </a:prstClr>
                </a:glow>
              </a:effectLst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028190" y="2089150"/>
            <a:ext cx="7322185" cy="1732280"/>
            <a:chOff x="3551" y="3391"/>
            <a:chExt cx="12620" cy="1687"/>
          </a:xfrm>
        </p:grpSpPr>
        <p:sp>
          <p:nvSpPr>
            <p:cNvPr id="6" name="文本框 5"/>
            <p:cNvSpPr txBox="1"/>
            <p:nvPr/>
          </p:nvSpPr>
          <p:spPr>
            <a:xfrm>
              <a:off x="3551" y="3391"/>
              <a:ext cx="12620" cy="168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385445" indent="-385445">
                <a:lnSpc>
                  <a:spcPct val="120000"/>
                </a:lnSpc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 </a:t>
              </a:r>
              <a:r>
                <a:rPr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针对简单问题，能确定数据来源，并根据需求进行筛选、分析数据。</a:t>
              </a:r>
              <a:endParaRPr sz="2400" b="1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51" y="4411"/>
              <a:ext cx="12279" cy="41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sz="2400" b="1" dirty="0">
                  <a:solidFill>
                    <a:srgbClr val="38B4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能够设计算法实现给运动员自动编号。</a:t>
              </a:r>
              <a:endParaRPr sz="2400" b="1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问题情境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3" name="矩形: 剪去左右顶角 2"/>
          <p:cNvSpPr/>
          <p:nvPr/>
        </p:nvSpPr>
        <p:spPr>
          <a:xfrm>
            <a:off x="2008094" y="1651000"/>
            <a:ext cx="8848501" cy="145161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Autofit/>
          </a:bodyPr>
          <a:lstStyle/>
          <a:p>
            <a:pPr marR="0" lvl="0" indent="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       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运动会举办前，要为每位运动员编制一个独一无二的编号。全校有35个班，每个班有运动员45人，怎样快速使用编程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工具，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为每位运动员制定并生成编号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 descr="咪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" y="3712210"/>
            <a:ext cx="1268095" cy="1743710"/>
          </a:xfrm>
          <a:prstGeom prst="rect">
            <a:avLst/>
          </a:prstGeom>
        </p:spPr>
      </p:pic>
      <p:pic>
        <p:nvPicPr>
          <p:cNvPr id="15" name="图片 14" descr="咪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68435" y="3985895"/>
            <a:ext cx="1457325" cy="1866265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2467610" y="3303905"/>
            <a:ext cx="2406650" cy="1248410"/>
          </a:xfrm>
          <a:prstGeom prst="wedgeRoundRectCallout">
            <a:avLst>
              <a:gd name="adj1" fmla="val -57307"/>
              <a:gd name="adj2" fmla="val 66666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kern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kern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学校</a:t>
            </a:r>
            <a:r>
              <a:rPr kern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小学生运动会</a:t>
            </a:r>
            <a:r>
              <a:rPr lang="zh-CN" kern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马上要来了，我们能做点什么呢？</a:t>
            </a:r>
            <a:endParaRPr lang="zh-CN" kern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182995" y="3508375"/>
            <a:ext cx="2406650" cy="1616075"/>
          </a:xfrm>
          <a:prstGeom prst="wedgeRoundRectCallout">
            <a:avLst>
              <a:gd name="adj1" fmla="val 68311"/>
              <a:gd name="adj2" fmla="val 34693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作为志愿者，我们</a:t>
            </a:r>
            <a:r>
              <a:rPr lang="zh-CN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要用</a:t>
            </a:r>
            <a:r>
              <a:rPr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所学的算法知识来助力校园运动会的顺利开展</a:t>
            </a:r>
            <a:r>
              <a:rPr lang="zh-CN" kern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！</a:t>
            </a:r>
            <a:endParaRPr lang="zh-CN" kern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" y="1892789"/>
            <a:ext cx="2224503" cy="1127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4" y="1872397"/>
            <a:ext cx="2224503" cy="1167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40" y="1942789"/>
            <a:ext cx="2393321" cy="10865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48" y="1994349"/>
            <a:ext cx="2260391" cy="983417"/>
          </a:xfrm>
          <a:prstGeom prst="rect">
            <a:avLst/>
          </a:prstGeom>
        </p:spPr>
      </p:pic>
      <p:sp>
        <p:nvSpPr>
          <p:cNvPr id="14" name="流程图: 文档 13"/>
          <p:cNvSpPr/>
          <p:nvPr/>
        </p:nvSpPr>
        <p:spPr>
          <a:xfrm rot="16200000">
            <a:off x="1344930" y="2445385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文档 14"/>
          <p:cNvSpPr/>
          <p:nvPr/>
        </p:nvSpPr>
        <p:spPr>
          <a:xfrm rot="16200000">
            <a:off x="4049395" y="2444750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文档 15"/>
          <p:cNvSpPr/>
          <p:nvPr/>
        </p:nvSpPr>
        <p:spPr>
          <a:xfrm rot="16200000">
            <a:off x="6685280" y="2432685"/>
            <a:ext cx="18376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文档 16"/>
          <p:cNvSpPr/>
          <p:nvPr/>
        </p:nvSpPr>
        <p:spPr>
          <a:xfrm rot="16200000">
            <a:off x="9384665" y="2444750"/>
            <a:ext cx="1812290" cy="2555240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汇总连接 17"/>
          <p:cNvSpPr/>
          <p:nvPr/>
        </p:nvSpPr>
        <p:spPr>
          <a:xfrm>
            <a:off x="1139793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汇总连接 18"/>
          <p:cNvSpPr/>
          <p:nvPr/>
        </p:nvSpPr>
        <p:spPr>
          <a:xfrm>
            <a:off x="2519479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汇总连接 19"/>
          <p:cNvSpPr/>
          <p:nvPr/>
        </p:nvSpPr>
        <p:spPr>
          <a:xfrm>
            <a:off x="4047630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汇总连接 20"/>
          <p:cNvSpPr/>
          <p:nvPr/>
        </p:nvSpPr>
        <p:spPr>
          <a:xfrm>
            <a:off x="5427316" y="4442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汇总连接 21"/>
          <p:cNvSpPr/>
          <p:nvPr/>
        </p:nvSpPr>
        <p:spPr>
          <a:xfrm>
            <a:off x="6730332" y="4432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汇总连接 22"/>
          <p:cNvSpPr/>
          <p:nvPr/>
        </p:nvSpPr>
        <p:spPr>
          <a:xfrm>
            <a:off x="8110018" y="4432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汇总连接 23"/>
          <p:cNvSpPr/>
          <p:nvPr/>
        </p:nvSpPr>
        <p:spPr>
          <a:xfrm>
            <a:off x="9273413" y="4450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汇总连接 24"/>
          <p:cNvSpPr/>
          <p:nvPr/>
        </p:nvSpPr>
        <p:spPr>
          <a:xfrm>
            <a:off x="10653099" y="4450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42975" y="3086735"/>
            <a:ext cx="258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分析报名情况</a:t>
            </a:r>
            <a:endParaRPr lang="zh-CN" altLang="en-US" sz="1800" dirty="0">
              <a:solidFill>
                <a:srgbClr val="38B4B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dirty="0">
                <a:solidFill>
                  <a:srgbClr val="38B4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明确编号规则</a:t>
            </a:r>
            <a:endParaRPr lang="zh-CN" altLang="en-US" sz="1800" dirty="0">
              <a:solidFill>
                <a:srgbClr val="38B4B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16655" y="3086735"/>
            <a:ext cx="2623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确定编号算法流程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实现数据输入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生成编号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03700" y="3086562"/>
            <a:ext cx="229145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字符串连接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算法执行的准备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44635" y="3086735"/>
            <a:ext cx="20275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实现不同形式的编号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实现新功能</a:t>
            </a:r>
            <a:endParaRPr lang="zh-CN" altLang="en-US" kern="0" dirty="0">
              <a:solidFill>
                <a:srgbClr val="38B4B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分析报名情况</a:t>
            </a:r>
            <a:endParaRPr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3555" y="1621155"/>
            <a:ext cx="864489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 fontAlgn="auto">
              <a:lnSpc>
                <a:spcPct val="120000"/>
              </a:lnSpc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打开“学校运动会报名表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.xls”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文档，如下图所示，查看各班的报名情况，对比并分析表头项目。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73743876" name="图片 10737438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90" y="2647315"/>
            <a:ext cx="4175125" cy="2432685"/>
          </a:xfrm>
          <a:prstGeom prst="rect">
            <a:avLst/>
          </a:prstGeom>
          <a:noFill/>
          <a:ln w="19050" cap="flat" cmpd="sng">
            <a:solidFill>
              <a:srgbClr val="C0504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557655" y="5355590"/>
            <a:ext cx="976185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 fontAlgn="auto">
              <a:lnSpc>
                <a:spcPct val="120000"/>
              </a:lnSpc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试一试：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班级</a:t>
            </a:r>
            <a:r>
              <a:rPr lang="en-US" altLang="zh-CN" sz="2400" u="sng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202 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男生数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   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女生数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    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编号的长度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  <a:endParaRPr lang="en-US" altLang="zh-CN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8" name="图片 7" descr="考试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290" y="5299710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173291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明确编号规则</a:t>
            </a:r>
            <a:endParaRPr lang="zh-CN"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0745" y="1638935"/>
            <a:ext cx="8520430" cy="10077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请思考：通过分析，要为每位运动员编制唯一的编号，需要哪些关键信息？想一想给运动员编号，可能会用哪些规则？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defTabSz="266700">
              <a:lnSpc>
                <a:spcPct val="120000"/>
              </a:lnSpc>
              <a:buClrTx/>
              <a:buSzTx/>
              <a:buFontTx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考试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290" y="5299710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4590" y="1732915"/>
            <a:ext cx="914400" cy="914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08455" y="5165090"/>
            <a:ext cx="9761855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 fontAlgn="auto">
              <a:lnSpc>
                <a:spcPct val="120000"/>
              </a:lnSpc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填一填：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你选择的关键信息是：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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班级 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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性别 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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组别 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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项目 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</a:t>
            </a:r>
            <a:r>
              <a:rPr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其他：__________，理由是：__________________。</a:t>
            </a:r>
            <a:endParaRPr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73742870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475" y="2750820"/>
            <a:ext cx="4072255" cy="2310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sz="28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明确编号规则</a:t>
            </a:r>
            <a:endParaRPr sz="28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6120" y="1638935"/>
            <a:ext cx="864870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请思考：为运动员编号，可能会用什么形式（数字/字母）？如何从编号中分辨出男生或女生？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考试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35" y="4864735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1732915"/>
            <a:ext cx="914400" cy="914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76120" y="4719320"/>
            <a:ext cx="8648700" cy="142049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填一填：</a:t>
            </a:r>
            <a:endParaRPr lang="zh-CN" alt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我选择的编号形式是：_______________________；我在编号的第__位用___和___来分别表示男生和女生。</a:t>
            </a: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73742874" name="文本框 2"/>
          <p:cNvSpPr txBox="1"/>
          <p:nvPr/>
        </p:nvSpPr>
        <p:spPr>
          <a:xfrm>
            <a:off x="6428105" y="2947670"/>
            <a:ext cx="3005455" cy="1437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2400"/>
              <a:t>“M”代表：</a:t>
            </a:r>
            <a:r>
              <a:rPr lang="en-US" altLang="zh-CN" sz="2400"/>
              <a:t>____</a:t>
            </a:r>
            <a:endParaRPr lang="zh-CN" altLang="en-US" sz="2400"/>
          </a:p>
          <a:p>
            <a:pPr indent="0" algn="l" fontAlgn="auto">
              <a:lnSpc>
                <a:spcPct val="150000"/>
              </a:lnSpc>
            </a:pPr>
            <a:r>
              <a:rPr lang="zh-CN" altLang="en-US" sz="2400"/>
              <a:t>“F”</a:t>
            </a:r>
            <a:r>
              <a:rPr lang="en-US" altLang="zh-CN" sz="2400"/>
              <a:t> </a:t>
            </a:r>
            <a:r>
              <a:rPr lang="zh-CN" altLang="en-US" sz="2400"/>
              <a:t>代表：</a:t>
            </a:r>
            <a:r>
              <a:rPr lang="en-US" altLang="zh-CN" sz="2400"/>
              <a:t>____</a:t>
            </a:r>
            <a:endParaRPr lang="zh-CN" altLang="en-US" sz="2400"/>
          </a:p>
        </p:txBody>
      </p:sp>
      <p:sp>
        <p:nvSpPr>
          <p:cNvPr id="1073742870" name="文本框 2"/>
          <p:cNvSpPr txBox="1"/>
          <p:nvPr/>
        </p:nvSpPr>
        <p:spPr>
          <a:xfrm>
            <a:off x="3111500" y="2947670"/>
            <a:ext cx="2873375" cy="1532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indent="0" algn="dist" fontAlgn="auto">
              <a:lnSpc>
                <a:spcPct val="150000"/>
              </a:lnSpc>
            </a:pP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202M01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pPr indent="0" algn="dist" fontAlgn="auto">
              <a:lnSpc>
                <a:spcPct val="150000"/>
              </a:lnSpc>
            </a:pP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</a:rPr>
              <a:t>202F01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524375" y="2822575"/>
            <a:ext cx="495300" cy="1690370"/>
          </a:xfrm>
          <a:prstGeom prst="roundRect">
            <a:avLst/>
          </a:prstGeom>
          <a:noFill/>
          <a:ln w="28575" cmpd="dbl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80682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确定编号算法流程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0085" y="1684655"/>
            <a:ext cx="881888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在具体编号时，先要设置序号为1，生成第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个编号，再循环生成后面的编号。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535" y="2677795"/>
            <a:ext cx="2925445" cy="2494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考试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290" y="5299710"/>
            <a:ext cx="812165" cy="753745"/>
          </a:xfrm>
          <a:prstGeom prst="rect">
            <a:avLst/>
          </a:prstGeom>
        </p:spPr>
      </p:pic>
      <p:pic>
        <p:nvPicPr>
          <p:cNvPr id="9" name="图片 8" descr="文献检索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1732915"/>
            <a:ext cx="914400" cy="914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8800" y="5187950"/>
            <a:ext cx="8627110" cy="9772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填一填：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请完善上面自动编号流程图，设计男运动员自动编号算法。</a:t>
            </a:r>
            <a:r>
              <a:rPr lang="en-US" altLang="zh-CN" sz="2400" kern="0" noProof="0" dirty="0">
                <a:solidFill>
                  <a:srgbClr val="2F2F2F"/>
                </a:solidFill>
                <a:latin typeface="+mj-ea"/>
                <a:ea typeface="+mj-ea"/>
                <a:cs typeface="+mj-ea"/>
                <a:sym typeface="+mn-ea"/>
              </a:rPr>
              <a:t>  ①__________   ②__________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164590" y="1077595"/>
            <a:ext cx="3806825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实现数据输入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 descr="7b0a202020202274657874626f78223a2022220a7d0a"/>
          <p:cNvGrpSpPr/>
          <p:nvPr/>
        </p:nvGrpSpPr>
        <p:grpSpPr>
          <a:xfrm>
            <a:off x="5279390" y="1004570"/>
            <a:ext cx="6191885" cy="1275080"/>
            <a:chOff x="5803" y="3788"/>
            <a:chExt cx="7830" cy="3225"/>
          </a:xfrm>
        </p:grpSpPr>
        <p:grpSp>
          <p:nvGrpSpPr>
            <p:cNvPr id="60" name="组合 59"/>
            <p:cNvGrpSpPr/>
            <p:nvPr/>
          </p:nvGrpSpPr>
          <p:grpSpPr>
            <a:xfrm>
              <a:off x="5803" y="3788"/>
              <a:ext cx="7830" cy="3225"/>
              <a:chOff x="3606800" y="2408238"/>
              <a:chExt cx="4972051" cy="2047875"/>
            </a:xfrm>
          </p:grpSpPr>
          <p:sp>
            <p:nvSpPr>
              <p:cNvPr id="41" name="Freeform 28"/>
              <p:cNvSpPr/>
              <p:nvPr/>
            </p:nvSpPr>
            <p:spPr bwMode="auto">
              <a:xfrm flipH="1" flipV="1">
                <a:off x="6778625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0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7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4" y="22"/>
                      <a:pt x="8" y="22"/>
                    </a:cubicBezTo>
                    <a:cubicBezTo>
                      <a:pt x="10" y="22"/>
                      <a:pt x="12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8" y="22"/>
                      <a:pt x="20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 flipH="1" flipV="1">
                <a:off x="6630988" y="4373563"/>
                <a:ext cx="101600" cy="82550"/>
              </a:xfrm>
              <a:custGeom>
                <a:avLst/>
                <a:gdLst>
                  <a:gd name="T0" fmla="*/ 14 w 27"/>
                  <a:gd name="T1" fmla="*/ 0 h 22"/>
                  <a:gd name="T2" fmla="*/ 14 w 27"/>
                  <a:gd name="T3" fmla="*/ 0 h 22"/>
                  <a:gd name="T4" fmla="*/ 13 w 27"/>
                  <a:gd name="T5" fmla="*/ 0 h 22"/>
                  <a:gd name="T6" fmla="*/ 1 w 27"/>
                  <a:gd name="T7" fmla="*/ 10 h 22"/>
                  <a:gd name="T8" fmla="*/ 0 w 27"/>
                  <a:gd name="T9" fmla="*/ 15 h 22"/>
                  <a:gd name="T10" fmla="*/ 8 w 27"/>
                  <a:gd name="T11" fmla="*/ 22 h 22"/>
                  <a:gd name="T12" fmla="*/ 13 w 27"/>
                  <a:gd name="T13" fmla="*/ 19 h 22"/>
                  <a:gd name="T14" fmla="*/ 14 w 27"/>
                  <a:gd name="T15" fmla="*/ 19 h 22"/>
                  <a:gd name="T16" fmla="*/ 14 w 27"/>
                  <a:gd name="T17" fmla="*/ 19 h 22"/>
                  <a:gd name="T18" fmla="*/ 19 w 27"/>
                  <a:gd name="T19" fmla="*/ 22 h 22"/>
                  <a:gd name="T20" fmla="*/ 27 w 27"/>
                  <a:gd name="T21" fmla="*/ 15 h 22"/>
                  <a:gd name="T22" fmla="*/ 26 w 27"/>
                  <a:gd name="T23" fmla="*/ 10 h 22"/>
                  <a:gd name="T24" fmla="*/ 14 w 27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3"/>
                      <a:pt x="3" y="7"/>
                      <a:pt x="1" y="10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9"/>
                      <a:pt x="3" y="22"/>
                      <a:pt x="8" y="22"/>
                    </a:cubicBezTo>
                    <a:cubicBezTo>
                      <a:pt x="10" y="22"/>
                      <a:pt x="12" y="21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24" y="22"/>
                      <a:pt x="27" y="19"/>
                      <a:pt x="27" y="15"/>
                    </a:cubicBezTo>
                    <a:cubicBezTo>
                      <a:pt x="27" y="14"/>
                      <a:pt x="27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 flipH="1" flipV="1">
                <a:off x="6481763" y="4373563"/>
                <a:ext cx="104775" cy="82550"/>
              </a:xfrm>
              <a:custGeom>
                <a:avLst/>
                <a:gdLst>
                  <a:gd name="T0" fmla="*/ 14 w 28"/>
                  <a:gd name="T1" fmla="*/ 0 h 22"/>
                  <a:gd name="T2" fmla="*/ 14 w 28"/>
                  <a:gd name="T3" fmla="*/ 0 h 22"/>
                  <a:gd name="T4" fmla="*/ 14 w 28"/>
                  <a:gd name="T5" fmla="*/ 0 h 22"/>
                  <a:gd name="T6" fmla="*/ 2 w 28"/>
                  <a:gd name="T7" fmla="*/ 10 h 22"/>
                  <a:gd name="T8" fmla="*/ 1 w 28"/>
                  <a:gd name="T9" fmla="*/ 15 h 22"/>
                  <a:gd name="T10" fmla="*/ 8 w 28"/>
                  <a:gd name="T11" fmla="*/ 22 h 22"/>
                  <a:gd name="T12" fmla="*/ 14 w 28"/>
                  <a:gd name="T13" fmla="*/ 19 h 22"/>
                  <a:gd name="T14" fmla="*/ 14 w 28"/>
                  <a:gd name="T15" fmla="*/ 19 h 22"/>
                  <a:gd name="T16" fmla="*/ 14 w 28"/>
                  <a:gd name="T17" fmla="*/ 19 h 22"/>
                  <a:gd name="T18" fmla="*/ 20 w 28"/>
                  <a:gd name="T19" fmla="*/ 22 h 22"/>
                  <a:gd name="T20" fmla="*/ 28 w 28"/>
                  <a:gd name="T21" fmla="*/ 15 h 22"/>
                  <a:gd name="T22" fmla="*/ 26 w 28"/>
                  <a:gd name="T23" fmla="*/ 10 h 22"/>
                  <a:gd name="T24" fmla="*/ 14 w 28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3"/>
                      <a:pt x="4" y="7"/>
                      <a:pt x="2" y="10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9"/>
                      <a:pt x="4" y="22"/>
                      <a:pt x="8" y="22"/>
                    </a:cubicBezTo>
                    <a:cubicBezTo>
                      <a:pt x="10" y="22"/>
                      <a:pt x="13" y="21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21"/>
                      <a:pt x="18" y="22"/>
                      <a:pt x="20" y="22"/>
                    </a:cubicBezTo>
                    <a:cubicBezTo>
                      <a:pt x="24" y="22"/>
                      <a:pt x="28" y="19"/>
                      <a:pt x="28" y="15"/>
                    </a:cubicBezTo>
                    <a:cubicBezTo>
                      <a:pt x="28" y="14"/>
                      <a:pt x="28" y="13"/>
                      <a:pt x="26" y="10"/>
                    </a:cubicBezTo>
                    <a:cubicBezTo>
                      <a:pt x="24" y="7"/>
                      <a:pt x="20" y="3"/>
                      <a:pt x="14" y="0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H="1">
                <a:off x="6938963" y="4433888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H="1">
                <a:off x="6938963" y="4384676"/>
                <a:ext cx="1414463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5011738" y="4433888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5011738" y="4384676"/>
                <a:ext cx="1412875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3606800" y="4121151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4 h 27"/>
                  <a:gd name="T4" fmla="*/ 22 w 23"/>
                  <a:gd name="T5" fmla="*/ 14 h 27"/>
                  <a:gd name="T6" fmla="*/ 12 w 23"/>
                  <a:gd name="T7" fmla="*/ 2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4 h 27"/>
                  <a:gd name="T14" fmla="*/ 3 w 23"/>
                  <a:gd name="T15" fmla="*/ 14 h 27"/>
                  <a:gd name="T16" fmla="*/ 3 w 23"/>
                  <a:gd name="T17" fmla="*/ 14 h 27"/>
                  <a:gd name="T18" fmla="*/ 0 w 23"/>
                  <a:gd name="T19" fmla="*/ 20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7"/>
                      <a:pt x="0" y="20"/>
                    </a:cubicBezTo>
                    <a:cubicBezTo>
                      <a:pt x="0" y="24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3606800" y="3973513"/>
                <a:ext cx="85725" cy="101600"/>
              </a:xfrm>
              <a:custGeom>
                <a:avLst/>
                <a:gdLst>
                  <a:gd name="T0" fmla="*/ 22 w 23"/>
                  <a:gd name="T1" fmla="*/ 14 h 27"/>
                  <a:gd name="T2" fmla="*/ 23 w 23"/>
                  <a:gd name="T3" fmla="*/ 13 h 27"/>
                  <a:gd name="T4" fmla="*/ 22 w 23"/>
                  <a:gd name="T5" fmla="*/ 13 h 27"/>
                  <a:gd name="T6" fmla="*/ 12 w 23"/>
                  <a:gd name="T7" fmla="*/ 1 h 27"/>
                  <a:gd name="T8" fmla="*/ 7 w 23"/>
                  <a:gd name="T9" fmla="*/ 0 h 27"/>
                  <a:gd name="T10" fmla="*/ 0 w 23"/>
                  <a:gd name="T11" fmla="*/ 8 h 27"/>
                  <a:gd name="T12" fmla="*/ 3 w 23"/>
                  <a:gd name="T13" fmla="*/ 13 h 27"/>
                  <a:gd name="T14" fmla="*/ 3 w 23"/>
                  <a:gd name="T15" fmla="*/ 13 h 27"/>
                  <a:gd name="T16" fmla="*/ 3 w 23"/>
                  <a:gd name="T17" fmla="*/ 13 h 27"/>
                  <a:gd name="T18" fmla="*/ 0 w 23"/>
                  <a:gd name="T19" fmla="*/ 19 h 27"/>
                  <a:gd name="T20" fmla="*/ 7 w 23"/>
                  <a:gd name="T21" fmla="*/ 27 h 27"/>
                  <a:gd name="T22" fmla="*/ 12 w 23"/>
                  <a:gd name="T23" fmla="*/ 26 h 27"/>
                  <a:gd name="T24" fmla="*/ 22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22" y="14"/>
                    </a:move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9" y="7"/>
                      <a:pt x="15" y="3"/>
                      <a:pt x="12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3"/>
                      <a:pt x="3" y="27"/>
                      <a:pt x="7" y="27"/>
                    </a:cubicBezTo>
                    <a:cubicBezTo>
                      <a:pt x="8" y="27"/>
                      <a:pt x="9" y="27"/>
                      <a:pt x="12" y="26"/>
                    </a:cubicBezTo>
                    <a:cubicBezTo>
                      <a:pt x="15" y="23"/>
                      <a:pt x="19" y="19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3606800" y="3822701"/>
                <a:ext cx="85725" cy="106363"/>
              </a:xfrm>
              <a:custGeom>
                <a:avLst/>
                <a:gdLst>
                  <a:gd name="T0" fmla="*/ 22 w 23"/>
                  <a:gd name="T1" fmla="*/ 14 h 28"/>
                  <a:gd name="T2" fmla="*/ 23 w 23"/>
                  <a:gd name="T3" fmla="*/ 14 h 28"/>
                  <a:gd name="T4" fmla="*/ 22 w 23"/>
                  <a:gd name="T5" fmla="*/ 14 h 28"/>
                  <a:gd name="T6" fmla="*/ 12 w 23"/>
                  <a:gd name="T7" fmla="*/ 2 h 28"/>
                  <a:gd name="T8" fmla="*/ 7 w 23"/>
                  <a:gd name="T9" fmla="*/ 1 h 28"/>
                  <a:gd name="T10" fmla="*/ 0 w 23"/>
                  <a:gd name="T11" fmla="*/ 8 h 28"/>
                  <a:gd name="T12" fmla="*/ 3 w 23"/>
                  <a:gd name="T13" fmla="*/ 14 h 28"/>
                  <a:gd name="T14" fmla="*/ 3 w 23"/>
                  <a:gd name="T15" fmla="*/ 14 h 28"/>
                  <a:gd name="T16" fmla="*/ 3 w 23"/>
                  <a:gd name="T17" fmla="*/ 14 h 28"/>
                  <a:gd name="T18" fmla="*/ 0 w 23"/>
                  <a:gd name="T19" fmla="*/ 20 h 28"/>
                  <a:gd name="T20" fmla="*/ 7 w 23"/>
                  <a:gd name="T21" fmla="*/ 28 h 28"/>
                  <a:gd name="T22" fmla="*/ 12 w 23"/>
                  <a:gd name="T23" fmla="*/ 26 h 28"/>
                  <a:gd name="T24" fmla="*/ 22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22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19" y="8"/>
                      <a:pt x="15" y="4"/>
                      <a:pt x="12" y="2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24"/>
                      <a:pt x="3" y="28"/>
                      <a:pt x="7" y="28"/>
                    </a:cubicBezTo>
                    <a:cubicBezTo>
                      <a:pt x="8" y="28"/>
                      <a:pt x="9" y="28"/>
                      <a:pt x="12" y="26"/>
                    </a:cubicBezTo>
                    <a:cubicBezTo>
                      <a:pt x="15" y="24"/>
                      <a:pt x="19" y="20"/>
                      <a:pt x="22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3635375" y="4286251"/>
                <a:ext cx="1376363" cy="147638"/>
              </a:xfrm>
              <a:custGeom>
                <a:avLst/>
                <a:gdLst>
                  <a:gd name="T0" fmla="*/ 366 w 366"/>
                  <a:gd name="T1" fmla="*/ 39 h 39"/>
                  <a:gd name="T2" fmla="*/ 177 w 366"/>
                  <a:gd name="T3" fmla="*/ 39 h 39"/>
                  <a:gd name="T4" fmla="*/ 83 w 366"/>
                  <a:gd name="T5" fmla="*/ 39 h 39"/>
                  <a:gd name="T6" fmla="*/ 59 w 366"/>
                  <a:gd name="T7" fmla="*/ 39 h 39"/>
                  <a:gd name="T8" fmla="*/ 47 w 366"/>
                  <a:gd name="T9" fmla="*/ 39 h 39"/>
                  <a:gd name="T10" fmla="*/ 41 w 366"/>
                  <a:gd name="T11" fmla="*/ 38 h 39"/>
                  <a:gd name="T12" fmla="*/ 35 w 366"/>
                  <a:gd name="T13" fmla="*/ 36 h 39"/>
                  <a:gd name="T14" fmla="*/ 0 w 36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6" h="39">
                    <a:moveTo>
                      <a:pt x="366" y="39"/>
                    </a:moveTo>
                    <a:cubicBezTo>
                      <a:pt x="177" y="39"/>
                      <a:pt x="177" y="39"/>
                      <a:pt x="177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5" y="39"/>
                      <a:pt x="52" y="39"/>
                      <a:pt x="47" y="39"/>
                    </a:cubicBezTo>
                    <a:cubicBezTo>
                      <a:pt x="45" y="38"/>
                      <a:pt x="43" y="38"/>
                      <a:pt x="41" y="38"/>
                    </a:cubicBezTo>
                    <a:cubicBezTo>
                      <a:pt x="39" y="37"/>
                      <a:pt x="37" y="37"/>
                      <a:pt x="35" y="36"/>
                    </a:cubicBezTo>
                    <a:cubicBezTo>
                      <a:pt x="18" y="30"/>
                      <a:pt x="5" y="16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3684588" y="4271963"/>
                <a:ext cx="1327150" cy="112713"/>
              </a:xfrm>
              <a:custGeom>
                <a:avLst/>
                <a:gdLst>
                  <a:gd name="T0" fmla="*/ 353 w 353"/>
                  <a:gd name="T1" fmla="*/ 30 h 30"/>
                  <a:gd name="T2" fmla="*/ 164 w 353"/>
                  <a:gd name="T3" fmla="*/ 30 h 30"/>
                  <a:gd name="T4" fmla="*/ 70 w 353"/>
                  <a:gd name="T5" fmla="*/ 30 h 30"/>
                  <a:gd name="T6" fmla="*/ 46 w 353"/>
                  <a:gd name="T7" fmla="*/ 30 h 30"/>
                  <a:gd name="T8" fmla="*/ 26 w 353"/>
                  <a:gd name="T9" fmla="*/ 28 h 30"/>
                  <a:gd name="T10" fmla="*/ 0 w 353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353" y="30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38" y="30"/>
                      <a:pt x="32" y="30"/>
                      <a:pt x="26" y="28"/>
                    </a:cubicBezTo>
                    <a:cubicBezTo>
                      <a:pt x="13" y="24"/>
                      <a:pt x="3" y="13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3629025" y="2432051"/>
                <a:ext cx="198438" cy="1335088"/>
              </a:xfrm>
              <a:custGeom>
                <a:avLst/>
                <a:gdLst>
                  <a:gd name="T0" fmla="*/ 0 w 53"/>
                  <a:gd name="T1" fmla="*/ 354 h 354"/>
                  <a:gd name="T2" fmla="*/ 0 w 53"/>
                  <a:gd name="T3" fmla="*/ 166 h 354"/>
                  <a:gd name="T4" fmla="*/ 0 w 53"/>
                  <a:gd name="T5" fmla="*/ 72 h 354"/>
                  <a:gd name="T6" fmla="*/ 0 w 53"/>
                  <a:gd name="T7" fmla="*/ 60 h 354"/>
                  <a:gd name="T8" fmla="*/ 0 w 53"/>
                  <a:gd name="T9" fmla="*/ 54 h 354"/>
                  <a:gd name="T10" fmla="*/ 1 w 53"/>
                  <a:gd name="T11" fmla="*/ 48 h 354"/>
                  <a:gd name="T12" fmla="*/ 9 w 53"/>
                  <a:gd name="T13" fmla="*/ 23 h 354"/>
                  <a:gd name="T14" fmla="*/ 28 w 53"/>
                  <a:gd name="T15" fmla="*/ 6 h 354"/>
                  <a:gd name="T16" fmla="*/ 53 w 53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4">
                    <a:moveTo>
                      <a:pt x="0" y="354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2"/>
                      <a:pt x="0" y="50"/>
                      <a:pt x="1" y="48"/>
                    </a:cubicBezTo>
                    <a:cubicBezTo>
                      <a:pt x="1" y="39"/>
                      <a:pt x="5" y="31"/>
                      <a:pt x="9" y="23"/>
                    </a:cubicBezTo>
                    <a:cubicBezTo>
                      <a:pt x="14" y="16"/>
                      <a:pt x="21" y="10"/>
                      <a:pt x="28" y="6"/>
                    </a:cubicBezTo>
                    <a:cubicBezTo>
                      <a:pt x="36" y="2"/>
                      <a:pt x="45" y="0"/>
                      <a:pt x="53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3676650" y="2479676"/>
                <a:ext cx="150813" cy="1287463"/>
              </a:xfrm>
              <a:custGeom>
                <a:avLst/>
                <a:gdLst>
                  <a:gd name="T0" fmla="*/ 0 w 40"/>
                  <a:gd name="T1" fmla="*/ 341 h 341"/>
                  <a:gd name="T2" fmla="*/ 0 w 40"/>
                  <a:gd name="T3" fmla="*/ 153 h 341"/>
                  <a:gd name="T4" fmla="*/ 0 w 40"/>
                  <a:gd name="T5" fmla="*/ 59 h 341"/>
                  <a:gd name="T6" fmla="*/ 0 w 40"/>
                  <a:gd name="T7" fmla="*/ 47 h 341"/>
                  <a:gd name="T8" fmla="*/ 0 w 40"/>
                  <a:gd name="T9" fmla="*/ 41 h 341"/>
                  <a:gd name="T10" fmla="*/ 0 w 40"/>
                  <a:gd name="T11" fmla="*/ 36 h 341"/>
                  <a:gd name="T12" fmla="*/ 7 w 40"/>
                  <a:gd name="T13" fmla="*/ 18 h 341"/>
                  <a:gd name="T14" fmla="*/ 21 w 40"/>
                  <a:gd name="T15" fmla="*/ 4 h 341"/>
                  <a:gd name="T16" fmla="*/ 40 w 40"/>
                  <a:gd name="T1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41">
                    <a:moveTo>
                      <a:pt x="0" y="341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8"/>
                      <a:pt x="0" y="36"/>
                    </a:cubicBezTo>
                    <a:cubicBezTo>
                      <a:pt x="1" y="29"/>
                      <a:pt x="3" y="23"/>
                      <a:pt x="7" y="18"/>
                    </a:cubicBezTo>
                    <a:cubicBezTo>
                      <a:pt x="11" y="12"/>
                      <a:pt x="16" y="8"/>
                      <a:pt x="21" y="4"/>
                    </a:cubicBezTo>
                    <a:cubicBezTo>
                      <a:pt x="27" y="1"/>
                      <a:pt x="34" y="0"/>
                      <a:pt x="40" y="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300663" y="2408238"/>
                <a:ext cx="104775" cy="84138"/>
              </a:xfrm>
              <a:custGeom>
                <a:avLst/>
                <a:gdLst>
                  <a:gd name="T0" fmla="*/ 14 w 28"/>
                  <a:gd name="T1" fmla="*/ 22 h 22"/>
                  <a:gd name="T2" fmla="*/ 14 w 28"/>
                  <a:gd name="T3" fmla="*/ 22 h 22"/>
                  <a:gd name="T4" fmla="*/ 14 w 28"/>
                  <a:gd name="T5" fmla="*/ 22 h 22"/>
                  <a:gd name="T6" fmla="*/ 26 w 28"/>
                  <a:gd name="T7" fmla="*/ 11 h 22"/>
                  <a:gd name="T8" fmla="*/ 27 w 28"/>
                  <a:gd name="T9" fmla="*/ 7 h 22"/>
                  <a:gd name="T10" fmla="*/ 20 w 28"/>
                  <a:gd name="T11" fmla="*/ 0 h 22"/>
                  <a:gd name="T12" fmla="*/ 14 w 28"/>
                  <a:gd name="T13" fmla="*/ 2 h 22"/>
                  <a:gd name="T14" fmla="*/ 14 w 28"/>
                  <a:gd name="T15" fmla="*/ 2 h 22"/>
                  <a:gd name="T16" fmla="*/ 14 w 28"/>
                  <a:gd name="T17" fmla="*/ 2 h 22"/>
                  <a:gd name="T18" fmla="*/ 8 w 28"/>
                  <a:gd name="T19" fmla="*/ 0 h 22"/>
                  <a:gd name="T20" fmla="*/ 0 w 28"/>
                  <a:gd name="T21" fmla="*/ 7 h 22"/>
                  <a:gd name="T22" fmla="*/ 2 w 28"/>
                  <a:gd name="T23" fmla="*/ 11 h 22"/>
                  <a:gd name="T24" fmla="*/ 14 w 28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2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8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8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4" y="15"/>
                      <a:pt x="8" y="18"/>
                      <a:pt x="14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545147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3 w 27"/>
                  <a:gd name="T3" fmla="*/ 22 h 22"/>
                  <a:gd name="T4" fmla="*/ 13 w 27"/>
                  <a:gd name="T5" fmla="*/ 22 h 22"/>
                  <a:gd name="T6" fmla="*/ 25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3 w 27"/>
                  <a:gd name="T13" fmla="*/ 2 h 22"/>
                  <a:gd name="T14" fmla="*/ 13 w 27"/>
                  <a:gd name="T15" fmla="*/ 2 h 22"/>
                  <a:gd name="T16" fmla="*/ 13 w 27"/>
                  <a:gd name="T17" fmla="*/ 2 h 22"/>
                  <a:gd name="T18" fmla="*/ 7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9" y="18"/>
                      <a:pt x="23" y="15"/>
                      <a:pt x="25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3" y="0"/>
                      <a:pt x="19" y="0"/>
                    </a:cubicBezTo>
                    <a:cubicBezTo>
                      <a:pt x="17" y="0"/>
                      <a:pt x="15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3" y="15"/>
                      <a:pt x="7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5597525" y="2408238"/>
                <a:ext cx="101600" cy="84138"/>
              </a:xfrm>
              <a:custGeom>
                <a:avLst/>
                <a:gdLst>
                  <a:gd name="T0" fmla="*/ 13 w 27"/>
                  <a:gd name="T1" fmla="*/ 22 h 22"/>
                  <a:gd name="T2" fmla="*/ 14 w 27"/>
                  <a:gd name="T3" fmla="*/ 22 h 22"/>
                  <a:gd name="T4" fmla="*/ 14 w 27"/>
                  <a:gd name="T5" fmla="*/ 22 h 22"/>
                  <a:gd name="T6" fmla="*/ 26 w 27"/>
                  <a:gd name="T7" fmla="*/ 11 h 22"/>
                  <a:gd name="T8" fmla="*/ 27 w 27"/>
                  <a:gd name="T9" fmla="*/ 7 h 22"/>
                  <a:gd name="T10" fmla="*/ 19 w 27"/>
                  <a:gd name="T11" fmla="*/ 0 h 22"/>
                  <a:gd name="T12" fmla="*/ 14 w 27"/>
                  <a:gd name="T13" fmla="*/ 2 h 22"/>
                  <a:gd name="T14" fmla="*/ 14 w 27"/>
                  <a:gd name="T15" fmla="*/ 2 h 22"/>
                  <a:gd name="T16" fmla="*/ 14 w 27"/>
                  <a:gd name="T17" fmla="*/ 2 h 22"/>
                  <a:gd name="T18" fmla="*/ 8 w 27"/>
                  <a:gd name="T19" fmla="*/ 0 h 22"/>
                  <a:gd name="T20" fmla="*/ 0 w 27"/>
                  <a:gd name="T21" fmla="*/ 7 h 22"/>
                  <a:gd name="T22" fmla="*/ 1 w 27"/>
                  <a:gd name="T23" fmla="*/ 11 h 22"/>
                  <a:gd name="T24" fmla="*/ 13 w 2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2">
                    <a:moveTo>
                      <a:pt x="13" y="22"/>
                    </a:move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8"/>
                      <a:pt x="24" y="15"/>
                      <a:pt x="26" y="11"/>
                    </a:cubicBezTo>
                    <a:cubicBezTo>
                      <a:pt x="27" y="9"/>
                      <a:pt x="27" y="7"/>
                      <a:pt x="27" y="7"/>
                    </a:cubicBezTo>
                    <a:cubicBezTo>
                      <a:pt x="27" y="3"/>
                      <a:pt x="24" y="0"/>
                      <a:pt x="19" y="0"/>
                    </a:cubicBezTo>
                    <a:cubicBezTo>
                      <a:pt x="17" y="0"/>
                      <a:pt x="15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"/>
                      <a:pt x="0" y="9"/>
                      <a:pt x="1" y="11"/>
                    </a:cubicBezTo>
                    <a:cubicBezTo>
                      <a:pt x="4" y="15"/>
                      <a:pt x="8" y="18"/>
                      <a:pt x="13" y="22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3827463" y="2432051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3827463" y="2479676"/>
                <a:ext cx="1417638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5756275" y="2432051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5756275" y="2479676"/>
                <a:ext cx="1416050" cy="0"/>
              </a:xfrm>
              <a:prstGeom prst="line">
                <a:avLst/>
              </a:pr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49"/>
              <p:cNvSpPr/>
              <p:nvPr/>
            </p:nvSpPr>
            <p:spPr bwMode="auto">
              <a:xfrm>
                <a:off x="8491538" y="2638426"/>
                <a:ext cx="87313" cy="101600"/>
              </a:xfrm>
              <a:custGeom>
                <a:avLst/>
                <a:gdLst>
                  <a:gd name="T0" fmla="*/ 0 w 23"/>
                  <a:gd name="T1" fmla="*/ 14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20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2 h 27"/>
                  <a:gd name="T24" fmla="*/ 0 w 23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20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4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Freeform 50"/>
              <p:cNvSpPr/>
              <p:nvPr/>
            </p:nvSpPr>
            <p:spPr bwMode="auto">
              <a:xfrm>
                <a:off x="8491538" y="2786063"/>
                <a:ext cx="87313" cy="104775"/>
              </a:xfrm>
              <a:custGeom>
                <a:avLst/>
                <a:gdLst>
                  <a:gd name="T0" fmla="*/ 0 w 23"/>
                  <a:gd name="T1" fmla="*/ 14 h 28"/>
                  <a:gd name="T2" fmla="*/ 0 w 23"/>
                  <a:gd name="T3" fmla="*/ 14 h 28"/>
                  <a:gd name="T4" fmla="*/ 0 w 23"/>
                  <a:gd name="T5" fmla="*/ 14 h 28"/>
                  <a:gd name="T6" fmla="*/ 11 w 23"/>
                  <a:gd name="T7" fmla="*/ 26 h 28"/>
                  <a:gd name="T8" fmla="*/ 15 w 23"/>
                  <a:gd name="T9" fmla="*/ 28 h 28"/>
                  <a:gd name="T10" fmla="*/ 23 w 23"/>
                  <a:gd name="T11" fmla="*/ 20 h 28"/>
                  <a:gd name="T12" fmla="*/ 20 w 23"/>
                  <a:gd name="T13" fmla="*/ 14 h 28"/>
                  <a:gd name="T14" fmla="*/ 20 w 23"/>
                  <a:gd name="T15" fmla="*/ 14 h 28"/>
                  <a:gd name="T16" fmla="*/ 20 w 23"/>
                  <a:gd name="T17" fmla="*/ 14 h 28"/>
                  <a:gd name="T18" fmla="*/ 23 w 23"/>
                  <a:gd name="T19" fmla="*/ 8 h 28"/>
                  <a:gd name="T20" fmla="*/ 15 w 23"/>
                  <a:gd name="T21" fmla="*/ 1 h 28"/>
                  <a:gd name="T22" fmla="*/ 11 w 23"/>
                  <a:gd name="T23" fmla="*/ 2 h 28"/>
                  <a:gd name="T24" fmla="*/ 0 w 23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8"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9" y="28"/>
                      <a:pt x="23" y="24"/>
                      <a:pt x="23" y="20"/>
                    </a:cubicBezTo>
                    <a:cubicBezTo>
                      <a:pt x="23" y="18"/>
                      <a:pt x="22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3" y="11"/>
                      <a:pt x="23" y="8"/>
                    </a:cubicBezTo>
                    <a:cubicBezTo>
                      <a:pt x="23" y="4"/>
                      <a:pt x="19" y="1"/>
                      <a:pt x="15" y="1"/>
                    </a:cubicBezTo>
                    <a:cubicBezTo>
                      <a:pt x="15" y="1"/>
                      <a:pt x="14" y="0"/>
                      <a:pt x="11" y="2"/>
                    </a:cubicBezTo>
                    <a:cubicBezTo>
                      <a:pt x="7" y="4"/>
                      <a:pt x="4" y="8"/>
                      <a:pt x="0" y="14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Freeform 51"/>
              <p:cNvSpPr/>
              <p:nvPr/>
            </p:nvSpPr>
            <p:spPr bwMode="auto">
              <a:xfrm>
                <a:off x="8491538" y="2936876"/>
                <a:ext cx="87313" cy="101600"/>
              </a:xfrm>
              <a:custGeom>
                <a:avLst/>
                <a:gdLst>
                  <a:gd name="T0" fmla="*/ 0 w 23"/>
                  <a:gd name="T1" fmla="*/ 13 h 27"/>
                  <a:gd name="T2" fmla="*/ 0 w 23"/>
                  <a:gd name="T3" fmla="*/ 14 h 27"/>
                  <a:gd name="T4" fmla="*/ 0 w 23"/>
                  <a:gd name="T5" fmla="*/ 14 h 27"/>
                  <a:gd name="T6" fmla="*/ 11 w 23"/>
                  <a:gd name="T7" fmla="*/ 26 h 27"/>
                  <a:gd name="T8" fmla="*/ 15 w 23"/>
                  <a:gd name="T9" fmla="*/ 27 h 27"/>
                  <a:gd name="T10" fmla="*/ 23 w 23"/>
                  <a:gd name="T11" fmla="*/ 19 h 27"/>
                  <a:gd name="T12" fmla="*/ 20 w 23"/>
                  <a:gd name="T13" fmla="*/ 14 h 27"/>
                  <a:gd name="T14" fmla="*/ 20 w 23"/>
                  <a:gd name="T15" fmla="*/ 14 h 27"/>
                  <a:gd name="T16" fmla="*/ 20 w 23"/>
                  <a:gd name="T17" fmla="*/ 14 h 27"/>
                  <a:gd name="T18" fmla="*/ 23 w 23"/>
                  <a:gd name="T19" fmla="*/ 8 h 27"/>
                  <a:gd name="T20" fmla="*/ 15 w 23"/>
                  <a:gd name="T21" fmla="*/ 0 h 27"/>
                  <a:gd name="T22" fmla="*/ 11 w 23"/>
                  <a:gd name="T23" fmla="*/ 1 h 27"/>
                  <a:gd name="T24" fmla="*/ 0 w 23"/>
                  <a:gd name="T25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7">
                    <a:moveTo>
                      <a:pt x="0" y="13"/>
                    </a:move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7" y="24"/>
                      <a:pt x="11" y="26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9" y="27"/>
                      <a:pt x="23" y="24"/>
                      <a:pt x="23" y="19"/>
                    </a:cubicBezTo>
                    <a:cubicBezTo>
                      <a:pt x="23" y="17"/>
                      <a:pt x="22" y="15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2"/>
                      <a:pt x="23" y="10"/>
                      <a:pt x="23" y="8"/>
                    </a:cubicBezTo>
                    <a:cubicBezTo>
                      <a:pt x="23" y="3"/>
                      <a:pt x="19" y="0"/>
                      <a:pt x="15" y="0"/>
                    </a:cubicBezTo>
                    <a:cubicBezTo>
                      <a:pt x="15" y="0"/>
                      <a:pt x="14" y="0"/>
                      <a:pt x="11" y="1"/>
                    </a:cubicBezTo>
                    <a:cubicBezTo>
                      <a:pt x="7" y="3"/>
                      <a:pt x="4" y="7"/>
                      <a:pt x="0" y="13"/>
                    </a:cubicBezTo>
                    <a:close/>
                  </a:path>
                </a:pathLst>
              </a:custGeom>
              <a:solidFill>
                <a:srgbClr val="EB6D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2"/>
              <p:cNvSpPr/>
              <p:nvPr/>
            </p:nvSpPr>
            <p:spPr bwMode="auto">
              <a:xfrm>
                <a:off x="7172325" y="2432051"/>
                <a:ext cx="1371600" cy="146050"/>
              </a:xfrm>
              <a:custGeom>
                <a:avLst/>
                <a:gdLst>
                  <a:gd name="T0" fmla="*/ 0 w 365"/>
                  <a:gd name="T1" fmla="*/ 0 h 39"/>
                  <a:gd name="T2" fmla="*/ 189 w 365"/>
                  <a:gd name="T3" fmla="*/ 0 h 39"/>
                  <a:gd name="T4" fmla="*/ 283 w 365"/>
                  <a:gd name="T5" fmla="*/ 0 h 39"/>
                  <a:gd name="T6" fmla="*/ 306 w 365"/>
                  <a:gd name="T7" fmla="*/ 0 h 39"/>
                  <a:gd name="T8" fmla="*/ 318 w 365"/>
                  <a:gd name="T9" fmla="*/ 0 h 39"/>
                  <a:gd name="T10" fmla="*/ 325 w 365"/>
                  <a:gd name="T11" fmla="*/ 1 h 39"/>
                  <a:gd name="T12" fmla="*/ 331 w 365"/>
                  <a:gd name="T13" fmla="*/ 3 h 39"/>
                  <a:gd name="T14" fmla="*/ 365 w 365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5" h="39">
                    <a:moveTo>
                      <a:pt x="0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10" y="0"/>
                      <a:pt x="314" y="0"/>
                      <a:pt x="318" y="0"/>
                    </a:cubicBezTo>
                    <a:cubicBezTo>
                      <a:pt x="321" y="0"/>
                      <a:pt x="323" y="1"/>
                      <a:pt x="325" y="1"/>
                    </a:cubicBezTo>
                    <a:cubicBezTo>
                      <a:pt x="327" y="1"/>
                      <a:pt x="329" y="2"/>
                      <a:pt x="331" y="3"/>
                    </a:cubicBezTo>
                    <a:cubicBezTo>
                      <a:pt x="348" y="8"/>
                      <a:pt x="361" y="22"/>
                      <a:pt x="365" y="39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Freeform 53"/>
              <p:cNvSpPr/>
              <p:nvPr/>
            </p:nvSpPr>
            <p:spPr bwMode="auto">
              <a:xfrm>
                <a:off x="7172325" y="2476501"/>
                <a:ext cx="1327150" cy="112713"/>
              </a:xfrm>
              <a:custGeom>
                <a:avLst/>
                <a:gdLst>
                  <a:gd name="T0" fmla="*/ 0 w 353"/>
                  <a:gd name="T1" fmla="*/ 1 h 30"/>
                  <a:gd name="T2" fmla="*/ 189 w 353"/>
                  <a:gd name="T3" fmla="*/ 1 h 30"/>
                  <a:gd name="T4" fmla="*/ 283 w 353"/>
                  <a:gd name="T5" fmla="*/ 1 h 30"/>
                  <a:gd name="T6" fmla="*/ 306 w 353"/>
                  <a:gd name="T7" fmla="*/ 1 h 30"/>
                  <a:gd name="T8" fmla="*/ 327 w 353"/>
                  <a:gd name="T9" fmla="*/ 3 h 30"/>
                  <a:gd name="T10" fmla="*/ 353 w 35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0">
                    <a:moveTo>
                      <a:pt x="0" y="1"/>
                    </a:moveTo>
                    <a:cubicBezTo>
                      <a:pt x="189" y="1"/>
                      <a:pt x="189" y="1"/>
                      <a:pt x="189" y="1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15" y="1"/>
                      <a:pt x="321" y="0"/>
                      <a:pt x="327" y="3"/>
                    </a:cubicBezTo>
                    <a:cubicBezTo>
                      <a:pt x="340" y="7"/>
                      <a:pt x="350" y="18"/>
                      <a:pt x="353" y="30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8353425" y="3095626"/>
                <a:ext cx="198438" cy="1338263"/>
              </a:xfrm>
              <a:custGeom>
                <a:avLst/>
                <a:gdLst>
                  <a:gd name="T0" fmla="*/ 53 w 53"/>
                  <a:gd name="T1" fmla="*/ 0 h 355"/>
                  <a:gd name="T2" fmla="*/ 53 w 53"/>
                  <a:gd name="T3" fmla="*/ 189 h 355"/>
                  <a:gd name="T4" fmla="*/ 53 w 53"/>
                  <a:gd name="T5" fmla="*/ 283 h 355"/>
                  <a:gd name="T6" fmla="*/ 53 w 53"/>
                  <a:gd name="T7" fmla="*/ 295 h 355"/>
                  <a:gd name="T8" fmla="*/ 53 w 53"/>
                  <a:gd name="T9" fmla="*/ 300 h 355"/>
                  <a:gd name="T10" fmla="*/ 53 w 53"/>
                  <a:gd name="T11" fmla="*/ 307 h 355"/>
                  <a:gd name="T12" fmla="*/ 44 w 53"/>
                  <a:gd name="T13" fmla="*/ 331 h 355"/>
                  <a:gd name="T14" fmla="*/ 25 w 53"/>
                  <a:gd name="T15" fmla="*/ 348 h 355"/>
                  <a:gd name="T16" fmla="*/ 0 w 53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55">
                    <a:moveTo>
                      <a:pt x="53" y="0"/>
                    </a:moveTo>
                    <a:cubicBezTo>
                      <a:pt x="53" y="189"/>
                      <a:pt x="53" y="189"/>
                      <a:pt x="53" y="189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95"/>
                      <a:pt x="53" y="295"/>
                      <a:pt x="53" y="295"/>
                    </a:cubicBezTo>
                    <a:cubicBezTo>
                      <a:pt x="53" y="300"/>
                      <a:pt x="53" y="300"/>
                      <a:pt x="53" y="300"/>
                    </a:cubicBezTo>
                    <a:cubicBezTo>
                      <a:pt x="53" y="302"/>
                      <a:pt x="53" y="305"/>
                      <a:pt x="53" y="307"/>
                    </a:cubicBezTo>
                    <a:cubicBezTo>
                      <a:pt x="52" y="316"/>
                      <a:pt x="49" y="324"/>
                      <a:pt x="44" y="331"/>
                    </a:cubicBezTo>
                    <a:cubicBezTo>
                      <a:pt x="40" y="338"/>
                      <a:pt x="33" y="344"/>
                      <a:pt x="25" y="348"/>
                    </a:cubicBezTo>
                    <a:cubicBezTo>
                      <a:pt x="18" y="352"/>
                      <a:pt x="9" y="355"/>
                      <a:pt x="0" y="355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55"/>
              <p:cNvSpPr/>
              <p:nvPr/>
            </p:nvSpPr>
            <p:spPr bwMode="auto">
              <a:xfrm>
                <a:off x="8353425" y="3095626"/>
                <a:ext cx="153988" cy="1289050"/>
              </a:xfrm>
              <a:custGeom>
                <a:avLst/>
                <a:gdLst>
                  <a:gd name="T0" fmla="*/ 41 w 41"/>
                  <a:gd name="T1" fmla="*/ 0 h 342"/>
                  <a:gd name="T2" fmla="*/ 41 w 41"/>
                  <a:gd name="T3" fmla="*/ 189 h 342"/>
                  <a:gd name="T4" fmla="*/ 41 w 41"/>
                  <a:gd name="T5" fmla="*/ 283 h 342"/>
                  <a:gd name="T6" fmla="*/ 41 w 41"/>
                  <a:gd name="T7" fmla="*/ 295 h 342"/>
                  <a:gd name="T8" fmla="*/ 41 w 41"/>
                  <a:gd name="T9" fmla="*/ 300 h 342"/>
                  <a:gd name="T10" fmla="*/ 40 w 41"/>
                  <a:gd name="T11" fmla="*/ 306 h 342"/>
                  <a:gd name="T12" fmla="*/ 34 w 41"/>
                  <a:gd name="T13" fmla="*/ 324 h 342"/>
                  <a:gd name="T14" fmla="*/ 19 w 41"/>
                  <a:gd name="T15" fmla="*/ 337 h 342"/>
                  <a:gd name="T16" fmla="*/ 0 w 41"/>
                  <a:gd name="T17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42">
                    <a:moveTo>
                      <a:pt x="41" y="0"/>
                    </a:moveTo>
                    <a:cubicBezTo>
                      <a:pt x="41" y="189"/>
                      <a:pt x="41" y="189"/>
                      <a:pt x="41" y="189"/>
                    </a:cubicBezTo>
                    <a:cubicBezTo>
                      <a:pt x="41" y="283"/>
                      <a:pt x="41" y="283"/>
                      <a:pt x="41" y="283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41" y="300"/>
                      <a:pt x="41" y="300"/>
                      <a:pt x="41" y="300"/>
                    </a:cubicBezTo>
                    <a:cubicBezTo>
                      <a:pt x="41" y="303"/>
                      <a:pt x="40" y="304"/>
                      <a:pt x="40" y="306"/>
                    </a:cubicBezTo>
                    <a:cubicBezTo>
                      <a:pt x="40" y="312"/>
                      <a:pt x="37" y="318"/>
                      <a:pt x="34" y="324"/>
                    </a:cubicBezTo>
                    <a:cubicBezTo>
                      <a:pt x="30" y="329"/>
                      <a:pt x="25" y="334"/>
                      <a:pt x="19" y="337"/>
                    </a:cubicBezTo>
                    <a:cubicBezTo>
                      <a:pt x="13" y="340"/>
                      <a:pt x="7" y="342"/>
                      <a:pt x="0" y="342"/>
                    </a:cubicBezTo>
                  </a:path>
                </a:pathLst>
              </a:custGeom>
              <a:noFill/>
              <a:ln w="14288" cap="flat">
                <a:solidFill>
                  <a:srgbClr val="FFA0A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0" name="文本框 7" descr="7b0a20202020227461726765744d6f64756c65223a20226b6f6e6c696e65666f6e7473220a7d0a"/>
            <p:cNvSpPr txBox="1"/>
            <p:nvPr/>
          </p:nvSpPr>
          <p:spPr>
            <a:xfrm>
              <a:off x="6276" y="3904"/>
              <a:ext cx="6881" cy="257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just" fontAlgn="t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温馨提示</a:t>
              </a:r>
              <a:r>
                <a:rPr lang="zh-CN" altLang="en-US" dirty="0">
                  <a:solidFill>
                    <a:srgbClr val="40404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Times New Roman" panose="02020603050405020304" pitchFamily="12"/>
                </a:rPr>
                <a:t>：从本页开始，需要切换到编程环境，适时切换回课件状态，完成学习。</a:t>
              </a:r>
              <a:endParaRPr lang="zh-CN" altLang="en-US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15185" y="2332355"/>
            <a:ext cx="9474200" cy="6356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打开“为运动员编号（初）”程序文件，阅读代码，如下图所示。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 descr="考试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290" y="5299710"/>
            <a:ext cx="812165" cy="753745"/>
          </a:xfrm>
          <a:prstGeom prst="rect">
            <a:avLst/>
          </a:prstGeom>
        </p:spPr>
      </p:pic>
      <p:pic>
        <p:nvPicPr>
          <p:cNvPr id="13" name="图片 12" descr="文献检索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785" y="2280285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1625" y="5354955"/>
            <a:ext cx="9946005" cy="77025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想一想：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程序中共有几个变量？它们的作用分别是什么？你有什么发现？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584575" y="2918460"/>
            <a:ext cx="5008245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11"/>
  <p:tag name="WHOLESPTYPE" val="Shape_Text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PA" val="v5.2.11"/>
  <p:tag name="WHOLESPTYPE" val="Shape_Text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PA" val="v5.2.11"/>
  <p:tag name="WHOLESPTYPE" val="Shape_Text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COMMONDATA" val="eyJoZGlkIjoiYjUyMTYwYzQ1OGI2ZjE2MWVmYjA4ZjEyMTI3NjYzODUifQ=="/>
  <p:tag name="commondata" val="eyJoZGlkIjoiMDE2MDMyZWQ5OTk2ZWNmZTI3OTdkNjIxOTUzYWVkODAifQ==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1867</Words>
  <Application>WPS 演示</Application>
  <PresentationFormat>宽屏</PresentationFormat>
  <Paragraphs>159</Paragraphs>
  <Slides>19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7" baseType="lpstr">
      <vt:lpstr>Arial</vt:lpstr>
      <vt:lpstr>宋体</vt:lpstr>
      <vt:lpstr>Wingdings</vt:lpstr>
      <vt:lpstr>隶书</vt:lpstr>
      <vt:lpstr>微软雅黑</vt:lpstr>
      <vt:lpstr>方正启体简体</vt:lpstr>
      <vt:lpstr>印品灵秀体</vt:lpstr>
      <vt:lpstr>Calibri</vt:lpstr>
      <vt:lpstr>阿里巴巴普惠体 M</vt:lpstr>
      <vt:lpstr>阿里巴巴普惠体</vt:lpstr>
      <vt:lpstr>思源黑体 CN</vt:lpstr>
      <vt:lpstr>Arial</vt:lpstr>
      <vt:lpstr>楷体</vt:lpstr>
      <vt:lpstr>Times New Roman</vt:lpstr>
      <vt:lpstr>Wingdings</vt:lpstr>
      <vt:lpstr>Times New Roman</vt:lpstr>
      <vt:lpstr>方正苏新诗柳楷简体</vt:lpstr>
      <vt:lpstr>Arial Unicode MS</vt:lpstr>
      <vt:lpstr>等线</vt:lpstr>
      <vt:lpstr>黑体</vt:lpstr>
      <vt:lpstr>Office 主题​​</vt:lpstr>
      <vt:lpstr>1</vt:lpstr>
      <vt:lpstr>1_1</vt:lpstr>
      <vt:lpstr>2_1</vt:lpstr>
      <vt:lpstr>3_1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iheyuan</cp:lastModifiedBy>
  <cp:revision>217</cp:revision>
  <dcterms:created xsi:type="dcterms:W3CDTF">2021-03-10T11:26:00Z</dcterms:created>
  <dcterms:modified xsi:type="dcterms:W3CDTF">2024-08-05T01:37:08Z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CAE3D2A8F58B4260A4D4A469491D6F2C_13</vt:lpwstr>
  </property>
  <property fmtid="{D5CDD505-2E9C-101B-9397-08002B2CF9AE}" pid="3" name="KSOProductBuildVer">
    <vt:lpwstr>2052-12.1.0.16929</vt:lpwstr>
  </property>
</Properties>
</file>