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24"/>
  </p:handoutMasterIdLst>
  <p:sldIdLst>
    <p:sldId id="386" r:id="rId3"/>
    <p:sldId id="334" r:id="rId5"/>
    <p:sldId id="365" r:id="rId6"/>
    <p:sldId id="335" r:id="rId7"/>
    <p:sldId id="366" r:id="rId8"/>
    <p:sldId id="397" r:id="rId9"/>
    <p:sldId id="381" r:id="rId10"/>
    <p:sldId id="388" r:id="rId11"/>
    <p:sldId id="398" r:id="rId12"/>
    <p:sldId id="406" r:id="rId13"/>
    <p:sldId id="399" r:id="rId14"/>
    <p:sldId id="416" r:id="rId15"/>
    <p:sldId id="400" r:id="rId16"/>
    <p:sldId id="389" r:id="rId17"/>
    <p:sldId id="407" r:id="rId18"/>
    <p:sldId id="427" r:id="rId19"/>
    <p:sldId id="390" r:id="rId20"/>
    <p:sldId id="408" r:id="rId21"/>
    <p:sldId id="414" r:id="rId22"/>
    <p:sldId id="340" r:id="rId23"/>
  </p:sldIdLst>
  <p:sldSz cx="12192000" cy="6858000"/>
  <p:notesSz cx="6858000" cy="9144000"/>
  <p:embeddedFontLst>
    <p:embeddedFont>
      <p:font typeface="微软雅黑" panose="020B0503020204020204" pitchFamily="34" charset="-122"/>
      <p:regular r:id="rId29"/>
    </p:embeddedFont>
    <p:embeddedFont>
      <p:font typeface="楷体" panose="02010609060101010101" pitchFamily="49" charset="-122"/>
      <p:regular r:id="rId30"/>
    </p:embeddedFont>
    <p:embeddedFont>
      <p:font typeface="黑体" panose="02010609060101010101" pitchFamily="49" charset="-122"/>
      <p:regular r:id="rId31"/>
    </p:embeddedFont>
    <p:embeddedFont>
      <p:font typeface="汉仪汉黑W" panose="00020600040101010101" charset="-122"/>
      <p:regular r:id="rId32"/>
    </p:embeddedFont>
    <p:embeddedFont>
      <p:font typeface="仿宋" panose="02010609060101010101" charset="-122"/>
      <p:regular r:id="rId33"/>
    </p:embeddedFont>
    <p:embeddedFont>
      <p:font typeface="Angsana New" panose="02020603050405020304" pitchFamily="18" charset="-34"/>
      <p:regular r:id="rId34"/>
      <p:bold r:id="rId35"/>
      <p:italic r:id="rId36"/>
      <p:boldItalic r:id="rId37"/>
    </p:embeddedFont>
    <p:embeddedFont>
      <p:font typeface="Wingdings 2" panose="05020102010507070707" charset="0"/>
      <p:regular r:id="rId38"/>
    </p:embeddedFont>
    <p:embeddedFont>
      <p:font typeface="Franklin Gothic Book" panose="020B0503020102020204" charset="0"/>
      <p:regular r:id="rId39"/>
      <p:italic r:id="rId40"/>
    </p:embeddedFont>
    <p:embeddedFont>
      <p:font typeface="等线" panose="02010600030101010101" charset="-122"/>
      <p:regular r:id="rId41"/>
    </p:embeddedFont>
    <p:embeddedFont>
      <p:font typeface="隶书" panose="02010509060101010101" charset="-122"/>
      <p:regular r:id="rId42"/>
    </p:embeddedFont>
  </p:embeddedFontLst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A37EBA"/>
    <a:srgbClr val="4669EA"/>
    <a:srgbClr val="7D5298"/>
    <a:srgbClr val="75BCE1"/>
    <a:srgbClr val="C60000"/>
    <a:srgbClr val="4869DE"/>
    <a:srgbClr val="4566E0"/>
    <a:srgbClr val="5497DC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045" autoAdjust="0"/>
  </p:normalViewPr>
  <p:slideViewPr>
    <p:cSldViewPr snapToGrid="0">
      <p:cViewPr varScale="1">
        <p:scale>
          <a:sx n="105" d="100"/>
          <a:sy n="105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2477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3" Type="http://schemas.openxmlformats.org/officeDocument/2006/relationships/tags" Target="tags/tag55.xml"/><Relationship Id="rId42" Type="http://schemas.openxmlformats.org/officeDocument/2006/relationships/font" Target="fonts/font14.fntdata"/><Relationship Id="rId41" Type="http://schemas.openxmlformats.org/officeDocument/2006/relationships/font" Target="fonts/font13.fntdata"/><Relationship Id="rId40" Type="http://schemas.openxmlformats.org/officeDocument/2006/relationships/font" Target="fonts/font12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11.fntdata"/><Relationship Id="rId38" Type="http://schemas.openxmlformats.org/officeDocument/2006/relationships/font" Target="fonts/font10.fntdata"/><Relationship Id="rId37" Type="http://schemas.openxmlformats.org/officeDocument/2006/relationships/font" Target="fonts/font9.fntdata"/><Relationship Id="rId36" Type="http://schemas.openxmlformats.org/officeDocument/2006/relationships/font" Target="fonts/font8.fntdata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5CB5E5-39C2-4B23-BE59-B77B2733E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稻壳鸭鸭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09239-D7BC-4C37-AE91-F45BA2F503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A8D75-FAD7-4D6D-84C0-915EF472C0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稻壳鸭鸭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63726E-BB84-452B-9D26-A2F9E99CB47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3726E-BB84-452B-9D26-A2F9E99CB4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3726E-BB84-452B-9D26-A2F9E99CB4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bg>
      <p:bgPr>
        <a:gradFill flip="none" rotWithShape="1">
          <a:gsLst>
            <a:gs pos="8000">
              <a:schemeClr val="accent4">
                <a:lumMod val="60000"/>
                <a:lumOff val="40000"/>
                <a:alpha val="57000"/>
              </a:schemeClr>
            </a:gs>
            <a:gs pos="77000">
              <a:srgbClr val="A4D1D4">
                <a:alpha val="100000"/>
              </a:srgbClr>
            </a:gs>
            <a:gs pos="90000">
              <a:schemeClr val="bg1"/>
            </a:gs>
            <a:gs pos="43000">
              <a:srgbClr val="4EAADD">
                <a:alpha val="82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标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800" y="76200"/>
            <a:ext cx="952500" cy="76708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3" name="圆角矩形 2"/>
          <p:cNvSpPr/>
          <p:nvPr userDrawn="1"/>
        </p:nvSpPr>
        <p:spPr>
          <a:xfrm>
            <a:off x="792000" y="711200"/>
            <a:ext cx="10695305" cy="5637530"/>
          </a:xfrm>
          <a:prstGeom prst="roundRect">
            <a:avLst/>
          </a:prstGeom>
          <a:solidFill>
            <a:schemeClr val="bg1"/>
          </a:solidFill>
          <a:ln w="57150" cap="rnd" cmpd="dbl">
            <a:solidFill>
              <a:schemeClr val="accent4">
                <a:lumMod val="75000"/>
                <a:alpha val="70000"/>
              </a:schemeClr>
            </a:solidFill>
            <a:prstDash val="solid"/>
            <a:round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l"/>
            <a:endParaRPr lang="zh-CN" altLang="en-US"/>
          </a:p>
        </p:txBody>
      </p:sp>
      <p:pic>
        <p:nvPicPr>
          <p:cNvPr id="16" name="图片 15" descr="学习儿童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82455" y="4855210"/>
            <a:ext cx="2019935" cy="1487170"/>
          </a:xfrm>
          <a:prstGeom prst="rect">
            <a:avLst/>
          </a:prstGeom>
        </p:spPr>
      </p:pic>
      <p:sp>
        <p:nvSpPr>
          <p:cNvPr id="18" name="文本框 17"/>
          <p:cNvSpPr txBox="1"/>
          <p:nvPr userDrawn="1"/>
        </p:nvSpPr>
        <p:spPr>
          <a:xfrm>
            <a:off x="849630" y="155575"/>
            <a:ext cx="52165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义务教育《信息科技》五年级上册</a:t>
            </a:r>
            <a:r>
              <a:rPr lang="en-US" altLang="zh-CN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课程资源</a:t>
            </a:r>
            <a:endParaRPr lang="zh-CN" sz="2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6099175" y="6423025"/>
            <a:ext cx="5585460" cy="44958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</a:t>
            </a:r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单元</a:t>
            </a:r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评选班级速算王</a:t>
            </a:r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——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算法的控制结构</a:t>
            </a:r>
            <a:endParaRPr lang="zh-CN" altLang="en-US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10"/>
          </p:nvPr>
        </p:nvSpPr>
        <p:spPr>
          <a:xfrm>
            <a:off x="2067560" y="2187575"/>
            <a:ext cx="8144510" cy="15106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u="none" strike="noStrike" kern="1200" cap="none" spc="0" normalizeH="0">
                <a:solidFill>
                  <a:schemeClr val="accent1">
                    <a:lumMod val="75000"/>
                  </a:schemeClr>
                </a:solidFill>
                <a:uFillTx/>
                <a:ea typeface="微软雅黑" panose="020B0503020204020204" pitchFamily="34" charset="-122"/>
              </a:defRPr>
            </a:lvl1pPr>
            <a:lvl2pPr marL="6096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pic>
        <p:nvPicPr>
          <p:cNvPr id="2" name="图片 1" descr="教师女 教棍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58115" y="3452495"/>
            <a:ext cx="3627120" cy="3432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  <p:bldLst>
      <p:bldP spid="4" grpId="0" build="p">
        <p:tmplLst>
          <p:tmpl lvl="1">
            <p:tnLst>
              <p:par>
                <p:cTn presetID="18" presetClass="entr" presetSubtype="1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Left)">
                      <p:cBhvr>
                        <p:cTn dur="500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1" build="p">
        <p:tmplLst>
          <p:tmpl lvl="1">
            <p:tnLst>
              <p:par>
                <p:cTn presetID="18" presetClass="entr" presetSubtype="1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Left)">
                      <p:cBhvr>
                        <p:cTn dur="500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2" build="p">
        <p:tmplLst>
          <p:tmpl lvl="1">
            <p:tnLst>
              <p:par>
                <p:cTn presetID="1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4" grpId="3" build="p">
        <p:tmplLst>
          <p:tmpl lvl="1">
            <p:tnLst>
              <p:par>
                <p:cTn presetID="1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4" grpId="4" build="p">
        <p:tmplLst>
          <p:tmpl lvl="1">
            <p:tnLst>
              <p:par>
                <p:cTn presetID="2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5" build="p">
        <p:tmplLst>
          <p:tmpl lvl="1">
            <p:tnLst>
              <p:par>
                <p:cTn presetID="2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6" build="p">
        <p:tmplLst>
          <p:tmpl lvl="1">
            <p:tnLst>
              <p:par>
                <p:cTn presetID="3" presetClass="entr" presetSubtype="1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linds(horizontal)">
                      <p:cBhvr>
                        <p:cTn dur="500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7" build="p">
        <p:tmplLst>
          <p:tmpl lvl="1">
            <p:tnLst>
              <p:par>
                <p:cTn presetID="3" presetClass="entr" presetSubtype="1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linds(horizontal)">
                      <p:cBhvr>
                        <p:cTn dur="500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8" build="p">
        <p:tmplLst>
          <p:tmpl lvl="1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9" build="p">
        <p:tmplLst>
          <p:tmpl lvl="1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1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4" grpId="1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4" grpId="12" build="p">
        <p:tmplLst>
          <p:tmpl lvl="1">
            <p:tnLst>
              <p:par>
                <p:cTn presetID="7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0" fill="hold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0" fill="hold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13" build="p">
        <p:tmplLst>
          <p:tmpl lvl="1">
            <p:tnLst>
              <p:par>
                <p:cTn presetID="7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0" fill="hold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0" fill="hold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14" build="p">
        <p:tmplLst>
          <p:tmpl lvl="1">
            <p:tnLst>
              <p:par>
                <p:cTn presetID="8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amond(in)">
                      <p:cBhvr>
                        <p:cTn dur="2000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15" build="p">
        <p:tmplLst>
          <p:tmpl lvl="1">
            <p:tnLst>
              <p:par>
                <p:cTn presetID="8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amond(in)">
                      <p:cBhvr>
                        <p:cTn dur="2000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16" build="p">
        <p:tmplLst>
          <p:tmpl lvl="1">
            <p:tnLst>
              <p:par>
                <p:cTn presetID="6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17" build="p">
        <p:tmplLst>
          <p:tmpl lvl="1">
            <p:tnLst>
              <p:par>
                <p:cTn presetID="6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18" build="p">
        <p:tmplLst>
          <p:tmpl lvl="1">
            <p:tnLst>
              <p:par>
                <p:cTn presetID="2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19" build="p">
        <p:tmplLst>
          <p:tmpl lvl="1">
            <p:tnLst>
              <p:par>
                <p:cTn presetID="2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20" build="p">
        <p:tmplLst>
          <p:tmpl lvl="1">
            <p:tnLst>
              <p:par>
                <p:cTn presetID="18" presetClass="entr" presetSubtype="1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Left)">
                      <p:cBhvr>
                        <p:cTn dur="500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21" build="p">
        <p:tmplLst>
          <p:tmpl lvl="1">
            <p:tnLst>
              <p:par>
                <p:cTn presetID="18" presetClass="entr" presetSubtype="1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Left)">
                      <p:cBhvr>
                        <p:cTn dur="500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22" build="p">
        <p:tmplLst>
          <p:tmpl lvl="1">
            <p:tnLst>
              <p:par>
                <p:cTn presetID="49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23" build="p">
        <p:tmplLst>
          <p:tmpl lvl="1">
            <p:tnLst>
              <p:par>
                <p:cTn presetID="49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24" build="p">
        <p:tmplLst>
          <p:tmpl lvl="1">
            <p:tnLst>
              <p:par>
                <p:cTn presetID="18" presetClass="entr" presetSubtype="1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Left)">
                      <p:cBhvr>
                        <p:cTn dur="500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25" build="p">
        <p:tmplLst>
          <p:tmpl lvl="1">
            <p:tnLst>
              <p:par>
                <p:cTn presetID="18" presetClass="entr" presetSubtype="1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Left)">
                      <p:cBhvr>
                        <p:cTn dur="500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26" build="p">
        <p:tmplLst>
          <p:tmpl lvl="1">
            <p:tnLst>
              <p:par>
                <p:cTn presetID="2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27" build="p">
        <p:tmplLst>
          <p:tmpl lvl="1">
            <p:tnLst>
              <p:par>
                <p:cTn presetID="2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28" build="p">
        <p:tmplLst>
          <p:tmpl lvl="1">
            <p:tnLst>
              <p:par>
                <p:cTn presetID="6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29" build="p">
        <p:tmplLst>
          <p:tmpl lvl="1">
            <p:tnLst>
              <p:par>
                <p:cTn presetID="6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30" build="p">
        <p:tmplLst>
          <p:tmpl lvl="1">
            <p:tnLst>
              <p:par>
                <p:cTn presetID="3" presetClass="entr" presetSubtype="1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linds(horizontal)">
                      <p:cBhvr>
                        <p:cTn dur="500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31" build="p">
        <p:tmplLst>
          <p:tmpl lvl="1">
            <p:tnLst>
              <p:par>
                <p:cTn presetID="3" presetClass="entr" presetSubtype="1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linds(horizontal)">
                      <p:cBhvr>
                        <p:cTn dur="500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32" build="p">
        <p:tmplLst>
          <p:tmpl lvl="1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33" build="p">
        <p:tmplLst>
          <p:tmpl lvl="1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34" build="p">
        <p:tmplLst>
          <p:tmpl lvl="1">
            <p:tnLst>
              <p:par>
                <p:cTn presetID="7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0" fill="hold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0" fill="hold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35" build="p">
        <p:tmplLst>
          <p:tmpl lvl="1">
            <p:tnLst>
              <p:par>
                <p:cTn presetID="7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0" fill="hold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0" fill="hold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37" build="p">
        <p:tmplLst>
          <p:tmpl lvl="1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4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gradFill>
          <a:gsLst>
            <a:gs pos="8000">
              <a:schemeClr val="accent4">
                <a:lumMod val="60000"/>
                <a:lumOff val="40000"/>
                <a:alpha val="57000"/>
              </a:schemeClr>
            </a:gs>
            <a:gs pos="77000">
              <a:srgbClr val="A4D1D4"/>
            </a:gs>
            <a:gs pos="90000">
              <a:schemeClr val="bg1"/>
            </a:gs>
            <a:gs pos="43000">
              <a:srgbClr val="4EAADD">
                <a:alpha val="82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圆角矩形 124"/>
          <p:cNvSpPr/>
          <p:nvPr userDrawn="1"/>
        </p:nvSpPr>
        <p:spPr>
          <a:xfrm>
            <a:off x="792000" y="711200"/>
            <a:ext cx="10695305" cy="5637530"/>
          </a:xfrm>
          <a:prstGeom prst="roundRect">
            <a:avLst/>
          </a:prstGeom>
          <a:solidFill>
            <a:schemeClr val="bg1"/>
          </a:solidFill>
          <a:ln w="57150" cap="rnd" cmpd="dbl">
            <a:solidFill>
              <a:schemeClr val="accent4">
                <a:lumMod val="75000"/>
                <a:alpha val="70000"/>
              </a:schemeClr>
            </a:solidFill>
            <a:prstDash val="solid"/>
            <a:round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l"/>
            <a:endParaRPr lang="zh-CN" altLang="en-US"/>
          </a:p>
        </p:txBody>
      </p:sp>
      <p:pic>
        <p:nvPicPr>
          <p:cNvPr id="14" name="图片 13" descr="图标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800" y="76200"/>
            <a:ext cx="952500" cy="76708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4" name="文本占位符 3"/>
          <p:cNvSpPr>
            <a:spLocks noGrp="1"/>
          </p:cNvSpPr>
          <p:nvPr>
            <p:ph type="body" idx="13"/>
          </p:nvPr>
        </p:nvSpPr>
        <p:spPr>
          <a:xfrm>
            <a:off x="899795" y="194945"/>
            <a:ext cx="5615940" cy="6305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u="none" strike="noStrike" kern="100" cap="none" spc="300" normalizeH="0">
                <a:solidFill>
                  <a:srgbClr val="7D5298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endParaRPr lang="zh-CN" altLang="en-US"/>
          </a:p>
        </p:txBody>
      </p:sp>
      <p:pic>
        <p:nvPicPr>
          <p:cNvPr id="2" name="图片 1" descr="两本立体的书籍元素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88620" y="4410075"/>
            <a:ext cx="3328035" cy="2687955"/>
          </a:xfrm>
          <a:prstGeom prst="rect">
            <a:avLst/>
          </a:prstGeom>
        </p:spPr>
      </p:pic>
      <p:sp>
        <p:nvSpPr>
          <p:cNvPr id="89" name="箭头: V 形 88"/>
          <p:cNvSpPr/>
          <p:nvPr userDrawn="1"/>
        </p:nvSpPr>
        <p:spPr>
          <a:xfrm>
            <a:off x="5281621" y="1886521"/>
            <a:ext cx="4136146" cy="540000"/>
          </a:xfrm>
          <a:prstGeom prst="chevron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  <a:scene3d>
            <a:camera prst="obliqueTopRight"/>
            <a:lightRig rig="threePt" dir="t"/>
          </a:scene3d>
          <a:sp3d extrusionH="6350"/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dk1"/>
          </a:fontRef>
        </p:style>
        <p:txBody>
          <a:bodyPr lIns="1080135" tIns="179705" rIns="1080135" bIns="179705" rtlCol="0" anchor="ctr"/>
          <a:lstStyle/>
          <a:p>
            <a:pPr algn="dist">
              <a:lnSpc>
                <a:spcPct val="100000"/>
              </a:lnSpc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准备间</a:t>
            </a:r>
            <a:endParaRPr lang="zh-CN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3" name="组合 102"/>
          <p:cNvGrpSpPr/>
          <p:nvPr userDrawn="1"/>
        </p:nvGrpSpPr>
        <p:grpSpPr>
          <a:xfrm flipH="1">
            <a:off x="2897685" y="1661746"/>
            <a:ext cx="1203316" cy="4291624"/>
            <a:chOff x="4072" y="4694"/>
            <a:chExt cx="2566" cy="1162"/>
          </a:xfrm>
        </p:grpSpPr>
        <p:sp>
          <p:nvSpPr>
            <p:cNvPr id="104" name="流程图: 可选过程 103"/>
            <p:cNvSpPr/>
            <p:nvPr userDrawn="1"/>
          </p:nvSpPr>
          <p:spPr>
            <a:xfrm>
              <a:off x="4107" y="4747"/>
              <a:ext cx="2531" cy="1109"/>
            </a:xfrm>
            <a:prstGeom prst="flowChartAlternateProcess">
              <a:avLst/>
            </a:prstGeom>
            <a:ln w="15875">
              <a:solidFill>
                <a:schemeClr val="accent1"/>
              </a:solidFill>
            </a:ln>
          </p:spPr>
          <p:style>
            <a:lnRef idx="3">
              <a:schemeClr val="accent5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lIns="36195" tIns="36195" rIns="36195" bIns="36195" rtlCol="0" anchor="ctr"/>
            <a:lstStyle/>
            <a:p>
              <a:pPr algn="ctr"/>
              <a:endPara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105" name="流程图: 可选过程 104"/>
            <p:cNvSpPr/>
            <p:nvPr userDrawn="1"/>
          </p:nvSpPr>
          <p:spPr>
            <a:xfrm>
              <a:off x="4072" y="4694"/>
              <a:ext cx="2466" cy="1044"/>
            </a:xfrm>
            <a:prstGeom prst="flowChartAlternateProcess">
              <a:avLst/>
            </a:prstGeom>
            <a:ln w="6350" cap="flat" cmpd="sng" algn="ctr">
              <a:solidFill>
                <a:schemeClr val="accent1"/>
              </a:solidFill>
              <a:prstDash val="dash"/>
              <a:miter lim="800000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lIns="899795" tIns="179705" rIns="899795" bIns="179705" rtlCol="0" anchor="ctr"/>
            <a:lstStyle/>
            <a:p>
              <a:pPr algn="dist"/>
              <a:endParaRPr lang="zh-CN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sp>
        <p:nvSpPr>
          <p:cNvPr id="115" name="箭头: V 形 114"/>
          <p:cNvSpPr/>
          <p:nvPr userDrawn="1"/>
        </p:nvSpPr>
        <p:spPr>
          <a:xfrm>
            <a:off x="5281621" y="2949511"/>
            <a:ext cx="4136146" cy="540000"/>
          </a:xfrm>
          <a:prstGeom prst="chevron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  <a:scene3d>
            <a:camera prst="obliqueTopRight"/>
            <a:lightRig rig="threePt" dir="t"/>
          </a:scene3d>
          <a:sp3d extrusionH="6350"/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dk1"/>
          </a:fontRef>
        </p:style>
        <p:txBody>
          <a:bodyPr lIns="1080135" tIns="179705" rIns="1080135" bIns="179705" rtlCol="0" anchor="ctr"/>
          <a:lstStyle/>
          <a:p>
            <a:pPr algn="dist">
              <a:buClrTx/>
              <a:buSzTx/>
              <a:buFontTx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活动室</a:t>
            </a:r>
            <a:endParaRPr lang="zh-CN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6" name="箭头: V 形 115"/>
          <p:cNvSpPr/>
          <p:nvPr userDrawn="1"/>
        </p:nvSpPr>
        <p:spPr>
          <a:xfrm>
            <a:off x="5281621" y="4014406"/>
            <a:ext cx="4136146" cy="540000"/>
          </a:xfrm>
          <a:prstGeom prst="chevron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  <a:scene3d>
            <a:camera prst="obliqueTopRight"/>
            <a:lightRig rig="threePt" dir="t"/>
          </a:scene3d>
          <a:sp3d extrusionH="6350"/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dk1"/>
          </a:fontRef>
        </p:style>
        <p:txBody>
          <a:bodyPr lIns="1080135" tIns="179705" rIns="1080135" bIns="179705" rtlCol="0" anchor="ctr"/>
          <a:lstStyle/>
          <a:p>
            <a:pPr algn="dist"/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收获园</a:t>
            </a:r>
            <a:endParaRPr lang="zh-CN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9" name="箭头: V 形 118"/>
          <p:cNvSpPr/>
          <p:nvPr userDrawn="1"/>
        </p:nvSpPr>
        <p:spPr>
          <a:xfrm>
            <a:off x="5281621" y="5077396"/>
            <a:ext cx="4136146" cy="576000"/>
          </a:xfrm>
          <a:prstGeom prst="chevron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  <a:scene3d>
            <a:camera prst="obliqueTopRight"/>
            <a:lightRig rig="threePt" dir="t"/>
          </a:scene3d>
          <a:sp3d extrusionH="6350"/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dk1"/>
          </a:fontRef>
        </p:style>
        <p:txBody>
          <a:bodyPr lIns="1080135" tIns="179705" rIns="1080135" bIns="179705" rtlCol="0" anchor="ctr"/>
          <a:lstStyle/>
          <a:p>
            <a:pPr algn="dist"/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挑战台</a:t>
            </a:r>
            <a:endParaRPr lang="zh-CN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3076266" y="2140623"/>
            <a:ext cx="923330" cy="332349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>
              <a:lnSpc>
                <a:spcPct val="100000"/>
              </a:lnSpc>
            </a:pPr>
            <a:r>
              <a:rPr lang="zh-CN" altLang="en-US" sz="4800" b="1" dirty="0">
                <a:solidFill>
                  <a:srgbClr val="7D5298"/>
                </a:solidFill>
                <a:latin typeface="+mj-ea"/>
                <a:ea typeface="+mj-ea"/>
              </a:rPr>
              <a:t>活动指南</a:t>
            </a:r>
            <a:endParaRPr lang="zh-CN" altLang="en-US" sz="4800" b="1" dirty="0">
              <a:solidFill>
                <a:srgbClr val="7D5298"/>
              </a:solidFill>
              <a:latin typeface="+mj-ea"/>
              <a:ea typeface="+mj-ea"/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1524781" y="994527"/>
            <a:ext cx="4750533" cy="44958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0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第</a:t>
            </a:r>
            <a:r>
              <a:rPr lang="en-US" altLang="zh-CN" sz="20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9</a:t>
            </a:r>
            <a:r>
              <a:rPr lang="zh-CN" altLang="en-US" sz="20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课  累加得分算成绩</a:t>
            </a:r>
            <a:r>
              <a:rPr lang="en-US" altLang="zh-CN" sz="20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20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循环结构</a:t>
            </a:r>
            <a:endParaRPr lang="zh-CN" altLang="en-US" sz="2000" b="1" dirty="0">
              <a:solidFill>
                <a:srgbClr val="7030A0"/>
              </a:solidFill>
              <a:latin typeface="黑体" panose="02010609060101010101" pitchFamily="49" charset="-122"/>
              <a:ea typeface="黑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sz="2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sz="2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bldLvl="0" animBg="1"/>
      <p:bldP spid="89" grpId="1" animBg="1"/>
      <p:bldP spid="115" grpId="0" bldLvl="0" animBg="1"/>
      <p:bldP spid="115" grpId="1" animBg="1"/>
      <p:bldP spid="116" grpId="0" bldLvl="0" animBg="1"/>
      <p:bldP spid="116" grpId="1" animBg="1"/>
      <p:bldP spid="119" grpId="0" bldLvl="0" animBg="1"/>
      <p:bldP spid="119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情境页">
    <p:bg>
      <p:bgPr>
        <a:gradFill>
          <a:gsLst>
            <a:gs pos="8000">
              <a:schemeClr val="accent4">
                <a:lumMod val="60000"/>
                <a:lumOff val="40000"/>
                <a:alpha val="57000"/>
              </a:schemeClr>
            </a:gs>
            <a:gs pos="77000">
              <a:srgbClr val="A4D1D4"/>
            </a:gs>
            <a:gs pos="90000">
              <a:schemeClr val="bg1"/>
            </a:gs>
            <a:gs pos="43000">
              <a:srgbClr val="4EAADD">
                <a:alpha val="82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标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800" y="76200"/>
            <a:ext cx="952500" cy="76708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7" name="圆角矩形 16"/>
          <p:cNvSpPr/>
          <p:nvPr userDrawn="1"/>
        </p:nvSpPr>
        <p:spPr>
          <a:xfrm>
            <a:off x="1358265" y="1245870"/>
            <a:ext cx="9898380" cy="4695825"/>
          </a:xfrm>
          <a:prstGeom prst="roundRect">
            <a:avLst/>
          </a:prstGeom>
          <a:solidFill>
            <a:schemeClr val="bg1">
              <a:alpha val="96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 userDrawn="1"/>
        </p:nvSpPr>
        <p:spPr>
          <a:xfrm>
            <a:off x="7549906" y="6343626"/>
            <a:ext cx="4750533" cy="44958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</a:t>
            </a:r>
            <a:r>
              <a:rPr lang="en-US" altLang="zh-CN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9</a:t>
            </a:r>
            <a:r>
              <a: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课  累加得分算成绩</a:t>
            </a:r>
            <a:r>
              <a:rPr lang="en-US" altLang="zh-CN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循环结构</a:t>
            </a:r>
            <a:endParaRPr lang="zh-CN" altLang="en-US" sz="20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sz="2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sz="2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3"/>
          </p:nvPr>
        </p:nvSpPr>
        <p:spPr>
          <a:xfrm>
            <a:off x="899795" y="107950"/>
            <a:ext cx="7047230" cy="630555"/>
          </a:xfrm>
          <a:prstGeom prst="rect">
            <a:avLst/>
          </a:prstGeom>
          <a:scene3d>
            <a:camera prst="orthographicFront">
              <a:rot lat="0" lon="600000" rev="120000"/>
            </a:camera>
            <a:lightRig rig="threePt" dir="t"/>
          </a:scene3d>
        </p:spPr>
        <p:txBody>
          <a:bodyPr>
            <a:scene3d>
              <a:camera prst="perspectiveLeft"/>
              <a:lightRig rig="threePt" dir="t"/>
            </a:scene3d>
          </a:bodyPr>
          <a:lstStyle>
            <a:lvl1pPr marL="0" indent="0">
              <a:buNone/>
              <a:defRPr sz="4000" b="1" u="none" strike="noStrike" kern="100" cap="none" spc="300" normalizeH="0">
                <a:ln>
                  <a:solidFill>
                    <a:schemeClr val="accent1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endParaRPr lang="zh-CN" altLang="en-US" dirty="0"/>
          </a:p>
        </p:txBody>
      </p:sp>
      <p:grpSp>
        <p:nvGrpSpPr>
          <p:cNvPr id="73" name="组合 72"/>
          <p:cNvGrpSpPr/>
          <p:nvPr userDrawn="1"/>
        </p:nvGrpSpPr>
        <p:grpSpPr>
          <a:xfrm>
            <a:off x="1139825" y="957580"/>
            <a:ext cx="10384155" cy="5231765"/>
            <a:chOff x="2174" y="1875"/>
            <a:chExt cx="15650" cy="8052"/>
          </a:xfrm>
        </p:grpSpPr>
        <p:grpSp>
          <p:nvGrpSpPr>
            <p:cNvPr id="71" name="组合 70"/>
            <p:cNvGrpSpPr/>
            <p:nvPr userDrawn="1"/>
          </p:nvGrpSpPr>
          <p:grpSpPr>
            <a:xfrm>
              <a:off x="2174" y="1875"/>
              <a:ext cx="15650" cy="8052"/>
              <a:chOff x="2174" y="1875"/>
              <a:chExt cx="15650" cy="8052"/>
            </a:xfrm>
            <a:effectLst>
              <a:outerShdw blurRad="393700" dist="50800" dir="5400000" algn="ctr" rotWithShape="0">
                <a:srgbClr val="000000">
                  <a:alpha val="11000"/>
                </a:srgbClr>
              </a:outerShdw>
            </a:effectLst>
          </p:grpSpPr>
          <p:grpSp>
            <p:nvGrpSpPr>
              <p:cNvPr id="68" name="组合 67"/>
              <p:cNvGrpSpPr/>
              <p:nvPr userDrawn="1"/>
            </p:nvGrpSpPr>
            <p:grpSpPr>
              <a:xfrm>
                <a:off x="2174" y="1875"/>
                <a:ext cx="15651" cy="8053"/>
                <a:chOff x="2174" y="1875"/>
                <a:chExt cx="15651" cy="8053"/>
              </a:xfrm>
            </p:grpSpPr>
            <p:grpSp>
              <p:nvGrpSpPr>
                <p:cNvPr id="18" name="组合 17"/>
                <p:cNvGrpSpPr/>
                <p:nvPr userDrawn="1"/>
              </p:nvGrpSpPr>
              <p:grpSpPr>
                <a:xfrm>
                  <a:off x="2844" y="1875"/>
                  <a:ext cx="14720" cy="568"/>
                  <a:chOff x="5334" y="2501"/>
                  <a:chExt cx="7263" cy="143"/>
                </a:xfrm>
              </p:grpSpPr>
              <p:sp>
                <p:nvSpPr>
                  <p:cNvPr id="2" name="左箭头 1"/>
                  <p:cNvSpPr/>
                  <p:nvPr userDrawn="1"/>
                </p:nvSpPr>
                <p:spPr>
                  <a:xfrm>
                    <a:off x="5334" y="2501"/>
                    <a:ext cx="2406" cy="143"/>
                  </a:xfrm>
                  <a:prstGeom prst="leftArrow">
                    <a:avLst/>
                  </a:prstGeom>
                  <a:solidFill>
                    <a:srgbClr val="FFC11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" name="左箭头 2"/>
                  <p:cNvSpPr/>
                  <p:nvPr userDrawn="1"/>
                </p:nvSpPr>
                <p:spPr>
                  <a:xfrm>
                    <a:off x="7602" y="2501"/>
                    <a:ext cx="2472" cy="143"/>
                  </a:xfrm>
                  <a:prstGeom prst="leftArrow">
                    <a:avLst/>
                  </a:prstGeom>
                  <a:solidFill>
                    <a:srgbClr val="3989CD">
                      <a:alpha val="65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" name="左箭头 9"/>
                  <p:cNvSpPr/>
                  <p:nvPr userDrawn="1"/>
                </p:nvSpPr>
                <p:spPr>
                  <a:xfrm>
                    <a:off x="9988" y="2501"/>
                    <a:ext cx="2609" cy="143"/>
                  </a:xfrm>
                  <a:prstGeom prst="leftArrow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59" name="组合 58"/>
                <p:cNvGrpSpPr/>
                <p:nvPr userDrawn="1"/>
              </p:nvGrpSpPr>
              <p:grpSpPr>
                <a:xfrm>
                  <a:off x="2174" y="2029"/>
                  <a:ext cx="909" cy="7779"/>
                  <a:chOff x="2174" y="2029"/>
                  <a:chExt cx="909" cy="7779"/>
                </a:xfrm>
              </p:grpSpPr>
              <p:sp>
                <p:nvSpPr>
                  <p:cNvPr id="34" name="下箭头 33"/>
                  <p:cNvSpPr/>
                  <p:nvPr userDrawn="1"/>
                </p:nvSpPr>
                <p:spPr>
                  <a:xfrm>
                    <a:off x="2174" y="5683"/>
                    <a:ext cx="567" cy="4119"/>
                  </a:xfrm>
                  <a:prstGeom prst="downArrow">
                    <a:avLst/>
                  </a:prstGeom>
                  <a:solidFill>
                    <a:srgbClr val="EF843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5" name="圆角右箭头 14"/>
                  <p:cNvSpPr/>
                  <p:nvPr userDrawn="1"/>
                </p:nvSpPr>
                <p:spPr>
                  <a:xfrm rot="16200000" flipH="1">
                    <a:off x="703" y="3559"/>
                    <a:ext cx="3910" cy="851"/>
                  </a:xfrm>
                  <a:prstGeom prst="bentArrow">
                    <a:avLst/>
                  </a:prstGeom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6" name="下箭头 45"/>
                  <p:cNvSpPr/>
                  <p:nvPr userDrawn="1"/>
                </p:nvSpPr>
                <p:spPr>
                  <a:xfrm>
                    <a:off x="2174" y="6874"/>
                    <a:ext cx="567" cy="2934"/>
                  </a:xfrm>
                  <a:prstGeom prst="downArrow">
                    <a:avLst/>
                  </a:prstGeom>
                  <a:solidFill>
                    <a:srgbClr val="EF843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60" name="组合 59"/>
                <p:cNvGrpSpPr/>
                <p:nvPr userDrawn="1"/>
              </p:nvGrpSpPr>
              <p:grpSpPr>
                <a:xfrm rot="10800000">
                  <a:off x="16917" y="1975"/>
                  <a:ext cx="909" cy="7779"/>
                  <a:chOff x="2174" y="2029"/>
                  <a:chExt cx="909" cy="7779"/>
                </a:xfrm>
              </p:grpSpPr>
              <p:sp>
                <p:nvSpPr>
                  <p:cNvPr id="61" name="下箭头 60"/>
                  <p:cNvSpPr/>
                  <p:nvPr userDrawn="1"/>
                </p:nvSpPr>
                <p:spPr>
                  <a:xfrm>
                    <a:off x="2174" y="5683"/>
                    <a:ext cx="567" cy="4119"/>
                  </a:xfrm>
                  <a:prstGeom prst="downArrow">
                    <a:avLst/>
                  </a:prstGeom>
                  <a:solidFill>
                    <a:srgbClr val="EF843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2" name="圆角右箭头 61"/>
                  <p:cNvSpPr/>
                  <p:nvPr userDrawn="1"/>
                </p:nvSpPr>
                <p:spPr>
                  <a:xfrm rot="16200000" flipH="1">
                    <a:off x="703" y="3559"/>
                    <a:ext cx="3910" cy="851"/>
                  </a:xfrm>
                  <a:prstGeom prst="bentArrow">
                    <a:avLst/>
                  </a:prstGeom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3" name="下箭头 62"/>
                  <p:cNvSpPr/>
                  <p:nvPr userDrawn="1"/>
                </p:nvSpPr>
                <p:spPr>
                  <a:xfrm>
                    <a:off x="2174" y="6874"/>
                    <a:ext cx="567" cy="2934"/>
                  </a:xfrm>
                  <a:prstGeom prst="downArrow">
                    <a:avLst/>
                  </a:prstGeom>
                  <a:solidFill>
                    <a:srgbClr val="EF843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64" name="组合 63"/>
                <p:cNvGrpSpPr/>
                <p:nvPr userDrawn="1"/>
              </p:nvGrpSpPr>
              <p:grpSpPr>
                <a:xfrm rot="10800000">
                  <a:off x="2438" y="9360"/>
                  <a:ext cx="14720" cy="568"/>
                  <a:chOff x="5334" y="2501"/>
                  <a:chExt cx="7263" cy="143"/>
                </a:xfrm>
              </p:grpSpPr>
              <p:sp>
                <p:nvSpPr>
                  <p:cNvPr id="65" name="左箭头 64"/>
                  <p:cNvSpPr/>
                  <p:nvPr userDrawn="1"/>
                </p:nvSpPr>
                <p:spPr>
                  <a:xfrm>
                    <a:off x="5334" y="2501"/>
                    <a:ext cx="2406" cy="143"/>
                  </a:xfrm>
                  <a:prstGeom prst="leftArrow">
                    <a:avLst/>
                  </a:prstGeom>
                  <a:solidFill>
                    <a:srgbClr val="FFC11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6" name="左箭头 65"/>
                  <p:cNvSpPr/>
                  <p:nvPr userDrawn="1"/>
                </p:nvSpPr>
                <p:spPr>
                  <a:xfrm>
                    <a:off x="7602" y="2501"/>
                    <a:ext cx="2472" cy="143"/>
                  </a:xfrm>
                  <a:prstGeom prst="leftArrow">
                    <a:avLst/>
                  </a:prstGeom>
                  <a:solidFill>
                    <a:srgbClr val="3989CD">
                      <a:alpha val="65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左箭头 66"/>
                  <p:cNvSpPr/>
                  <p:nvPr userDrawn="1"/>
                </p:nvSpPr>
                <p:spPr>
                  <a:xfrm>
                    <a:off x="9988" y="2501"/>
                    <a:ext cx="2609" cy="143"/>
                  </a:xfrm>
                  <a:prstGeom prst="leftArrow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sp>
            <p:nvSpPr>
              <p:cNvPr id="70" name="下箭头 69"/>
              <p:cNvSpPr/>
              <p:nvPr userDrawn="1"/>
            </p:nvSpPr>
            <p:spPr>
              <a:xfrm>
                <a:off x="2176" y="6894"/>
                <a:ext cx="567" cy="2934"/>
              </a:xfrm>
              <a:prstGeom prst="downArrow">
                <a:avLst/>
              </a:prstGeom>
              <a:solidFill>
                <a:srgbClr val="EF843E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左箭头 71"/>
            <p:cNvSpPr/>
            <p:nvPr userDrawn="1"/>
          </p:nvSpPr>
          <p:spPr>
            <a:xfrm>
              <a:off x="2828" y="1877"/>
              <a:ext cx="4089" cy="568"/>
            </a:xfrm>
            <a:prstGeom prst="leftArrow">
              <a:avLst/>
            </a:prstGeom>
            <a:solidFill>
              <a:srgbClr val="FFC119"/>
            </a:solidFill>
            <a:ln>
              <a:noFill/>
            </a:ln>
            <a:effectLst>
              <a:outerShdw blurRad="393700" dist="50800" dir="54000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2" name="图片 21" descr="放大镜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540" y="4666615"/>
            <a:ext cx="3027045" cy="22980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页">
    <p:bg>
      <p:bgPr>
        <a:gradFill>
          <a:gsLst>
            <a:gs pos="90000">
              <a:schemeClr val="bg1"/>
            </a:gs>
            <a:gs pos="8000">
              <a:schemeClr val="accent4">
                <a:lumMod val="60000"/>
                <a:lumOff val="40000"/>
                <a:alpha val="57000"/>
              </a:schemeClr>
            </a:gs>
            <a:gs pos="77000">
              <a:srgbClr val="A4D1D4"/>
            </a:gs>
            <a:gs pos="43000">
              <a:srgbClr val="4EAADD">
                <a:alpha val="82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792000" y="711200"/>
            <a:ext cx="10695305" cy="5637530"/>
          </a:xfrm>
          <a:prstGeom prst="roundRect">
            <a:avLst/>
          </a:prstGeom>
          <a:solidFill>
            <a:schemeClr val="bg1"/>
          </a:solidFill>
          <a:ln w="57150" cap="rnd" cmpd="dbl">
            <a:solidFill>
              <a:schemeClr val="accent4">
                <a:lumMod val="75000"/>
                <a:alpha val="70000"/>
              </a:schemeClr>
            </a:solidFill>
            <a:prstDash val="solid"/>
            <a:round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/>
          </a:p>
        </p:txBody>
      </p:sp>
      <p:pic>
        <p:nvPicPr>
          <p:cNvPr id="2" name="图片 1" descr="C:/Users/Administrator/Desktop/男孩徒手学习电脑_副本.png男孩徒手学习电脑_副本"/>
          <p:cNvPicPr>
            <a:picLocks noChangeAspect="1"/>
          </p:cNvPicPr>
          <p:nvPr userDrawn="1"/>
        </p:nvPicPr>
        <p:blipFill>
          <a:blip r:embed="rId2"/>
          <a:srcRect l="7944" r="7944"/>
          <a:stretch>
            <a:fillRect/>
          </a:stretch>
        </p:blipFill>
        <p:spPr>
          <a:xfrm>
            <a:off x="-63500" y="4145280"/>
            <a:ext cx="2719070" cy="2801620"/>
          </a:xfrm>
          <a:prstGeom prst="rect">
            <a:avLst/>
          </a:prstGeom>
        </p:spPr>
      </p:pic>
      <p:pic>
        <p:nvPicPr>
          <p:cNvPr id="14" name="图片 13" descr="图标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800" y="76200"/>
            <a:ext cx="952500" cy="76708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5" name="内容占位符 4"/>
          <p:cNvSpPr>
            <a:spLocks noGrp="1"/>
          </p:cNvSpPr>
          <p:nvPr>
            <p:ph idx="14"/>
          </p:nvPr>
        </p:nvSpPr>
        <p:spPr>
          <a:xfrm>
            <a:off x="899795" y="161290"/>
            <a:ext cx="6737350" cy="681990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</a:bodyPr>
          <a:lstStyle>
            <a:lvl1pPr marL="0" indent="0">
              <a:buNone/>
              <a:defRPr sz="2800" b="1" u="none" strike="noStrike" kern="100" cap="none" spc="400" normalizeH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FillTx/>
                <a:ea typeface="宋体" panose="02010600030101010101" pitchFamily="2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endParaRPr lang="zh-CN" altLang="en-US"/>
          </a:p>
        </p:txBody>
      </p:sp>
      <p:pic>
        <p:nvPicPr>
          <p:cNvPr id="4" name="图片 3" descr="电脑编码程序灯泡 (5)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57280" y="5923280"/>
            <a:ext cx="934720" cy="9347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一、过渡页">
    <p:bg>
      <p:bgPr>
        <a:gradFill>
          <a:gsLst>
            <a:gs pos="90000">
              <a:schemeClr val="bg1"/>
            </a:gs>
            <a:gs pos="8000">
              <a:schemeClr val="accent4">
                <a:lumMod val="60000"/>
                <a:lumOff val="40000"/>
                <a:alpha val="57000"/>
              </a:schemeClr>
            </a:gs>
            <a:gs pos="77000">
              <a:srgbClr val="A4D1D4"/>
            </a:gs>
            <a:gs pos="43000">
              <a:srgbClr val="4EAADD">
                <a:alpha val="82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流程图: 文档 2"/>
          <p:cNvSpPr/>
          <p:nvPr userDrawn="1"/>
        </p:nvSpPr>
        <p:spPr>
          <a:xfrm>
            <a:off x="792000" y="711200"/>
            <a:ext cx="10695305" cy="5652000"/>
          </a:xfrm>
          <a:prstGeom prst="flowChartDocument">
            <a:avLst/>
          </a:prstGeom>
          <a:solidFill>
            <a:schemeClr val="bg1"/>
          </a:solidFill>
          <a:ln w="57150" cap="rnd" cmpd="dbl">
            <a:solidFill>
              <a:schemeClr val="accent4">
                <a:lumMod val="75000"/>
                <a:alpha val="70000"/>
              </a:schemeClr>
            </a:solidFill>
            <a:prstDash val="solid"/>
            <a:round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/>
          </a:p>
        </p:txBody>
      </p:sp>
      <p:pic>
        <p:nvPicPr>
          <p:cNvPr id="13" name="图片 12" descr="女孩子看书PNG免抠图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145" y="3966845"/>
            <a:ext cx="1630045" cy="2995930"/>
          </a:xfrm>
          <a:prstGeom prst="rect">
            <a:avLst/>
          </a:prstGeom>
        </p:spPr>
      </p:pic>
      <p:pic>
        <p:nvPicPr>
          <p:cNvPr id="14" name="图片 13" descr="图标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800" y="76200"/>
            <a:ext cx="952500" cy="76708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1" name="文本占位符 10" descr="7b0a2020202022776f7264617274223a2022220a7d0a"/>
          <p:cNvSpPr>
            <a:spLocks noGrp="1"/>
          </p:cNvSpPr>
          <p:nvPr>
            <p:ph type="body" idx="13"/>
          </p:nvPr>
        </p:nvSpPr>
        <p:spPr>
          <a:xfrm>
            <a:off x="2281555" y="2296795"/>
            <a:ext cx="7716520" cy="2087880"/>
          </a:xfrm>
          <a:prstGeom prst="rect">
            <a:avLst/>
          </a:prstGeom>
          <a:effectLst>
            <a:innerShdw blurRad="63500" dist="76200" dir="18900000">
              <a:prstClr val="black">
                <a:alpha val="50000"/>
              </a:prstClr>
            </a:innerShdw>
            <a:reflection stA="45000" endPos="6000" dist="50800" dir="5400000" sy="-100000" algn="bl" rotWithShape="0"/>
          </a:effectLst>
          <a:scene3d>
            <a:camera prst="obliqueTopRight">
              <a:rot lat="0" lon="0" rev="0"/>
            </a:camera>
            <a:lightRig rig="threePt" dir="t"/>
          </a:scene3d>
        </p:spPr>
        <p:txBody>
          <a:bodyPr>
            <a:scene3d>
              <a:camera prst="perspectiveLeft"/>
              <a:lightRig rig="threePt" dir="t"/>
            </a:scene3d>
          </a:bodyPr>
          <a:lstStyle>
            <a:lvl1pPr marL="0" indent="0">
              <a:buNone/>
              <a:defRPr sz="6000" b="1" i="0" u="none" strike="noStrike" kern="100" cap="none" spc="300" normalizeH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汉仪汉黑W" panose="00020600040101010101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endParaRPr lang="zh-CN" altLang="en-US"/>
          </a:p>
        </p:txBody>
      </p:sp>
      <p:sp>
        <p:nvSpPr>
          <p:cNvPr id="2" name="文本框 1"/>
          <p:cNvSpPr txBox="1"/>
          <p:nvPr userDrawn="1"/>
        </p:nvSpPr>
        <p:spPr>
          <a:xfrm>
            <a:off x="7549906" y="6343626"/>
            <a:ext cx="4750533" cy="44958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</a:t>
            </a:r>
            <a:r>
              <a:rPr lang="en-US" altLang="zh-CN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9</a:t>
            </a:r>
            <a:r>
              <a: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课  累加得分算成绩</a:t>
            </a:r>
            <a:r>
              <a:rPr lang="en-US" altLang="zh-CN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循环结构</a:t>
            </a:r>
            <a:endParaRPr lang="zh-CN" altLang="en-US" sz="20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sz="2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sz="2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3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32" fill="hold" grpId="3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32" fill="hold" grpId="3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 build="p">
        <p:tmplLst>
          <p:tmpl lvl="1">
            <p:tnLst>
              <p:par>
                <p:cTn presetID="8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amond(in)">
                      <p:cBhvr>
                        <p:cTn dur="2000"/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3" animBg="1" build="p">
        <p:tmplLst>
          <p:tmpl lvl="1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5" animBg="1" build="p">
        <p:tmplLst>
          <p:tmpl lvl="1">
            <p:tnLst>
              <p:par>
                <p:cTn presetID="3" presetClass="entr" presetSubtype="1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linds(horizontal)">
                      <p:cBhvr>
                        <p:cTn dur="500"/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7" animBg="1" build="p">
        <p:tmplLst>
          <p:tmpl lvl="1">
            <p:tnLst>
              <p:par>
                <p:cTn presetID="2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9" animBg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1" grpId="11" animBg="1" build="p">
        <p:tmplLst>
          <p:tmpl lvl="1">
            <p:tnLst>
              <p:par>
                <p:cTn presetID="4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ox(in)">
                      <p:cBhvr>
                        <p:cTn dur="2000"/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13" animBg="1" build="p">
        <p:tmplLst>
          <p:tmpl lvl="1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15" animBg="1" build="p">
        <p:tmplLst>
          <p:tmpl lvl="1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17" animBg="1" build="p">
        <p:tmplLst>
          <p:tmpl lvl="1">
            <p:tnLst>
              <p:par>
                <p:cTn presetID="8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amond(in)">
                      <p:cBhvr>
                        <p:cTn dur="2000"/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19" animBg="1" build="p">
        <p:tmplLst>
          <p:tmpl lvl="1">
            <p:tnLst>
              <p:par>
                <p:cTn presetID="1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1" grpId="21" animBg="1" build="p">
        <p:tmplLst>
          <p:tmpl lvl="1">
            <p:tnLst>
              <p:par>
                <p:cTn presetID="8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amond(in)">
                      <p:cBhvr>
                        <p:cTn dur="2000"/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23" animBg="1" build="p">
        <p:tmplLst>
          <p:tmpl lvl="1">
            <p:tnLst>
              <p:par>
                <p:cTn presetID="4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ox(in)">
                      <p:cBhvr>
                        <p:cTn dur="2000"/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25" animBg="1" build="p">
        <p:tmplLst>
          <p:tmpl lvl="1">
            <p:tnLst>
              <p:par>
                <p:cTn presetID="8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amond(in)">
                      <p:cBhvr>
                        <p:cTn dur="2000"/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27" animBg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1" grpId="29" animBg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1" grpId="30" animBg="1" build="p">
        <p:tmplLst>
          <p:tmpl lvl="1">
            <p:tnLst>
              <p:par>
                <p:cTn presetID="13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plus(in)">
                      <p:cBhvr>
                        <p:cTn dur="2000"/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31" animBg="1" build="p">
        <p:tmplLst>
          <p:tmpl lvl="1">
            <p:tnLst>
              <p:par>
                <p:cTn presetID="13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plus(in)">
                      <p:cBhvr>
                        <p:cTn dur="2000"/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32" animBg="1" build="p">
        <p:tmplLst>
          <p:tmpl lvl="1">
            <p:tnLst>
              <p:par>
                <p:cTn presetID="13" presetClass="entr" presetSubtype="32" fill="hold" nodeType="withEffect">
                  <p:stCondLst>
                    <p:cond delay="0"/>
                  </p:stCondLst>
                  <p:childTnLst>
                    <p:set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plus(out)">
                      <p:cBhvr>
                        <p:cTn dur="500"/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bg>
      <p:bgPr>
        <a:gradFill flip="none" rotWithShape="1">
          <a:gsLst>
            <a:gs pos="8000">
              <a:schemeClr val="accent4">
                <a:lumMod val="60000"/>
                <a:lumOff val="40000"/>
                <a:alpha val="57000"/>
              </a:schemeClr>
            </a:gs>
            <a:gs pos="77000">
              <a:srgbClr val="A4D1D4">
                <a:alpha val="100000"/>
              </a:srgbClr>
            </a:gs>
            <a:gs pos="90000">
              <a:schemeClr val="bg1"/>
            </a:gs>
            <a:gs pos="43000">
              <a:srgbClr val="4EAADD">
                <a:alpha val="82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标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800" y="76200"/>
            <a:ext cx="952500" cy="767080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6" name="图片 5" descr="设置农业小麦标志模板豪华_副本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28250" y="4182745"/>
            <a:ext cx="2285365" cy="2436495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792000" y="711200"/>
            <a:ext cx="10695305" cy="5637530"/>
          </a:xfrm>
          <a:prstGeom prst="roundRect">
            <a:avLst/>
          </a:prstGeom>
          <a:solidFill>
            <a:schemeClr val="bg1"/>
          </a:solidFill>
          <a:ln w="57150" cap="rnd" cmpd="dbl">
            <a:solidFill>
              <a:srgbClr val="FFC000">
                <a:alpha val="70000"/>
              </a:srgbClr>
            </a:solidFill>
            <a:prstDash val="solid"/>
            <a:round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/>
          </a:p>
        </p:txBody>
      </p:sp>
      <p:sp>
        <p:nvSpPr>
          <p:cNvPr id="18" name="文本框 17"/>
          <p:cNvSpPr txBox="1"/>
          <p:nvPr userDrawn="1"/>
        </p:nvSpPr>
        <p:spPr>
          <a:xfrm>
            <a:off x="849630" y="155575"/>
            <a:ext cx="52165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义务教育《信息科技》五年级上册</a:t>
            </a:r>
            <a:r>
              <a:rPr lang="en-US" altLang="zh-CN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课程资源</a:t>
            </a:r>
            <a:endParaRPr lang="zh-CN" sz="2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idx="11"/>
          </p:nvPr>
        </p:nvSpPr>
        <p:spPr>
          <a:xfrm>
            <a:off x="2533650" y="2337435"/>
            <a:ext cx="8499475" cy="1550670"/>
          </a:xfrm>
          <a:prstGeom prst="rect">
            <a:avLst/>
          </a:prstGeom>
          <a:effectLst/>
          <a:scene3d>
            <a:camera prst="obliqueTopRight">
              <a:rot lat="0" lon="21300000" rev="0"/>
            </a:camera>
            <a:lightRig rig="threePt" dir="t"/>
          </a:scene3d>
          <a:sp3d/>
        </p:spPr>
        <p:txBody>
          <a:bodyPr>
            <a:scene3d>
              <a:camera prst="obliqueTopRight"/>
              <a:lightRig rig="threePt" dir="t"/>
            </a:scene3d>
          </a:bodyPr>
          <a:lstStyle>
            <a:lvl1pPr marL="0" indent="0">
              <a:lnSpc>
                <a:spcPct val="90000"/>
              </a:lnSpc>
              <a:spcBef>
                <a:spcPts val="1335"/>
              </a:spcBef>
              <a:spcAft>
                <a:spcPts val="0"/>
              </a:spcAft>
              <a:buNone/>
              <a:defRPr sz="4800" b="1" u="none" strike="noStrike" kern="1200" cap="none" spc="400" normalizeH="0">
                <a:solidFill>
                  <a:srgbClr val="7D5298"/>
                </a:solidFill>
                <a:uFillTx/>
                <a:latin typeface="+中文标题" charset="0"/>
                <a:ea typeface="+mj-ea"/>
              </a:defRPr>
            </a:lvl1pPr>
            <a:lvl2pPr marL="6096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endParaRPr lang="zh-CN" altLang="en-US"/>
          </a:p>
        </p:txBody>
      </p:sp>
      <p:pic>
        <p:nvPicPr>
          <p:cNvPr id="5" name="图片 4" descr="机器人学士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1170" y="4555490"/>
            <a:ext cx="2279650" cy="227965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/>
        </p:nvSpPr>
        <p:spPr>
          <a:xfrm>
            <a:off x="7549906" y="6419826"/>
            <a:ext cx="4750533" cy="44958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</a:t>
            </a:r>
            <a:r>
              <a:rPr lang="en-US" altLang="zh-CN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9</a:t>
            </a:r>
            <a:r>
              <a: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课  累加得分算成绩</a:t>
            </a:r>
            <a:r>
              <a:rPr lang="en-US" altLang="zh-CN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循环结构</a:t>
            </a:r>
            <a:endParaRPr lang="zh-CN" altLang="en-US" sz="20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sz="2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sz="2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5" animBg="1" uiExpand="1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iterate type="lt">
                    <p:tmPct val="20000"/>
                  </p:iterate>
                  <p:childTnLst>
                    <p:set>
                      <p:cBhvr>
                        <p:cTn dur="250" fill="hold">
                          <p:stCondLst>
                            <p:cond delay="0"/>
                          </p:stCondLst>
                        </p:cTn>
                        <p:tgtEl>
                          <p:spTgt spid="2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2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1" animBg="1" build="p">
        <p:tmplLst>
          <p:tmpl lvl="1">
            <p:tnLst>
              <p:par>
                <p:cTn presetID="2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286688" y="751042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790688" y="751042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9552288" y="751042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2.png"/><Relationship Id="rId3" Type="http://schemas.openxmlformats.org/officeDocument/2006/relationships/image" Target="../media/image15.jpeg"/><Relationship Id="rId2" Type="http://schemas.openxmlformats.org/officeDocument/2006/relationships/tags" Target="../tags/tag30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tags" Target="../tags/tag31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tags" Target="../tags/tag32.xml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Relationship Id="rId3" Type="http://schemas.openxmlformats.org/officeDocument/2006/relationships/image" Target="../media/image15.jpeg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41.xml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4.jpeg"/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tags" Target="../tags/tag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3.xml"/><Relationship Id="rId1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51.xml"/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5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tags" Target="../tags/tag52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5.jpeg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13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7.jpeg"/><Relationship Id="rId1" Type="http://schemas.openxmlformats.org/officeDocument/2006/relationships/tags" Target="../tags/tag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2" Type="http://schemas.openxmlformats.org/officeDocument/2006/relationships/slideLayout" Target="../slideLayouts/slideLayout5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tags" Target="../tags/tag17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4.jpeg"/><Relationship Id="rId3" Type="http://schemas.openxmlformats.org/officeDocument/2006/relationships/tags" Target="../tags/tag29.xml"/><Relationship Id="rId2" Type="http://schemas.openxmlformats.org/officeDocument/2006/relationships/image" Target="../media/image18.jpeg"/><Relationship Id="rId1" Type="http://schemas.openxmlformats.org/officeDocument/2006/relationships/tags" Target="../tags/tag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accent4">
                <a:lumMod val="60000"/>
                <a:lumOff val="40000"/>
              </a:schemeClr>
            </a:gs>
            <a:gs pos="77000">
              <a:srgbClr val="A4D1D4">
                <a:alpha val="100000"/>
              </a:srgbClr>
            </a:gs>
            <a:gs pos="90000">
              <a:schemeClr val="bg1"/>
            </a:gs>
            <a:gs pos="43000">
              <a:srgbClr val="4EAADD">
                <a:alpha val="82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0"/>
          </p:nvPr>
        </p:nvSpPr>
        <p:spPr>
          <a:xfrm>
            <a:off x="2067560" y="2403475"/>
            <a:ext cx="8144510" cy="1510665"/>
          </a:xfrm>
        </p:spPr>
        <p:txBody>
          <a:bodyPr/>
          <a:lstStyle/>
          <a:p>
            <a:r>
              <a:rPr lang="zh-CN" altLang="en-US" dirty="0">
                <a:solidFill>
                  <a:srgbClr val="7D5298"/>
                </a:solidFill>
                <a:uFillTx/>
              </a:rPr>
              <a:t>第</a:t>
            </a:r>
            <a:r>
              <a:rPr lang="en-US" altLang="zh-CN" dirty="0">
                <a:solidFill>
                  <a:srgbClr val="7D5298"/>
                </a:solidFill>
                <a:uFillTx/>
              </a:rPr>
              <a:t>9</a:t>
            </a:r>
            <a:r>
              <a:rPr lang="zh-CN" altLang="en-US" dirty="0">
                <a:solidFill>
                  <a:srgbClr val="7D5298"/>
                </a:solidFill>
                <a:uFillTx/>
              </a:rPr>
              <a:t>课</a:t>
            </a:r>
            <a:r>
              <a:rPr lang="en-US" altLang="zh-CN" dirty="0">
                <a:solidFill>
                  <a:srgbClr val="7D5298"/>
                </a:solidFill>
                <a:uFillTx/>
              </a:rPr>
              <a:t>   </a:t>
            </a:r>
            <a:r>
              <a:rPr lang="zh-CN" altLang="en-US" dirty="0">
                <a:solidFill>
                  <a:srgbClr val="7D5298"/>
                </a:solidFill>
                <a:uFillTx/>
              </a:rPr>
              <a:t>累加得分算成绩</a:t>
            </a:r>
            <a:endParaRPr lang="zh-CN" altLang="en-US" dirty="0">
              <a:solidFill>
                <a:srgbClr val="7D5298"/>
              </a:solidFill>
              <a:uFillTx/>
            </a:endParaRPr>
          </a:p>
          <a:p>
            <a:pPr algn="r"/>
            <a:r>
              <a:rPr lang="en-US" altLang="zh-CN" spc="-267" dirty="0">
                <a:solidFill>
                  <a:srgbClr val="A37EBA">
                    <a:lumMod val="7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——</a:t>
            </a:r>
            <a:r>
              <a:rPr lang="zh-CN" altLang="en-US" spc="-267" dirty="0">
                <a:solidFill>
                  <a:srgbClr val="A37EBA">
                    <a:lumMod val="7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循环结构</a:t>
            </a:r>
            <a:endParaRPr lang="zh-CN" altLang="en-US" dirty="0">
              <a:solidFill>
                <a:srgbClr val="7D5298"/>
              </a:solidFill>
              <a:uFillTx/>
            </a:endParaRPr>
          </a:p>
        </p:txBody>
      </p:sp>
      <p:sp>
        <p:nvSpPr>
          <p:cNvPr id="4" name="任意多边形: 形状 3"/>
          <p:cNvSpPr/>
          <p:nvPr/>
        </p:nvSpPr>
        <p:spPr>
          <a:xfrm flipH="1">
            <a:off x="3625215" y="4945380"/>
            <a:ext cx="5102860" cy="467995"/>
          </a:xfrm>
          <a:custGeom>
            <a:avLst/>
            <a:gdLst>
              <a:gd name="connsiteX0" fmla="*/ 8562780 w 8562780"/>
              <a:gd name="connsiteY0" fmla="*/ 0 h 573372"/>
              <a:gd name="connsiteX1" fmla="*/ 5633878 w 8562780"/>
              <a:gd name="connsiteY1" fmla="*/ 0 h 573372"/>
              <a:gd name="connsiteX2" fmla="*/ 2928902 w 8562780"/>
              <a:gd name="connsiteY2" fmla="*/ 0 h 573372"/>
              <a:gd name="connsiteX3" fmla="*/ 0 w 8562780"/>
              <a:gd name="connsiteY3" fmla="*/ 0 h 573372"/>
              <a:gd name="connsiteX4" fmla="*/ 286686 w 8562780"/>
              <a:gd name="connsiteY4" fmla="*/ 286686 h 573372"/>
              <a:gd name="connsiteX5" fmla="*/ 0 w 8562780"/>
              <a:gd name="connsiteY5" fmla="*/ 573372 h 573372"/>
              <a:gd name="connsiteX6" fmla="*/ 2928902 w 8562780"/>
              <a:gd name="connsiteY6" fmla="*/ 573372 h 573372"/>
              <a:gd name="connsiteX7" fmla="*/ 5633878 w 8562780"/>
              <a:gd name="connsiteY7" fmla="*/ 573372 h 573372"/>
              <a:gd name="connsiteX8" fmla="*/ 8562780 w 8562780"/>
              <a:gd name="connsiteY8" fmla="*/ 573372 h 573372"/>
              <a:gd name="connsiteX9" fmla="*/ 8276094 w 8562780"/>
              <a:gd name="connsiteY9" fmla="*/ 286686 h 573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562780" h="573372">
                <a:moveTo>
                  <a:pt x="8562780" y="0"/>
                </a:moveTo>
                <a:lnTo>
                  <a:pt x="5633878" y="0"/>
                </a:lnTo>
                <a:lnTo>
                  <a:pt x="2928902" y="0"/>
                </a:lnTo>
                <a:lnTo>
                  <a:pt x="0" y="0"/>
                </a:lnTo>
                <a:lnTo>
                  <a:pt x="286686" y="286686"/>
                </a:lnTo>
                <a:lnTo>
                  <a:pt x="0" y="573372"/>
                </a:lnTo>
                <a:lnTo>
                  <a:pt x="2928902" y="573372"/>
                </a:lnTo>
                <a:lnTo>
                  <a:pt x="5633878" y="573372"/>
                </a:lnTo>
                <a:lnTo>
                  <a:pt x="8562780" y="573372"/>
                </a:lnTo>
                <a:lnTo>
                  <a:pt x="8276094" y="28668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76200" dir="13500000" sy="23000" kx="1200000" algn="br" rotWithShape="0">
              <a:schemeClr val="bg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界首市师范附属小学</a:t>
            </a:r>
            <a:r>
              <a:rPr lang="en-US" altLang="zh-CN" sz="2400" b="1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400" b="1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薄小宁</a:t>
            </a:r>
            <a:endParaRPr lang="zh-CN" altLang="en-US" sz="2400" b="1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>
                <a:sym typeface="+mn-ea"/>
              </a:rPr>
              <a:t>1.</a:t>
            </a:r>
            <a:r>
              <a:rPr lang="zh-CN" altLang="en-US">
                <a:sym typeface="+mn-ea"/>
              </a:rPr>
              <a:t>计算单个题目得分</a:t>
            </a:r>
            <a:endParaRPr lang="zh-CN" altLang="en-US"/>
          </a:p>
        </p:txBody>
      </p:sp>
      <p:pic>
        <p:nvPicPr>
          <p:cNvPr id="6" name="图片 5" descr="第9课 双分支程序计算单个题目得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32805" y="990600"/>
            <a:ext cx="5142230" cy="5107940"/>
          </a:xfrm>
          <a:prstGeom prst="rect">
            <a:avLst/>
          </a:prstGeom>
        </p:spPr>
      </p:pic>
      <p:grpSp>
        <p:nvGrpSpPr>
          <p:cNvPr id="64" name="组合 63"/>
          <p:cNvGrpSpPr/>
          <p:nvPr/>
        </p:nvGrpSpPr>
        <p:grpSpPr>
          <a:xfrm>
            <a:off x="7299325" y="2174875"/>
            <a:ext cx="2158365" cy="1544955"/>
            <a:chOff x="4771" y="6636"/>
            <a:chExt cx="3399" cy="2433"/>
          </a:xfrm>
        </p:grpSpPr>
        <p:sp>
          <p:nvSpPr>
            <p:cNvPr id="53" name="动作按钮: 自定义 52"/>
            <p:cNvSpPr/>
            <p:nvPr/>
          </p:nvSpPr>
          <p:spPr>
            <a:xfrm rot="11280000">
              <a:off x="4771" y="6636"/>
              <a:ext cx="3354" cy="2420"/>
            </a:xfrm>
            <a:prstGeom prst="actionButtonBlank">
              <a:avLst/>
            </a:prstGeom>
            <a:gradFill>
              <a:gsLst>
                <a:gs pos="100000">
                  <a:srgbClr val="F9F8CA"/>
                </a:gs>
                <a:gs pos="6000">
                  <a:srgbClr val="4EAADD">
                    <a:alpha val="92000"/>
                  </a:srgbClr>
                </a:gs>
              </a:gsLst>
              <a:lin ang="18900000" scaled="1"/>
            </a:gradFill>
            <a:ln w="6350">
              <a:solidFill>
                <a:schemeClr val="accent6">
                  <a:alpha val="81000"/>
                </a:schemeClr>
              </a:solidFill>
            </a:ln>
          </p:spPr>
          <p:style>
            <a:lnRef idx="3">
              <a:schemeClr val="accent6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gradFill>
                  <a:gsLst>
                    <a:gs pos="100000">
                      <a:srgbClr val="F9F8CA"/>
                    </a:gs>
                    <a:gs pos="6000">
                      <a:srgbClr val="4EAADD"/>
                    </a:gs>
                  </a:gsLst>
                  <a:lin ang="18900000" scaled="1"/>
                </a:gradFill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4914" y="6887"/>
              <a:ext cx="3256" cy="2183"/>
            </a:xfrm>
            <a:prstGeom prst="rect">
              <a:avLst/>
            </a:prstGeom>
            <a:ln w="6350">
              <a:solidFill>
                <a:schemeClr val="accent6">
                  <a:alpha val="81000"/>
                </a:schemeClr>
              </a:solidFill>
            </a:ln>
          </p:spPr>
          <p:style>
            <a:lnRef idx="3">
              <a:schemeClr val="accent6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rtlCol="0">
              <a:noAutofit/>
            </a:bodyPr>
            <a:lstStyle/>
            <a:p>
              <a:pPr indent="457200" fontAlgn="auto"/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如果你遇到困难实在没办法了，那就请</a:t>
              </a:r>
              <a:r>
                <a:rPr lang="zh-CN" altLang="en-US" sz="2000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单击</a:t>
              </a:r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这里吧！</a:t>
              </a:r>
              <a:endParaRPr lang="zh-CN" altLang="en-US" sz="20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028065" y="1628775"/>
            <a:ext cx="4719320" cy="15678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仿宋" panose="02010609060101010101" charset="-122"/>
                <a:ea typeface="仿宋" panose="02010609060101010101" charset="-122"/>
              </a:rPr>
              <a:t>请在前两课程序的基础上，结合计分方案，定义得分变量，并初始化变量的值（如下图提示），合理使用分支结构，判断选手</a:t>
            </a:r>
            <a:r>
              <a:rPr lang="zh-CN" altLang="en-US" sz="20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输入的答案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</a:rPr>
              <a:t>是否正确。</a:t>
            </a:r>
            <a:endParaRPr lang="zh-CN" altLang="en-US" sz="2000">
              <a:latin typeface="仿宋" panose="02010609060101010101" charset="-122"/>
              <a:ea typeface="仿宋" panose="02010609060101010101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296035" y="856615"/>
            <a:ext cx="2093595" cy="744855"/>
            <a:chOff x="6483" y="6201"/>
            <a:chExt cx="3297" cy="933"/>
          </a:xfrm>
        </p:grpSpPr>
        <p:sp>
          <p:nvSpPr>
            <p:cNvPr id="8" name="文本框 7"/>
            <p:cNvSpPr txBox="1"/>
            <p:nvPr/>
          </p:nvSpPr>
          <p:spPr>
            <a:xfrm>
              <a:off x="7669" y="6534"/>
              <a:ext cx="2111" cy="57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写一写</a:t>
              </a:r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5" name="图片 14" descr="在线教育，创意写作和讲故事，文案概念，文本文档编辑，远程学习"/>
            <p:cNvPicPr>
              <a:picLocks noChangeAspect="1"/>
            </p:cNvPicPr>
            <p:nvPr/>
          </p:nvPicPr>
          <p:blipFill>
            <a:blip r:embed="rId3"/>
            <a:srcRect l="18013" t="9130" r="24487" b="11361"/>
            <a:stretch>
              <a:fillRect/>
            </a:stretch>
          </p:blipFill>
          <p:spPr>
            <a:xfrm>
              <a:off x="6483" y="6201"/>
              <a:ext cx="1103" cy="933"/>
            </a:xfrm>
            <a:prstGeom prst="rect">
              <a:avLst/>
            </a:prstGeom>
          </p:spPr>
        </p:pic>
      </p:grpSp>
      <p:pic>
        <p:nvPicPr>
          <p:cNvPr id="3" name="图片 2" descr="设置得分变量的值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800" y="3236595"/>
            <a:ext cx="3115310" cy="7677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344420" y="4088765"/>
            <a:ext cx="3402965" cy="2084705"/>
          </a:xfrm>
          <a:prstGeom prst="rect">
            <a:avLst/>
          </a:prstGeom>
          <a:solidFill>
            <a:schemeClr val="bg2"/>
          </a:solidFill>
          <a:ln w="31750" cmpd="sng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你和我编写的程序是否一致？如果不一致，请找出不同之处，再次阅读程序，看看是否能够实现单个题目判断正误并计算出分数。</a:t>
            </a:r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/>
              <a:t>2.</a:t>
            </a:r>
            <a:r>
              <a:rPr lang="zh-CN" altLang="en-US"/>
              <a:t>计算多个题目得分</a:t>
            </a:r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1148080" y="1602740"/>
            <a:ext cx="10095230" cy="8286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仿宋" panose="02010609060101010101" charset="-122"/>
                <a:ea typeface="仿宋" panose="02010609060101010101" charset="-122"/>
              </a:rPr>
              <a:t>你知道要想</a:t>
            </a:r>
            <a:r>
              <a:rPr lang="zh-CN" altLang="en-US" sz="20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循环执行</a:t>
            </a:r>
            <a:r>
              <a:rPr lang="en-US" altLang="zh-CN" sz="20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20</a:t>
            </a:r>
            <a:r>
              <a:rPr lang="zh-CN" altLang="en-US" sz="20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次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</a:rPr>
              <a:t>，选择哪种循环方式最合适吗？请在下图选出你认为合适的循环结构，并和小伙伴说一说选择的理由。</a:t>
            </a:r>
            <a:endParaRPr lang="zh-CN" altLang="en-US" sz="2000">
              <a:latin typeface="仿宋" panose="02010609060101010101" charset="-122"/>
              <a:ea typeface="仿宋" panose="02010609060101010101" charset="-122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1929130" y="3141980"/>
            <a:ext cx="2359660" cy="1852295"/>
            <a:chOff x="4771" y="6636"/>
            <a:chExt cx="3399" cy="2433"/>
          </a:xfrm>
        </p:grpSpPr>
        <p:sp>
          <p:nvSpPr>
            <p:cNvPr id="53" name="动作按钮: 自定义 52"/>
            <p:cNvSpPr/>
            <p:nvPr/>
          </p:nvSpPr>
          <p:spPr>
            <a:xfrm rot="11280000">
              <a:off x="4771" y="6636"/>
              <a:ext cx="3354" cy="2420"/>
            </a:xfrm>
            <a:prstGeom prst="actionButtonBlank">
              <a:avLst/>
            </a:prstGeom>
            <a:gradFill>
              <a:gsLst>
                <a:gs pos="100000">
                  <a:srgbClr val="F9F8CA"/>
                </a:gs>
                <a:gs pos="6000">
                  <a:srgbClr val="4EAADD">
                    <a:alpha val="92000"/>
                  </a:srgbClr>
                </a:gs>
              </a:gsLst>
              <a:lin ang="18900000" scaled="1"/>
            </a:gradFill>
            <a:ln w="6350">
              <a:solidFill>
                <a:schemeClr val="accent6">
                  <a:alpha val="81000"/>
                </a:schemeClr>
              </a:solidFill>
            </a:ln>
          </p:spPr>
          <p:style>
            <a:lnRef idx="3">
              <a:schemeClr val="accent6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gradFill>
                  <a:gsLst>
                    <a:gs pos="100000">
                      <a:srgbClr val="F9F8CA"/>
                    </a:gs>
                    <a:gs pos="6000">
                      <a:srgbClr val="4EAADD"/>
                    </a:gs>
                  </a:gsLst>
                  <a:lin ang="18900000" scaled="1"/>
                </a:gradFill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4914" y="6887"/>
              <a:ext cx="3256" cy="2183"/>
            </a:xfrm>
            <a:prstGeom prst="rect">
              <a:avLst/>
            </a:prstGeom>
            <a:ln w="6350">
              <a:solidFill>
                <a:schemeClr val="accent6">
                  <a:alpha val="81000"/>
                </a:schemeClr>
              </a:solidFill>
            </a:ln>
          </p:spPr>
          <p:style>
            <a:lnRef idx="3">
              <a:schemeClr val="accent6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rtlCol="0">
              <a:noAutofit/>
            </a:bodyPr>
            <a:lstStyle/>
            <a:p>
              <a:pPr indent="457200" fontAlgn="auto"/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如果你想听一听我对循环结构的理解，请</a:t>
              </a:r>
              <a:r>
                <a:rPr lang="zh-CN" altLang="en-US" sz="200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单击</a:t>
              </a:r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这里吧！</a:t>
              </a:r>
              <a:endParaRPr lang="zh-CN" altLang="en-US" sz="20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442085" y="793750"/>
            <a:ext cx="1803683" cy="711835"/>
            <a:chOff x="2610" y="1092"/>
            <a:chExt cx="2902" cy="1389"/>
          </a:xfrm>
        </p:grpSpPr>
        <p:pic>
          <p:nvPicPr>
            <p:cNvPr id="15" name="图片 14" descr="魔鬼电脑鼠标卡通人物设计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10" y="1092"/>
              <a:ext cx="1077" cy="1389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3477" y="1392"/>
              <a:ext cx="2035" cy="9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选一选</a:t>
              </a:r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l">
                <a:lnSpc>
                  <a:spcPct val="130000"/>
                </a:lnSpc>
                <a:buClrTx/>
                <a:buSzTx/>
                <a:buFontTx/>
              </a:pPr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666615" y="2550160"/>
            <a:ext cx="6122670" cy="1174115"/>
            <a:chOff x="6614" y="3155"/>
            <a:chExt cx="9642" cy="1849"/>
          </a:xfrm>
        </p:grpSpPr>
        <p:pic>
          <p:nvPicPr>
            <p:cNvPr id="4" name="图片 3" descr="一直循环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14" y="3172"/>
              <a:ext cx="2703" cy="1832"/>
            </a:xfrm>
            <a:prstGeom prst="rect">
              <a:avLst/>
            </a:prstGeom>
          </p:spPr>
        </p:pic>
        <p:pic>
          <p:nvPicPr>
            <p:cNvPr id="10" name="图片 9" descr="带次数的循环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77" y="3155"/>
              <a:ext cx="2808" cy="1816"/>
            </a:xfrm>
            <a:prstGeom prst="rect">
              <a:avLst/>
            </a:prstGeom>
          </p:spPr>
        </p:pic>
        <p:pic>
          <p:nvPicPr>
            <p:cNvPr id="12" name="图片 11" descr="带条件的循环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30" y="3191"/>
              <a:ext cx="3127" cy="1808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5109210" y="3868420"/>
            <a:ext cx="5244465" cy="990600"/>
            <a:chOff x="8046" y="6092"/>
            <a:chExt cx="8259" cy="1560"/>
          </a:xfrm>
        </p:grpSpPr>
        <p:grpSp>
          <p:nvGrpSpPr>
            <p:cNvPr id="3" name="组合 2"/>
            <p:cNvGrpSpPr/>
            <p:nvPr/>
          </p:nvGrpSpPr>
          <p:grpSpPr>
            <a:xfrm>
              <a:off x="8046" y="6102"/>
              <a:ext cx="4897" cy="1550"/>
              <a:chOff x="10911" y="7907"/>
              <a:chExt cx="4897" cy="1550"/>
            </a:xfrm>
          </p:grpSpPr>
          <p:sp>
            <p:nvSpPr>
              <p:cNvPr id="8" name="文本框 7"/>
              <p:cNvSpPr txBox="1"/>
              <p:nvPr/>
            </p:nvSpPr>
            <p:spPr>
              <a:xfrm>
                <a:off x="10911" y="7928"/>
                <a:ext cx="1431" cy="1529"/>
              </a:xfrm>
              <a:prstGeom prst="rect">
                <a:avLst/>
              </a:prstGeom>
              <a:noFill/>
              <a:ln w="31750" cmpd="sng">
                <a:noFill/>
              </a:ln>
            </p:spPr>
            <p:txBody>
              <a:bodyPr wrap="none" rtlCol="0" anchor="t">
                <a:noAutofit/>
              </a:bodyPr>
              <a:lstStyle/>
              <a:p>
                <a:r>
                  <a:rPr lang="zh-CN" altLang="en-US" sz="4400">
                    <a:cs typeface="楷体" panose="02010609060101010101" pitchFamily="49" charset="-122"/>
                    <a:sym typeface="Wingdings 2" panose="05020102010507070707" charset="0"/>
                  </a:rPr>
                  <a:t></a:t>
                </a:r>
                <a:endParaRPr lang="zh-CN" altLang="en-US" sz="4400">
                  <a:cs typeface="楷体" panose="02010609060101010101" pitchFamily="49" charset="-122"/>
                  <a:sym typeface="Wingdings 2" panose="05020102010507070707" charset="0"/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14377" y="7907"/>
                <a:ext cx="1431" cy="1529"/>
              </a:xfrm>
              <a:prstGeom prst="rect">
                <a:avLst/>
              </a:prstGeom>
              <a:noFill/>
              <a:ln w="31750" cmpd="sng">
                <a:noFill/>
              </a:ln>
            </p:spPr>
            <p:txBody>
              <a:bodyPr wrap="none" rtlCol="0" anchor="t">
                <a:noAutofit/>
              </a:bodyPr>
              <a:lstStyle/>
              <a:p>
                <a:r>
                  <a:rPr lang="zh-CN" altLang="en-US" sz="4400">
                    <a:cs typeface="楷体" panose="02010609060101010101" pitchFamily="49" charset="-122"/>
                    <a:sym typeface="Wingdings 2" panose="05020102010507070707" charset="0"/>
                  </a:rPr>
                  <a:t></a:t>
                </a:r>
                <a:endParaRPr lang="zh-CN" altLang="en-US" sz="4400">
                  <a:cs typeface="楷体" panose="02010609060101010101" pitchFamily="49" charset="-122"/>
                  <a:sym typeface="Wingdings 2" panose="05020102010507070707" charset="0"/>
                </a:endParaRPr>
              </a:p>
            </p:txBody>
          </p:sp>
        </p:grpSp>
        <p:sp>
          <p:nvSpPr>
            <p:cNvPr id="14" name="文本框 13"/>
            <p:cNvSpPr txBox="1"/>
            <p:nvPr/>
          </p:nvSpPr>
          <p:spPr>
            <a:xfrm>
              <a:off x="14875" y="6092"/>
              <a:ext cx="1431" cy="1529"/>
            </a:xfrm>
            <a:prstGeom prst="rect">
              <a:avLst/>
            </a:prstGeom>
            <a:noFill/>
            <a:ln w="31750" cmpd="sng">
              <a:noFill/>
            </a:ln>
          </p:spPr>
          <p:txBody>
            <a:bodyPr wrap="none" rtlCol="0" anchor="t">
              <a:noAutofit/>
            </a:bodyPr>
            <a:lstStyle/>
            <a:p>
              <a:r>
                <a:rPr lang="zh-CN" altLang="en-US" sz="4400">
                  <a:cs typeface="楷体" panose="02010609060101010101" pitchFamily="49" charset="-122"/>
                  <a:sym typeface="Wingdings 2" panose="05020102010507070707" charset="0"/>
                </a:rPr>
                <a:t></a:t>
              </a:r>
              <a:endParaRPr lang="zh-CN" altLang="en-US" sz="4400">
                <a:cs typeface="楷体" panose="02010609060101010101" pitchFamily="49" charset="-122"/>
                <a:sym typeface="Wingdings 2" panose="05020102010507070707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4"/>
          </p:nvPr>
        </p:nvSpPr>
        <p:spPr>
          <a:xfrm>
            <a:off x="899795" y="161290"/>
            <a:ext cx="5195570" cy="68199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2.</a:t>
            </a:r>
            <a:r>
              <a:rPr lang="zh-CN" altLang="en-US"/>
              <a:t>计算多个题目得分</a:t>
            </a:r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296035" y="856615"/>
            <a:ext cx="2120265" cy="744855"/>
            <a:chOff x="6483" y="6201"/>
            <a:chExt cx="3339" cy="933"/>
          </a:xfrm>
        </p:grpSpPr>
        <p:sp>
          <p:nvSpPr>
            <p:cNvPr id="11" name="文本框 10"/>
            <p:cNvSpPr txBox="1"/>
            <p:nvPr/>
          </p:nvSpPr>
          <p:spPr>
            <a:xfrm>
              <a:off x="7711" y="6534"/>
              <a:ext cx="2111" cy="57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写一写</a:t>
              </a:r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4" name="图片 13" descr="在线教育，创意写作和讲故事，文案概念，文本文档编辑，远程学习"/>
            <p:cNvPicPr>
              <a:picLocks noChangeAspect="1"/>
            </p:cNvPicPr>
            <p:nvPr/>
          </p:nvPicPr>
          <p:blipFill>
            <a:blip r:embed="rId1"/>
            <a:srcRect l="18013" t="9130" r="24487" b="11361"/>
            <a:stretch>
              <a:fillRect/>
            </a:stretch>
          </p:blipFill>
          <p:spPr>
            <a:xfrm>
              <a:off x="6483" y="6201"/>
              <a:ext cx="1103" cy="933"/>
            </a:xfrm>
            <a:prstGeom prst="rect">
              <a:avLst/>
            </a:prstGeom>
          </p:spPr>
        </p:pic>
      </p:grpSp>
      <p:sp>
        <p:nvSpPr>
          <p:cNvPr id="22" name="文本框 21"/>
          <p:cNvSpPr txBox="1"/>
          <p:nvPr>
            <p:custDataLst>
              <p:tags r:id="rId2"/>
            </p:custDataLst>
          </p:nvPr>
        </p:nvSpPr>
        <p:spPr>
          <a:xfrm>
            <a:off x="1148080" y="1616075"/>
            <a:ext cx="10095230" cy="8286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/>
            <a:r>
              <a:rPr lang="zh-CN" altLang="en-US" sz="2000">
                <a:latin typeface="仿宋" panose="02010609060101010101" charset="-122"/>
                <a:ea typeface="仿宋" panose="02010609060101010101" charset="-122"/>
                <a:sym typeface="+mn-ea"/>
              </a:rPr>
              <a:t>请根据优化后的计分条件流程图，把重复执行的相关内容移动到循环结构里面吧！</a:t>
            </a:r>
            <a:endParaRPr lang="zh-CN" altLang="en-US" sz="2000"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49" name="图片 48" descr="重复出题，计算，通分20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965" y="2018665"/>
            <a:ext cx="5424805" cy="4253230"/>
          </a:xfrm>
          <a:prstGeom prst="rect">
            <a:avLst/>
          </a:prstGeom>
        </p:spPr>
      </p:pic>
      <p:grpSp>
        <p:nvGrpSpPr>
          <p:cNvPr id="48" name="组合 47"/>
          <p:cNvGrpSpPr/>
          <p:nvPr/>
        </p:nvGrpSpPr>
        <p:grpSpPr>
          <a:xfrm>
            <a:off x="1768475" y="2766060"/>
            <a:ext cx="3798570" cy="2179955"/>
            <a:chOff x="10126" y="4377"/>
            <a:chExt cx="6631" cy="3712"/>
          </a:xfrm>
        </p:grpSpPr>
        <p:pic>
          <p:nvPicPr>
            <p:cNvPr id="36" name="图片 35" descr="第9课  重复20次，空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6" y="4883"/>
              <a:ext cx="3906" cy="2404"/>
            </a:xfrm>
            <a:prstGeom prst="rect">
              <a:avLst/>
            </a:prstGeom>
          </p:spPr>
        </p:pic>
        <p:grpSp>
          <p:nvGrpSpPr>
            <p:cNvPr id="46" name="组合 45"/>
            <p:cNvGrpSpPr/>
            <p:nvPr/>
          </p:nvGrpSpPr>
          <p:grpSpPr>
            <a:xfrm>
              <a:off x="12517" y="4377"/>
              <a:ext cx="4241" cy="3713"/>
              <a:chOff x="12039" y="4515"/>
              <a:chExt cx="4241" cy="3713"/>
            </a:xfrm>
          </p:grpSpPr>
          <p:grpSp>
            <p:nvGrpSpPr>
              <p:cNvPr id="26" name="组合 25"/>
              <p:cNvGrpSpPr/>
              <p:nvPr/>
            </p:nvGrpSpPr>
            <p:grpSpPr>
              <a:xfrm>
                <a:off x="13849" y="4914"/>
                <a:ext cx="2255" cy="2886"/>
                <a:chOff x="3338" y="4340"/>
                <a:chExt cx="2255" cy="2886"/>
              </a:xfrm>
            </p:grpSpPr>
            <p:sp>
              <p:nvSpPr>
                <p:cNvPr id="27" name="圆角矩形 26"/>
                <p:cNvSpPr/>
                <p:nvPr/>
              </p:nvSpPr>
              <p:spPr>
                <a:xfrm>
                  <a:off x="3693" y="4340"/>
                  <a:ext cx="1392" cy="583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587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</p:spPr>
              <p:style>
                <a:lnRef idx="0">
                  <a:srgbClr val="FFFFFF"/>
                </a:lnRef>
                <a:fillRef idx="1">
                  <a:schemeClr val="accent4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000" b="1">
                      <a:solidFill>
                        <a:schemeClr val="tx1"/>
                      </a:solidFill>
                      <a:latin typeface="宋体" panose="02010600030101010101" pitchFamily="2" charset="-122"/>
                      <a:ea typeface="宋体" panose="02010600030101010101" pitchFamily="2" charset="-122"/>
                    </a:rPr>
                    <a:t>出题</a:t>
                  </a:r>
                  <a:endParaRPr lang="zh-CN" altLang="en-US" sz="20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8" name="圆角矩形 27"/>
                <p:cNvSpPr/>
                <p:nvPr/>
              </p:nvSpPr>
              <p:spPr>
                <a:xfrm>
                  <a:off x="3338" y="6556"/>
                  <a:ext cx="2255" cy="670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587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</p:spPr>
              <p:style>
                <a:lnRef idx="0">
                  <a:srgbClr val="FFFFFF"/>
                </a:lnRef>
                <a:fillRef idx="1">
                  <a:schemeClr val="accent4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000" b="1">
                      <a:solidFill>
                        <a:schemeClr val="tx1"/>
                      </a:solidFill>
                      <a:latin typeface="宋体" panose="02010600030101010101" pitchFamily="2" charset="-122"/>
                      <a:ea typeface="宋体" panose="02010600030101010101" pitchFamily="2" charset="-122"/>
                    </a:rPr>
                    <a:t>计算得分</a:t>
                  </a:r>
                  <a:endParaRPr lang="zh-CN" altLang="en-US" sz="20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9" name="圆角矩形 28"/>
                <p:cNvSpPr/>
                <p:nvPr/>
              </p:nvSpPr>
              <p:spPr>
                <a:xfrm>
                  <a:off x="3693" y="5477"/>
                  <a:ext cx="1392" cy="572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587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</p:spPr>
              <p:style>
                <a:lnRef idx="0">
                  <a:srgbClr val="FFFFFF"/>
                </a:lnRef>
                <a:fillRef idx="1">
                  <a:schemeClr val="accent4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000" b="1">
                      <a:solidFill>
                        <a:schemeClr val="tx1"/>
                      </a:solidFill>
                      <a:latin typeface="宋体" panose="02010600030101010101" pitchFamily="2" charset="-122"/>
                      <a:ea typeface="宋体" panose="02010600030101010101" pitchFamily="2" charset="-122"/>
                    </a:rPr>
                    <a:t>判断</a:t>
                  </a:r>
                  <a:endParaRPr lang="zh-CN" altLang="en-US" sz="20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cxnSp>
              <p:nvCxnSpPr>
                <p:cNvPr id="30" name="直接箭头连接符 29"/>
                <p:cNvCxnSpPr/>
                <p:nvPr/>
              </p:nvCxnSpPr>
              <p:spPr>
                <a:xfrm flipH="1">
                  <a:off x="4389" y="4981"/>
                  <a:ext cx="5" cy="454"/>
                </a:xfrm>
                <a:prstGeom prst="straightConnector1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箭头连接符 30"/>
                <p:cNvCxnSpPr/>
                <p:nvPr/>
              </p:nvCxnSpPr>
              <p:spPr>
                <a:xfrm flipH="1">
                  <a:off x="4384" y="6108"/>
                  <a:ext cx="5" cy="454"/>
                </a:xfrm>
                <a:prstGeom prst="straightConnector1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组合 44"/>
              <p:cNvGrpSpPr/>
              <p:nvPr/>
            </p:nvGrpSpPr>
            <p:grpSpPr>
              <a:xfrm>
                <a:off x="12039" y="4515"/>
                <a:ext cx="4241" cy="3713"/>
                <a:chOff x="12312" y="4515"/>
                <a:chExt cx="4241" cy="3713"/>
              </a:xfrm>
            </p:grpSpPr>
            <p:sp>
              <p:nvSpPr>
                <p:cNvPr id="41" name="圆角矩形 40"/>
                <p:cNvSpPr/>
                <p:nvPr/>
              </p:nvSpPr>
              <p:spPr>
                <a:xfrm rot="5400000">
                  <a:off x="13388" y="5063"/>
                  <a:ext cx="3713" cy="2617"/>
                </a:xfrm>
                <a:prstGeom prst="roundRect">
                  <a:avLst/>
                </a:prstGeom>
                <a:noFill/>
                <a:ln w="25400">
                  <a:solidFill>
                    <a:schemeClr val="accent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4" name="左箭头 43"/>
                <p:cNvSpPr/>
                <p:nvPr/>
              </p:nvSpPr>
              <p:spPr>
                <a:xfrm>
                  <a:off x="12312" y="6174"/>
                  <a:ext cx="1628" cy="235"/>
                </a:xfrm>
                <a:prstGeom prst="leftArrow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grpSp>
        <p:nvGrpSpPr>
          <p:cNvPr id="23" name="组合 22"/>
          <p:cNvGrpSpPr/>
          <p:nvPr/>
        </p:nvGrpSpPr>
        <p:grpSpPr>
          <a:xfrm>
            <a:off x="7016750" y="2905760"/>
            <a:ext cx="2359660" cy="1852295"/>
            <a:chOff x="4771" y="6636"/>
            <a:chExt cx="3399" cy="2433"/>
          </a:xfrm>
        </p:grpSpPr>
        <p:sp>
          <p:nvSpPr>
            <p:cNvPr id="24" name="动作按钮: 自定义 23"/>
            <p:cNvSpPr/>
            <p:nvPr/>
          </p:nvSpPr>
          <p:spPr>
            <a:xfrm rot="11280000">
              <a:off x="4771" y="6636"/>
              <a:ext cx="3354" cy="2420"/>
            </a:xfrm>
            <a:prstGeom prst="actionButtonBlank">
              <a:avLst/>
            </a:prstGeom>
            <a:gradFill>
              <a:gsLst>
                <a:gs pos="100000">
                  <a:srgbClr val="F9F8CA"/>
                </a:gs>
                <a:gs pos="6000">
                  <a:srgbClr val="4EAADD">
                    <a:alpha val="92000"/>
                  </a:srgbClr>
                </a:gs>
              </a:gsLst>
              <a:lin ang="18900000" scaled="1"/>
            </a:gradFill>
            <a:ln w="6350">
              <a:solidFill>
                <a:schemeClr val="accent6">
                  <a:alpha val="81000"/>
                </a:schemeClr>
              </a:solidFill>
            </a:ln>
          </p:spPr>
          <p:style>
            <a:lnRef idx="3">
              <a:schemeClr val="accent6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gradFill>
                  <a:gsLst>
                    <a:gs pos="100000">
                      <a:srgbClr val="F9F8CA"/>
                    </a:gs>
                    <a:gs pos="6000">
                      <a:srgbClr val="4EAADD"/>
                    </a:gs>
                  </a:gsLst>
                  <a:lin ang="18900000" scaled="1"/>
                </a:gra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914" y="6887"/>
              <a:ext cx="3256" cy="2183"/>
            </a:xfrm>
            <a:prstGeom prst="rect">
              <a:avLst/>
            </a:prstGeom>
            <a:ln w="6350">
              <a:solidFill>
                <a:schemeClr val="accent6">
                  <a:alpha val="81000"/>
                </a:schemeClr>
              </a:solidFill>
            </a:ln>
          </p:spPr>
          <p:style>
            <a:lnRef idx="3">
              <a:schemeClr val="accent6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rtlCol="0">
              <a:noAutofit/>
            </a:bodyPr>
            <a:lstStyle/>
            <a:p>
              <a:pPr indent="457200" fontAlgn="auto"/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循环体内的代码，你都叠放正确了吗？赶快</a:t>
              </a:r>
              <a:r>
                <a:rPr lang="zh-CN" altLang="en-US" sz="2000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单击</a:t>
              </a:r>
              <a:r>
                <a:rPr lang="zh-CN" altLang="en-US" sz="20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这里验证吧</a:t>
              </a:r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！</a:t>
              </a:r>
              <a:endParaRPr lang="zh-CN" altLang="en-US" sz="20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/>
              <a:t>3.</a:t>
            </a:r>
            <a:r>
              <a:rPr lang="zh-CN" altLang="en-US"/>
              <a:t>输出总分，测验程序</a:t>
            </a:r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974725" y="1719580"/>
            <a:ext cx="3773805" cy="10198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仿宋" panose="02010609060101010101" charset="-122"/>
                <a:ea typeface="仿宋" panose="02010609060101010101" charset="-122"/>
              </a:rPr>
              <a:t>请使用下面的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</a:rPr>
              <a:t>“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</a:rPr>
              <a:t>合并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</a:rPr>
              <a:t>”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</a:rPr>
              <a:t>指令，在外观上显示答题结束的相关文字提醒和比赛的最终成绩。</a:t>
            </a:r>
            <a:endParaRPr lang="zh-CN" altLang="en-US" sz="2000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104640" y="4457065"/>
            <a:ext cx="6649720" cy="8731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仿宋" panose="02010609060101010101" charset="-122"/>
                <a:ea typeface="仿宋" panose="02010609060101010101" charset="-122"/>
              </a:rPr>
              <a:t>小组合作，调试验证程序，并把程序的执行过程记录在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</a:rPr>
              <a:t>“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</a:rPr>
              <a:t>项目活动记录表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</a:rPr>
              <a:t>”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</a:rPr>
              <a:t>的对应之处。</a:t>
            </a:r>
            <a:endParaRPr lang="zh-CN" altLang="en-US" sz="2000">
              <a:latin typeface="仿宋" panose="02010609060101010101" charset="-122"/>
              <a:ea typeface="仿宋" panose="02010609060101010101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384240" y="911987"/>
            <a:ext cx="2018328" cy="756158"/>
            <a:chOff x="6518" y="6230"/>
            <a:chExt cx="3281" cy="904"/>
          </a:xfrm>
        </p:grpSpPr>
        <p:sp>
          <p:nvSpPr>
            <p:cNvPr id="4" name="文本框 3"/>
            <p:cNvSpPr txBox="1"/>
            <p:nvPr/>
          </p:nvSpPr>
          <p:spPr>
            <a:xfrm>
              <a:off x="7688" y="6504"/>
              <a:ext cx="2111" cy="5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写一写</a:t>
              </a:r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3" name="图片 12" descr="在线教育，创意写作和讲故事，文案概念，文本文档编辑，远程学习"/>
            <p:cNvPicPr>
              <a:picLocks noChangeAspect="1"/>
            </p:cNvPicPr>
            <p:nvPr/>
          </p:nvPicPr>
          <p:blipFill>
            <a:blip r:embed="rId3"/>
            <a:srcRect l="18013" t="9130" r="24487" b="11361"/>
            <a:stretch>
              <a:fillRect/>
            </a:stretch>
          </p:blipFill>
          <p:spPr>
            <a:xfrm>
              <a:off x="6518" y="6230"/>
              <a:ext cx="1068" cy="904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4562475" y="3759200"/>
            <a:ext cx="1875155" cy="707390"/>
            <a:chOff x="6483" y="6201"/>
            <a:chExt cx="3360" cy="933"/>
          </a:xfrm>
        </p:grpSpPr>
        <p:sp>
          <p:nvSpPr>
            <p:cNvPr id="19" name="文本框 18"/>
            <p:cNvSpPr txBox="1"/>
            <p:nvPr/>
          </p:nvSpPr>
          <p:spPr>
            <a:xfrm>
              <a:off x="7732" y="6504"/>
              <a:ext cx="2111" cy="5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验一验</a:t>
              </a:r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0" name="图片 19" descr="在线教育，创意写作和讲故事，文案概念，文本文档编辑，远程学习"/>
            <p:cNvPicPr>
              <a:picLocks noChangeAspect="1"/>
            </p:cNvPicPr>
            <p:nvPr/>
          </p:nvPicPr>
          <p:blipFill>
            <a:blip r:embed="rId3"/>
            <a:srcRect l="18013" t="9130" r="24487" b="11361"/>
            <a:stretch>
              <a:fillRect/>
            </a:stretch>
          </p:blipFill>
          <p:spPr>
            <a:xfrm>
              <a:off x="6483" y="6201"/>
              <a:ext cx="1103" cy="933"/>
            </a:xfrm>
            <a:prstGeom prst="rect">
              <a:avLst/>
            </a:prstGeom>
          </p:spPr>
        </p:pic>
      </p:grpSp>
      <p:pic>
        <p:nvPicPr>
          <p:cNvPr id="7" name="图片 6" descr="C:/Users/Administrator/Desktop/合并.png合并"/>
          <p:cNvPicPr>
            <a:picLocks noChangeAspect="1"/>
          </p:cNvPicPr>
          <p:nvPr/>
        </p:nvPicPr>
        <p:blipFill>
          <a:blip r:embed="rId4"/>
          <a:srcRect t="5441" b="5441"/>
          <a:stretch>
            <a:fillRect/>
          </a:stretch>
        </p:blipFill>
        <p:spPr>
          <a:xfrm>
            <a:off x="966470" y="3045460"/>
            <a:ext cx="3628390" cy="64325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5259705" y="1141095"/>
            <a:ext cx="5123180" cy="2652395"/>
            <a:chOff x="8867" y="4397"/>
            <a:chExt cx="8068" cy="4177"/>
          </a:xfrm>
        </p:grpSpPr>
        <p:pic>
          <p:nvPicPr>
            <p:cNvPr id="6" name="图片 5" descr="第9课  提示指令，输出成绩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70" y="6095"/>
              <a:ext cx="7663" cy="2479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8867" y="4397"/>
              <a:ext cx="8068" cy="1267"/>
            </a:xfrm>
            <a:prstGeom prst="rect">
              <a:avLst/>
            </a:prstGeom>
            <a:solidFill>
              <a:schemeClr val="bg1"/>
            </a:solidFill>
            <a:ln w="31750" cmpd="sng">
              <a:solidFill>
                <a:schemeClr val="accent4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请按图示，把上面的程序模块合理的组合起来吧！</a:t>
              </a:r>
              <a:endParaRPr lang="zh-CN" altLang="en-US" sz="2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6802755" y="1587500"/>
            <a:ext cx="2158365" cy="1544955"/>
            <a:chOff x="4771" y="6636"/>
            <a:chExt cx="3399" cy="2433"/>
          </a:xfrm>
        </p:grpSpPr>
        <p:sp>
          <p:nvSpPr>
            <p:cNvPr id="53" name="动作按钮: 自定义 52"/>
            <p:cNvSpPr/>
            <p:nvPr/>
          </p:nvSpPr>
          <p:spPr>
            <a:xfrm rot="11280000">
              <a:off x="4771" y="6636"/>
              <a:ext cx="3354" cy="2420"/>
            </a:xfrm>
            <a:prstGeom prst="actionButtonBlank">
              <a:avLst/>
            </a:prstGeom>
            <a:gradFill>
              <a:gsLst>
                <a:gs pos="100000">
                  <a:srgbClr val="F9F8CA"/>
                </a:gs>
                <a:gs pos="6000">
                  <a:srgbClr val="4EAADD">
                    <a:alpha val="92000"/>
                  </a:srgbClr>
                </a:gs>
              </a:gsLst>
              <a:lin ang="18900000" scaled="1"/>
            </a:gradFill>
            <a:ln w="6350">
              <a:solidFill>
                <a:schemeClr val="accent6">
                  <a:alpha val="81000"/>
                </a:schemeClr>
              </a:solidFill>
            </a:ln>
          </p:spPr>
          <p:style>
            <a:lnRef idx="3">
              <a:schemeClr val="accent6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gradFill>
                  <a:gsLst>
                    <a:gs pos="100000">
                      <a:srgbClr val="F9F8CA"/>
                    </a:gs>
                    <a:gs pos="6000">
                      <a:srgbClr val="4EAADD"/>
                    </a:gs>
                  </a:gsLst>
                  <a:lin ang="18900000" scaled="1"/>
                </a:gradFill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4914" y="6887"/>
              <a:ext cx="3256" cy="2183"/>
            </a:xfrm>
            <a:prstGeom prst="rect">
              <a:avLst/>
            </a:prstGeom>
            <a:ln w="6350">
              <a:solidFill>
                <a:schemeClr val="accent6">
                  <a:alpha val="81000"/>
                </a:schemeClr>
              </a:solidFill>
            </a:ln>
          </p:spPr>
          <p:style>
            <a:lnRef idx="3">
              <a:schemeClr val="accent6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rtlCol="0">
              <a:noAutofit/>
            </a:bodyPr>
            <a:lstStyle/>
            <a:p>
              <a:pPr indent="457200" fontAlgn="auto"/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如果你遇到困难实在没办法了，那就请</a:t>
              </a:r>
              <a:r>
                <a:rPr lang="zh-CN" altLang="en-US" sz="2000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单击</a:t>
              </a:r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这里吧！</a:t>
              </a:r>
              <a:endParaRPr lang="zh-CN" altLang="en-US" sz="20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毕业帽。黑色和金色变种。"/>
          <p:cNvPicPr>
            <a:picLocks noChangeAspect="1"/>
          </p:cNvPicPr>
          <p:nvPr/>
        </p:nvPicPr>
        <p:blipFill>
          <a:blip r:embed="rId1"/>
          <a:srcRect t="57796"/>
          <a:stretch>
            <a:fillRect/>
          </a:stretch>
        </p:blipFill>
        <p:spPr>
          <a:xfrm rot="720000">
            <a:off x="9761855" y="224790"/>
            <a:ext cx="2266315" cy="99377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048115" y="247650"/>
            <a:ext cx="2995930" cy="6141720"/>
            <a:chOff x="14249" y="390"/>
            <a:chExt cx="4718" cy="9672"/>
          </a:xfrm>
        </p:grpSpPr>
        <p:grpSp>
          <p:nvGrpSpPr>
            <p:cNvPr id="7" name="组合 6"/>
            <p:cNvGrpSpPr/>
            <p:nvPr/>
          </p:nvGrpSpPr>
          <p:grpSpPr>
            <a:xfrm rot="20520000">
              <a:off x="17857" y="390"/>
              <a:ext cx="1110" cy="3988"/>
              <a:chOff x="872" y="1473"/>
              <a:chExt cx="1523" cy="3988"/>
            </a:xfrm>
          </p:grpSpPr>
          <p:sp>
            <p:nvSpPr>
              <p:cNvPr id="40" name="Freeform 179"/>
              <p:cNvSpPr/>
              <p:nvPr userDrawn="1"/>
            </p:nvSpPr>
            <p:spPr bwMode="auto">
              <a:xfrm>
                <a:off x="1709" y="1473"/>
                <a:ext cx="686" cy="1089"/>
              </a:xfrm>
              <a:custGeom>
                <a:avLst/>
                <a:gdLst>
                  <a:gd name="T0" fmla="*/ 78 w 158"/>
                  <a:gd name="T1" fmla="*/ 251 h 251"/>
                  <a:gd name="T2" fmla="*/ 0 w 158"/>
                  <a:gd name="T3" fmla="*/ 20 h 251"/>
                  <a:gd name="T4" fmla="*/ 158 w 158"/>
                  <a:gd name="T5" fmla="*/ 0 h 251"/>
                  <a:gd name="T6" fmla="*/ 78 w 158"/>
                  <a:gd name="T7" fmla="*/ 251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8" h="251">
                    <a:moveTo>
                      <a:pt x="78" y="251"/>
                    </a:moveTo>
                    <a:lnTo>
                      <a:pt x="0" y="20"/>
                    </a:lnTo>
                    <a:lnTo>
                      <a:pt x="158" y="0"/>
                    </a:lnTo>
                    <a:lnTo>
                      <a:pt x="78" y="251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185"/>
              <p:cNvSpPr/>
              <p:nvPr userDrawn="1"/>
            </p:nvSpPr>
            <p:spPr bwMode="auto">
              <a:xfrm>
                <a:off x="872" y="5257"/>
                <a:ext cx="312" cy="204"/>
              </a:xfrm>
              <a:custGeom>
                <a:avLst/>
                <a:gdLst>
                  <a:gd name="T0" fmla="*/ 0 w 72"/>
                  <a:gd name="T1" fmla="*/ 47 h 47"/>
                  <a:gd name="T2" fmla="*/ 49 w 72"/>
                  <a:gd name="T3" fmla="*/ 0 h 47"/>
                  <a:gd name="T4" fmla="*/ 72 w 72"/>
                  <a:gd name="T5" fmla="*/ 40 h 47"/>
                  <a:gd name="T6" fmla="*/ 0 w 72"/>
                  <a:gd name="T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47">
                    <a:moveTo>
                      <a:pt x="0" y="47"/>
                    </a:moveTo>
                    <a:lnTo>
                      <a:pt x="49" y="0"/>
                    </a:lnTo>
                    <a:lnTo>
                      <a:pt x="72" y="4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6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189"/>
              <p:cNvSpPr/>
              <p:nvPr userDrawn="1"/>
            </p:nvSpPr>
            <p:spPr bwMode="auto">
              <a:xfrm>
                <a:off x="1579" y="4133"/>
                <a:ext cx="256" cy="278"/>
              </a:xfrm>
              <a:custGeom>
                <a:avLst/>
                <a:gdLst>
                  <a:gd name="T0" fmla="*/ 0 w 59"/>
                  <a:gd name="T1" fmla="*/ 64 h 64"/>
                  <a:gd name="T2" fmla="*/ 17 w 59"/>
                  <a:gd name="T3" fmla="*/ 0 h 64"/>
                  <a:gd name="T4" fmla="*/ 59 w 59"/>
                  <a:gd name="T5" fmla="*/ 19 h 64"/>
                  <a:gd name="T6" fmla="*/ 0 w 59"/>
                  <a:gd name="T7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64">
                    <a:moveTo>
                      <a:pt x="0" y="64"/>
                    </a:moveTo>
                    <a:lnTo>
                      <a:pt x="17" y="0"/>
                    </a:lnTo>
                    <a:lnTo>
                      <a:pt x="59" y="19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FFF6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 rot="7980000">
              <a:off x="16513" y="8553"/>
              <a:ext cx="2346" cy="673"/>
              <a:chOff x="7126" y="7048"/>
              <a:chExt cx="1546" cy="673"/>
            </a:xfrm>
          </p:grpSpPr>
          <p:sp>
            <p:nvSpPr>
              <p:cNvPr id="115" name="Freeform 184"/>
              <p:cNvSpPr/>
              <p:nvPr userDrawn="1"/>
            </p:nvSpPr>
            <p:spPr bwMode="auto">
              <a:xfrm>
                <a:off x="8147" y="7048"/>
                <a:ext cx="525" cy="673"/>
              </a:xfrm>
              <a:custGeom>
                <a:avLst/>
                <a:gdLst>
                  <a:gd name="T0" fmla="*/ 0 w 121"/>
                  <a:gd name="T1" fmla="*/ 0 h 155"/>
                  <a:gd name="T2" fmla="*/ 121 w 121"/>
                  <a:gd name="T3" fmla="*/ 89 h 155"/>
                  <a:gd name="T4" fmla="*/ 51 w 121"/>
                  <a:gd name="T5" fmla="*/ 155 h 155"/>
                  <a:gd name="T6" fmla="*/ 0 w 121"/>
                  <a:gd name="T7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1" h="155">
                    <a:moveTo>
                      <a:pt x="0" y="0"/>
                    </a:moveTo>
                    <a:lnTo>
                      <a:pt x="121" y="89"/>
                    </a:lnTo>
                    <a:lnTo>
                      <a:pt x="51" y="15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00000">
                    <a:srgbClr val="F9F8CA"/>
                  </a:gs>
                  <a:gs pos="6000">
                    <a:srgbClr val="4EAA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186"/>
              <p:cNvSpPr/>
              <p:nvPr userDrawn="1"/>
            </p:nvSpPr>
            <p:spPr bwMode="auto">
              <a:xfrm>
                <a:off x="7126" y="7068"/>
                <a:ext cx="312" cy="204"/>
              </a:xfrm>
              <a:custGeom>
                <a:avLst/>
                <a:gdLst>
                  <a:gd name="T0" fmla="*/ 0 w 72"/>
                  <a:gd name="T1" fmla="*/ 47 h 47"/>
                  <a:gd name="T2" fmla="*/ 48 w 72"/>
                  <a:gd name="T3" fmla="*/ 0 h 47"/>
                  <a:gd name="T4" fmla="*/ 72 w 72"/>
                  <a:gd name="T5" fmla="*/ 40 h 47"/>
                  <a:gd name="T6" fmla="*/ 0 w 72"/>
                  <a:gd name="T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47">
                    <a:moveTo>
                      <a:pt x="0" y="47"/>
                    </a:moveTo>
                    <a:lnTo>
                      <a:pt x="48" y="0"/>
                    </a:lnTo>
                    <a:lnTo>
                      <a:pt x="72" y="40"/>
                    </a:lnTo>
                    <a:lnTo>
                      <a:pt x="0" y="47"/>
                    </a:lnTo>
                    <a:close/>
                  </a:path>
                </a:pathLst>
              </a:custGeom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 rot="13500000">
              <a:off x="14150" y="8849"/>
              <a:ext cx="1119" cy="920"/>
              <a:chOff x="14150" y="3569"/>
              <a:chExt cx="1119" cy="920"/>
            </a:xfrm>
          </p:grpSpPr>
          <p:sp>
            <p:nvSpPr>
              <p:cNvPr id="9947" name="Freeform 184"/>
              <p:cNvSpPr/>
              <p:nvPr userDrawn="1"/>
            </p:nvSpPr>
            <p:spPr bwMode="auto">
              <a:xfrm>
                <a:off x="14745" y="3569"/>
                <a:ext cx="525" cy="673"/>
              </a:xfrm>
              <a:custGeom>
                <a:avLst/>
                <a:gdLst>
                  <a:gd name="T0" fmla="*/ 0 w 121"/>
                  <a:gd name="T1" fmla="*/ 0 h 155"/>
                  <a:gd name="T2" fmla="*/ 121 w 121"/>
                  <a:gd name="T3" fmla="*/ 89 h 155"/>
                  <a:gd name="T4" fmla="*/ 51 w 121"/>
                  <a:gd name="T5" fmla="*/ 155 h 155"/>
                  <a:gd name="T6" fmla="*/ 0 w 121"/>
                  <a:gd name="T7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1" h="155">
                    <a:moveTo>
                      <a:pt x="0" y="0"/>
                    </a:moveTo>
                    <a:lnTo>
                      <a:pt x="121" y="89"/>
                    </a:lnTo>
                    <a:lnTo>
                      <a:pt x="51" y="1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7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49" name="Freeform 186"/>
              <p:cNvSpPr/>
              <p:nvPr userDrawn="1"/>
            </p:nvSpPr>
            <p:spPr bwMode="auto">
              <a:xfrm>
                <a:off x="14150" y="4285"/>
                <a:ext cx="312" cy="204"/>
              </a:xfrm>
              <a:custGeom>
                <a:avLst/>
                <a:gdLst>
                  <a:gd name="T0" fmla="*/ 0 w 72"/>
                  <a:gd name="T1" fmla="*/ 47 h 47"/>
                  <a:gd name="T2" fmla="*/ 48 w 72"/>
                  <a:gd name="T3" fmla="*/ 0 h 47"/>
                  <a:gd name="T4" fmla="*/ 72 w 72"/>
                  <a:gd name="T5" fmla="*/ 40 h 47"/>
                  <a:gd name="T6" fmla="*/ 0 w 72"/>
                  <a:gd name="T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47">
                    <a:moveTo>
                      <a:pt x="0" y="47"/>
                    </a:moveTo>
                    <a:lnTo>
                      <a:pt x="48" y="0"/>
                    </a:lnTo>
                    <a:lnTo>
                      <a:pt x="72" y="4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6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31" name="组合 30"/>
          <p:cNvGrpSpPr/>
          <p:nvPr>
            <p:custDataLst>
              <p:tags r:id="rId2"/>
            </p:custDataLst>
          </p:nvPr>
        </p:nvGrpSpPr>
        <p:grpSpPr>
          <a:xfrm>
            <a:off x="4979823" y="1644938"/>
            <a:ext cx="6436672" cy="3200429"/>
            <a:chOff x="6623" y="2684"/>
            <a:chExt cx="10963" cy="5451"/>
          </a:xfrm>
        </p:grpSpPr>
        <p:sp>
          <p:nvSpPr>
            <p:cNvPr id="23" name="对象3"/>
            <p:cNvSpPr/>
            <p:nvPr>
              <p:custDataLst>
                <p:tags r:id="rId3"/>
              </p:custDataLst>
            </p:nvPr>
          </p:nvSpPr>
          <p:spPr>
            <a:xfrm>
              <a:off x="6742" y="6381"/>
              <a:ext cx="10844" cy="1754"/>
            </a:xfrm>
            <a:custGeom>
              <a:avLst/>
              <a:gdLst/>
              <a:ahLst/>
              <a:cxnLst/>
              <a:rect l="l" t="t" r="r" b="b"/>
              <a:pathLst>
                <a:path w="7580376" h="1143000">
                  <a:moveTo>
                    <a:pt x="1106424" y="0"/>
                  </a:moveTo>
                  <a:cubicBezTo>
                    <a:pt x="1088136" y="0"/>
                    <a:pt x="1078992" y="9144"/>
                    <a:pt x="1069848" y="18288"/>
                  </a:cubicBezTo>
                  <a:cubicBezTo>
                    <a:pt x="1060704" y="18288"/>
                    <a:pt x="1060704" y="27432"/>
                    <a:pt x="1051560" y="27432"/>
                  </a:cubicBezTo>
                  <a:lnTo>
                    <a:pt x="18288" y="1051560"/>
                  </a:lnTo>
                  <a:cubicBezTo>
                    <a:pt x="-18288" y="1088136"/>
                    <a:pt x="9144" y="1143000"/>
                    <a:pt x="54864" y="1143000"/>
                  </a:cubicBezTo>
                  <a:lnTo>
                    <a:pt x="7525512" y="1143000"/>
                  </a:lnTo>
                  <a:cubicBezTo>
                    <a:pt x="7552944" y="1143000"/>
                    <a:pt x="7580376" y="1124712"/>
                    <a:pt x="7580376" y="1088136"/>
                  </a:cubicBezTo>
                  <a:lnTo>
                    <a:pt x="7580376" y="54864"/>
                  </a:lnTo>
                  <a:cubicBezTo>
                    <a:pt x="7580376" y="18288"/>
                    <a:pt x="7552944" y="0"/>
                    <a:pt x="7525512" y="0"/>
                  </a:cubicBezTo>
                  <a:lnTo>
                    <a:pt x="1106424" y="0"/>
                  </a:lnTo>
                </a:path>
              </a:pathLst>
            </a:custGeom>
            <a:noFill/>
            <a:ln w="22225">
              <a:gradFill>
                <a:gsLst>
                  <a:gs pos="100000">
                    <a:schemeClr val="accent1">
                      <a:lumMod val="20000"/>
                      <a:lumOff val="80000"/>
                      <a:alpha val="0"/>
                    </a:schemeClr>
                  </a:gs>
                  <a:gs pos="2000">
                    <a:srgbClr val="ED7D31"/>
                  </a:gs>
                </a:gsLst>
                <a:lin ang="0" scaled="0"/>
              </a:gradFill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lIns="1224000" tIns="0" rIns="0" bIns="0" numCol="1" spcCol="0" rtlCol="0" fromWordArt="0" anchor="ctr" anchorCtr="0" forceAA="0" compatLnSpc="1">
              <a:no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+mn-ea"/>
                  <a:sym typeface="+mn-ea"/>
                </a:rPr>
                <a:t>分享收获</a:t>
              </a:r>
              <a:endPara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+mn-ea"/>
                <a:sym typeface="+mn-ea"/>
              </a:endParaRPr>
            </a:p>
          </p:txBody>
        </p:sp>
        <p:sp>
          <p:nvSpPr>
            <p:cNvPr id="22" name="对象2"/>
            <p:cNvSpPr/>
            <p:nvPr>
              <p:custDataLst>
                <p:tags r:id="rId4"/>
              </p:custDataLst>
            </p:nvPr>
          </p:nvSpPr>
          <p:spPr>
            <a:xfrm>
              <a:off x="6623" y="2684"/>
              <a:ext cx="10821" cy="1737"/>
            </a:xfrm>
            <a:custGeom>
              <a:avLst/>
              <a:gdLst>
                <a:gd name="connsiteX0" fmla="*/ 1722 w 11918"/>
                <a:gd name="connsiteY0" fmla="*/ 1783 h 1783"/>
                <a:gd name="connsiteX1" fmla="*/ 1665 w 11918"/>
                <a:gd name="connsiteY1" fmla="*/ 1754 h 1783"/>
                <a:gd name="connsiteX2" fmla="*/ 1636 w 11918"/>
                <a:gd name="connsiteY2" fmla="*/ 1740 h 1783"/>
                <a:gd name="connsiteX3" fmla="*/ 9 w 11918"/>
                <a:gd name="connsiteY3" fmla="*/ 127 h 1783"/>
                <a:gd name="connsiteX4" fmla="*/ 253 w 11918"/>
                <a:gd name="connsiteY4" fmla="*/ 8 h 1783"/>
                <a:gd name="connsiteX5" fmla="*/ 11810 w 11918"/>
                <a:gd name="connsiteY5" fmla="*/ 0 h 1783"/>
                <a:gd name="connsiteX6" fmla="*/ 11918 w 11918"/>
                <a:gd name="connsiteY6" fmla="*/ 69 h 1783"/>
                <a:gd name="connsiteX7" fmla="*/ 11918 w 11918"/>
                <a:gd name="connsiteY7" fmla="*/ 1697 h 1783"/>
                <a:gd name="connsiteX8" fmla="*/ 11831 w 11918"/>
                <a:gd name="connsiteY8" fmla="*/ 1783 h 1783"/>
                <a:gd name="connsiteX9" fmla="*/ 1722 w 11918"/>
                <a:gd name="connsiteY9" fmla="*/ 1783 h 1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918" h="1783">
                  <a:moveTo>
                    <a:pt x="1722" y="1783"/>
                  </a:moveTo>
                  <a:cubicBezTo>
                    <a:pt x="1694" y="1783"/>
                    <a:pt x="1679" y="1769"/>
                    <a:pt x="1665" y="1754"/>
                  </a:cubicBezTo>
                  <a:cubicBezTo>
                    <a:pt x="1650" y="1754"/>
                    <a:pt x="1650" y="1740"/>
                    <a:pt x="1636" y="1740"/>
                  </a:cubicBezTo>
                  <a:lnTo>
                    <a:pt x="9" y="127"/>
                  </a:lnTo>
                  <a:cubicBezTo>
                    <a:pt x="-49" y="69"/>
                    <a:pt x="181" y="8"/>
                    <a:pt x="253" y="8"/>
                  </a:cubicBezTo>
                  <a:lnTo>
                    <a:pt x="11810" y="0"/>
                  </a:lnTo>
                  <a:cubicBezTo>
                    <a:pt x="11897" y="28"/>
                    <a:pt x="11918" y="12"/>
                    <a:pt x="11918" y="69"/>
                  </a:cubicBezTo>
                  <a:lnTo>
                    <a:pt x="11918" y="1697"/>
                  </a:lnTo>
                  <a:cubicBezTo>
                    <a:pt x="11918" y="1754"/>
                    <a:pt x="11874" y="1783"/>
                    <a:pt x="11831" y="1783"/>
                  </a:cubicBezTo>
                  <a:lnTo>
                    <a:pt x="1722" y="1783"/>
                  </a:lnTo>
                </a:path>
              </a:pathLst>
            </a:custGeom>
            <a:noFill/>
            <a:ln w="22225">
              <a:gradFill>
                <a:gsLst>
                  <a:gs pos="100000">
                    <a:schemeClr val="accent1">
                      <a:lumMod val="20000"/>
                      <a:lumOff val="80000"/>
                      <a:alpha val="0"/>
                    </a:schemeClr>
                  </a:gs>
                  <a:gs pos="2000">
                    <a:schemeClr val="accent1">
                      <a:alpha val="100000"/>
                    </a:schemeClr>
                  </a:gs>
                </a:gsLst>
                <a:lin ang="0" scaled="0"/>
              </a:gradFill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lIns="1224000" tIns="0" rIns="0" bIns="0" numCol="1" spcCol="0" rtlCol="0" fromWordArt="0" anchor="ctr" anchorCtr="0" forceAA="0" compatLnSpc="1">
              <a:no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+mn-ea"/>
                  <a:sym typeface="+mn-ea"/>
                </a:rPr>
                <a:t>项目回顾</a:t>
              </a:r>
              <a:endPara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+mn-ea"/>
                <a:sym typeface="+mn-ea"/>
              </a:endParaRPr>
            </a:p>
          </p:txBody>
        </p:sp>
      </p:grpSp>
      <p:sp>
        <p:nvSpPr>
          <p:cNvPr id="24" name="对象5"/>
          <p:cNvSpPr/>
          <p:nvPr>
            <p:custDataLst>
              <p:tags r:id="rId5"/>
            </p:custDataLst>
          </p:nvPr>
        </p:nvSpPr>
        <p:spPr>
          <a:xfrm>
            <a:off x="4545546" y="1378712"/>
            <a:ext cx="658893" cy="658893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27432" y="292608"/>
                </a:moveTo>
                <a:cubicBezTo>
                  <a:pt x="-9144" y="329184"/>
                  <a:pt x="-9144" y="393192"/>
                  <a:pt x="27432" y="438912"/>
                </a:cubicBezTo>
                <a:lnTo>
                  <a:pt x="292608" y="694944"/>
                </a:lnTo>
                <a:cubicBezTo>
                  <a:pt x="329184" y="740664"/>
                  <a:pt x="393192" y="740664"/>
                  <a:pt x="438912" y="694944"/>
                </a:cubicBezTo>
                <a:lnTo>
                  <a:pt x="694944" y="438912"/>
                </a:lnTo>
                <a:cubicBezTo>
                  <a:pt x="740664" y="393192"/>
                  <a:pt x="740664" y="329184"/>
                  <a:pt x="694944" y="292608"/>
                </a:cubicBezTo>
                <a:lnTo>
                  <a:pt x="438912" y="27432"/>
                </a:lnTo>
                <a:cubicBezTo>
                  <a:pt x="393192" y="-9144"/>
                  <a:pt x="329184" y="-9144"/>
                  <a:pt x="292608" y="27432"/>
                </a:cubicBezTo>
                <a:lnTo>
                  <a:pt x="27432" y="292608"/>
                </a:lnTo>
              </a:path>
            </a:pathLst>
          </a:custGeom>
          <a:solidFill>
            <a:schemeClr val="accent1"/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4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6" name="对象7"/>
          <p:cNvSpPr/>
          <p:nvPr>
            <p:custDataLst>
              <p:tags r:id="rId6"/>
            </p:custDataLst>
          </p:nvPr>
        </p:nvSpPr>
        <p:spPr>
          <a:xfrm>
            <a:off x="4545546" y="4405724"/>
            <a:ext cx="658893" cy="658893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27432" y="292608"/>
                </a:moveTo>
                <a:cubicBezTo>
                  <a:pt x="-9144" y="329184"/>
                  <a:pt x="-9144" y="393192"/>
                  <a:pt x="27432" y="438912"/>
                </a:cubicBezTo>
                <a:lnTo>
                  <a:pt x="292608" y="694944"/>
                </a:lnTo>
                <a:cubicBezTo>
                  <a:pt x="329184" y="740664"/>
                  <a:pt x="393192" y="740664"/>
                  <a:pt x="438912" y="694944"/>
                </a:cubicBezTo>
                <a:lnTo>
                  <a:pt x="694944" y="438912"/>
                </a:lnTo>
                <a:cubicBezTo>
                  <a:pt x="740664" y="393192"/>
                  <a:pt x="740664" y="329184"/>
                  <a:pt x="694944" y="292608"/>
                </a:cubicBezTo>
                <a:lnTo>
                  <a:pt x="438912" y="27432"/>
                </a:lnTo>
                <a:cubicBezTo>
                  <a:pt x="393192" y="-9144"/>
                  <a:pt x="329184" y="-9144"/>
                  <a:pt x="292608" y="27432"/>
                </a:cubicBezTo>
                <a:lnTo>
                  <a:pt x="27432" y="292608"/>
                </a:lnTo>
              </a:path>
            </a:pathLst>
          </a:custGeom>
          <a:solidFill>
            <a:srgbClr val="ED7D31"/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4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对象6"/>
          <p:cNvSpPr/>
          <p:nvPr>
            <p:custDataLst>
              <p:tags r:id="rId7"/>
            </p:custDataLst>
          </p:nvPr>
        </p:nvSpPr>
        <p:spPr>
          <a:xfrm>
            <a:off x="981710" y="1219200"/>
            <a:ext cx="4678045" cy="4107815"/>
          </a:xfrm>
          <a:custGeom>
            <a:avLst/>
            <a:gdLst/>
            <a:ahLst/>
            <a:cxnLst/>
            <a:rect l="l" t="t" r="r" b="b"/>
            <a:pathLst>
              <a:path w="4059936" h="4059936">
                <a:moveTo>
                  <a:pt x="137160" y="2359152"/>
                </a:moveTo>
                <a:cubicBezTo>
                  <a:pt x="-45720" y="2176272"/>
                  <a:pt x="-45720" y="1883664"/>
                  <a:pt x="137160" y="1700784"/>
                </a:cubicBezTo>
                <a:lnTo>
                  <a:pt x="1700784" y="137160"/>
                </a:lnTo>
                <a:cubicBezTo>
                  <a:pt x="1883664" y="-45720"/>
                  <a:pt x="2176272" y="-45720"/>
                  <a:pt x="2359152" y="137160"/>
                </a:cubicBezTo>
                <a:lnTo>
                  <a:pt x="3931920" y="1700784"/>
                </a:lnTo>
                <a:cubicBezTo>
                  <a:pt x="4105656" y="1883664"/>
                  <a:pt x="4105656" y="2176272"/>
                  <a:pt x="3931920" y="2359152"/>
                </a:cubicBezTo>
                <a:lnTo>
                  <a:pt x="2359152" y="3931920"/>
                </a:lnTo>
                <a:cubicBezTo>
                  <a:pt x="2176272" y="4105656"/>
                  <a:pt x="1883664" y="4105656"/>
                  <a:pt x="1700784" y="3931920"/>
                </a:cubicBezTo>
                <a:lnTo>
                  <a:pt x="137160" y="2359152"/>
                </a:lnTo>
              </a:path>
            </a:pathLst>
          </a:custGeom>
          <a:solidFill>
            <a:schemeClr val="accent1">
              <a:lumMod val="30000"/>
              <a:lumOff val="70000"/>
              <a:alpha val="30000"/>
            </a:schemeClr>
          </a:solidFill>
        </p:spPr>
        <p:txBody>
          <a:bodyPr lIns="0" tIns="0" rIns="0" bIns="0">
            <a:noAutofit/>
          </a:bodyPr>
          <a:lstStyle/>
          <a:p>
            <a:endParaRPr lang="zh-CN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" name="对象12"/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1252855" y="1431290"/>
            <a:ext cx="4149307" cy="3682800"/>
          </a:xfrm>
          <a:custGeom>
            <a:avLst/>
            <a:gdLst/>
            <a:ahLst/>
            <a:cxnLst/>
            <a:rect l="l" t="t" r="r" b="b"/>
            <a:pathLst>
              <a:path w="2340864" h="2340864">
                <a:moveTo>
                  <a:pt x="987552" y="73152"/>
                </a:moveTo>
                <a:lnTo>
                  <a:pt x="73152" y="987552"/>
                </a:lnTo>
                <a:cubicBezTo>
                  <a:pt x="-27432" y="1088136"/>
                  <a:pt x="-27432" y="1252728"/>
                  <a:pt x="73152" y="1353312"/>
                </a:cubicBezTo>
                <a:lnTo>
                  <a:pt x="987552" y="2267712"/>
                </a:lnTo>
                <a:cubicBezTo>
                  <a:pt x="1088136" y="2368296"/>
                  <a:pt x="1252728" y="2368296"/>
                  <a:pt x="1353312" y="2267712"/>
                </a:cubicBezTo>
                <a:lnTo>
                  <a:pt x="2267712" y="1353312"/>
                </a:lnTo>
                <a:cubicBezTo>
                  <a:pt x="2368296" y="1252728"/>
                  <a:pt x="2368296" y="1088136"/>
                  <a:pt x="2267712" y="987552"/>
                </a:cubicBezTo>
                <a:lnTo>
                  <a:pt x="1353312" y="73152"/>
                </a:lnTo>
                <a:cubicBezTo>
                  <a:pt x="1252728" y="-27432"/>
                  <a:pt x="1088136" y="-27432"/>
                  <a:pt x="987552" y="73152"/>
                </a:cubicBezTo>
              </a:path>
            </a:pathLst>
          </a:custGeom>
          <a:noFill/>
          <a:ln w="53975">
            <a:solidFill>
              <a:schemeClr val="accent1"/>
            </a:solidFill>
          </a:ln>
          <a:effectLst>
            <a:outerShdw blurRad="203200" dist="50800" dir="5400000" sx="5000" sy="5000" algn="ctr" rotWithShape="0">
              <a:schemeClr val="tx1">
                <a:alpha val="61000"/>
              </a:schemeClr>
            </a:outerShdw>
          </a:effectLst>
          <a:scene3d>
            <a:camera prst="obliqueTopRight"/>
            <a:lightRig rig="threePt" dir="t"/>
          </a:scene3d>
        </p:spPr>
        <p:txBody>
          <a:bodyPr wrap="square" lIns="360000" tIns="0" rIns="360000" bIns="0" anchor="ctr" anchorCtr="0">
            <a:noAutofit/>
          </a:bodyPr>
          <a:lstStyle/>
          <a:p>
            <a:pPr algn="dist" defTabSz="1219200">
              <a:lnSpc>
                <a:spcPct val="90000"/>
              </a:lnSpc>
              <a:spcBef>
                <a:spcPts val="1335"/>
              </a:spcBef>
              <a:buClrTx/>
              <a:buSzTx/>
              <a:buFont typeface="Arial" panose="020B0604020202020204" pitchFamily="34" charset="0"/>
            </a:pPr>
            <a:r>
              <a:rPr lang="zh-CN" altLang="en-US" sz="4800" b="1" kern="100" spc="400" dirty="0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ngsana New" panose="02020603050405020304" pitchFamily="18" charset="-34"/>
                <a:sym typeface="+mn-ea"/>
              </a:rPr>
              <a:t>三、收获园</a:t>
            </a:r>
            <a:endParaRPr lang="zh-CN" altLang="en-US" sz="4800" b="1" kern="100" spc="400" dirty="0">
              <a:solidFill>
                <a:schemeClr val="tx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FillTx/>
              <a:latin typeface="微软雅黑" panose="020B0503020204020204" pitchFamily="34" charset="-122"/>
              <a:ea typeface="微软雅黑" panose="020B0503020204020204" pitchFamily="34" charset="-122"/>
              <a:cs typeface="Angsana New" panose="02020603050405020304" pitchFamily="18" charset="-34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1242060" y="1572895"/>
            <a:ext cx="7995285" cy="504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/>
            <a:r>
              <a:rPr lang="zh-CN" sz="2000">
                <a:latin typeface="仿宋" panose="02010609060101010101" charset="-122"/>
                <a:ea typeface="仿宋" panose="02010609060101010101" charset="-122"/>
              </a:rPr>
              <a:t>回顾本课，思考交流以下问题：</a:t>
            </a:r>
            <a:endParaRPr lang="zh-CN" sz="2000">
              <a:latin typeface="仿宋" panose="02010609060101010101" charset="-122"/>
              <a:ea typeface="仿宋" panose="02010609060101010101" charset="-122"/>
            </a:endParaRPr>
          </a:p>
          <a:p>
            <a:pPr indent="457200" fontAlgn="auto"/>
            <a:endParaRPr lang="zh-CN" sz="2000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56005" y="1995805"/>
            <a:ext cx="10091420" cy="14681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（1）在利用算法的分支结构计算单个题目得分时，一般选用哪种分支结构？为什么？</a:t>
            </a:r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457200" fontAlgn="auto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（2）20道题目，每一题都包含出题、判题和计分三个环节，根据下图提示回想在编写程序时，用到了算法的什么结构？这种控制结构类型有几种？它们之间有何区别？</a:t>
            </a:r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442720" y="828040"/>
            <a:ext cx="1973580" cy="653415"/>
            <a:chOff x="6483" y="6201"/>
            <a:chExt cx="3360" cy="933"/>
          </a:xfrm>
        </p:grpSpPr>
        <p:sp>
          <p:nvSpPr>
            <p:cNvPr id="2" name="文本框 1"/>
            <p:cNvSpPr txBox="1"/>
            <p:nvPr/>
          </p:nvSpPr>
          <p:spPr>
            <a:xfrm>
              <a:off x="7732" y="6487"/>
              <a:ext cx="2111" cy="50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说一说</a:t>
              </a:r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5" name="图片 4" descr="在线教育，创意写作和讲故事，文案概念，文本文档编辑，远程学习"/>
            <p:cNvPicPr>
              <a:picLocks noChangeAspect="1"/>
            </p:cNvPicPr>
            <p:nvPr/>
          </p:nvPicPr>
          <p:blipFill>
            <a:blip r:embed="rId2"/>
            <a:srcRect l="18013" t="9130" r="24487" b="11361"/>
            <a:stretch>
              <a:fillRect/>
            </a:stretch>
          </p:blipFill>
          <p:spPr>
            <a:xfrm>
              <a:off x="6483" y="6201"/>
              <a:ext cx="1103" cy="933"/>
            </a:xfrm>
            <a:prstGeom prst="rect">
              <a:avLst/>
            </a:prstGeom>
          </p:spPr>
        </p:pic>
      </p:grpSp>
      <p:sp>
        <p:nvSpPr>
          <p:cNvPr id="6" name="内容占位符 5"/>
          <p:cNvSpPr>
            <a:spLocks noGrp="1"/>
          </p:cNvSpPr>
          <p:nvPr>
            <p:ph idx="14"/>
          </p:nvPr>
        </p:nvSpPr>
        <p:spPr>
          <a:xfrm>
            <a:off x="899795" y="161290"/>
            <a:ext cx="6001385" cy="68199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1.</a:t>
            </a:r>
            <a:r>
              <a:rPr lang="zh-CN" altLang="en-US"/>
              <a:t>项目回顾</a:t>
            </a:r>
            <a:endParaRPr lang="zh-CN" altLang="en-US"/>
          </a:p>
        </p:txBody>
      </p:sp>
      <p:pic>
        <p:nvPicPr>
          <p:cNvPr id="10" name="图片 9" descr="双分支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550" y="3978275"/>
            <a:ext cx="2388235" cy="1950720"/>
          </a:xfrm>
          <a:prstGeom prst="rect">
            <a:avLst/>
          </a:prstGeom>
        </p:spPr>
      </p:pic>
      <p:pic>
        <p:nvPicPr>
          <p:cNvPr id="4" name="图片 3" descr="带次数的循环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300" y="3978275"/>
            <a:ext cx="2489835" cy="161036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442720" y="828040"/>
            <a:ext cx="1973580" cy="653415"/>
            <a:chOff x="6483" y="6201"/>
            <a:chExt cx="3360" cy="933"/>
          </a:xfrm>
        </p:grpSpPr>
        <p:sp>
          <p:nvSpPr>
            <p:cNvPr id="2" name="文本框 1"/>
            <p:cNvSpPr txBox="1"/>
            <p:nvPr/>
          </p:nvSpPr>
          <p:spPr>
            <a:xfrm>
              <a:off x="7732" y="6487"/>
              <a:ext cx="2111" cy="50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写一写</a:t>
              </a:r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5" name="图片 4" descr="在线教育，创意写作和讲故事，文案概念，文本文档编辑，远程学习"/>
            <p:cNvPicPr>
              <a:picLocks noChangeAspect="1"/>
            </p:cNvPicPr>
            <p:nvPr/>
          </p:nvPicPr>
          <p:blipFill>
            <a:blip r:embed="rId1"/>
            <a:srcRect l="18013" t="9130" r="24487" b="11361"/>
            <a:stretch>
              <a:fillRect/>
            </a:stretch>
          </p:blipFill>
          <p:spPr>
            <a:xfrm>
              <a:off x="6483" y="6201"/>
              <a:ext cx="1103" cy="933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393825" y="1710055"/>
            <a:ext cx="9403715" cy="2044700"/>
          </a:xfrm>
          <a:prstGeom prst="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000">
                <a:latin typeface="仿宋" panose="02010609060101010101" charset="-122"/>
                <a:ea typeface="仿宋" panose="02010609060101010101" charset="-122"/>
              </a:rPr>
              <a:t>请在这里写下本节课你的收获：</a:t>
            </a:r>
            <a:endParaRPr lang="zh-CN" sz="2000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idx="14"/>
          </p:nvPr>
        </p:nvSpPr>
        <p:spPr>
          <a:xfrm>
            <a:off x="899795" y="161290"/>
            <a:ext cx="6001385" cy="68199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2.</a:t>
            </a:r>
            <a:r>
              <a:rPr lang="zh-CN" altLang="en-US"/>
              <a:t>分享收获</a:t>
            </a:r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9048115" y="247650"/>
            <a:ext cx="2995930" cy="6141720"/>
            <a:chOff x="14249" y="390"/>
            <a:chExt cx="4718" cy="9672"/>
          </a:xfrm>
        </p:grpSpPr>
        <p:grpSp>
          <p:nvGrpSpPr>
            <p:cNvPr id="7" name="组合 6"/>
            <p:cNvGrpSpPr/>
            <p:nvPr/>
          </p:nvGrpSpPr>
          <p:grpSpPr>
            <a:xfrm rot="20520000">
              <a:off x="17857" y="390"/>
              <a:ext cx="1110" cy="3988"/>
              <a:chOff x="872" y="1473"/>
              <a:chExt cx="1523" cy="3988"/>
            </a:xfrm>
          </p:grpSpPr>
          <p:sp>
            <p:nvSpPr>
              <p:cNvPr id="40" name="Freeform 179"/>
              <p:cNvSpPr/>
              <p:nvPr userDrawn="1"/>
            </p:nvSpPr>
            <p:spPr bwMode="auto">
              <a:xfrm>
                <a:off x="1709" y="1473"/>
                <a:ext cx="686" cy="1089"/>
              </a:xfrm>
              <a:custGeom>
                <a:avLst/>
                <a:gdLst>
                  <a:gd name="T0" fmla="*/ 78 w 158"/>
                  <a:gd name="T1" fmla="*/ 251 h 251"/>
                  <a:gd name="T2" fmla="*/ 0 w 158"/>
                  <a:gd name="T3" fmla="*/ 20 h 251"/>
                  <a:gd name="T4" fmla="*/ 158 w 158"/>
                  <a:gd name="T5" fmla="*/ 0 h 251"/>
                  <a:gd name="T6" fmla="*/ 78 w 158"/>
                  <a:gd name="T7" fmla="*/ 251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8" h="251">
                    <a:moveTo>
                      <a:pt x="78" y="251"/>
                    </a:moveTo>
                    <a:lnTo>
                      <a:pt x="0" y="20"/>
                    </a:lnTo>
                    <a:lnTo>
                      <a:pt x="158" y="0"/>
                    </a:lnTo>
                    <a:lnTo>
                      <a:pt x="78" y="251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185"/>
              <p:cNvSpPr/>
              <p:nvPr userDrawn="1"/>
            </p:nvSpPr>
            <p:spPr bwMode="auto">
              <a:xfrm>
                <a:off x="872" y="5257"/>
                <a:ext cx="312" cy="204"/>
              </a:xfrm>
              <a:custGeom>
                <a:avLst/>
                <a:gdLst>
                  <a:gd name="T0" fmla="*/ 0 w 72"/>
                  <a:gd name="T1" fmla="*/ 47 h 47"/>
                  <a:gd name="T2" fmla="*/ 49 w 72"/>
                  <a:gd name="T3" fmla="*/ 0 h 47"/>
                  <a:gd name="T4" fmla="*/ 72 w 72"/>
                  <a:gd name="T5" fmla="*/ 40 h 47"/>
                  <a:gd name="T6" fmla="*/ 0 w 72"/>
                  <a:gd name="T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47">
                    <a:moveTo>
                      <a:pt x="0" y="47"/>
                    </a:moveTo>
                    <a:lnTo>
                      <a:pt x="49" y="0"/>
                    </a:lnTo>
                    <a:lnTo>
                      <a:pt x="72" y="4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6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189"/>
              <p:cNvSpPr/>
              <p:nvPr userDrawn="1"/>
            </p:nvSpPr>
            <p:spPr bwMode="auto">
              <a:xfrm>
                <a:off x="1579" y="4133"/>
                <a:ext cx="256" cy="278"/>
              </a:xfrm>
              <a:custGeom>
                <a:avLst/>
                <a:gdLst>
                  <a:gd name="T0" fmla="*/ 0 w 59"/>
                  <a:gd name="T1" fmla="*/ 64 h 64"/>
                  <a:gd name="T2" fmla="*/ 17 w 59"/>
                  <a:gd name="T3" fmla="*/ 0 h 64"/>
                  <a:gd name="T4" fmla="*/ 59 w 59"/>
                  <a:gd name="T5" fmla="*/ 19 h 64"/>
                  <a:gd name="T6" fmla="*/ 0 w 59"/>
                  <a:gd name="T7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64">
                    <a:moveTo>
                      <a:pt x="0" y="64"/>
                    </a:moveTo>
                    <a:lnTo>
                      <a:pt x="17" y="0"/>
                    </a:lnTo>
                    <a:lnTo>
                      <a:pt x="59" y="19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FFF6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 rot="7980000">
              <a:off x="16513" y="8553"/>
              <a:ext cx="2346" cy="673"/>
              <a:chOff x="7126" y="7048"/>
              <a:chExt cx="1546" cy="673"/>
            </a:xfrm>
          </p:grpSpPr>
          <p:sp>
            <p:nvSpPr>
              <p:cNvPr id="115" name="Freeform 184"/>
              <p:cNvSpPr/>
              <p:nvPr userDrawn="1"/>
            </p:nvSpPr>
            <p:spPr bwMode="auto">
              <a:xfrm>
                <a:off x="8147" y="7048"/>
                <a:ext cx="525" cy="673"/>
              </a:xfrm>
              <a:custGeom>
                <a:avLst/>
                <a:gdLst>
                  <a:gd name="T0" fmla="*/ 0 w 121"/>
                  <a:gd name="T1" fmla="*/ 0 h 155"/>
                  <a:gd name="T2" fmla="*/ 121 w 121"/>
                  <a:gd name="T3" fmla="*/ 89 h 155"/>
                  <a:gd name="T4" fmla="*/ 51 w 121"/>
                  <a:gd name="T5" fmla="*/ 155 h 155"/>
                  <a:gd name="T6" fmla="*/ 0 w 121"/>
                  <a:gd name="T7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1" h="155">
                    <a:moveTo>
                      <a:pt x="0" y="0"/>
                    </a:moveTo>
                    <a:lnTo>
                      <a:pt x="121" y="89"/>
                    </a:lnTo>
                    <a:lnTo>
                      <a:pt x="51" y="15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00000">
                    <a:srgbClr val="F9F8CA"/>
                  </a:gs>
                  <a:gs pos="6000">
                    <a:srgbClr val="4EAA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186"/>
              <p:cNvSpPr/>
              <p:nvPr userDrawn="1"/>
            </p:nvSpPr>
            <p:spPr bwMode="auto">
              <a:xfrm>
                <a:off x="7126" y="7068"/>
                <a:ext cx="312" cy="204"/>
              </a:xfrm>
              <a:custGeom>
                <a:avLst/>
                <a:gdLst>
                  <a:gd name="T0" fmla="*/ 0 w 72"/>
                  <a:gd name="T1" fmla="*/ 47 h 47"/>
                  <a:gd name="T2" fmla="*/ 48 w 72"/>
                  <a:gd name="T3" fmla="*/ 0 h 47"/>
                  <a:gd name="T4" fmla="*/ 72 w 72"/>
                  <a:gd name="T5" fmla="*/ 40 h 47"/>
                  <a:gd name="T6" fmla="*/ 0 w 72"/>
                  <a:gd name="T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47">
                    <a:moveTo>
                      <a:pt x="0" y="47"/>
                    </a:moveTo>
                    <a:lnTo>
                      <a:pt x="48" y="0"/>
                    </a:lnTo>
                    <a:lnTo>
                      <a:pt x="72" y="40"/>
                    </a:lnTo>
                    <a:lnTo>
                      <a:pt x="0" y="47"/>
                    </a:lnTo>
                    <a:close/>
                  </a:path>
                </a:pathLst>
              </a:custGeom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 rot="13500000">
              <a:off x="14150" y="8849"/>
              <a:ext cx="1119" cy="920"/>
              <a:chOff x="14150" y="3569"/>
              <a:chExt cx="1119" cy="920"/>
            </a:xfrm>
          </p:grpSpPr>
          <p:sp>
            <p:nvSpPr>
              <p:cNvPr id="9947" name="Freeform 184"/>
              <p:cNvSpPr/>
              <p:nvPr userDrawn="1"/>
            </p:nvSpPr>
            <p:spPr bwMode="auto">
              <a:xfrm>
                <a:off x="14745" y="3569"/>
                <a:ext cx="525" cy="673"/>
              </a:xfrm>
              <a:custGeom>
                <a:avLst/>
                <a:gdLst>
                  <a:gd name="T0" fmla="*/ 0 w 121"/>
                  <a:gd name="T1" fmla="*/ 0 h 155"/>
                  <a:gd name="T2" fmla="*/ 121 w 121"/>
                  <a:gd name="T3" fmla="*/ 89 h 155"/>
                  <a:gd name="T4" fmla="*/ 51 w 121"/>
                  <a:gd name="T5" fmla="*/ 155 h 155"/>
                  <a:gd name="T6" fmla="*/ 0 w 121"/>
                  <a:gd name="T7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1" h="155">
                    <a:moveTo>
                      <a:pt x="0" y="0"/>
                    </a:moveTo>
                    <a:lnTo>
                      <a:pt x="121" y="89"/>
                    </a:lnTo>
                    <a:lnTo>
                      <a:pt x="51" y="1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7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49" name="Freeform 186"/>
              <p:cNvSpPr/>
              <p:nvPr userDrawn="1"/>
            </p:nvSpPr>
            <p:spPr bwMode="auto">
              <a:xfrm>
                <a:off x="14150" y="4285"/>
                <a:ext cx="312" cy="204"/>
              </a:xfrm>
              <a:custGeom>
                <a:avLst/>
                <a:gdLst>
                  <a:gd name="T0" fmla="*/ 0 w 72"/>
                  <a:gd name="T1" fmla="*/ 47 h 47"/>
                  <a:gd name="T2" fmla="*/ 48 w 72"/>
                  <a:gd name="T3" fmla="*/ 0 h 47"/>
                  <a:gd name="T4" fmla="*/ 72 w 72"/>
                  <a:gd name="T5" fmla="*/ 40 h 47"/>
                  <a:gd name="T6" fmla="*/ 0 w 72"/>
                  <a:gd name="T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47">
                    <a:moveTo>
                      <a:pt x="0" y="47"/>
                    </a:moveTo>
                    <a:lnTo>
                      <a:pt x="48" y="0"/>
                    </a:lnTo>
                    <a:lnTo>
                      <a:pt x="72" y="4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6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3" name="对象5"/>
          <p:cNvSpPr/>
          <p:nvPr>
            <p:custDataLst>
              <p:tags r:id="rId1"/>
            </p:custDataLst>
          </p:nvPr>
        </p:nvSpPr>
        <p:spPr>
          <a:xfrm>
            <a:off x="4545546" y="1378712"/>
            <a:ext cx="658893" cy="658893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27432" y="292608"/>
                </a:moveTo>
                <a:cubicBezTo>
                  <a:pt x="-9144" y="329184"/>
                  <a:pt x="-9144" y="393192"/>
                  <a:pt x="27432" y="438912"/>
                </a:cubicBezTo>
                <a:lnTo>
                  <a:pt x="292608" y="694944"/>
                </a:lnTo>
                <a:cubicBezTo>
                  <a:pt x="329184" y="740664"/>
                  <a:pt x="393192" y="740664"/>
                  <a:pt x="438912" y="694944"/>
                </a:cubicBezTo>
                <a:lnTo>
                  <a:pt x="694944" y="438912"/>
                </a:lnTo>
                <a:cubicBezTo>
                  <a:pt x="740664" y="393192"/>
                  <a:pt x="740664" y="329184"/>
                  <a:pt x="694944" y="292608"/>
                </a:cubicBezTo>
                <a:lnTo>
                  <a:pt x="438912" y="27432"/>
                </a:lnTo>
                <a:cubicBezTo>
                  <a:pt x="393192" y="-9144"/>
                  <a:pt x="329184" y="-9144"/>
                  <a:pt x="292608" y="27432"/>
                </a:cubicBezTo>
                <a:lnTo>
                  <a:pt x="27432" y="292608"/>
                </a:lnTo>
              </a:path>
            </a:pathLst>
          </a:custGeom>
          <a:solidFill>
            <a:schemeClr val="accent1"/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4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4" name="对象7"/>
          <p:cNvSpPr/>
          <p:nvPr>
            <p:custDataLst>
              <p:tags r:id="rId2"/>
            </p:custDataLst>
          </p:nvPr>
        </p:nvSpPr>
        <p:spPr>
          <a:xfrm>
            <a:off x="4545546" y="4405724"/>
            <a:ext cx="658893" cy="658893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27432" y="292608"/>
                </a:moveTo>
                <a:cubicBezTo>
                  <a:pt x="-9144" y="329184"/>
                  <a:pt x="-9144" y="393192"/>
                  <a:pt x="27432" y="438912"/>
                </a:cubicBezTo>
                <a:lnTo>
                  <a:pt x="292608" y="694944"/>
                </a:lnTo>
                <a:cubicBezTo>
                  <a:pt x="329184" y="740664"/>
                  <a:pt x="393192" y="740664"/>
                  <a:pt x="438912" y="694944"/>
                </a:cubicBezTo>
                <a:lnTo>
                  <a:pt x="694944" y="438912"/>
                </a:lnTo>
                <a:cubicBezTo>
                  <a:pt x="740664" y="393192"/>
                  <a:pt x="740664" y="329184"/>
                  <a:pt x="694944" y="292608"/>
                </a:cubicBezTo>
                <a:lnTo>
                  <a:pt x="438912" y="27432"/>
                </a:lnTo>
                <a:cubicBezTo>
                  <a:pt x="393192" y="-9144"/>
                  <a:pt x="329184" y="-9144"/>
                  <a:pt x="292608" y="27432"/>
                </a:cubicBezTo>
                <a:lnTo>
                  <a:pt x="27432" y="292608"/>
                </a:lnTo>
              </a:path>
            </a:pathLst>
          </a:custGeom>
          <a:solidFill>
            <a:srgbClr val="ED7D31"/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4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grpSp>
        <p:nvGrpSpPr>
          <p:cNvPr id="17" name="组合 16"/>
          <p:cNvGrpSpPr/>
          <p:nvPr>
            <p:custDataLst>
              <p:tags r:id="rId3"/>
            </p:custDataLst>
          </p:nvPr>
        </p:nvGrpSpPr>
        <p:grpSpPr>
          <a:xfrm>
            <a:off x="981710" y="1219200"/>
            <a:ext cx="10448289" cy="4107815"/>
            <a:chOff x="1546" y="1920"/>
            <a:chExt cx="16454" cy="6469"/>
          </a:xfrm>
        </p:grpSpPr>
        <p:grpSp>
          <p:nvGrpSpPr>
            <p:cNvPr id="4" name="组合 3"/>
            <p:cNvGrpSpPr/>
            <p:nvPr>
              <p:custDataLst>
                <p:tags r:id="rId4"/>
              </p:custDataLst>
            </p:nvPr>
          </p:nvGrpSpPr>
          <p:grpSpPr>
            <a:xfrm>
              <a:off x="7842" y="2590"/>
              <a:ext cx="10158" cy="5040"/>
              <a:chOff x="6623" y="2684"/>
              <a:chExt cx="10986" cy="5451"/>
            </a:xfrm>
          </p:grpSpPr>
          <p:sp>
            <p:nvSpPr>
              <p:cNvPr id="12" name="对象3"/>
              <p:cNvSpPr/>
              <p:nvPr>
                <p:custDataLst>
                  <p:tags r:id="rId5"/>
                </p:custDataLst>
              </p:nvPr>
            </p:nvSpPr>
            <p:spPr>
              <a:xfrm>
                <a:off x="6765" y="6381"/>
                <a:ext cx="10844" cy="1754"/>
              </a:xfrm>
              <a:custGeom>
                <a:avLst/>
                <a:gdLst/>
                <a:ahLst/>
                <a:cxnLst/>
                <a:rect l="l" t="t" r="r" b="b"/>
                <a:pathLst>
                  <a:path w="7580376" h="1143000">
                    <a:moveTo>
                      <a:pt x="1106424" y="0"/>
                    </a:moveTo>
                    <a:cubicBezTo>
                      <a:pt x="1088136" y="0"/>
                      <a:pt x="1078992" y="9144"/>
                      <a:pt x="1069848" y="18288"/>
                    </a:cubicBezTo>
                    <a:cubicBezTo>
                      <a:pt x="1060704" y="18288"/>
                      <a:pt x="1060704" y="27432"/>
                      <a:pt x="1051560" y="27432"/>
                    </a:cubicBezTo>
                    <a:lnTo>
                      <a:pt x="18288" y="1051560"/>
                    </a:lnTo>
                    <a:cubicBezTo>
                      <a:pt x="-18288" y="1088136"/>
                      <a:pt x="9144" y="1143000"/>
                      <a:pt x="54864" y="1143000"/>
                    </a:cubicBezTo>
                    <a:lnTo>
                      <a:pt x="7525512" y="1143000"/>
                    </a:lnTo>
                    <a:cubicBezTo>
                      <a:pt x="7552944" y="1143000"/>
                      <a:pt x="7580376" y="1124712"/>
                      <a:pt x="7580376" y="1088136"/>
                    </a:cubicBezTo>
                    <a:lnTo>
                      <a:pt x="7580376" y="54864"/>
                    </a:lnTo>
                    <a:cubicBezTo>
                      <a:pt x="7580376" y="18288"/>
                      <a:pt x="7552944" y="0"/>
                      <a:pt x="7525512" y="0"/>
                    </a:cubicBezTo>
                    <a:lnTo>
                      <a:pt x="1106424" y="0"/>
                    </a:lnTo>
                  </a:path>
                </a:pathLst>
              </a:custGeom>
              <a:noFill/>
              <a:ln w="22225">
                <a:gradFill>
                  <a:gsLst>
                    <a:gs pos="100000">
                      <a:schemeClr val="accent1">
                        <a:lumMod val="20000"/>
                        <a:lumOff val="80000"/>
                        <a:alpha val="0"/>
                      </a:schemeClr>
                    </a:gs>
                    <a:gs pos="2000">
                      <a:srgbClr val="ED7D31"/>
                    </a:gs>
                  </a:gsLst>
                  <a:lin ang="0" scaled="0"/>
                </a:gradFill>
              </a:ln>
              <a:effectLst/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1224000" tIns="0" rIns="0" bIns="0" numCol="1" spcCol="0" rtlCol="0" fromWordArt="0" anchor="ctr" anchorCtr="0" forceAA="0" compatLnSpc="1">
                <a:noAutofit/>
              </a:bodyPr>
              <a:lstStyle/>
              <a:p>
                <a:pPr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36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仿宋" panose="02010609060101010101" charset="-122"/>
                    <a:ea typeface="仿宋" panose="02010609060101010101" charset="-122"/>
                    <a:cs typeface="+mn-ea"/>
                    <a:sym typeface="+mn-ea"/>
                  </a:rPr>
                  <a:t>学习评价</a:t>
                </a:r>
                <a:endParaRPr lang="zh-CN" alt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+mn-ea"/>
                  <a:sym typeface="+mn-ea"/>
                </a:endParaRPr>
              </a:p>
            </p:txBody>
          </p:sp>
          <p:sp>
            <p:nvSpPr>
              <p:cNvPr id="11" name="对象2"/>
              <p:cNvSpPr/>
              <p:nvPr>
                <p:custDataLst>
                  <p:tags r:id="rId6"/>
                </p:custDataLst>
              </p:nvPr>
            </p:nvSpPr>
            <p:spPr>
              <a:xfrm>
                <a:off x="6623" y="2684"/>
                <a:ext cx="10821" cy="1737"/>
              </a:xfrm>
              <a:custGeom>
                <a:avLst/>
                <a:gdLst>
                  <a:gd name="connsiteX0" fmla="*/ 1722 w 11918"/>
                  <a:gd name="connsiteY0" fmla="*/ 1783 h 1783"/>
                  <a:gd name="connsiteX1" fmla="*/ 1665 w 11918"/>
                  <a:gd name="connsiteY1" fmla="*/ 1754 h 1783"/>
                  <a:gd name="connsiteX2" fmla="*/ 1636 w 11918"/>
                  <a:gd name="connsiteY2" fmla="*/ 1740 h 1783"/>
                  <a:gd name="connsiteX3" fmla="*/ 9 w 11918"/>
                  <a:gd name="connsiteY3" fmla="*/ 127 h 1783"/>
                  <a:gd name="connsiteX4" fmla="*/ 253 w 11918"/>
                  <a:gd name="connsiteY4" fmla="*/ 8 h 1783"/>
                  <a:gd name="connsiteX5" fmla="*/ 11810 w 11918"/>
                  <a:gd name="connsiteY5" fmla="*/ 0 h 1783"/>
                  <a:gd name="connsiteX6" fmla="*/ 11918 w 11918"/>
                  <a:gd name="connsiteY6" fmla="*/ 69 h 1783"/>
                  <a:gd name="connsiteX7" fmla="*/ 11918 w 11918"/>
                  <a:gd name="connsiteY7" fmla="*/ 1697 h 1783"/>
                  <a:gd name="connsiteX8" fmla="*/ 11831 w 11918"/>
                  <a:gd name="connsiteY8" fmla="*/ 1783 h 1783"/>
                  <a:gd name="connsiteX9" fmla="*/ 1722 w 11918"/>
                  <a:gd name="connsiteY9" fmla="*/ 1783 h 1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918" h="1783">
                    <a:moveTo>
                      <a:pt x="1722" y="1783"/>
                    </a:moveTo>
                    <a:cubicBezTo>
                      <a:pt x="1694" y="1783"/>
                      <a:pt x="1679" y="1769"/>
                      <a:pt x="1665" y="1754"/>
                    </a:cubicBezTo>
                    <a:cubicBezTo>
                      <a:pt x="1650" y="1754"/>
                      <a:pt x="1650" y="1740"/>
                      <a:pt x="1636" y="1740"/>
                    </a:cubicBezTo>
                    <a:lnTo>
                      <a:pt x="9" y="127"/>
                    </a:lnTo>
                    <a:cubicBezTo>
                      <a:pt x="-49" y="69"/>
                      <a:pt x="181" y="8"/>
                      <a:pt x="253" y="8"/>
                    </a:cubicBezTo>
                    <a:lnTo>
                      <a:pt x="11810" y="0"/>
                    </a:lnTo>
                    <a:cubicBezTo>
                      <a:pt x="11897" y="28"/>
                      <a:pt x="11918" y="12"/>
                      <a:pt x="11918" y="69"/>
                    </a:cubicBezTo>
                    <a:lnTo>
                      <a:pt x="11918" y="1697"/>
                    </a:lnTo>
                    <a:cubicBezTo>
                      <a:pt x="11918" y="1754"/>
                      <a:pt x="11874" y="1783"/>
                      <a:pt x="11831" y="1783"/>
                    </a:cubicBezTo>
                    <a:lnTo>
                      <a:pt x="1722" y="1783"/>
                    </a:lnTo>
                  </a:path>
                </a:pathLst>
              </a:custGeom>
              <a:noFill/>
              <a:ln w="22225">
                <a:gradFill>
                  <a:gsLst>
                    <a:gs pos="100000">
                      <a:schemeClr val="accent1">
                        <a:lumMod val="20000"/>
                        <a:lumOff val="80000"/>
                        <a:alpha val="0"/>
                      </a:schemeClr>
                    </a:gs>
                    <a:gs pos="2000">
                      <a:schemeClr val="accent1">
                        <a:alpha val="100000"/>
                      </a:schemeClr>
                    </a:gs>
                  </a:gsLst>
                  <a:lin ang="0" scaled="0"/>
                </a:gradFill>
              </a:ln>
              <a:effectLst/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1224000" tIns="0" rIns="0" bIns="0" numCol="1" spcCol="0" rtlCol="0" fromWordArt="0" anchor="ctr" anchorCtr="0" forceAA="0" compatLnSpc="1">
                <a:noAutofit/>
              </a:bodyPr>
              <a:lstStyle/>
              <a:p>
                <a:pPr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36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仿宋" panose="02010609060101010101" charset="-122"/>
                    <a:ea typeface="仿宋" panose="02010609060101010101" charset="-122"/>
                    <a:cs typeface="+mn-ea"/>
                    <a:sym typeface="+mn-ea"/>
                  </a:rPr>
                  <a:t>巩固拓展</a:t>
                </a:r>
                <a:endParaRPr lang="zh-CN" alt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+mn-ea"/>
                  <a:sym typeface="+mn-ea"/>
                </a:endParaRPr>
              </a:p>
            </p:txBody>
          </p:sp>
        </p:grpSp>
        <p:sp>
          <p:nvSpPr>
            <p:cNvPr id="15" name="对象6"/>
            <p:cNvSpPr/>
            <p:nvPr>
              <p:custDataLst>
                <p:tags r:id="rId7"/>
              </p:custDataLst>
            </p:nvPr>
          </p:nvSpPr>
          <p:spPr>
            <a:xfrm>
              <a:off x="1546" y="1920"/>
              <a:ext cx="7367" cy="6469"/>
            </a:xfrm>
            <a:custGeom>
              <a:avLst/>
              <a:gdLst/>
              <a:ahLst/>
              <a:cxnLst/>
              <a:rect l="l" t="t" r="r" b="b"/>
              <a:pathLst>
                <a:path w="4059936" h="4059936">
                  <a:moveTo>
                    <a:pt x="137160" y="2359152"/>
                  </a:moveTo>
                  <a:cubicBezTo>
                    <a:pt x="-45720" y="2176272"/>
                    <a:pt x="-45720" y="1883664"/>
                    <a:pt x="137160" y="1700784"/>
                  </a:cubicBezTo>
                  <a:lnTo>
                    <a:pt x="1700784" y="137160"/>
                  </a:lnTo>
                  <a:cubicBezTo>
                    <a:pt x="1883664" y="-45720"/>
                    <a:pt x="2176272" y="-45720"/>
                    <a:pt x="2359152" y="137160"/>
                  </a:cubicBezTo>
                  <a:lnTo>
                    <a:pt x="3931920" y="1700784"/>
                  </a:lnTo>
                  <a:cubicBezTo>
                    <a:pt x="4105656" y="1883664"/>
                    <a:pt x="4105656" y="2176272"/>
                    <a:pt x="3931920" y="2359152"/>
                  </a:cubicBezTo>
                  <a:lnTo>
                    <a:pt x="2359152" y="3931920"/>
                  </a:lnTo>
                  <a:cubicBezTo>
                    <a:pt x="2176272" y="4105656"/>
                    <a:pt x="1883664" y="4105656"/>
                    <a:pt x="1700784" y="3931920"/>
                  </a:cubicBezTo>
                  <a:lnTo>
                    <a:pt x="137160" y="2359152"/>
                  </a:lnTo>
                </a:path>
              </a:pathLst>
            </a:custGeom>
            <a:solidFill>
              <a:schemeClr val="accent1">
                <a:lumMod val="30000"/>
                <a:lumOff val="70000"/>
                <a:alpha val="30000"/>
              </a:schemeClr>
            </a:solidFill>
          </p:spPr>
          <p:txBody>
            <a:bodyPr lIns="0" tIns="0" rIns="0" bIns="0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6" name="对象12"/>
            <p:cNvSpPr>
              <a:spLocks noChangeAspect="1"/>
            </p:cNvSpPr>
            <p:nvPr>
              <p:custDataLst>
                <p:tags r:id="rId8"/>
              </p:custDataLst>
            </p:nvPr>
          </p:nvSpPr>
          <p:spPr>
            <a:xfrm>
              <a:off x="1973" y="2254"/>
              <a:ext cx="6535" cy="5800"/>
            </a:xfrm>
            <a:custGeom>
              <a:avLst/>
              <a:gdLst/>
              <a:ahLst/>
              <a:cxnLst/>
              <a:rect l="l" t="t" r="r" b="b"/>
              <a:pathLst>
                <a:path w="2340864" h="2340864">
                  <a:moveTo>
                    <a:pt x="987552" y="73152"/>
                  </a:moveTo>
                  <a:lnTo>
                    <a:pt x="73152" y="987552"/>
                  </a:lnTo>
                  <a:cubicBezTo>
                    <a:pt x="-27432" y="1088136"/>
                    <a:pt x="-27432" y="1252728"/>
                    <a:pt x="73152" y="1353312"/>
                  </a:cubicBezTo>
                  <a:lnTo>
                    <a:pt x="987552" y="2267712"/>
                  </a:lnTo>
                  <a:cubicBezTo>
                    <a:pt x="1088136" y="2368296"/>
                    <a:pt x="1252728" y="2368296"/>
                    <a:pt x="1353312" y="2267712"/>
                  </a:cubicBezTo>
                  <a:lnTo>
                    <a:pt x="2267712" y="1353312"/>
                  </a:lnTo>
                  <a:cubicBezTo>
                    <a:pt x="2368296" y="1252728"/>
                    <a:pt x="2368296" y="1088136"/>
                    <a:pt x="2267712" y="987552"/>
                  </a:cubicBezTo>
                  <a:lnTo>
                    <a:pt x="1353312" y="73152"/>
                  </a:lnTo>
                  <a:cubicBezTo>
                    <a:pt x="1252728" y="-27432"/>
                    <a:pt x="1088136" y="-27432"/>
                    <a:pt x="987552" y="73152"/>
                  </a:cubicBezTo>
                </a:path>
              </a:pathLst>
            </a:custGeom>
            <a:noFill/>
            <a:ln w="53975">
              <a:solidFill>
                <a:schemeClr val="accent1"/>
              </a:solidFill>
            </a:ln>
            <a:effectLst>
              <a:outerShdw blurRad="203200" dist="50800" dir="5400000" sx="5000" sy="5000" algn="ctr" rotWithShape="0">
                <a:schemeClr val="tx1">
                  <a:alpha val="61000"/>
                </a:schemeClr>
              </a:outerShdw>
            </a:effectLst>
            <a:scene3d>
              <a:camera prst="obliqueTopRight"/>
              <a:lightRig rig="threePt" dir="t"/>
            </a:scene3d>
          </p:spPr>
          <p:txBody>
            <a:bodyPr wrap="square" lIns="360000" tIns="0" rIns="360000" bIns="0" anchor="ctr" anchorCtr="0">
              <a:noAutofit/>
            </a:bodyPr>
            <a:lstStyle/>
            <a:p>
              <a:pPr algn="dist" defTabSz="1219200">
                <a:lnSpc>
                  <a:spcPct val="90000"/>
                </a:lnSpc>
                <a:spcBef>
                  <a:spcPts val="1335"/>
                </a:spcBef>
                <a:buClrTx/>
                <a:buSzTx/>
                <a:buFont typeface="Arial" panose="020B0604020202020204" pitchFamily="34" charset="0"/>
              </a:pPr>
              <a:r>
                <a:rPr lang="zh-CN" altLang="en-US" sz="4800" b="1" kern="100" spc="400" dirty="0">
                  <a:solidFill>
                    <a:schemeClr val="tx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ngsana New" panose="02020603050405020304" pitchFamily="18" charset="-34"/>
                  <a:sym typeface="+mn-ea"/>
                </a:rPr>
                <a:t>四、挑战台</a:t>
              </a:r>
              <a:endParaRPr lang="zh-CN" altLang="en-US" sz="4800" b="1" kern="100" spc="400" dirty="0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ngsana New" panose="02020603050405020304" pitchFamily="18" charset="-34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935355" y="1552575"/>
            <a:ext cx="9696450" cy="504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/>
            <a:r>
              <a:rPr lang="zh-CN" sz="2000">
                <a:latin typeface="仿宋" panose="02010609060101010101" charset="-122"/>
                <a:ea typeface="仿宋" panose="02010609060101010101" charset="-122"/>
              </a:rPr>
              <a:t>快来试着完成以下题目，检验一下本节的掌握和理解情况吧：</a:t>
            </a:r>
            <a:endParaRPr lang="zh-CN" sz="2000">
              <a:latin typeface="仿宋" panose="02010609060101010101" charset="-122"/>
              <a:ea typeface="仿宋" panose="02010609060101010101" charset="-122"/>
            </a:endParaRPr>
          </a:p>
          <a:p>
            <a:pPr indent="457200" fontAlgn="auto"/>
            <a:endParaRPr lang="zh-CN" sz="2000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365885" y="1990725"/>
            <a:ext cx="6649085" cy="1310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（1）基础性试题（必做题）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4572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阅读下面的程序，说一说图中用到的是哪种循环结构？写一写程序执行的结果是什么？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65885" y="3235960"/>
            <a:ext cx="6525260" cy="13830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（2）综合性试题（选做题）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4572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根据下面提示，尝试编写程序，快速计算出9个3相乘的结果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49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35620" y="1924050"/>
            <a:ext cx="3130550" cy="22650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0" name="图片 43" descr="第9课 作业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6490" y="4358640"/>
            <a:ext cx="4904105" cy="1217930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3" name="组合 2"/>
          <p:cNvGrpSpPr/>
          <p:nvPr/>
        </p:nvGrpSpPr>
        <p:grpSpPr>
          <a:xfrm>
            <a:off x="1366520" y="828040"/>
            <a:ext cx="2009863" cy="666750"/>
            <a:chOff x="6483" y="6201"/>
            <a:chExt cx="3338" cy="933"/>
          </a:xfrm>
        </p:grpSpPr>
        <p:sp>
          <p:nvSpPr>
            <p:cNvPr id="4" name="文本框 3"/>
            <p:cNvSpPr txBox="1"/>
            <p:nvPr/>
          </p:nvSpPr>
          <p:spPr>
            <a:xfrm>
              <a:off x="7710" y="6446"/>
              <a:ext cx="2111" cy="5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练一练</a:t>
              </a:r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5" name="图片 4" descr="在线教育，创意写作和讲故事，文案概念，文本文档编辑，远程学习"/>
            <p:cNvPicPr>
              <a:picLocks noChangeAspect="1"/>
            </p:cNvPicPr>
            <p:nvPr/>
          </p:nvPicPr>
          <p:blipFill>
            <a:blip r:embed="rId4"/>
            <a:srcRect l="18013" t="9130" r="24487" b="11361"/>
            <a:stretch>
              <a:fillRect/>
            </a:stretch>
          </p:blipFill>
          <p:spPr>
            <a:xfrm>
              <a:off x="6483" y="6201"/>
              <a:ext cx="1103" cy="933"/>
            </a:xfrm>
            <a:prstGeom prst="rect">
              <a:avLst/>
            </a:prstGeom>
          </p:spPr>
        </p:pic>
      </p:grpSp>
      <p:sp>
        <p:nvSpPr>
          <p:cNvPr id="6" name="内容占位符 5"/>
          <p:cNvSpPr>
            <a:spLocks noGrp="1"/>
          </p:cNvSpPr>
          <p:nvPr>
            <p:ph idx="14"/>
          </p:nvPr>
        </p:nvSpPr>
        <p:spPr>
          <a:xfrm>
            <a:off x="899795" y="161290"/>
            <a:ext cx="6001385" cy="68199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1.</a:t>
            </a:r>
            <a:r>
              <a:rPr lang="zh-CN" altLang="en-US"/>
              <a:t>巩固拓展</a:t>
            </a:r>
            <a:endParaRPr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1242060" y="1645920"/>
            <a:ext cx="9696450" cy="504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/>
            <a:r>
              <a:rPr lang="zh-CN" sz="2000">
                <a:latin typeface="仿宋" panose="02010609060101010101" charset="-122"/>
                <a:ea typeface="仿宋" panose="02010609060101010101" charset="-122"/>
              </a:rPr>
              <a:t>快来根据自身的掌握情况，计算一下总分吧！</a:t>
            </a:r>
            <a:endParaRPr lang="zh-CN" sz="2000">
              <a:latin typeface="仿宋" panose="02010609060101010101" charset="-122"/>
              <a:ea typeface="仿宋" panose="02010609060101010101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1643380" y="2226945"/>
          <a:ext cx="9518015" cy="2712720"/>
        </p:xfrm>
        <a:graphic>
          <a:graphicData uri="http://schemas.openxmlformats.org/drawingml/2006/table">
            <a:tbl>
              <a:tblPr/>
              <a:tblGrid>
                <a:gridCol w="1736090"/>
                <a:gridCol w="5756910"/>
                <a:gridCol w="1268730"/>
                <a:gridCol w="756285"/>
              </a:tblGrid>
              <a:tr h="486410">
                <a:tc gridSpan="2"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评价标准及分值</a:t>
                      </a:r>
                      <a:endParaRPr lang="zh-CN" sz="18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1D6F4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自我评价</a:t>
                      </a:r>
                      <a:endParaRPr lang="zh-CN" sz="18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1D6F4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总分</a:t>
                      </a:r>
                      <a:endParaRPr lang="zh-CN" sz="18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1D6F4"/>
                    </a:solidFill>
                  </a:tcPr>
                </a:tc>
              </a:tr>
              <a:tr h="615950"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活动参与情况</a:t>
                      </a:r>
                      <a:endParaRPr lang="zh-CN" sz="18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能否积极参与交流讨论，提出有效的解题思路。（</a:t>
                      </a:r>
                      <a:r>
                        <a:rPr lang="en-US" altLang="zh-CN" sz="1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30</a:t>
                      </a:r>
                      <a:r>
                        <a:rPr lang="zh-CN" sz="1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分）</a:t>
                      </a:r>
                      <a:endParaRPr lang="zh-CN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en-US" altLang="zh-CN" sz="20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en-US" altLang="zh-CN" sz="20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</a:tr>
              <a:tr h="1009015"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项目学习情况</a:t>
                      </a:r>
                      <a:endParaRPr lang="zh-CN" sz="18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68580" algn="l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能够准确描绘出计分条件和重复次数。</a:t>
                      </a:r>
                      <a:endParaRPr lang="zh-CN" sz="18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68580" algn="l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可以根据算法的描述选用合适的循环结构。</a:t>
                      </a:r>
                      <a:endParaRPr lang="zh-CN" sz="18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68580" algn="l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能够完整编写程序，表达算法。（40分）</a:t>
                      </a:r>
                      <a:endParaRPr lang="zh-CN" sz="18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en-US" altLang="zh-CN" sz="20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601345"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项目完成情况</a:t>
                      </a:r>
                      <a:endParaRPr lang="zh-CN" sz="18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68580" algn="l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可以正确计算出参赛选手的最终成绩。（30分）</a:t>
                      </a:r>
                      <a:endParaRPr lang="zh-CN" sz="18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en-US" altLang="zh-CN" sz="240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583DD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4" name="组合 3"/>
          <p:cNvGrpSpPr/>
          <p:nvPr/>
        </p:nvGrpSpPr>
        <p:grpSpPr>
          <a:xfrm>
            <a:off x="1390015" y="868045"/>
            <a:ext cx="1959087" cy="693420"/>
            <a:chOff x="6483" y="6201"/>
            <a:chExt cx="3314" cy="933"/>
          </a:xfrm>
        </p:grpSpPr>
        <p:sp>
          <p:nvSpPr>
            <p:cNvPr id="5" name="文本框 4"/>
            <p:cNvSpPr txBox="1"/>
            <p:nvPr/>
          </p:nvSpPr>
          <p:spPr>
            <a:xfrm>
              <a:off x="7686" y="6468"/>
              <a:ext cx="2111" cy="5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评一评</a:t>
              </a:r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6" name="图片 5" descr="在线教育，创意写作和讲故事，文案概念，文本文档编辑，远程学习"/>
            <p:cNvPicPr>
              <a:picLocks noChangeAspect="1"/>
            </p:cNvPicPr>
            <p:nvPr/>
          </p:nvPicPr>
          <p:blipFill>
            <a:blip r:embed="rId3"/>
            <a:srcRect l="18013" t="9130" r="24487" b="11361"/>
            <a:stretch>
              <a:fillRect/>
            </a:stretch>
          </p:blipFill>
          <p:spPr>
            <a:xfrm>
              <a:off x="6483" y="6201"/>
              <a:ext cx="1103" cy="933"/>
            </a:xfrm>
            <a:prstGeom prst="rect">
              <a:avLst/>
            </a:prstGeom>
          </p:spPr>
        </p:pic>
      </p:grpSp>
      <p:sp>
        <p:nvSpPr>
          <p:cNvPr id="2" name="内容占位符 1"/>
          <p:cNvSpPr>
            <a:spLocks noGrp="1"/>
          </p:cNvSpPr>
          <p:nvPr>
            <p:ph idx="14"/>
          </p:nvPr>
        </p:nvSpPr>
        <p:spPr>
          <a:xfrm>
            <a:off x="899795" y="161290"/>
            <a:ext cx="6001385" cy="68199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2.</a:t>
            </a:r>
            <a:r>
              <a:rPr lang="zh-CN" altLang="en-US"/>
              <a:t>学习评价</a:t>
            </a:r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6" t="10696" r="6291" b="11265"/>
          <a:stretch>
            <a:fillRect/>
          </a:stretch>
        </p:blipFill>
        <p:spPr>
          <a:xfrm rot="21000000">
            <a:off x="11115040" y="92075"/>
            <a:ext cx="1001395" cy="96139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1"/>
          </p:nvPr>
        </p:nvSpPr>
        <p:spPr>
          <a:xfrm>
            <a:off x="2252345" y="1736090"/>
            <a:ext cx="8378825" cy="1162050"/>
          </a:xfrm>
        </p:spPr>
        <p:txBody>
          <a:bodyPr/>
          <a:lstStyle/>
          <a:p>
            <a:pPr algn="dist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zh-CN" altLang="en-US" sz="5335" spc="-267" dirty="0">
                <a:solidFill>
                  <a:srgbClr val="A37EBA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期待与你的下次相遇！</a:t>
            </a:r>
            <a:endParaRPr lang="zh-CN" altLang="en-US" sz="5335" spc="-267" dirty="0">
              <a:solidFill>
                <a:srgbClr val="A37EBA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grpSp>
        <p:nvGrpSpPr>
          <p:cNvPr id="32" name="组合 31"/>
          <p:cNvGrpSpPr/>
          <p:nvPr/>
        </p:nvGrpSpPr>
        <p:grpSpPr>
          <a:xfrm rot="18960000">
            <a:off x="10597515" y="600710"/>
            <a:ext cx="1417955" cy="469900"/>
            <a:chOff x="1603" y="8474"/>
            <a:chExt cx="1795" cy="740"/>
          </a:xfrm>
          <a:scene3d>
            <a:camera prst="orthographicFront">
              <a:rot lat="0" lon="0" rev="21180000"/>
            </a:camera>
            <a:lightRig rig="threePt" dir="t"/>
          </a:scene3d>
        </p:grpSpPr>
        <p:sp>
          <p:nvSpPr>
            <p:cNvPr id="6" name="Freeform 6"/>
            <p:cNvSpPr/>
            <p:nvPr/>
          </p:nvSpPr>
          <p:spPr>
            <a:xfrm>
              <a:off x="1603" y="8474"/>
              <a:ext cx="599" cy="740"/>
            </a:xfrm>
            <a:custGeom>
              <a:avLst/>
              <a:gdLst/>
              <a:ahLst/>
              <a:cxnLst/>
              <a:rect l="l" t="t" r="r" b="b"/>
              <a:pathLst>
                <a:path w="1905000" h="1905000">
                  <a:moveTo>
                    <a:pt x="762000" y="0"/>
                  </a:moveTo>
                  <a:lnTo>
                    <a:pt x="1905000" y="0"/>
                  </a:lnTo>
                  <a:lnTo>
                    <a:pt x="1143000" y="952500"/>
                  </a:lnTo>
                  <a:lnTo>
                    <a:pt x="1905000" y="1905000"/>
                  </a:lnTo>
                  <a:lnTo>
                    <a:pt x="762000" y="1905000"/>
                  </a:lnTo>
                  <a:lnTo>
                    <a:pt x="0" y="95250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</p:spPr>
          <p:style>
            <a:lnRef idx="0">
              <a:schemeClr val="accent2"/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2" name="Freeform 7"/>
            <p:cNvSpPr/>
            <p:nvPr/>
          </p:nvSpPr>
          <p:spPr>
            <a:xfrm>
              <a:off x="2202" y="8474"/>
              <a:ext cx="599" cy="740"/>
            </a:xfrm>
            <a:custGeom>
              <a:avLst/>
              <a:gdLst/>
              <a:ahLst/>
              <a:cxnLst/>
              <a:rect l="l" t="t" r="r" b="b"/>
              <a:pathLst>
                <a:path w="1905000" h="1905000">
                  <a:moveTo>
                    <a:pt x="762000" y="0"/>
                  </a:moveTo>
                  <a:lnTo>
                    <a:pt x="1905000" y="0"/>
                  </a:lnTo>
                  <a:lnTo>
                    <a:pt x="1143000" y="952500"/>
                  </a:lnTo>
                  <a:lnTo>
                    <a:pt x="1905000" y="1905000"/>
                  </a:lnTo>
                  <a:lnTo>
                    <a:pt x="762000" y="1905000"/>
                  </a:lnTo>
                  <a:lnTo>
                    <a:pt x="0" y="95250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100000"/>
              </a:schemeClr>
            </a:solidFill>
          </p:spPr>
          <p:style>
            <a:lnRef idx="0">
              <a:schemeClr val="accent2"/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4" name="Freeform 8"/>
            <p:cNvSpPr/>
            <p:nvPr/>
          </p:nvSpPr>
          <p:spPr>
            <a:xfrm>
              <a:off x="2800" y="8474"/>
              <a:ext cx="599" cy="740"/>
            </a:xfrm>
            <a:custGeom>
              <a:avLst/>
              <a:gdLst/>
              <a:ahLst/>
              <a:cxnLst/>
              <a:rect l="l" t="t" r="r" b="b"/>
              <a:pathLst>
                <a:path w="1905000" h="1905000">
                  <a:moveTo>
                    <a:pt x="762000" y="0"/>
                  </a:moveTo>
                  <a:lnTo>
                    <a:pt x="1905000" y="0"/>
                  </a:lnTo>
                  <a:lnTo>
                    <a:pt x="1143000" y="952500"/>
                  </a:lnTo>
                  <a:lnTo>
                    <a:pt x="1905000" y="1905000"/>
                  </a:lnTo>
                  <a:lnTo>
                    <a:pt x="762000" y="1905000"/>
                  </a:lnTo>
                  <a:lnTo>
                    <a:pt x="0" y="95250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100000"/>
              </a:schemeClr>
            </a:solidFill>
          </p:spPr>
          <p:style>
            <a:lnRef idx="0">
              <a:schemeClr val="accent2"/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</p:grpSp>
      <p:sp>
        <p:nvSpPr>
          <p:cNvPr id="9" name="矩形 8"/>
          <p:cNvSpPr/>
          <p:nvPr/>
        </p:nvSpPr>
        <p:spPr>
          <a:xfrm>
            <a:off x="4465320" y="3110865"/>
            <a:ext cx="3941445" cy="13220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dist"/>
            <a:r>
              <a:rPr lang="zh-CN" alt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再见</a:t>
            </a:r>
            <a:r>
              <a:rPr lang="zh-CN" alt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！</a:t>
            </a:r>
            <a:endParaRPr lang="zh-CN" alt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任意多边形: 形状 3"/>
          <p:cNvSpPr/>
          <p:nvPr/>
        </p:nvSpPr>
        <p:spPr>
          <a:xfrm flipH="1">
            <a:off x="3625215" y="4945380"/>
            <a:ext cx="5102860" cy="467995"/>
          </a:xfrm>
          <a:custGeom>
            <a:avLst/>
            <a:gdLst>
              <a:gd name="connsiteX0" fmla="*/ 8562780 w 8562780"/>
              <a:gd name="connsiteY0" fmla="*/ 0 h 573372"/>
              <a:gd name="connsiteX1" fmla="*/ 5633878 w 8562780"/>
              <a:gd name="connsiteY1" fmla="*/ 0 h 573372"/>
              <a:gd name="connsiteX2" fmla="*/ 2928902 w 8562780"/>
              <a:gd name="connsiteY2" fmla="*/ 0 h 573372"/>
              <a:gd name="connsiteX3" fmla="*/ 0 w 8562780"/>
              <a:gd name="connsiteY3" fmla="*/ 0 h 573372"/>
              <a:gd name="connsiteX4" fmla="*/ 286686 w 8562780"/>
              <a:gd name="connsiteY4" fmla="*/ 286686 h 573372"/>
              <a:gd name="connsiteX5" fmla="*/ 0 w 8562780"/>
              <a:gd name="connsiteY5" fmla="*/ 573372 h 573372"/>
              <a:gd name="connsiteX6" fmla="*/ 2928902 w 8562780"/>
              <a:gd name="connsiteY6" fmla="*/ 573372 h 573372"/>
              <a:gd name="connsiteX7" fmla="*/ 5633878 w 8562780"/>
              <a:gd name="connsiteY7" fmla="*/ 573372 h 573372"/>
              <a:gd name="connsiteX8" fmla="*/ 8562780 w 8562780"/>
              <a:gd name="connsiteY8" fmla="*/ 573372 h 573372"/>
              <a:gd name="connsiteX9" fmla="*/ 8276094 w 8562780"/>
              <a:gd name="connsiteY9" fmla="*/ 286686 h 573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562780" h="573372">
                <a:moveTo>
                  <a:pt x="8562780" y="0"/>
                </a:moveTo>
                <a:lnTo>
                  <a:pt x="5633878" y="0"/>
                </a:lnTo>
                <a:lnTo>
                  <a:pt x="2928902" y="0"/>
                </a:lnTo>
                <a:lnTo>
                  <a:pt x="0" y="0"/>
                </a:lnTo>
                <a:lnTo>
                  <a:pt x="286686" y="286686"/>
                </a:lnTo>
                <a:lnTo>
                  <a:pt x="0" y="573372"/>
                </a:lnTo>
                <a:lnTo>
                  <a:pt x="2928902" y="573372"/>
                </a:lnTo>
                <a:lnTo>
                  <a:pt x="5633878" y="573372"/>
                </a:lnTo>
                <a:lnTo>
                  <a:pt x="8562780" y="573372"/>
                </a:lnTo>
                <a:lnTo>
                  <a:pt x="8276094" y="28668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76200" dir="13500000" sy="23000" kx="1200000" algn="br" rotWithShape="0">
              <a:schemeClr val="bg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界首市师范附属小学</a:t>
            </a:r>
            <a:r>
              <a:rPr lang="en-US" altLang="zh-CN" sz="2400" b="1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400" b="1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薄小宁</a:t>
            </a:r>
            <a:endParaRPr lang="zh-CN" altLang="en-US" sz="2400" b="1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idx="13"/>
          </p:nvPr>
        </p:nvSpPr>
        <p:spPr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zh-CN" altLang="en-US"/>
              <a:t>情境介绍</a:t>
            </a:r>
            <a:endParaRPr lang="zh-CN" altLang="en-US"/>
          </a:p>
        </p:txBody>
      </p:sp>
      <p:sp>
        <p:nvSpPr>
          <p:cNvPr id="13" name="textbox 10"/>
          <p:cNvSpPr/>
          <p:nvPr/>
        </p:nvSpPr>
        <p:spPr>
          <a:xfrm>
            <a:off x="3449320" y="1628140"/>
            <a:ext cx="6385560" cy="16097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indent="505460" algn="l" rtl="0" eaLnBrk="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69816488"/>
                </a:ext>
              </a:extLst>
            </a:pPr>
            <a:r>
              <a:rPr sz="2000" kern="0" spc="-10" dirty="0">
                <a:solidFill>
                  <a:schemeClr val="tx1">
                    <a:alpha val="10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本次比</a:t>
            </a:r>
            <a:r>
              <a:rPr lang="zh-CN" sz="2000" kern="0" spc="-10" dirty="0">
                <a:solidFill>
                  <a:schemeClr val="tx1">
                    <a:alpha val="10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赛，</a:t>
            </a:r>
            <a:r>
              <a:rPr sz="2000" kern="0" spc="-10" dirty="0">
                <a:solidFill>
                  <a:schemeClr val="tx1">
                    <a:alpha val="10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需要</a:t>
            </a:r>
            <a:r>
              <a:rPr lang="zh-CN" sz="2000" kern="0" spc="-10" dirty="0">
                <a:solidFill>
                  <a:schemeClr val="tx1">
                    <a:alpha val="10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让计算机</a:t>
            </a:r>
            <a:r>
              <a:rPr sz="2000" kern="0" spc="-10" dirty="0">
                <a:solidFill>
                  <a:schemeClr val="tx1">
                    <a:alpha val="10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给每位选手</a:t>
            </a:r>
            <a:r>
              <a:rPr lang="zh-CN" sz="2000" kern="0" spc="-10" dirty="0">
                <a:solidFill>
                  <a:schemeClr val="tx1">
                    <a:alpha val="10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随机</a:t>
            </a:r>
            <a:r>
              <a:rPr sz="2000" kern="0" spc="-10" dirty="0">
                <a:solidFill>
                  <a:schemeClr val="tx1">
                    <a:alpha val="10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出</a:t>
            </a:r>
            <a:r>
              <a:rPr sz="2000" kern="0" spc="-320" dirty="0">
                <a:solidFill>
                  <a:schemeClr val="tx1">
                    <a:alpha val="10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sz="2000" kern="0" spc="-10" dirty="0">
                <a:solidFill>
                  <a:schemeClr val="tx1">
                    <a:alpha val="10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20 道题目，</a:t>
            </a:r>
            <a:r>
              <a:rPr lang="zh-CN" sz="2000" kern="0" spc="-10" dirty="0">
                <a:solidFill>
                  <a:schemeClr val="tx1">
                    <a:alpha val="10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每答对</a:t>
            </a:r>
            <a:r>
              <a:rPr lang="en-US" altLang="zh-CN" sz="2000" kern="0" spc="-10" dirty="0">
                <a:solidFill>
                  <a:schemeClr val="tx1">
                    <a:alpha val="10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</a:t>
            </a:r>
            <a:r>
              <a:rPr lang="zh-CN" altLang="en-US" sz="2000" kern="0" spc="-10" dirty="0">
                <a:solidFill>
                  <a:schemeClr val="tx1">
                    <a:alpha val="10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题，计算机给选手自动计</a:t>
            </a:r>
            <a:r>
              <a:rPr lang="en-US" altLang="zh-CN" sz="2000" kern="0" spc="-10" dirty="0">
                <a:solidFill>
                  <a:schemeClr val="tx1">
                    <a:alpha val="10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5</a:t>
            </a:r>
            <a:r>
              <a:rPr lang="zh-CN" altLang="en-US" sz="2000" kern="0" spc="-10" dirty="0">
                <a:solidFill>
                  <a:schemeClr val="tx1">
                    <a:alpha val="10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分</a:t>
            </a:r>
            <a:r>
              <a:rPr sz="2000" kern="0" spc="-10" dirty="0">
                <a:solidFill>
                  <a:schemeClr val="tx1">
                    <a:alpha val="10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。答题结束</a:t>
            </a:r>
            <a:r>
              <a:rPr sz="2000" kern="0" spc="0" dirty="0">
                <a:solidFill>
                  <a:schemeClr val="tx1">
                    <a:alpha val="10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后同学们</a:t>
            </a:r>
            <a:r>
              <a:rPr lang="zh-CN" sz="2000" kern="0" spc="0" dirty="0">
                <a:solidFill>
                  <a:schemeClr val="tx1">
                    <a:alpha val="10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就</a:t>
            </a:r>
            <a:r>
              <a:rPr sz="2000" kern="0" spc="0" dirty="0">
                <a:solidFill>
                  <a:schemeClr val="tx1">
                    <a:alpha val="10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可以直接查看自己的得分</a:t>
            </a:r>
            <a:r>
              <a:rPr lang="zh-CN" sz="2000" kern="0" spc="0" dirty="0">
                <a:solidFill>
                  <a:schemeClr val="tx1">
                    <a:alpha val="10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了。</a:t>
            </a:r>
            <a:endParaRPr lang="zh-CN" sz="2000" kern="0" spc="0" dirty="0">
              <a:solidFill>
                <a:schemeClr val="tx1">
                  <a:alpha val="100000"/>
                </a:schemeClr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3" name="图片 2" descr="咪呢_副本"/>
          <p:cNvPicPr>
            <a:picLocks noChangeAspect="1"/>
          </p:cNvPicPr>
          <p:nvPr/>
        </p:nvPicPr>
        <p:blipFill>
          <a:blip r:embed="rId1"/>
          <a:srcRect l="11156" t="10769" r="18241" b="20565"/>
          <a:stretch>
            <a:fillRect/>
          </a:stretch>
        </p:blipFill>
        <p:spPr>
          <a:xfrm>
            <a:off x="1670050" y="1421130"/>
            <a:ext cx="1610360" cy="2007870"/>
          </a:xfrm>
          <a:prstGeom prst="rect">
            <a:avLst/>
          </a:prstGeom>
        </p:spPr>
      </p:pic>
      <p:pic>
        <p:nvPicPr>
          <p:cNvPr id="6" name="图片 5" descr="孩子写程序代码。儿童机器人编程。矢量插图孤立在白色背景上"/>
          <p:cNvPicPr>
            <a:picLocks noChangeAspect="1"/>
          </p:cNvPicPr>
          <p:nvPr/>
        </p:nvPicPr>
        <p:blipFill>
          <a:blip r:embed="rId2"/>
          <a:srcRect l="8258" t="6963" r="11493" b="8056"/>
          <a:stretch>
            <a:fillRect/>
          </a:stretch>
        </p:blipFill>
        <p:spPr>
          <a:xfrm>
            <a:off x="8239760" y="3789045"/>
            <a:ext cx="2383155" cy="2065020"/>
          </a:xfrm>
          <a:prstGeom prst="rect">
            <a:avLst/>
          </a:prstGeom>
        </p:spPr>
      </p:pic>
      <p:sp>
        <p:nvSpPr>
          <p:cNvPr id="11" name="云形标注 10"/>
          <p:cNvSpPr/>
          <p:nvPr/>
        </p:nvSpPr>
        <p:spPr>
          <a:xfrm>
            <a:off x="3701415" y="3267710"/>
            <a:ext cx="3852545" cy="2208530"/>
          </a:xfrm>
          <a:prstGeom prst="cloudCallout">
            <a:avLst>
              <a:gd name="adj1" fmla="val 70834"/>
              <a:gd name="adj2" fmla="val 45744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215900" tIns="71755" rIns="0" bIns="71755" rtlCol="0" anchor="ctr"/>
          <a:lstStyle/>
          <a:p>
            <a:pPr indent="0" algn="l" fontAlgn="auto">
              <a:buClrTx/>
              <a:buSzTx/>
              <a:buFontTx/>
            </a:pPr>
            <a:r>
              <a:rPr lang="zh-CN" altLang="en-US" sz="20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快来发挥你的聪明才智，想一想如何让计算机自动计算出比赛的最终得分呢？</a:t>
            </a:r>
            <a:endParaRPr lang="zh-CN" sz="20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mph" presetSubtype="0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style.fontFamily</p:attrName>
                                        </p:attrNameLst>
                                      </p:cBhvr>
                                      <p:to>
                                        <p:strVal val="黑体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3" grpId="2"/>
      <p:bldP spid="13" grpId="3"/>
      <p:bldP spid="13" grpId="4"/>
      <p:bldP spid="11" grpId="0" bldLvl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9048115" y="247650"/>
            <a:ext cx="2995930" cy="6141720"/>
            <a:chOff x="14249" y="390"/>
            <a:chExt cx="4718" cy="9672"/>
          </a:xfrm>
        </p:grpSpPr>
        <p:grpSp>
          <p:nvGrpSpPr>
            <p:cNvPr id="4" name="组合 3"/>
            <p:cNvGrpSpPr/>
            <p:nvPr/>
          </p:nvGrpSpPr>
          <p:grpSpPr>
            <a:xfrm rot="20520000">
              <a:off x="17857" y="390"/>
              <a:ext cx="1110" cy="3988"/>
              <a:chOff x="872" y="1473"/>
              <a:chExt cx="1523" cy="3988"/>
            </a:xfrm>
          </p:grpSpPr>
          <p:sp>
            <p:nvSpPr>
              <p:cNvPr id="40" name="Freeform 179"/>
              <p:cNvSpPr/>
              <p:nvPr userDrawn="1"/>
            </p:nvSpPr>
            <p:spPr bwMode="auto">
              <a:xfrm>
                <a:off x="1709" y="1473"/>
                <a:ext cx="686" cy="1089"/>
              </a:xfrm>
              <a:custGeom>
                <a:avLst/>
                <a:gdLst>
                  <a:gd name="T0" fmla="*/ 78 w 158"/>
                  <a:gd name="T1" fmla="*/ 251 h 251"/>
                  <a:gd name="T2" fmla="*/ 0 w 158"/>
                  <a:gd name="T3" fmla="*/ 20 h 251"/>
                  <a:gd name="T4" fmla="*/ 158 w 158"/>
                  <a:gd name="T5" fmla="*/ 0 h 251"/>
                  <a:gd name="T6" fmla="*/ 78 w 158"/>
                  <a:gd name="T7" fmla="*/ 251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8" h="251">
                    <a:moveTo>
                      <a:pt x="78" y="251"/>
                    </a:moveTo>
                    <a:lnTo>
                      <a:pt x="0" y="20"/>
                    </a:lnTo>
                    <a:lnTo>
                      <a:pt x="158" y="0"/>
                    </a:lnTo>
                    <a:lnTo>
                      <a:pt x="78" y="251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185"/>
              <p:cNvSpPr/>
              <p:nvPr userDrawn="1"/>
            </p:nvSpPr>
            <p:spPr bwMode="auto">
              <a:xfrm>
                <a:off x="872" y="5257"/>
                <a:ext cx="312" cy="204"/>
              </a:xfrm>
              <a:custGeom>
                <a:avLst/>
                <a:gdLst>
                  <a:gd name="T0" fmla="*/ 0 w 72"/>
                  <a:gd name="T1" fmla="*/ 47 h 47"/>
                  <a:gd name="T2" fmla="*/ 49 w 72"/>
                  <a:gd name="T3" fmla="*/ 0 h 47"/>
                  <a:gd name="T4" fmla="*/ 72 w 72"/>
                  <a:gd name="T5" fmla="*/ 40 h 47"/>
                  <a:gd name="T6" fmla="*/ 0 w 72"/>
                  <a:gd name="T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47">
                    <a:moveTo>
                      <a:pt x="0" y="47"/>
                    </a:moveTo>
                    <a:lnTo>
                      <a:pt x="49" y="0"/>
                    </a:lnTo>
                    <a:lnTo>
                      <a:pt x="72" y="4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6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189"/>
              <p:cNvSpPr/>
              <p:nvPr userDrawn="1"/>
            </p:nvSpPr>
            <p:spPr bwMode="auto">
              <a:xfrm>
                <a:off x="1579" y="4133"/>
                <a:ext cx="256" cy="278"/>
              </a:xfrm>
              <a:custGeom>
                <a:avLst/>
                <a:gdLst>
                  <a:gd name="T0" fmla="*/ 0 w 59"/>
                  <a:gd name="T1" fmla="*/ 64 h 64"/>
                  <a:gd name="T2" fmla="*/ 17 w 59"/>
                  <a:gd name="T3" fmla="*/ 0 h 64"/>
                  <a:gd name="T4" fmla="*/ 59 w 59"/>
                  <a:gd name="T5" fmla="*/ 19 h 64"/>
                  <a:gd name="T6" fmla="*/ 0 w 59"/>
                  <a:gd name="T7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64">
                    <a:moveTo>
                      <a:pt x="0" y="64"/>
                    </a:moveTo>
                    <a:lnTo>
                      <a:pt x="17" y="0"/>
                    </a:lnTo>
                    <a:lnTo>
                      <a:pt x="59" y="19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FFF6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 rot="7980000">
              <a:off x="16513" y="8553"/>
              <a:ext cx="2346" cy="673"/>
              <a:chOff x="7126" y="7048"/>
              <a:chExt cx="1546" cy="673"/>
            </a:xfrm>
          </p:grpSpPr>
          <p:sp>
            <p:nvSpPr>
              <p:cNvPr id="115" name="Freeform 184"/>
              <p:cNvSpPr/>
              <p:nvPr userDrawn="1"/>
            </p:nvSpPr>
            <p:spPr bwMode="auto">
              <a:xfrm>
                <a:off x="8147" y="7048"/>
                <a:ext cx="525" cy="673"/>
              </a:xfrm>
              <a:custGeom>
                <a:avLst/>
                <a:gdLst>
                  <a:gd name="T0" fmla="*/ 0 w 121"/>
                  <a:gd name="T1" fmla="*/ 0 h 155"/>
                  <a:gd name="T2" fmla="*/ 121 w 121"/>
                  <a:gd name="T3" fmla="*/ 89 h 155"/>
                  <a:gd name="T4" fmla="*/ 51 w 121"/>
                  <a:gd name="T5" fmla="*/ 155 h 155"/>
                  <a:gd name="T6" fmla="*/ 0 w 121"/>
                  <a:gd name="T7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1" h="155">
                    <a:moveTo>
                      <a:pt x="0" y="0"/>
                    </a:moveTo>
                    <a:lnTo>
                      <a:pt x="121" y="89"/>
                    </a:lnTo>
                    <a:lnTo>
                      <a:pt x="51" y="15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00000">
                    <a:srgbClr val="F9F8CA"/>
                  </a:gs>
                  <a:gs pos="6000">
                    <a:srgbClr val="4EAA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186"/>
              <p:cNvSpPr/>
              <p:nvPr userDrawn="1"/>
            </p:nvSpPr>
            <p:spPr bwMode="auto">
              <a:xfrm>
                <a:off x="7126" y="7068"/>
                <a:ext cx="312" cy="204"/>
              </a:xfrm>
              <a:custGeom>
                <a:avLst/>
                <a:gdLst>
                  <a:gd name="T0" fmla="*/ 0 w 72"/>
                  <a:gd name="T1" fmla="*/ 47 h 47"/>
                  <a:gd name="T2" fmla="*/ 48 w 72"/>
                  <a:gd name="T3" fmla="*/ 0 h 47"/>
                  <a:gd name="T4" fmla="*/ 72 w 72"/>
                  <a:gd name="T5" fmla="*/ 40 h 47"/>
                  <a:gd name="T6" fmla="*/ 0 w 72"/>
                  <a:gd name="T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47">
                    <a:moveTo>
                      <a:pt x="0" y="47"/>
                    </a:moveTo>
                    <a:lnTo>
                      <a:pt x="48" y="0"/>
                    </a:lnTo>
                    <a:lnTo>
                      <a:pt x="72" y="40"/>
                    </a:lnTo>
                    <a:lnTo>
                      <a:pt x="0" y="47"/>
                    </a:lnTo>
                    <a:close/>
                  </a:path>
                </a:pathLst>
              </a:custGeom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 rot="13500000">
              <a:off x="14150" y="8849"/>
              <a:ext cx="1119" cy="920"/>
              <a:chOff x="14150" y="3569"/>
              <a:chExt cx="1119" cy="920"/>
            </a:xfrm>
          </p:grpSpPr>
          <p:sp>
            <p:nvSpPr>
              <p:cNvPr id="9947" name="Freeform 184"/>
              <p:cNvSpPr/>
              <p:nvPr userDrawn="1"/>
            </p:nvSpPr>
            <p:spPr bwMode="auto">
              <a:xfrm>
                <a:off x="14745" y="3569"/>
                <a:ext cx="525" cy="673"/>
              </a:xfrm>
              <a:custGeom>
                <a:avLst/>
                <a:gdLst>
                  <a:gd name="T0" fmla="*/ 0 w 121"/>
                  <a:gd name="T1" fmla="*/ 0 h 155"/>
                  <a:gd name="T2" fmla="*/ 121 w 121"/>
                  <a:gd name="T3" fmla="*/ 89 h 155"/>
                  <a:gd name="T4" fmla="*/ 51 w 121"/>
                  <a:gd name="T5" fmla="*/ 155 h 155"/>
                  <a:gd name="T6" fmla="*/ 0 w 121"/>
                  <a:gd name="T7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1" h="155">
                    <a:moveTo>
                      <a:pt x="0" y="0"/>
                    </a:moveTo>
                    <a:lnTo>
                      <a:pt x="121" y="89"/>
                    </a:lnTo>
                    <a:lnTo>
                      <a:pt x="51" y="1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7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49" name="Freeform 186"/>
              <p:cNvSpPr/>
              <p:nvPr userDrawn="1"/>
            </p:nvSpPr>
            <p:spPr bwMode="auto">
              <a:xfrm>
                <a:off x="14150" y="4285"/>
                <a:ext cx="312" cy="204"/>
              </a:xfrm>
              <a:custGeom>
                <a:avLst/>
                <a:gdLst>
                  <a:gd name="T0" fmla="*/ 0 w 72"/>
                  <a:gd name="T1" fmla="*/ 47 h 47"/>
                  <a:gd name="T2" fmla="*/ 48 w 72"/>
                  <a:gd name="T3" fmla="*/ 0 h 47"/>
                  <a:gd name="T4" fmla="*/ 72 w 72"/>
                  <a:gd name="T5" fmla="*/ 40 h 47"/>
                  <a:gd name="T6" fmla="*/ 0 w 72"/>
                  <a:gd name="T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47">
                    <a:moveTo>
                      <a:pt x="0" y="47"/>
                    </a:moveTo>
                    <a:lnTo>
                      <a:pt x="48" y="0"/>
                    </a:lnTo>
                    <a:lnTo>
                      <a:pt x="72" y="4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6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0" name="对象6"/>
          <p:cNvSpPr/>
          <p:nvPr>
            <p:custDataLst>
              <p:tags r:id="rId1"/>
            </p:custDataLst>
          </p:nvPr>
        </p:nvSpPr>
        <p:spPr>
          <a:xfrm>
            <a:off x="981710" y="1219200"/>
            <a:ext cx="4678045" cy="4107815"/>
          </a:xfrm>
          <a:custGeom>
            <a:avLst/>
            <a:gdLst/>
            <a:ahLst/>
            <a:cxnLst/>
            <a:rect l="l" t="t" r="r" b="b"/>
            <a:pathLst>
              <a:path w="4059936" h="4059936">
                <a:moveTo>
                  <a:pt x="137160" y="2359152"/>
                </a:moveTo>
                <a:cubicBezTo>
                  <a:pt x="-45720" y="2176272"/>
                  <a:pt x="-45720" y="1883664"/>
                  <a:pt x="137160" y="1700784"/>
                </a:cubicBezTo>
                <a:lnTo>
                  <a:pt x="1700784" y="137160"/>
                </a:lnTo>
                <a:cubicBezTo>
                  <a:pt x="1883664" y="-45720"/>
                  <a:pt x="2176272" y="-45720"/>
                  <a:pt x="2359152" y="137160"/>
                </a:cubicBezTo>
                <a:lnTo>
                  <a:pt x="3931920" y="1700784"/>
                </a:lnTo>
                <a:cubicBezTo>
                  <a:pt x="4105656" y="1883664"/>
                  <a:pt x="4105656" y="2176272"/>
                  <a:pt x="3931920" y="2359152"/>
                </a:cubicBezTo>
                <a:lnTo>
                  <a:pt x="2359152" y="3931920"/>
                </a:lnTo>
                <a:cubicBezTo>
                  <a:pt x="2176272" y="4105656"/>
                  <a:pt x="1883664" y="4105656"/>
                  <a:pt x="1700784" y="3931920"/>
                </a:cubicBezTo>
                <a:lnTo>
                  <a:pt x="137160" y="2359152"/>
                </a:lnTo>
              </a:path>
            </a:pathLst>
          </a:custGeom>
          <a:solidFill>
            <a:schemeClr val="accent1">
              <a:lumMod val="30000"/>
              <a:lumOff val="70000"/>
              <a:alpha val="30000"/>
            </a:schemeClr>
          </a:solidFill>
        </p:spPr>
        <p:txBody>
          <a:bodyPr lIns="0" tIns="0" rIns="0" bIns="0">
            <a:noAutofit/>
          </a:bodyPr>
          <a:lstStyle/>
          <a:p>
            <a:endParaRPr lang="zh-CN" altLang="en-US" dirty="0">
              <a:solidFill>
                <a:schemeClr val="tx1"/>
              </a:solidFill>
              <a:latin typeface="+mn-ea"/>
            </a:endParaRPr>
          </a:p>
        </p:txBody>
      </p:sp>
      <p:grpSp>
        <p:nvGrpSpPr>
          <p:cNvPr id="31" name="组合 30"/>
          <p:cNvGrpSpPr/>
          <p:nvPr>
            <p:custDataLst>
              <p:tags r:id="rId2"/>
            </p:custDataLst>
          </p:nvPr>
        </p:nvGrpSpPr>
        <p:grpSpPr>
          <a:xfrm>
            <a:off x="4968668" y="1484918"/>
            <a:ext cx="6366804" cy="3348972"/>
            <a:chOff x="6604" y="2684"/>
            <a:chExt cx="10844" cy="5704"/>
          </a:xfrm>
        </p:grpSpPr>
        <p:sp>
          <p:nvSpPr>
            <p:cNvPr id="21" name="对象1"/>
            <p:cNvSpPr/>
            <p:nvPr>
              <p:custDataLst>
                <p:tags r:id="rId3"/>
              </p:custDataLst>
            </p:nvPr>
          </p:nvSpPr>
          <p:spPr>
            <a:xfrm>
              <a:off x="8435" y="4650"/>
              <a:ext cx="9011" cy="1754"/>
            </a:xfrm>
            <a:custGeom>
              <a:avLst/>
              <a:gdLst/>
              <a:ahLst/>
              <a:cxnLst/>
              <a:rect l="l" t="t" r="r" b="b"/>
              <a:pathLst>
                <a:path w="6409944" h="1143000">
                  <a:moveTo>
                    <a:pt x="9144" y="1143000"/>
                  </a:moveTo>
                  <a:lnTo>
                    <a:pt x="6391656" y="1143000"/>
                  </a:lnTo>
                  <a:cubicBezTo>
                    <a:pt x="6400800" y="1143000"/>
                    <a:pt x="6409944" y="1133856"/>
                    <a:pt x="6409944" y="1133856"/>
                  </a:cubicBezTo>
                  <a:lnTo>
                    <a:pt x="6409944" y="9144"/>
                  </a:lnTo>
                  <a:cubicBezTo>
                    <a:pt x="6409944" y="9144"/>
                    <a:pt x="6400800" y="0"/>
                    <a:pt x="6391656" y="0"/>
                  </a:cubicBezTo>
                  <a:lnTo>
                    <a:pt x="9144" y="0"/>
                  </a:lnTo>
                  <a:cubicBezTo>
                    <a:pt x="0" y="0"/>
                    <a:pt x="0" y="9144"/>
                    <a:pt x="0" y="18288"/>
                  </a:cubicBezTo>
                  <a:lnTo>
                    <a:pt x="548640" y="566928"/>
                  </a:lnTo>
                  <a:cubicBezTo>
                    <a:pt x="548640" y="566928"/>
                    <a:pt x="548640" y="576072"/>
                    <a:pt x="548640" y="576072"/>
                  </a:cubicBezTo>
                  <a:lnTo>
                    <a:pt x="0" y="1124712"/>
                  </a:lnTo>
                  <a:cubicBezTo>
                    <a:pt x="0" y="1133856"/>
                    <a:pt x="0" y="1143000"/>
                    <a:pt x="9144" y="1143000"/>
                  </a:cubicBezTo>
                </a:path>
              </a:pathLst>
            </a:custGeom>
            <a:noFill/>
            <a:ln w="22225">
              <a:gradFill>
                <a:gsLst>
                  <a:gs pos="100000">
                    <a:schemeClr val="accent2">
                      <a:lumMod val="20000"/>
                      <a:lumOff val="80000"/>
                      <a:alpha val="0"/>
                    </a:schemeClr>
                  </a:gs>
                  <a:gs pos="2000">
                    <a:schemeClr val="accent2">
                      <a:alpha val="100000"/>
                    </a:schemeClr>
                  </a:gs>
                </a:gsLst>
                <a:lin ang="0" scaled="0"/>
              </a:gradFill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lIns="936000" tIns="0" rIns="0" bIns="0" numCol="1" spcCol="0" rtlCol="0" fromWordArt="0" anchor="ctr" anchorCtr="0" forceAA="0" compatLnSpc="1">
              <a:no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+mn-ea"/>
                  <a:sym typeface="+mn-ea"/>
                </a:rPr>
                <a:t>设计计分条件</a:t>
              </a:r>
              <a:endPara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+mn-ea"/>
                <a:sym typeface="+mn-ea"/>
              </a:endParaRPr>
            </a:p>
          </p:txBody>
        </p:sp>
        <p:sp>
          <p:nvSpPr>
            <p:cNvPr id="22" name="对象2"/>
            <p:cNvSpPr/>
            <p:nvPr>
              <p:custDataLst>
                <p:tags r:id="rId4"/>
              </p:custDataLst>
            </p:nvPr>
          </p:nvSpPr>
          <p:spPr>
            <a:xfrm>
              <a:off x="6623" y="2684"/>
              <a:ext cx="10821" cy="1737"/>
            </a:xfrm>
            <a:custGeom>
              <a:avLst/>
              <a:gdLst>
                <a:gd name="connsiteX0" fmla="*/ 1722 w 11918"/>
                <a:gd name="connsiteY0" fmla="*/ 1783 h 1783"/>
                <a:gd name="connsiteX1" fmla="*/ 1665 w 11918"/>
                <a:gd name="connsiteY1" fmla="*/ 1754 h 1783"/>
                <a:gd name="connsiteX2" fmla="*/ 1636 w 11918"/>
                <a:gd name="connsiteY2" fmla="*/ 1740 h 1783"/>
                <a:gd name="connsiteX3" fmla="*/ 9 w 11918"/>
                <a:gd name="connsiteY3" fmla="*/ 127 h 1783"/>
                <a:gd name="connsiteX4" fmla="*/ 253 w 11918"/>
                <a:gd name="connsiteY4" fmla="*/ 8 h 1783"/>
                <a:gd name="connsiteX5" fmla="*/ 11810 w 11918"/>
                <a:gd name="connsiteY5" fmla="*/ 0 h 1783"/>
                <a:gd name="connsiteX6" fmla="*/ 11918 w 11918"/>
                <a:gd name="connsiteY6" fmla="*/ 69 h 1783"/>
                <a:gd name="connsiteX7" fmla="*/ 11918 w 11918"/>
                <a:gd name="connsiteY7" fmla="*/ 1697 h 1783"/>
                <a:gd name="connsiteX8" fmla="*/ 11831 w 11918"/>
                <a:gd name="connsiteY8" fmla="*/ 1783 h 1783"/>
                <a:gd name="connsiteX9" fmla="*/ 1722 w 11918"/>
                <a:gd name="connsiteY9" fmla="*/ 1783 h 1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918" h="1783">
                  <a:moveTo>
                    <a:pt x="1722" y="1783"/>
                  </a:moveTo>
                  <a:cubicBezTo>
                    <a:pt x="1694" y="1783"/>
                    <a:pt x="1679" y="1769"/>
                    <a:pt x="1665" y="1754"/>
                  </a:cubicBezTo>
                  <a:cubicBezTo>
                    <a:pt x="1650" y="1754"/>
                    <a:pt x="1650" y="1740"/>
                    <a:pt x="1636" y="1740"/>
                  </a:cubicBezTo>
                  <a:lnTo>
                    <a:pt x="9" y="127"/>
                  </a:lnTo>
                  <a:cubicBezTo>
                    <a:pt x="-49" y="69"/>
                    <a:pt x="181" y="8"/>
                    <a:pt x="253" y="8"/>
                  </a:cubicBezTo>
                  <a:lnTo>
                    <a:pt x="11810" y="0"/>
                  </a:lnTo>
                  <a:cubicBezTo>
                    <a:pt x="11897" y="28"/>
                    <a:pt x="11918" y="12"/>
                    <a:pt x="11918" y="69"/>
                  </a:cubicBezTo>
                  <a:lnTo>
                    <a:pt x="11918" y="1697"/>
                  </a:lnTo>
                  <a:cubicBezTo>
                    <a:pt x="11918" y="1754"/>
                    <a:pt x="11874" y="1783"/>
                    <a:pt x="11831" y="1783"/>
                  </a:cubicBezTo>
                  <a:lnTo>
                    <a:pt x="1722" y="1783"/>
                  </a:lnTo>
                </a:path>
              </a:pathLst>
            </a:custGeom>
            <a:noFill/>
            <a:ln w="22225">
              <a:gradFill>
                <a:gsLst>
                  <a:gs pos="100000">
                    <a:schemeClr val="accent1">
                      <a:lumMod val="20000"/>
                      <a:lumOff val="80000"/>
                      <a:alpha val="0"/>
                    </a:schemeClr>
                  </a:gs>
                  <a:gs pos="2000">
                    <a:schemeClr val="accent1">
                      <a:alpha val="100000"/>
                    </a:schemeClr>
                  </a:gs>
                </a:gsLst>
                <a:lin ang="0" scaled="0"/>
              </a:gradFill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lIns="1224000" tIns="0" rIns="0" bIns="0" numCol="1" spcCol="0" rtlCol="0" fromWordArt="0" anchor="ctr" anchorCtr="0" forceAA="0" compatLnSpc="1">
              <a:no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+mn-ea"/>
                  <a:sym typeface="+mn-ea"/>
                </a:rPr>
                <a:t>确定计分条件</a:t>
              </a:r>
              <a:endPara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+mn-ea"/>
                <a:sym typeface="+mn-ea"/>
              </a:endParaRPr>
            </a:p>
          </p:txBody>
        </p:sp>
        <p:sp>
          <p:nvSpPr>
            <p:cNvPr id="23" name="对象3"/>
            <p:cNvSpPr/>
            <p:nvPr>
              <p:custDataLst>
                <p:tags r:id="rId5"/>
              </p:custDataLst>
            </p:nvPr>
          </p:nvSpPr>
          <p:spPr>
            <a:xfrm>
              <a:off x="6604" y="6634"/>
              <a:ext cx="10844" cy="1754"/>
            </a:xfrm>
            <a:custGeom>
              <a:avLst/>
              <a:gdLst/>
              <a:ahLst/>
              <a:cxnLst/>
              <a:rect l="l" t="t" r="r" b="b"/>
              <a:pathLst>
                <a:path w="7580376" h="1143000">
                  <a:moveTo>
                    <a:pt x="1106424" y="0"/>
                  </a:moveTo>
                  <a:cubicBezTo>
                    <a:pt x="1088136" y="0"/>
                    <a:pt x="1078992" y="9144"/>
                    <a:pt x="1069848" y="18288"/>
                  </a:cubicBezTo>
                  <a:cubicBezTo>
                    <a:pt x="1060704" y="18288"/>
                    <a:pt x="1060704" y="27432"/>
                    <a:pt x="1051560" y="27432"/>
                  </a:cubicBezTo>
                  <a:lnTo>
                    <a:pt x="18288" y="1051560"/>
                  </a:lnTo>
                  <a:cubicBezTo>
                    <a:pt x="-18288" y="1088136"/>
                    <a:pt x="9144" y="1143000"/>
                    <a:pt x="54864" y="1143000"/>
                  </a:cubicBezTo>
                  <a:lnTo>
                    <a:pt x="7525512" y="1143000"/>
                  </a:lnTo>
                  <a:cubicBezTo>
                    <a:pt x="7552944" y="1143000"/>
                    <a:pt x="7580376" y="1124712"/>
                    <a:pt x="7580376" y="1088136"/>
                  </a:cubicBezTo>
                  <a:lnTo>
                    <a:pt x="7580376" y="54864"/>
                  </a:lnTo>
                  <a:cubicBezTo>
                    <a:pt x="7580376" y="18288"/>
                    <a:pt x="7552944" y="0"/>
                    <a:pt x="7525512" y="0"/>
                  </a:cubicBezTo>
                  <a:lnTo>
                    <a:pt x="1106424" y="0"/>
                  </a:lnTo>
                </a:path>
              </a:pathLst>
            </a:custGeom>
            <a:noFill/>
            <a:ln w="22225">
              <a:gradFill>
                <a:gsLst>
                  <a:gs pos="100000">
                    <a:schemeClr val="accent1">
                      <a:lumMod val="20000"/>
                      <a:lumOff val="80000"/>
                      <a:alpha val="0"/>
                    </a:schemeClr>
                  </a:gs>
                  <a:gs pos="2000">
                    <a:schemeClr val="accent5">
                      <a:lumMod val="75000"/>
                    </a:schemeClr>
                  </a:gs>
                </a:gsLst>
                <a:lin ang="0" scaled="0"/>
              </a:gradFill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lIns="1224000" tIns="0" rIns="0" bIns="0" numCol="1" spcCol="0" rtlCol="0" fromWordArt="0" anchor="ctr" anchorCtr="0" forceAA="0" compatLnSpc="1">
              <a:no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+mn-ea"/>
                  <a:sym typeface="+mn-ea"/>
                </a:rPr>
                <a:t>优化计分条件</a:t>
              </a:r>
              <a:endPara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+mn-ea"/>
                <a:sym typeface="+mn-ea"/>
              </a:endParaRPr>
            </a:p>
          </p:txBody>
        </p:sp>
      </p:grpSp>
      <p:sp>
        <p:nvSpPr>
          <p:cNvPr id="24" name="对象5"/>
          <p:cNvSpPr/>
          <p:nvPr>
            <p:custDataLst>
              <p:tags r:id="rId6"/>
            </p:custDataLst>
          </p:nvPr>
        </p:nvSpPr>
        <p:spPr>
          <a:xfrm>
            <a:off x="4545546" y="1218692"/>
            <a:ext cx="658893" cy="658893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27432" y="292608"/>
                </a:moveTo>
                <a:cubicBezTo>
                  <a:pt x="-9144" y="329184"/>
                  <a:pt x="-9144" y="393192"/>
                  <a:pt x="27432" y="438912"/>
                </a:cubicBezTo>
                <a:lnTo>
                  <a:pt x="292608" y="694944"/>
                </a:lnTo>
                <a:cubicBezTo>
                  <a:pt x="329184" y="740664"/>
                  <a:pt x="393192" y="740664"/>
                  <a:pt x="438912" y="694944"/>
                </a:cubicBezTo>
                <a:lnTo>
                  <a:pt x="694944" y="438912"/>
                </a:lnTo>
                <a:cubicBezTo>
                  <a:pt x="740664" y="393192"/>
                  <a:pt x="740664" y="329184"/>
                  <a:pt x="694944" y="292608"/>
                </a:cubicBezTo>
                <a:lnTo>
                  <a:pt x="438912" y="27432"/>
                </a:lnTo>
                <a:cubicBezTo>
                  <a:pt x="393192" y="-9144"/>
                  <a:pt x="329184" y="-9144"/>
                  <a:pt x="292608" y="27432"/>
                </a:cubicBezTo>
                <a:lnTo>
                  <a:pt x="27432" y="292608"/>
                </a:lnTo>
              </a:path>
            </a:pathLst>
          </a:custGeom>
          <a:solidFill>
            <a:schemeClr val="accent1"/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4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5" name="对象6"/>
          <p:cNvSpPr/>
          <p:nvPr>
            <p:custDataLst>
              <p:tags r:id="rId7"/>
            </p:custDataLst>
          </p:nvPr>
        </p:nvSpPr>
        <p:spPr>
          <a:xfrm>
            <a:off x="5836128" y="2834498"/>
            <a:ext cx="658893" cy="658893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27432" y="292608"/>
                </a:moveTo>
                <a:cubicBezTo>
                  <a:pt x="-9144" y="329184"/>
                  <a:pt x="-9144" y="393192"/>
                  <a:pt x="27432" y="438912"/>
                </a:cubicBezTo>
                <a:lnTo>
                  <a:pt x="292608" y="694944"/>
                </a:lnTo>
                <a:cubicBezTo>
                  <a:pt x="329184" y="740664"/>
                  <a:pt x="393192" y="740664"/>
                  <a:pt x="438912" y="694944"/>
                </a:cubicBezTo>
                <a:lnTo>
                  <a:pt x="694944" y="438912"/>
                </a:lnTo>
                <a:cubicBezTo>
                  <a:pt x="740664" y="393192"/>
                  <a:pt x="740664" y="329184"/>
                  <a:pt x="694944" y="292608"/>
                </a:cubicBezTo>
                <a:lnTo>
                  <a:pt x="438912" y="27432"/>
                </a:lnTo>
                <a:cubicBezTo>
                  <a:pt x="393192" y="-9144"/>
                  <a:pt x="329184" y="-9144"/>
                  <a:pt x="292608" y="27432"/>
                </a:cubicBezTo>
                <a:lnTo>
                  <a:pt x="27432" y="292608"/>
                </a:lnTo>
              </a:path>
            </a:pathLst>
          </a:custGeom>
          <a:solidFill>
            <a:schemeClr val="accent2"/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4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6" name="对象7"/>
          <p:cNvSpPr/>
          <p:nvPr>
            <p:custDataLst>
              <p:tags r:id="rId8"/>
            </p:custDataLst>
          </p:nvPr>
        </p:nvSpPr>
        <p:spPr>
          <a:xfrm>
            <a:off x="4545546" y="4525739"/>
            <a:ext cx="658893" cy="658893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27432" y="292608"/>
                </a:moveTo>
                <a:cubicBezTo>
                  <a:pt x="-9144" y="329184"/>
                  <a:pt x="-9144" y="393192"/>
                  <a:pt x="27432" y="438912"/>
                </a:cubicBezTo>
                <a:lnTo>
                  <a:pt x="292608" y="694944"/>
                </a:lnTo>
                <a:cubicBezTo>
                  <a:pt x="329184" y="740664"/>
                  <a:pt x="393192" y="740664"/>
                  <a:pt x="438912" y="694944"/>
                </a:cubicBezTo>
                <a:lnTo>
                  <a:pt x="694944" y="438912"/>
                </a:lnTo>
                <a:cubicBezTo>
                  <a:pt x="740664" y="393192"/>
                  <a:pt x="740664" y="329184"/>
                  <a:pt x="694944" y="292608"/>
                </a:cubicBezTo>
                <a:lnTo>
                  <a:pt x="438912" y="27432"/>
                </a:lnTo>
                <a:cubicBezTo>
                  <a:pt x="393192" y="-9144"/>
                  <a:pt x="329184" y="-9144"/>
                  <a:pt x="292608" y="27432"/>
                </a:cubicBezTo>
                <a:lnTo>
                  <a:pt x="27432" y="292608"/>
                </a:lnTo>
              </a:path>
            </a:pathLst>
          </a:custGeom>
          <a:solidFill>
            <a:schemeClr val="accent5">
              <a:lumMod val="75000"/>
            </a:schemeClr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24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7" name="对象12"/>
          <p:cNvSpPr>
            <a:spLocks noChangeAspect="1"/>
          </p:cNvSpPr>
          <p:nvPr>
            <p:custDataLst>
              <p:tags r:id="rId9"/>
            </p:custDataLst>
          </p:nvPr>
        </p:nvSpPr>
        <p:spPr>
          <a:xfrm>
            <a:off x="1252855" y="1431290"/>
            <a:ext cx="4150360" cy="3683635"/>
          </a:xfrm>
          <a:custGeom>
            <a:avLst/>
            <a:gdLst/>
            <a:ahLst/>
            <a:cxnLst/>
            <a:rect l="l" t="t" r="r" b="b"/>
            <a:pathLst>
              <a:path w="2340864" h="2340864">
                <a:moveTo>
                  <a:pt x="987552" y="73152"/>
                </a:moveTo>
                <a:lnTo>
                  <a:pt x="73152" y="987552"/>
                </a:lnTo>
                <a:cubicBezTo>
                  <a:pt x="-27432" y="1088136"/>
                  <a:pt x="-27432" y="1252728"/>
                  <a:pt x="73152" y="1353312"/>
                </a:cubicBezTo>
                <a:lnTo>
                  <a:pt x="987552" y="2267712"/>
                </a:lnTo>
                <a:cubicBezTo>
                  <a:pt x="1088136" y="2368296"/>
                  <a:pt x="1252728" y="2368296"/>
                  <a:pt x="1353312" y="2267712"/>
                </a:cubicBezTo>
                <a:lnTo>
                  <a:pt x="2267712" y="1353312"/>
                </a:lnTo>
                <a:cubicBezTo>
                  <a:pt x="2368296" y="1252728"/>
                  <a:pt x="2368296" y="1088136"/>
                  <a:pt x="2267712" y="987552"/>
                </a:cubicBezTo>
                <a:lnTo>
                  <a:pt x="1353312" y="73152"/>
                </a:lnTo>
                <a:cubicBezTo>
                  <a:pt x="1252728" y="-27432"/>
                  <a:pt x="1088136" y="-27432"/>
                  <a:pt x="987552" y="73152"/>
                </a:cubicBezTo>
              </a:path>
            </a:pathLst>
          </a:custGeom>
          <a:noFill/>
          <a:ln w="53975">
            <a:solidFill>
              <a:schemeClr val="accent1"/>
            </a:solidFill>
          </a:ln>
          <a:effectLst>
            <a:outerShdw blurRad="203200" dist="50800" dir="5400000" sx="5000" sy="5000" algn="ctr" rotWithShape="0">
              <a:schemeClr val="tx1">
                <a:alpha val="61000"/>
              </a:schemeClr>
            </a:outerShdw>
          </a:effectLst>
          <a:scene3d>
            <a:camera prst="obliqueTopRight"/>
            <a:lightRig rig="threePt" dir="t"/>
          </a:scene3d>
        </p:spPr>
        <p:txBody>
          <a:bodyPr wrap="square" lIns="360000" tIns="0" rIns="360000" bIns="0" anchor="ctr" anchorCtr="0">
            <a:noAutofit/>
          </a:bodyPr>
          <a:lstStyle/>
          <a:p>
            <a:pPr algn="dist" defTabSz="1219200">
              <a:lnSpc>
                <a:spcPct val="90000"/>
              </a:lnSpc>
              <a:spcBef>
                <a:spcPts val="1335"/>
              </a:spcBef>
              <a:buClrTx/>
              <a:buSzTx/>
              <a:buFont typeface="Arial" panose="020B0604020202020204" pitchFamily="34" charset="0"/>
            </a:pPr>
            <a:r>
              <a:rPr lang="zh-CN" altLang="en-US" sz="4800" b="1" kern="100" spc="400" dirty="0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ngsana New" panose="02020603050405020304" pitchFamily="18" charset="-34"/>
                <a:sym typeface="+mn-ea"/>
              </a:rPr>
              <a:t>一、准备间</a:t>
            </a:r>
            <a:endParaRPr lang="zh-CN" altLang="en-US" sz="4800" b="1" kern="100" spc="400" dirty="0">
              <a:solidFill>
                <a:schemeClr val="tx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FillTx/>
              <a:latin typeface="微软雅黑" panose="020B0503020204020204" pitchFamily="34" charset="-122"/>
              <a:ea typeface="微软雅黑" panose="020B0503020204020204" pitchFamily="34" charset="-122"/>
              <a:cs typeface="Angsana New" panose="02020603050405020304" pitchFamily="18" charset="-34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/>
              <a:t>1.</a:t>
            </a:r>
            <a:r>
              <a:rPr lang="zh-CN" altLang="en-US"/>
              <a:t>确定计分条件</a:t>
            </a:r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960755" y="1520190"/>
            <a:ext cx="4295140" cy="8737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>
                <a:latin typeface="仿宋" panose="02010609060101010101" charset="-122"/>
                <a:ea typeface="仿宋" panose="02010609060101010101" charset="-122"/>
              </a:rPr>
              <a:t>参赛选手在什么情况下才能获得分数呢？</a:t>
            </a:r>
            <a:endParaRPr lang="zh-CN" altLang="en-US" sz="2000" dirty="0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50" name="文本框 49"/>
          <p:cNvSpPr txBox="1"/>
          <p:nvPr>
            <p:custDataLst>
              <p:tags r:id="rId2"/>
            </p:custDataLst>
          </p:nvPr>
        </p:nvSpPr>
        <p:spPr>
          <a:xfrm>
            <a:off x="5879465" y="1667510"/>
            <a:ext cx="47174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fontAlgn="auto"/>
            <a:r>
              <a:rPr lang="zh-CN" altLang="en-US" sz="2000">
                <a:latin typeface="仿宋" panose="02010609060101010101" charset="-122"/>
                <a:ea typeface="仿宋" panose="02010609060101010101" charset="-122"/>
              </a:rPr>
              <a:t>根据问题答案，试着补充以下流程图。</a:t>
            </a:r>
            <a:endParaRPr lang="zh-CN" altLang="en-US" sz="2000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960755" y="2467610"/>
            <a:ext cx="3926840" cy="1203960"/>
          </a:xfrm>
          <a:prstGeom prst="rect">
            <a:avLst/>
          </a:prstGeom>
          <a:solidFill>
            <a:schemeClr val="bg2"/>
          </a:solidFill>
          <a:ln w="12700"/>
        </p:spPr>
        <p:style>
          <a:lnRef idx="3">
            <a:schemeClr val="accent4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lstStyle/>
          <a:p>
            <a:pPr indent="0" algn="l" fontAlgn="auto">
              <a:buClrTx/>
              <a:buSzTx/>
              <a:buFontTx/>
            </a:pPr>
            <a:r>
              <a:rPr lang="zh-CN" altLang="en-US" sz="20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请在这里写出你的看法：</a:t>
            </a:r>
            <a:endParaRPr lang="zh-CN" altLang="en-US" sz="200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 algn="l" fontAlgn="auto">
              <a:buClrTx/>
              <a:buSzTx/>
              <a:buFontTx/>
            </a:pPr>
            <a:endParaRPr lang="zh-CN" altLang="en-US" sz="2400">
              <a:latin typeface="华文楷体" panose="02010600040101010101" charset="-122"/>
              <a:ea typeface="华文楷体" panose="02010600040101010101" charset="-122"/>
            </a:endParaRPr>
          </a:p>
          <a:p>
            <a:endParaRPr lang="zh-CN" altLang="en-US" sz="2400" b="1">
              <a:latin typeface="华文楷体" panose="02010600040101010101" charset="-122"/>
              <a:ea typeface="华文楷体" panose="02010600040101010101" charset="-122"/>
            </a:endParaRPr>
          </a:p>
          <a:p>
            <a:endParaRPr lang="zh-CN" altLang="en-US" sz="2400" b="1">
              <a:latin typeface="华文楷体" panose="02010600040101010101" charset="-122"/>
              <a:ea typeface="华文楷体" panose="02010600040101010101" charset="-122"/>
            </a:endParaRPr>
          </a:p>
          <a:p>
            <a:endParaRPr lang="zh-CN" altLang="en-US" sz="24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1" name="云形标注 10"/>
          <p:cNvSpPr/>
          <p:nvPr/>
        </p:nvSpPr>
        <p:spPr>
          <a:xfrm>
            <a:off x="1981200" y="3745230"/>
            <a:ext cx="3844925" cy="2468245"/>
          </a:xfrm>
          <a:prstGeom prst="cloudCallout">
            <a:avLst>
              <a:gd name="adj1" fmla="val -31981"/>
              <a:gd name="adj2" fmla="val -64612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107950" tIns="107950" rIns="71755" bIns="107950" rtlCol="0" anchor="ctr"/>
          <a:lstStyle/>
          <a:p>
            <a:pPr algn="ctr"/>
            <a:r>
              <a:rPr 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当选手</a:t>
            </a:r>
            <a:r>
              <a:rPr lang="zh-CN" sz="2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回答正确</a:t>
            </a:r>
            <a:r>
              <a:rPr 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时（也就是选手的</a:t>
            </a:r>
            <a:r>
              <a:rPr lang="en-US" alt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回答</a:t>
            </a:r>
            <a:r>
              <a:rPr lang="en-US" alt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r>
              <a:rPr 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和题目的</a:t>
            </a:r>
            <a:r>
              <a:rPr lang="en-US" alt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标准答案</a:t>
            </a:r>
            <a:r>
              <a:rPr lang="en-US" alt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r>
              <a:rPr 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一致时）才能够获得分数。</a:t>
            </a:r>
            <a:endParaRPr lang="zh-CN" sz="20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3029585" y="4213860"/>
            <a:ext cx="2158365" cy="1544955"/>
            <a:chOff x="4771" y="6636"/>
            <a:chExt cx="3399" cy="2433"/>
          </a:xfrm>
        </p:grpSpPr>
        <p:sp>
          <p:nvSpPr>
            <p:cNvPr id="53" name="动作按钮: 自定义 52"/>
            <p:cNvSpPr/>
            <p:nvPr/>
          </p:nvSpPr>
          <p:spPr>
            <a:xfrm rot="11280000">
              <a:off x="4771" y="6636"/>
              <a:ext cx="3354" cy="2420"/>
            </a:xfrm>
            <a:prstGeom prst="actionButtonBlank">
              <a:avLst/>
            </a:prstGeom>
            <a:gradFill>
              <a:gsLst>
                <a:gs pos="100000">
                  <a:srgbClr val="F9F8CA"/>
                </a:gs>
                <a:gs pos="6000">
                  <a:srgbClr val="4EAADD"/>
                </a:gs>
              </a:gsLst>
              <a:lin ang="18900000" scaled="1"/>
            </a:gradFill>
          </p:spPr>
          <p:style>
            <a:lnRef idx="3">
              <a:schemeClr val="accent6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gradFill>
                  <a:gsLst>
                    <a:gs pos="100000">
                      <a:srgbClr val="F9F8CA"/>
                    </a:gs>
                    <a:gs pos="6000">
                      <a:srgbClr val="4EAADD"/>
                    </a:gs>
                  </a:gsLst>
                  <a:lin ang="18900000" scaled="1"/>
                </a:gradFill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4914" y="6887"/>
              <a:ext cx="3256" cy="2183"/>
            </a:xfrm>
            <a:prstGeom prst="rect">
              <a:avLst/>
            </a:prstGeom>
          </p:spPr>
          <p:style>
            <a:lnRef idx="3">
              <a:schemeClr val="accent6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rtlCol="0">
              <a:noAutofit/>
            </a:bodyPr>
            <a:lstStyle/>
            <a:p>
              <a:pPr indent="457200" fontAlgn="auto"/>
              <a:r>
                <a:rPr lang="zh-CN" altLang="en-US" sz="200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单击</a:t>
              </a:r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这里，快来看看我们的想法是否相同吧</a:t>
              </a:r>
              <a:r>
                <a:rPr lang="zh-CN" altLang="en-US" sz="2000">
                  <a:latin typeface="宋体" panose="02010600030101010101" pitchFamily="2" charset="-122"/>
                  <a:ea typeface="宋体" panose="02010600030101010101" pitchFamily="2" charset="-122"/>
                </a:rPr>
                <a:t>！</a:t>
              </a:r>
              <a:endParaRPr lang="zh-CN" altLang="en-US" sz="20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303020" y="685800"/>
            <a:ext cx="2209800" cy="814070"/>
            <a:chOff x="2241" y="1248"/>
            <a:chExt cx="3480" cy="1282"/>
          </a:xfrm>
        </p:grpSpPr>
        <p:sp>
          <p:nvSpPr>
            <p:cNvPr id="4" name="文本框 3"/>
            <p:cNvSpPr txBox="1"/>
            <p:nvPr/>
          </p:nvSpPr>
          <p:spPr>
            <a:xfrm>
              <a:off x="3063" y="1564"/>
              <a:ext cx="2659" cy="9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想一想</a:t>
              </a:r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1" y="1248"/>
              <a:ext cx="1282" cy="1282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5879465" y="847090"/>
            <a:ext cx="2128792" cy="673100"/>
            <a:chOff x="9224" y="1581"/>
            <a:chExt cx="3387" cy="1149"/>
          </a:xfrm>
        </p:grpSpPr>
        <p:sp>
          <p:nvSpPr>
            <p:cNvPr id="2" name="文本框 1"/>
            <p:cNvSpPr txBox="1"/>
            <p:nvPr/>
          </p:nvSpPr>
          <p:spPr>
            <a:xfrm>
              <a:off x="10584" y="1863"/>
              <a:ext cx="2027" cy="6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填一填</a:t>
              </a:r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pic>
          <p:nvPicPr>
            <p:cNvPr id="7" name="图片 6" descr="在线教育，创意写作和讲故事，文案概念，文本文档编辑，远程学习"/>
            <p:cNvPicPr>
              <a:picLocks noChangeAspect="1"/>
            </p:cNvPicPr>
            <p:nvPr/>
          </p:nvPicPr>
          <p:blipFill>
            <a:blip r:embed="rId4"/>
            <a:srcRect l="18013" t="9130" r="24487" b="11361"/>
            <a:stretch>
              <a:fillRect/>
            </a:stretch>
          </p:blipFill>
          <p:spPr>
            <a:xfrm>
              <a:off x="9224" y="1581"/>
              <a:ext cx="1233" cy="1149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5826125" y="2447925"/>
            <a:ext cx="5285740" cy="3188970"/>
            <a:chOff x="9175" y="3855"/>
            <a:chExt cx="8324" cy="5022"/>
          </a:xfrm>
        </p:grpSpPr>
        <p:pic>
          <p:nvPicPr>
            <p:cNvPr id="62" name="图片 61" descr="计分 9 "/>
            <p:cNvPicPr>
              <a:picLocks noChangeAspect="1"/>
            </p:cNvPicPr>
            <p:nvPr/>
          </p:nvPicPr>
          <p:blipFill>
            <a:blip r:embed="rId5"/>
            <a:srcRect l="3149" t="18056" r="2741" b="20185"/>
            <a:stretch>
              <a:fillRect/>
            </a:stretch>
          </p:blipFill>
          <p:spPr>
            <a:xfrm>
              <a:off x="9175" y="3855"/>
              <a:ext cx="8325" cy="5023"/>
            </a:xfrm>
            <a:prstGeom prst="rect">
              <a:avLst/>
            </a:prstGeom>
          </p:spPr>
        </p:pic>
        <p:grpSp>
          <p:nvGrpSpPr>
            <p:cNvPr id="14" name="组合 13"/>
            <p:cNvGrpSpPr/>
            <p:nvPr/>
          </p:nvGrpSpPr>
          <p:grpSpPr>
            <a:xfrm>
              <a:off x="12449" y="6270"/>
              <a:ext cx="4806" cy="746"/>
              <a:chOff x="12449" y="6270"/>
              <a:chExt cx="4806" cy="746"/>
            </a:xfrm>
          </p:grpSpPr>
          <p:sp>
            <p:nvSpPr>
              <p:cNvPr id="12" name="文本框 11"/>
              <p:cNvSpPr txBox="1"/>
              <p:nvPr/>
            </p:nvSpPr>
            <p:spPr>
              <a:xfrm>
                <a:off x="12449" y="6270"/>
                <a:ext cx="1814" cy="737"/>
              </a:xfrm>
              <a:prstGeom prst="rect">
                <a:avLst/>
              </a:prstGeom>
              <a:noFill/>
              <a:ln w="31750" cmpd="sng">
                <a:solidFill>
                  <a:srgbClr val="3989CD"/>
                </a:solidFill>
              </a:ln>
            </p:spPr>
            <p:txBody>
              <a:bodyPr wrap="square" rtlCol="0">
                <a:noAutofit/>
              </a:bodyPr>
              <a:lstStyle/>
              <a:p>
                <a:endParaRPr lang="zh-CN" altLang="en-US">
                  <a:ln w="1905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15499" y="6280"/>
                <a:ext cx="1757" cy="737"/>
              </a:xfrm>
              <a:prstGeom prst="rect">
                <a:avLst/>
              </a:prstGeom>
              <a:noFill/>
              <a:ln w="31750" cmpd="sng">
                <a:solidFill>
                  <a:srgbClr val="3989CD"/>
                </a:solidFill>
              </a:ln>
            </p:spPr>
            <p:txBody>
              <a:bodyPr wrap="square" rtlCol="0">
                <a:noAutofit/>
              </a:bodyPr>
              <a:lstStyle/>
              <a:p>
                <a:endParaRPr lang="zh-CN" altLang="en-US">
                  <a:ln w="19050">
                    <a:solidFill>
                      <a:schemeClr val="tx1"/>
                    </a:solidFill>
                  </a:ln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/>
              <a:t>2.</a:t>
            </a:r>
            <a:r>
              <a:rPr lang="zh-CN" altLang="en-US"/>
              <a:t>设计计分条件</a:t>
            </a:r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1231265" y="1512570"/>
            <a:ext cx="5299075" cy="4692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/>
            <a:r>
              <a:rPr lang="zh-CN" altLang="en-US" sz="2000">
                <a:latin typeface="仿宋" panose="02010609060101010101" charset="-122"/>
                <a:ea typeface="仿宋" panose="02010609060101010101" charset="-122"/>
              </a:rPr>
              <a:t>请根据以下提示继续画一画吧！</a:t>
            </a:r>
            <a:endParaRPr lang="zh-CN" altLang="en-US" sz="2000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9451340" y="4495800"/>
            <a:ext cx="1269365" cy="4159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5875" cmpd="sng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0">
            <a:srgbClr val="FFFFFF"/>
          </a:lnRef>
          <a:fillRef idx="1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输出总分</a:t>
            </a:r>
            <a:endParaRPr lang="zh-CN" altLang="en-US" sz="20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12645" y="1913890"/>
            <a:ext cx="9410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7D529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</a:t>
            </a:r>
            <a:r>
              <a:rPr lang="en-US" altLang="zh-CN" sz="2000" b="1">
                <a:solidFill>
                  <a:srgbClr val="7D529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en-US" sz="2000" b="1">
                <a:solidFill>
                  <a:srgbClr val="7D529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题</a:t>
            </a:r>
            <a:endParaRPr lang="zh-CN" altLang="en-US" sz="2000" b="1">
              <a:solidFill>
                <a:srgbClr val="7D5298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 flipH="1">
            <a:off x="10100310" y="4293235"/>
            <a:ext cx="3175" cy="1800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3782695" y="1894205"/>
            <a:ext cx="9410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7D529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</a:t>
            </a:r>
            <a:r>
              <a:rPr lang="en-US" altLang="zh-CN" sz="2000" b="1">
                <a:solidFill>
                  <a:srgbClr val="7D529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 sz="2000" b="1">
                <a:solidFill>
                  <a:srgbClr val="7D529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题</a:t>
            </a:r>
            <a:endParaRPr lang="zh-CN" altLang="en-US" sz="2000" b="1">
              <a:solidFill>
                <a:srgbClr val="7D5298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838325" y="2515870"/>
            <a:ext cx="2764790" cy="1832610"/>
            <a:chOff x="3315" y="4340"/>
            <a:chExt cx="4354" cy="2886"/>
          </a:xfrm>
        </p:grpSpPr>
        <p:grpSp>
          <p:nvGrpSpPr>
            <p:cNvPr id="32" name="组合 31"/>
            <p:cNvGrpSpPr/>
            <p:nvPr/>
          </p:nvGrpSpPr>
          <p:grpSpPr>
            <a:xfrm>
              <a:off x="3315" y="4340"/>
              <a:ext cx="4354" cy="2886"/>
              <a:chOff x="3315" y="4340"/>
              <a:chExt cx="4354" cy="2886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3315" y="4340"/>
                <a:ext cx="1998" cy="2886"/>
                <a:chOff x="3315" y="4340"/>
                <a:chExt cx="1998" cy="2886"/>
              </a:xfrm>
            </p:grpSpPr>
            <p:sp>
              <p:nvSpPr>
                <p:cNvPr id="2" name="圆角矩形 1"/>
                <p:cNvSpPr/>
                <p:nvPr/>
              </p:nvSpPr>
              <p:spPr>
                <a:xfrm>
                  <a:off x="3647" y="4340"/>
                  <a:ext cx="1392" cy="583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587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</p:spPr>
              <p:style>
                <a:lnRef idx="0">
                  <a:srgbClr val="FFFFFF"/>
                </a:lnRef>
                <a:fillRef idx="1">
                  <a:schemeClr val="accent4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000" b="1">
                      <a:solidFill>
                        <a:schemeClr val="tx1"/>
                      </a:solidFill>
                      <a:latin typeface="宋体" panose="02010600030101010101" pitchFamily="2" charset="-122"/>
                      <a:ea typeface="宋体" panose="02010600030101010101" pitchFamily="2" charset="-122"/>
                    </a:rPr>
                    <a:t>出题</a:t>
                  </a:r>
                  <a:endParaRPr lang="zh-CN" altLang="en-US" sz="20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" name="圆角矩形 2"/>
                <p:cNvSpPr/>
                <p:nvPr/>
              </p:nvSpPr>
              <p:spPr>
                <a:xfrm>
                  <a:off x="3315" y="6556"/>
                  <a:ext cx="1998" cy="670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587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</p:spPr>
              <p:style>
                <a:lnRef idx="0">
                  <a:srgbClr val="FFFFFF"/>
                </a:lnRef>
                <a:fillRef idx="1">
                  <a:schemeClr val="accent4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000" b="1">
                      <a:solidFill>
                        <a:schemeClr val="tx1"/>
                      </a:solidFill>
                      <a:latin typeface="宋体" panose="02010600030101010101" pitchFamily="2" charset="-122"/>
                      <a:ea typeface="宋体" panose="02010600030101010101" pitchFamily="2" charset="-122"/>
                    </a:rPr>
                    <a:t>计算得分</a:t>
                  </a:r>
                  <a:endParaRPr lang="zh-CN" altLang="en-US" sz="20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" name="圆角矩形 3"/>
                <p:cNvSpPr/>
                <p:nvPr/>
              </p:nvSpPr>
              <p:spPr>
                <a:xfrm>
                  <a:off x="3647" y="5477"/>
                  <a:ext cx="1392" cy="572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587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</p:spPr>
              <p:style>
                <a:lnRef idx="0">
                  <a:srgbClr val="FFFFFF"/>
                </a:lnRef>
                <a:fillRef idx="1">
                  <a:schemeClr val="accent4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000" b="1">
                      <a:solidFill>
                        <a:schemeClr val="tx1"/>
                      </a:solidFill>
                      <a:latin typeface="宋体" panose="02010600030101010101" pitchFamily="2" charset="-122"/>
                      <a:ea typeface="宋体" panose="02010600030101010101" pitchFamily="2" charset="-122"/>
                    </a:rPr>
                    <a:t>判断</a:t>
                  </a:r>
                  <a:endParaRPr lang="zh-CN" altLang="en-US" sz="20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cxnSp>
              <p:nvCxnSpPr>
                <p:cNvPr id="13" name="直接箭头连接符 12"/>
                <p:cNvCxnSpPr/>
                <p:nvPr/>
              </p:nvCxnSpPr>
              <p:spPr>
                <a:xfrm flipH="1">
                  <a:off x="4343" y="4981"/>
                  <a:ext cx="5" cy="454"/>
                </a:xfrm>
                <a:prstGeom prst="straightConnector1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接箭头连接符 13"/>
                <p:cNvCxnSpPr/>
                <p:nvPr/>
              </p:nvCxnSpPr>
              <p:spPr>
                <a:xfrm flipH="1">
                  <a:off x="4338" y="6108"/>
                  <a:ext cx="5" cy="454"/>
                </a:xfrm>
                <a:prstGeom prst="straightConnector1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圆角矩形 20"/>
              <p:cNvSpPr/>
              <p:nvPr/>
            </p:nvSpPr>
            <p:spPr>
              <a:xfrm>
                <a:off x="6277" y="4379"/>
                <a:ext cx="1392" cy="5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5875" cmpd="sng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0">
                <a:srgbClr val="FFFFFF"/>
              </a:lnRef>
              <a:fillRef idx="1">
                <a:schemeClr val="accent4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0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出题</a:t>
                </a:r>
                <a:endParaRPr lang="zh-CN" altLang="en-US" sz="20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cxnSp>
          <p:nvCxnSpPr>
            <p:cNvPr id="24" name="直接箭头连接符 23"/>
            <p:cNvCxnSpPr>
              <a:endCxn id="23" idx="0"/>
            </p:cNvCxnSpPr>
            <p:nvPr/>
          </p:nvCxnSpPr>
          <p:spPr>
            <a:xfrm flipH="1">
              <a:off x="6973" y="4990"/>
              <a:ext cx="5" cy="454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34" name="文本框 33"/>
          <p:cNvSpPr txBox="1"/>
          <p:nvPr/>
        </p:nvSpPr>
        <p:spPr>
          <a:xfrm>
            <a:off x="9639935" y="1948815"/>
            <a:ext cx="11328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7D529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</a:t>
            </a:r>
            <a:r>
              <a:rPr lang="en-US" altLang="zh-CN" sz="2000" b="1">
                <a:solidFill>
                  <a:srgbClr val="7D529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20</a:t>
            </a:r>
            <a:r>
              <a:rPr lang="zh-CN" altLang="en-US" sz="2000" b="1">
                <a:solidFill>
                  <a:srgbClr val="7D529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题</a:t>
            </a:r>
            <a:endParaRPr lang="zh-CN" altLang="en-US" sz="2000" b="1">
              <a:solidFill>
                <a:srgbClr val="7D5298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6637655" y="3310890"/>
            <a:ext cx="883920" cy="37020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5875" cmpd="sng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0">
            <a:srgbClr val="FFFFFF"/>
          </a:lnRef>
          <a:fillRef idx="1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……</a:t>
            </a:r>
            <a:endParaRPr lang="en-US" altLang="zh-CN" sz="20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6" name="左大括号 35"/>
          <p:cNvSpPr/>
          <p:nvPr/>
        </p:nvSpPr>
        <p:spPr>
          <a:xfrm rot="16200000">
            <a:off x="6012180" y="1233170"/>
            <a:ext cx="350520" cy="7783195"/>
          </a:xfrm>
          <a:prstGeom prst="leftBrace">
            <a:avLst/>
          </a:prstGeom>
          <a:ln w="25400">
            <a:solidFill>
              <a:srgbClr val="C6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9429115" y="2502535"/>
            <a:ext cx="1268730" cy="1725930"/>
            <a:chOff x="3315" y="4340"/>
            <a:chExt cx="1998" cy="2718"/>
          </a:xfrm>
        </p:grpSpPr>
        <p:sp>
          <p:nvSpPr>
            <p:cNvPr id="42" name="圆角矩形 41"/>
            <p:cNvSpPr/>
            <p:nvPr/>
          </p:nvSpPr>
          <p:spPr>
            <a:xfrm>
              <a:off x="3647" y="4340"/>
              <a:ext cx="1392" cy="583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5875" cmpd="sng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0">
              <a:srgbClr val="FFFFFF"/>
            </a:lnRef>
            <a:fillRef idx="1">
              <a:schemeClr val="accent4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出题</a:t>
              </a:r>
              <a:endParaRPr lang="zh-CN" altLang="en-US"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3" name="圆角矩形 42"/>
            <p:cNvSpPr/>
            <p:nvPr/>
          </p:nvSpPr>
          <p:spPr>
            <a:xfrm>
              <a:off x="3315" y="6388"/>
              <a:ext cx="1998" cy="67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5875" cmpd="sng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0">
              <a:srgbClr val="FFFFFF"/>
            </a:lnRef>
            <a:fillRef idx="1">
              <a:schemeClr val="accent4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计算得分</a:t>
              </a:r>
              <a:endParaRPr lang="zh-CN" altLang="en-US"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4" name="圆角矩形 43"/>
            <p:cNvSpPr/>
            <p:nvPr/>
          </p:nvSpPr>
          <p:spPr>
            <a:xfrm>
              <a:off x="3647" y="5372"/>
              <a:ext cx="1392" cy="57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5875" cmpd="sng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0">
              <a:srgbClr val="FFFFFF"/>
            </a:lnRef>
            <a:fillRef idx="1">
              <a:schemeClr val="accent4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判断</a:t>
              </a:r>
              <a:endParaRPr lang="zh-CN" altLang="en-US"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cxnSp>
          <p:nvCxnSpPr>
            <p:cNvPr id="45" name="直接箭头连接符 44"/>
            <p:cNvCxnSpPr/>
            <p:nvPr/>
          </p:nvCxnSpPr>
          <p:spPr>
            <a:xfrm flipH="1">
              <a:off x="4343" y="4981"/>
              <a:ext cx="5" cy="34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7" name="直接箭头连接符 46"/>
            <p:cNvCxnSpPr/>
            <p:nvPr/>
          </p:nvCxnSpPr>
          <p:spPr>
            <a:xfrm flipH="1">
              <a:off x="4338" y="6066"/>
              <a:ext cx="5" cy="283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51" name="任意多边形 50"/>
          <p:cNvSpPr/>
          <p:nvPr/>
        </p:nvSpPr>
        <p:spPr>
          <a:xfrm>
            <a:off x="2477770" y="2249805"/>
            <a:ext cx="1675130" cy="2400300"/>
          </a:xfrm>
          <a:custGeom>
            <a:avLst/>
            <a:gdLst>
              <a:gd name="connisteX0" fmla="*/ 0 w 1675130"/>
              <a:gd name="connsiteY0" fmla="*/ 2142213 h 2400404"/>
              <a:gd name="connisteX1" fmla="*/ 696595 w 1675130"/>
              <a:gd name="connsiteY1" fmla="*/ 2235558 h 2400404"/>
              <a:gd name="connisteX2" fmla="*/ 1205865 w 1675130"/>
              <a:gd name="connsiteY2" fmla="*/ 172443 h 2400404"/>
              <a:gd name="connisteX3" fmla="*/ 1675130 w 1675130"/>
              <a:gd name="connsiteY3" fmla="*/ 239753 h 2400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1675130" h="2400405">
                <a:moveTo>
                  <a:pt x="0" y="2142213"/>
                </a:moveTo>
                <a:cubicBezTo>
                  <a:pt x="128905" y="2201903"/>
                  <a:pt x="455295" y="2629258"/>
                  <a:pt x="696595" y="2235558"/>
                </a:cubicBezTo>
                <a:cubicBezTo>
                  <a:pt x="937895" y="1841858"/>
                  <a:pt x="1010285" y="571858"/>
                  <a:pt x="1205865" y="172443"/>
                </a:cubicBezTo>
                <a:cubicBezTo>
                  <a:pt x="1401445" y="-226972"/>
                  <a:pt x="1591310" y="185143"/>
                  <a:pt x="1675130" y="239753"/>
                </a:cubicBezTo>
              </a:path>
            </a:pathLst>
          </a:custGeom>
          <a:noFill/>
          <a:ln w="158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云形标注 52"/>
          <p:cNvSpPr/>
          <p:nvPr/>
        </p:nvSpPr>
        <p:spPr>
          <a:xfrm>
            <a:off x="4183380" y="3992245"/>
            <a:ext cx="3796665" cy="1724660"/>
          </a:xfrm>
          <a:prstGeom prst="cloudCallout">
            <a:avLst>
              <a:gd name="adj1" fmla="val -20832"/>
              <a:gd name="adj2" fmla="val 8619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107950" tIns="107950" rIns="71755" bIns="107950" rtlCol="0" anchor="ctr"/>
          <a:lstStyle/>
          <a:p>
            <a:pPr algn="ctr"/>
            <a:r>
              <a:rPr lang="en-US" alt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20</a:t>
            </a:r>
            <a:r>
              <a:rPr lang="zh-CN" altLang="en-US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题，重复（</a:t>
            </a:r>
            <a:r>
              <a:rPr lang="en-US" alt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）次才能输出总分？</a:t>
            </a:r>
            <a:endParaRPr lang="zh-CN" altLang="en-US" sz="20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ctr"/>
            <a:r>
              <a:rPr lang="zh-CN" altLang="en-US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哪些过程是重复执行的呢？</a:t>
            </a:r>
            <a:endParaRPr lang="zh-CN" altLang="en-US" sz="20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376045" y="843915"/>
            <a:ext cx="1407795" cy="634402"/>
            <a:chOff x="2163" y="1765"/>
            <a:chExt cx="2190" cy="629"/>
          </a:xfrm>
        </p:grpSpPr>
        <p:pic>
          <p:nvPicPr>
            <p:cNvPr id="54" name="图片 53" descr="3d笔孤立在白色背景"/>
            <p:cNvPicPr>
              <a:picLocks noChangeAspect="1"/>
            </p:cNvPicPr>
            <p:nvPr/>
          </p:nvPicPr>
          <p:blipFill>
            <a:blip r:embed="rId2"/>
            <a:srcRect l="23056" t="16556" r="25072" b="15657"/>
            <a:stretch>
              <a:fillRect/>
            </a:stretch>
          </p:blipFill>
          <p:spPr>
            <a:xfrm>
              <a:off x="2163" y="1765"/>
              <a:ext cx="740" cy="629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2818" y="1932"/>
              <a:ext cx="1535" cy="42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0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画一画</a:t>
              </a:r>
              <a:endParaRPr lang="zh-CN" alt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/>
              <a:t>3.</a:t>
            </a:r>
            <a:r>
              <a:rPr lang="zh-CN" altLang="en-US"/>
              <a:t>优化计分条件</a:t>
            </a:r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096635" y="1697355"/>
            <a:ext cx="3484245" cy="3780790"/>
            <a:chOff x="9601" y="2673"/>
            <a:chExt cx="5487" cy="5954"/>
          </a:xfrm>
        </p:grpSpPr>
        <p:grpSp>
          <p:nvGrpSpPr>
            <p:cNvPr id="14" name="组合 13"/>
            <p:cNvGrpSpPr/>
            <p:nvPr/>
          </p:nvGrpSpPr>
          <p:grpSpPr>
            <a:xfrm>
              <a:off x="9601" y="2673"/>
              <a:ext cx="3292" cy="5954"/>
              <a:chOff x="7879" y="2694"/>
              <a:chExt cx="3292" cy="5954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7879" y="2694"/>
                <a:ext cx="3293" cy="5954"/>
                <a:chOff x="7908" y="1343"/>
                <a:chExt cx="3293" cy="5954"/>
              </a:xfrm>
            </p:grpSpPr>
            <p:grpSp>
              <p:nvGrpSpPr>
                <p:cNvPr id="9" name="组合 8"/>
                <p:cNvGrpSpPr/>
                <p:nvPr/>
              </p:nvGrpSpPr>
              <p:grpSpPr>
                <a:xfrm>
                  <a:off x="7908" y="2743"/>
                  <a:ext cx="3293" cy="4554"/>
                  <a:chOff x="8377" y="2743"/>
                  <a:chExt cx="2380" cy="3758"/>
                </a:xfrm>
              </p:grpSpPr>
              <p:sp>
                <p:nvSpPr>
                  <p:cNvPr id="6" name="流程图: 数据 5"/>
                  <p:cNvSpPr/>
                  <p:nvPr/>
                </p:nvSpPr>
                <p:spPr>
                  <a:xfrm>
                    <a:off x="8377" y="5846"/>
                    <a:ext cx="2380" cy="655"/>
                  </a:xfrm>
                  <a:prstGeom prst="flowChartInputOutpu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 w="15875" cmpd="sng">
                    <a:solidFill>
                      <a:schemeClr val="accent6">
                        <a:lumMod val="75000"/>
                      </a:schemeClr>
                    </a:solidFill>
                    <a:prstDash val="solid"/>
                  </a:ln>
                </p:spPr>
                <p:style>
                  <a:lnRef idx="0">
                    <a:srgbClr val="FFFFFF"/>
                  </a:lnRef>
                  <a:fillRef idx="1">
                    <a:schemeClr val="accent4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zh-CN" altLang="en-US" sz="20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rPr>
                      <a:t>输出总分</a:t>
                    </a:r>
                    <a:endParaRPr lang="zh-CN" altLang="en-US" sz="2000" b="1">
                      <a:solidFill>
                        <a:schemeClr val="tx1"/>
                      </a:solidFill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42" name="圆角矩形 41"/>
                  <p:cNvSpPr/>
                  <p:nvPr/>
                </p:nvSpPr>
                <p:spPr>
                  <a:xfrm>
                    <a:off x="8915" y="3709"/>
                    <a:ext cx="1392" cy="583"/>
                  </a:xfrm>
                  <a:prstGeom prst="round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 w="15875" cmpd="sng">
                    <a:solidFill>
                      <a:schemeClr val="accent6">
                        <a:lumMod val="75000"/>
                      </a:schemeClr>
                    </a:solidFill>
                    <a:prstDash val="solid"/>
                  </a:ln>
                </p:spPr>
                <p:style>
                  <a:lnRef idx="0">
                    <a:srgbClr val="FFFFFF"/>
                  </a:lnRef>
                  <a:fillRef idx="1">
                    <a:schemeClr val="accent4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 b="1">
                      <a:solidFill>
                        <a:schemeClr val="tx1"/>
                      </a:solidFill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44" name="圆角矩形 43"/>
                  <p:cNvSpPr/>
                  <p:nvPr/>
                </p:nvSpPr>
                <p:spPr>
                  <a:xfrm>
                    <a:off x="8915" y="4678"/>
                    <a:ext cx="1392" cy="572"/>
                  </a:xfrm>
                  <a:prstGeom prst="round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 w="15875" cmpd="sng">
                    <a:solidFill>
                      <a:schemeClr val="accent6">
                        <a:lumMod val="75000"/>
                      </a:schemeClr>
                    </a:solidFill>
                    <a:prstDash val="solid"/>
                  </a:ln>
                </p:spPr>
                <p:style>
                  <a:lnRef idx="0">
                    <a:srgbClr val="FFFFFF"/>
                  </a:lnRef>
                  <a:fillRef idx="1">
                    <a:schemeClr val="accent4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 b="1">
                      <a:solidFill>
                        <a:schemeClr val="tx1"/>
                      </a:solidFill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  <p:cxnSp>
                <p:nvCxnSpPr>
                  <p:cNvPr id="45" name="直接箭头连接符 44"/>
                  <p:cNvCxnSpPr/>
                  <p:nvPr/>
                </p:nvCxnSpPr>
                <p:spPr>
                  <a:xfrm flipH="1">
                    <a:off x="9601" y="3348"/>
                    <a:ext cx="5" cy="340"/>
                  </a:xfrm>
                  <a:prstGeom prst="straightConnector1">
                    <a:avLst/>
                  </a:prstGeom>
                  <a:ln w="28575">
                    <a:solidFill>
                      <a:schemeClr val="accent6">
                        <a:lumMod val="75000"/>
                      </a:schemeClr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" name="圆角矩形 2"/>
                  <p:cNvSpPr/>
                  <p:nvPr/>
                </p:nvSpPr>
                <p:spPr>
                  <a:xfrm>
                    <a:off x="8915" y="2743"/>
                    <a:ext cx="1392" cy="583"/>
                  </a:xfrm>
                  <a:prstGeom prst="round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 w="15875" cmpd="sng">
                    <a:solidFill>
                      <a:schemeClr val="accent6">
                        <a:lumMod val="75000"/>
                      </a:schemeClr>
                    </a:solidFill>
                    <a:prstDash val="solid"/>
                  </a:ln>
                </p:spPr>
                <p:style>
                  <a:lnRef idx="0">
                    <a:srgbClr val="FFFFFF"/>
                  </a:lnRef>
                  <a:fillRef idx="1">
                    <a:schemeClr val="accent4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zh-CN" altLang="en-US" sz="20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rPr>
                      <a:t>出题</a:t>
                    </a:r>
                    <a:endParaRPr lang="zh-CN" altLang="en-US" sz="2000" b="1">
                      <a:solidFill>
                        <a:schemeClr val="tx1"/>
                      </a:solidFill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  <p:cxnSp>
                <p:nvCxnSpPr>
                  <p:cNvPr id="4" name="直接箭头连接符 3"/>
                  <p:cNvCxnSpPr/>
                  <p:nvPr/>
                </p:nvCxnSpPr>
                <p:spPr>
                  <a:xfrm flipH="1">
                    <a:off x="9622" y="4277"/>
                    <a:ext cx="5" cy="340"/>
                  </a:xfrm>
                  <a:prstGeom prst="straightConnector1">
                    <a:avLst/>
                  </a:prstGeom>
                  <a:ln w="28575">
                    <a:solidFill>
                      <a:schemeClr val="accent6">
                        <a:lumMod val="75000"/>
                      </a:schemeClr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" name="圆角矩形 9"/>
                <p:cNvSpPr/>
                <p:nvPr/>
              </p:nvSpPr>
              <p:spPr>
                <a:xfrm>
                  <a:off x="8653" y="1343"/>
                  <a:ext cx="1926" cy="706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587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</p:spPr>
              <p:style>
                <a:lnRef idx="0">
                  <a:srgbClr val="FFFFFF"/>
                </a:lnRef>
                <a:fillRef idx="1">
                  <a:schemeClr val="accent4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000" b="1">
                      <a:solidFill>
                        <a:schemeClr val="tx1"/>
                      </a:solidFill>
                      <a:latin typeface="宋体" panose="02010600030101010101" pitchFamily="2" charset="-122"/>
                      <a:ea typeface="宋体" panose="02010600030101010101" pitchFamily="2" charset="-122"/>
                    </a:rPr>
                    <a:t>开始</a:t>
                  </a:r>
                  <a:endParaRPr lang="zh-CN" altLang="en-US" sz="20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cxnSp>
              <p:nvCxnSpPr>
                <p:cNvPr id="11" name="直接箭头连接符 10"/>
                <p:cNvCxnSpPr>
                  <a:stCxn id="10" idx="2"/>
                </p:cNvCxnSpPr>
                <p:nvPr/>
              </p:nvCxnSpPr>
              <p:spPr>
                <a:xfrm>
                  <a:off x="9616" y="2049"/>
                  <a:ext cx="18" cy="653"/>
                </a:xfrm>
                <a:prstGeom prst="straightConnector1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直接箭头连接符 12"/>
              <p:cNvCxnSpPr/>
              <p:nvPr/>
            </p:nvCxnSpPr>
            <p:spPr>
              <a:xfrm>
                <a:off x="9577" y="7149"/>
                <a:ext cx="18" cy="653"/>
              </a:xfrm>
              <a:prstGeom prst="straightConnector1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19" name="任意多边形 18"/>
            <p:cNvSpPr/>
            <p:nvPr/>
          </p:nvSpPr>
          <p:spPr>
            <a:xfrm>
              <a:off x="11340" y="3444"/>
              <a:ext cx="2430" cy="4178"/>
            </a:xfrm>
            <a:custGeom>
              <a:avLst/>
              <a:gdLst>
                <a:gd name="connisteX0" fmla="*/ 0 w 1137109"/>
                <a:gd name="connsiteY0" fmla="*/ 2444978 h 2652788"/>
                <a:gd name="connisteX1" fmla="*/ 911225 w 1137109"/>
                <a:gd name="connsiteY1" fmla="*/ 2444978 h 2652788"/>
                <a:gd name="connisteX2" fmla="*/ 1045210 w 1137109"/>
                <a:gd name="connsiteY2" fmla="*/ 221208 h 2652788"/>
                <a:gd name="connisteX3" fmla="*/ 13335 w 1137109"/>
                <a:gd name="connsiteY3" fmla="*/ 181203 h 2652788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1137110" h="2652788">
                  <a:moveTo>
                    <a:pt x="0" y="2444979"/>
                  </a:moveTo>
                  <a:cubicBezTo>
                    <a:pt x="179705" y="2489429"/>
                    <a:pt x="702310" y="2889479"/>
                    <a:pt x="911225" y="2444979"/>
                  </a:cubicBezTo>
                  <a:cubicBezTo>
                    <a:pt x="1120140" y="2000479"/>
                    <a:pt x="1224915" y="673964"/>
                    <a:pt x="1045210" y="221209"/>
                  </a:cubicBezTo>
                  <a:cubicBezTo>
                    <a:pt x="865505" y="-231546"/>
                    <a:pt x="222250" y="145009"/>
                    <a:pt x="13335" y="181204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headEnd type="none"/>
              <a:tailEnd type="arrow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圆角矩形 19"/>
            <p:cNvSpPr/>
            <p:nvPr/>
          </p:nvSpPr>
          <p:spPr>
            <a:xfrm>
              <a:off x="12614" y="4685"/>
              <a:ext cx="2475" cy="215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>
              <a:solidFill>
                <a:srgbClr val="FF0000"/>
              </a:solidFill>
            </a:ln>
          </p:spPr>
          <p:style>
            <a:lnRef idx="2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循环了（</a:t>
              </a:r>
              <a:r>
                <a:rPr lang="en-US" altLang="zh-CN" sz="20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   </a:t>
              </a:r>
              <a:r>
                <a:rPr lang="zh-CN" altLang="en-US" sz="20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）次？</a:t>
              </a:r>
              <a:endParaRPr lang="zh-CN" altLang="en-US"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53" name="云形标注 52"/>
          <p:cNvSpPr/>
          <p:nvPr/>
        </p:nvSpPr>
        <p:spPr>
          <a:xfrm>
            <a:off x="2237105" y="2218690"/>
            <a:ext cx="3608705" cy="2220595"/>
          </a:xfrm>
          <a:prstGeom prst="cloudCallout">
            <a:avLst>
              <a:gd name="adj1" fmla="val 67948"/>
              <a:gd name="adj2" fmla="val 29296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107950" tIns="107950" rIns="71755" bIns="107950" rtlCol="0" anchor="ctr"/>
          <a:lstStyle/>
          <a:p>
            <a:pPr algn="ctr"/>
            <a:r>
              <a:rPr 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思考交流后，请把缺少的步骤和循环的次数补充完整吧！</a:t>
            </a:r>
            <a:endParaRPr lang="zh-CN" sz="20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ctr"/>
            <a:endParaRPr lang="zh-CN" sz="20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303020" y="685800"/>
            <a:ext cx="2209800" cy="814070"/>
            <a:chOff x="2241" y="1248"/>
            <a:chExt cx="3480" cy="1282"/>
          </a:xfrm>
        </p:grpSpPr>
        <p:sp>
          <p:nvSpPr>
            <p:cNvPr id="15" name="文本框 14"/>
            <p:cNvSpPr txBox="1"/>
            <p:nvPr/>
          </p:nvSpPr>
          <p:spPr>
            <a:xfrm>
              <a:off x="3063" y="1564"/>
              <a:ext cx="2659" cy="9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想一想</a:t>
              </a:r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1" y="1248"/>
              <a:ext cx="1282" cy="128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179"/>
          <p:cNvSpPr/>
          <p:nvPr userDrawn="1"/>
        </p:nvSpPr>
        <p:spPr bwMode="auto">
          <a:xfrm rot="20520000">
            <a:off x="11432772" y="232770"/>
            <a:ext cx="317284" cy="691580"/>
          </a:xfrm>
          <a:custGeom>
            <a:avLst/>
            <a:gdLst>
              <a:gd name="T0" fmla="*/ 78 w 158"/>
              <a:gd name="T1" fmla="*/ 251 h 251"/>
              <a:gd name="T2" fmla="*/ 0 w 158"/>
              <a:gd name="T3" fmla="*/ 20 h 251"/>
              <a:gd name="T4" fmla="*/ 158 w 158"/>
              <a:gd name="T5" fmla="*/ 0 h 251"/>
              <a:gd name="T6" fmla="*/ 78 w 158"/>
              <a:gd name="T7" fmla="*/ 251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251">
                <a:moveTo>
                  <a:pt x="78" y="251"/>
                </a:moveTo>
                <a:lnTo>
                  <a:pt x="0" y="20"/>
                </a:lnTo>
                <a:lnTo>
                  <a:pt x="158" y="0"/>
                </a:lnTo>
                <a:lnTo>
                  <a:pt x="78" y="25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9048115" y="247650"/>
            <a:ext cx="2995930" cy="6141720"/>
            <a:chOff x="14249" y="390"/>
            <a:chExt cx="4718" cy="9672"/>
          </a:xfrm>
        </p:grpSpPr>
        <p:grpSp>
          <p:nvGrpSpPr>
            <p:cNvPr id="13" name="组合 12"/>
            <p:cNvGrpSpPr/>
            <p:nvPr/>
          </p:nvGrpSpPr>
          <p:grpSpPr>
            <a:xfrm rot="20520000">
              <a:off x="17857" y="390"/>
              <a:ext cx="1110" cy="3988"/>
              <a:chOff x="872" y="1473"/>
              <a:chExt cx="1523" cy="3988"/>
            </a:xfrm>
          </p:grpSpPr>
          <p:sp>
            <p:nvSpPr>
              <p:cNvPr id="14" name="Freeform 179"/>
              <p:cNvSpPr/>
              <p:nvPr userDrawn="1"/>
            </p:nvSpPr>
            <p:spPr bwMode="auto">
              <a:xfrm>
                <a:off x="1709" y="1473"/>
                <a:ext cx="686" cy="1089"/>
              </a:xfrm>
              <a:custGeom>
                <a:avLst/>
                <a:gdLst>
                  <a:gd name="T0" fmla="*/ 78 w 158"/>
                  <a:gd name="T1" fmla="*/ 251 h 251"/>
                  <a:gd name="T2" fmla="*/ 0 w 158"/>
                  <a:gd name="T3" fmla="*/ 20 h 251"/>
                  <a:gd name="T4" fmla="*/ 158 w 158"/>
                  <a:gd name="T5" fmla="*/ 0 h 251"/>
                  <a:gd name="T6" fmla="*/ 78 w 158"/>
                  <a:gd name="T7" fmla="*/ 251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8" h="251">
                    <a:moveTo>
                      <a:pt x="78" y="251"/>
                    </a:moveTo>
                    <a:lnTo>
                      <a:pt x="0" y="20"/>
                    </a:lnTo>
                    <a:lnTo>
                      <a:pt x="158" y="0"/>
                    </a:lnTo>
                    <a:lnTo>
                      <a:pt x="78" y="251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185"/>
              <p:cNvSpPr/>
              <p:nvPr userDrawn="1"/>
            </p:nvSpPr>
            <p:spPr bwMode="auto">
              <a:xfrm>
                <a:off x="872" y="5257"/>
                <a:ext cx="312" cy="204"/>
              </a:xfrm>
              <a:custGeom>
                <a:avLst/>
                <a:gdLst>
                  <a:gd name="T0" fmla="*/ 0 w 72"/>
                  <a:gd name="T1" fmla="*/ 47 h 47"/>
                  <a:gd name="T2" fmla="*/ 49 w 72"/>
                  <a:gd name="T3" fmla="*/ 0 h 47"/>
                  <a:gd name="T4" fmla="*/ 72 w 72"/>
                  <a:gd name="T5" fmla="*/ 40 h 47"/>
                  <a:gd name="T6" fmla="*/ 0 w 72"/>
                  <a:gd name="T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47">
                    <a:moveTo>
                      <a:pt x="0" y="47"/>
                    </a:moveTo>
                    <a:lnTo>
                      <a:pt x="49" y="0"/>
                    </a:lnTo>
                    <a:lnTo>
                      <a:pt x="72" y="4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6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189"/>
              <p:cNvSpPr/>
              <p:nvPr userDrawn="1"/>
            </p:nvSpPr>
            <p:spPr bwMode="auto">
              <a:xfrm>
                <a:off x="1579" y="4133"/>
                <a:ext cx="256" cy="278"/>
              </a:xfrm>
              <a:custGeom>
                <a:avLst/>
                <a:gdLst>
                  <a:gd name="T0" fmla="*/ 0 w 59"/>
                  <a:gd name="T1" fmla="*/ 64 h 64"/>
                  <a:gd name="T2" fmla="*/ 17 w 59"/>
                  <a:gd name="T3" fmla="*/ 0 h 64"/>
                  <a:gd name="T4" fmla="*/ 59 w 59"/>
                  <a:gd name="T5" fmla="*/ 19 h 64"/>
                  <a:gd name="T6" fmla="*/ 0 w 59"/>
                  <a:gd name="T7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64">
                    <a:moveTo>
                      <a:pt x="0" y="64"/>
                    </a:moveTo>
                    <a:lnTo>
                      <a:pt x="17" y="0"/>
                    </a:lnTo>
                    <a:lnTo>
                      <a:pt x="59" y="19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FFF6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 rot="7980000">
              <a:off x="16513" y="8553"/>
              <a:ext cx="2346" cy="673"/>
              <a:chOff x="7126" y="7048"/>
              <a:chExt cx="1546" cy="673"/>
            </a:xfrm>
          </p:grpSpPr>
          <p:sp>
            <p:nvSpPr>
              <p:cNvPr id="115" name="Freeform 184"/>
              <p:cNvSpPr/>
              <p:nvPr userDrawn="1"/>
            </p:nvSpPr>
            <p:spPr bwMode="auto">
              <a:xfrm>
                <a:off x="8147" y="7048"/>
                <a:ext cx="525" cy="673"/>
              </a:xfrm>
              <a:custGeom>
                <a:avLst/>
                <a:gdLst>
                  <a:gd name="T0" fmla="*/ 0 w 121"/>
                  <a:gd name="T1" fmla="*/ 0 h 155"/>
                  <a:gd name="T2" fmla="*/ 121 w 121"/>
                  <a:gd name="T3" fmla="*/ 89 h 155"/>
                  <a:gd name="T4" fmla="*/ 51 w 121"/>
                  <a:gd name="T5" fmla="*/ 155 h 155"/>
                  <a:gd name="T6" fmla="*/ 0 w 121"/>
                  <a:gd name="T7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1" h="155">
                    <a:moveTo>
                      <a:pt x="0" y="0"/>
                    </a:moveTo>
                    <a:lnTo>
                      <a:pt x="121" y="89"/>
                    </a:lnTo>
                    <a:lnTo>
                      <a:pt x="51" y="15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00000">
                    <a:srgbClr val="F9F8CA"/>
                  </a:gs>
                  <a:gs pos="6000">
                    <a:srgbClr val="4EAA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186"/>
              <p:cNvSpPr/>
              <p:nvPr userDrawn="1"/>
            </p:nvSpPr>
            <p:spPr bwMode="auto">
              <a:xfrm>
                <a:off x="7126" y="7068"/>
                <a:ext cx="312" cy="204"/>
              </a:xfrm>
              <a:custGeom>
                <a:avLst/>
                <a:gdLst>
                  <a:gd name="T0" fmla="*/ 0 w 72"/>
                  <a:gd name="T1" fmla="*/ 47 h 47"/>
                  <a:gd name="T2" fmla="*/ 48 w 72"/>
                  <a:gd name="T3" fmla="*/ 0 h 47"/>
                  <a:gd name="T4" fmla="*/ 72 w 72"/>
                  <a:gd name="T5" fmla="*/ 40 h 47"/>
                  <a:gd name="T6" fmla="*/ 0 w 72"/>
                  <a:gd name="T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47">
                    <a:moveTo>
                      <a:pt x="0" y="47"/>
                    </a:moveTo>
                    <a:lnTo>
                      <a:pt x="48" y="0"/>
                    </a:lnTo>
                    <a:lnTo>
                      <a:pt x="72" y="40"/>
                    </a:lnTo>
                    <a:lnTo>
                      <a:pt x="0" y="47"/>
                    </a:lnTo>
                    <a:close/>
                  </a:path>
                </a:pathLst>
              </a:custGeom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 rot="13500000">
              <a:off x="14150" y="8849"/>
              <a:ext cx="1119" cy="920"/>
              <a:chOff x="14150" y="3569"/>
              <a:chExt cx="1119" cy="920"/>
            </a:xfrm>
          </p:grpSpPr>
          <p:sp>
            <p:nvSpPr>
              <p:cNvPr id="9947" name="Freeform 184"/>
              <p:cNvSpPr/>
              <p:nvPr userDrawn="1"/>
            </p:nvSpPr>
            <p:spPr bwMode="auto">
              <a:xfrm>
                <a:off x="14745" y="3569"/>
                <a:ext cx="525" cy="673"/>
              </a:xfrm>
              <a:custGeom>
                <a:avLst/>
                <a:gdLst>
                  <a:gd name="T0" fmla="*/ 0 w 121"/>
                  <a:gd name="T1" fmla="*/ 0 h 155"/>
                  <a:gd name="T2" fmla="*/ 121 w 121"/>
                  <a:gd name="T3" fmla="*/ 89 h 155"/>
                  <a:gd name="T4" fmla="*/ 51 w 121"/>
                  <a:gd name="T5" fmla="*/ 155 h 155"/>
                  <a:gd name="T6" fmla="*/ 0 w 121"/>
                  <a:gd name="T7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1" h="155">
                    <a:moveTo>
                      <a:pt x="0" y="0"/>
                    </a:moveTo>
                    <a:lnTo>
                      <a:pt x="121" y="89"/>
                    </a:lnTo>
                    <a:lnTo>
                      <a:pt x="51" y="1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7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49" name="Freeform 186"/>
              <p:cNvSpPr/>
              <p:nvPr userDrawn="1"/>
            </p:nvSpPr>
            <p:spPr bwMode="auto">
              <a:xfrm>
                <a:off x="14150" y="4285"/>
                <a:ext cx="312" cy="204"/>
              </a:xfrm>
              <a:custGeom>
                <a:avLst/>
                <a:gdLst>
                  <a:gd name="T0" fmla="*/ 0 w 72"/>
                  <a:gd name="T1" fmla="*/ 47 h 47"/>
                  <a:gd name="T2" fmla="*/ 48 w 72"/>
                  <a:gd name="T3" fmla="*/ 0 h 47"/>
                  <a:gd name="T4" fmla="*/ 72 w 72"/>
                  <a:gd name="T5" fmla="*/ 40 h 47"/>
                  <a:gd name="T6" fmla="*/ 0 w 72"/>
                  <a:gd name="T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47">
                    <a:moveTo>
                      <a:pt x="0" y="47"/>
                    </a:moveTo>
                    <a:lnTo>
                      <a:pt x="48" y="0"/>
                    </a:lnTo>
                    <a:lnTo>
                      <a:pt x="72" y="4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6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0" name="对象6"/>
          <p:cNvSpPr/>
          <p:nvPr>
            <p:custDataLst>
              <p:tags r:id="rId1"/>
            </p:custDataLst>
          </p:nvPr>
        </p:nvSpPr>
        <p:spPr>
          <a:xfrm>
            <a:off x="981710" y="1219200"/>
            <a:ext cx="4678045" cy="4107815"/>
          </a:xfrm>
          <a:custGeom>
            <a:avLst/>
            <a:gdLst/>
            <a:ahLst/>
            <a:cxnLst/>
            <a:rect l="l" t="t" r="r" b="b"/>
            <a:pathLst>
              <a:path w="4059936" h="4059936">
                <a:moveTo>
                  <a:pt x="137160" y="2359152"/>
                </a:moveTo>
                <a:cubicBezTo>
                  <a:pt x="-45720" y="2176272"/>
                  <a:pt x="-45720" y="1883664"/>
                  <a:pt x="137160" y="1700784"/>
                </a:cubicBezTo>
                <a:lnTo>
                  <a:pt x="1700784" y="137160"/>
                </a:lnTo>
                <a:cubicBezTo>
                  <a:pt x="1883664" y="-45720"/>
                  <a:pt x="2176272" y="-45720"/>
                  <a:pt x="2359152" y="137160"/>
                </a:cubicBezTo>
                <a:lnTo>
                  <a:pt x="3931920" y="1700784"/>
                </a:lnTo>
                <a:cubicBezTo>
                  <a:pt x="4105656" y="1883664"/>
                  <a:pt x="4105656" y="2176272"/>
                  <a:pt x="3931920" y="2359152"/>
                </a:cubicBezTo>
                <a:lnTo>
                  <a:pt x="2359152" y="3931920"/>
                </a:lnTo>
                <a:cubicBezTo>
                  <a:pt x="2176272" y="4105656"/>
                  <a:pt x="1883664" y="4105656"/>
                  <a:pt x="1700784" y="3931920"/>
                </a:cubicBezTo>
                <a:lnTo>
                  <a:pt x="137160" y="2359152"/>
                </a:lnTo>
              </a:path>
            </a:pathLst>
          </a:custGeom>
          <a:solidFill>
            <a:schemeClr val="accent1">
              <a:lumMod val="30000"/>
              <a:lumOff val="70000"/>
              <a:alpha val="30000"/>
            </a:schemeClr>
          </a:solidFill>
        </p:spPr>
        <p:txBody>
          <a:bodyPr lIns="0" tIns="0" rIns="0" bIns="0">
            <a:noAutofit/>
          </a:bodyPr>
          <a:lstStyle/>
          <a:p>
            <a:endParaRPr lang="zh-CN" altLang="en-US" dirty="0">
              <a:solidFill>
                <a:schemeClr val="tx1"/>
              </a:solidFill>
              <a:latin typeface="+mn-ea"/>
            </a:endParaRPr>
          </a:p>
        </p:txBody>
      </p:sp>
      <p:grpSp>
        <p:nvGrpSpPr>
          <p:cNvPr id="31" name="组合 30"/>
          <p:cNvGrpSpPr/>
          <p:nvPr>
            <p:custDataLst>
              <p:tags r:id="rId2"/>
            </p:custDataLst>
          </p:nvPr>
        </p:nvGrpSpPr>
        <p:grpSpPr>
          <a:xfrm>
            <a:off x="4968668" y="1484918"/>
            <a:ext cx="6366804" cy="3348972"/>
            <a:chOff x="6604" y="2684"/>
            <a:chExt cx="10844" cy="5704"/>
          </a:xfrm>
        </p:grpSpPr>
        <p:sp>
          <p:nvSpPr>
            <p:cNvPr id="21" name="对象1"/>
            <p:cNvSpPr/>
            <p:nvPr>
              <p:custDataLst>
                <p:tags r:id="rId3"/>
              </p:custDataLst>
            </p:nvPr>
          </p:nvSpPr>
          <p:spPr>
            <a:xfrm>
              <a:off x="8435" y="4650"/>
              <a:ext cx="9011" cy="1754"/>
            </a:xfrm>
            <a:custGeom>
              <a:avLst/>
              <a:gdLst/>
              <a:ahLst/>
              <a:cxnLst/>
              <a:rect l="l" t="t" r="r" b="b"/>
              <a:pathLst>
                <a:path w="6409944" h="1143000">
                  <a:moveTo>
                    <a:pt x="9144" y="1143000"/>
                  </a:moveTo>
                  <a:lnTo>
                    <a:pt x="6391656" y="1143000"/>
                  </a:lnTo>
                  <a:cubicBezTo>
                    <a:pt x="6400800" y="1143000"/>
                    <a:pt x="6409944" y="1133856"/>
                    <a:pt x="6409944" y="1133856"/>
                  </a:cubicBezTo>
                  <a:lnTo>
                    <a:pt x="6409944" y="9144"/>
                  </a:lnTo>
                  <a:cubicBezTo>
                    <a:pt x="6409944" y="9144"/>
                    <a:pt x="6400800" y="0"/>
                    <a:pt x="6391656" y="0"/>
                  </a:cubicBezTo>
                  <a:lnTo>
                    <a:pt x="9144" y="0"/>
                  </a:lnTo>
                  <a:cubicBezTo>
                    <a:pt x="0" y="0"/>
                    <a:pt x="0" y="9144"/>
                    <a:pt x="0" y="18288"/>
                  </a:cubicBezTo>
                  <a:lnTo>
                    <a:pt x="548640" y="566928"/>
                  </a:lnTo>
                  <a:cubicBezTo>
                    <a:pt x="548640" y="566928"/>
                    <a:pt x="548640" y="576072"/>
                    <a:pt x="548640" y="576072"/>
                  </a:cubicBezTo>
                  <a:lnTo>
                    <a:pt x="0" y="1124712"/>
                  </a:lnTo>
                  <a:cubicBezTo>
                    <a:pt x="0" y="1133856"/>
                    <a:pt x="0" y="1143000"/>
                    <a:pt x="9144" y="1143000"/>
                  </a:cubicBezTo>
                </a:path>
              </a:pathLst>
            </a:custGeom>
            <a:noFill/>
            <a:ln w="22225">
              <a:gradFill>
                <a:gsLst>
                  <a:gs pos="100000">
                    <a:schemeClr val="accent2">
                      <a:lumMod val="20000"/>
                      <a:lumOff val="80000"/>
                      <a:alpha val="0"/>
                    </a:schemeClr>
                  </a:gs>
                  <a:gs pos="2000">
                    <a:schemeClr val="accent2">
                      <a:alpha val="100000"/>
                    </a:schemeClr>
                  </a:gs>
                </a:gsLst>
                <a:lin ang="0" scaled="0"/>
              </a:gradFill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lIns="936000" tIns="0" rIns="0" bIns="0" numCol="1" spcCol="0" rtlCol="0" fromWordArt="0" anchor="ctr" anchorCtr="0" forceAA="0" compatLnSpc="1">
              <a:no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+mn-ea"/>
                  <a:sym typeface="+mn-ea"/>
                </a:rPr>
                <a:t>计算多个题目得分</a:t>
              </a:r>
              <a:endPara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+mn-ea"/>
                <a:sym typeface="+mn-ea"/>
              </a:endParaRPr>
            </a:p>
          </p:txBody>
        </p:sp>
        <p:sp>
          <p:nvSpPr>
            <p:cNvPr id="22" name="对象2"/>
            <p:cNvSpPr/>
            <p:nvPr>
              <p:custDataLst>
                <p:tags r:id="rId4"/>
              </p:custDataLst>
            </p:nvPr>
          </p:nvSpPr>
          <p:spPr>
            <a:xfrm>
              <a:off x="6623" y="2684"/>
              <a:ext cx="10821" cy="1737"/>
            </a:xfrm>
            <a:custGeom>
              <a:avLst/>
              <a:gdLst>
                <a:gd name="connsiteX0" fmla="*/ 1722 w 11918"/>
                <a:gd name="connsiteY0" fmla="*/ 1783 h 1783"/>
                <a:gd name="connsiteX1" fmla="*/ 1665 w 11918"/>
                <a:gd name="connsiteY1" fmla="*/ 1754 h 1783"/>
                <a:gd name="connsiteX2" fmla="*/ 1636 w 11918"/>
                <a:gd name="connsiteY2" fmla="*/ 1740 h 1783"/>
                <a:gd name="connsiteX3" fmla="*/ 9 w 11918"/>
                <a:gd name="connsiteY3" fmla="*/ 127 h 1783"/>
                <a:gd name="connsiteX4" fmla="*/ 253 w 11918"/>
                <a:gd name="connsiteY4" fmla="*/ 8 h 1783"/>
                <a:gd name="connsiteX5" fmla="*/ 11810 w 11918"/>
                <a:gd name="connsiteY5" fmla="*/ 0 h 1783"/>
                <a:gd name="connsiteX6" fmla="*/ 11918 w 11918"/>
                <a:gd name="connsiteY6" fmla="*/ 69 h 1783"/>
                <a:gd name="connsiteX7" fmla="*/ 11918 w 11918"/>
                <a:gd name="connsiteY7" fmla="*/ 1697 h 1783"/>
                <a:gd name="connsiteX8" fmla="*/ 11831 w 11918"/>
                <a:gd name="connsiteY8" fmla="*/ 1783 h 1783"/>
                <a:gd name="connsiteX9" fmla="*/ 1722 w 11918"/>
                <a:gd name="connsiteY9" fmla="*/ 1783 h 1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918" h="1783">
                  <a:moveTo>
                    <a:pt x="1722" y="1783"/>
                  </a:moveTo>
                  <a:cubicBezTo>
                    <a:pt x="1694" y="1783"/>
                    <a:pt x="1679" y="1769"/>
                    <a:pt x="1665" y="1754"/>
                  </a:cubicBezTo>
                  <a:cubicBezTo>
                    <a:pt x="1650" y="1754"/>
                    <a:pt x="1650" y="1740"/>
                    <a:pt x="1636" y="1740"/>
                  </a:cubicBezTo>
                  <a:lnTo>
                    <a:pt x="9" y="127"/>
                  </a:lnTo>
                  <a:cubicBezTo>
                    <a:pt x="-49" y="69"/>
                    <a:pt x="181" y="8"/>
                    <a:pt x="253" y="8"/>
                  </a:cubicBezTo>
                  <a:lnTo>
                    <a:pt x="11810" y="0"/>
                  </a:lnTo>
                  <a:cubicBezTo>
                    <a:pt x="11897" y="28"/>
                    <a:pt x="11918" y="12"/>
                    <a:pt x="11918" y="69"/>
                  </a:cubicBezTo>
                  <a:lnTo>
                    <a:pt x="11918" y="1697"/>
                  </a:lnTo>
                  <a:cubicBezTo>
                    <a:pt x="11918" y="1754"/>
                    <a:pt x="11874" y="1783"/>
                    <a:pt x="11831" y="1783"/>
                  </a:cubicBezTo>
                  <a:lnTo>
                    <a:pt x="1722" y="1783"/>
                  </a:lnTo>
                </a:path>
              </a:pathLst>
            </a:custGeom>
            <a:noFill/>
            <a:ln w="22225">
              <a:gradFill>
                <a:gsLst>
                  <a:gs pos="100000">
                    <a:schemeClr val="accent1">
                      <a:lumMod val="20000"/>
                      <a:lumOff val="80000"/>
                      <a:alpha val="0"/>
                    </a:schemeClr>
                  </a:gs>
                  <a:gs pos="2000">
                    <a:schemeClr val="accent1">
                      <a:alpha val="100000"/>
                    </a:schemeClr>
                  </a:gs>
                </a:gsLst>
                <a:lin ang="0" scaled="0"/>
              </a:gradFill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lIns="1224000" tIns="0" rIns="0" bIns="0" numCol="1" spcCol="0" rtlCol="0" fromWordArt="0" anchor="ctr" anchorCtr="0" forceAA="0" compatLnSpc="1">
              <a:no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+mn-ea"/>
                  <a:sym typeface="+mn-ea"/>
                </a:rPr>
                <a:t>计算单个题目得分</a:t>
              </a:r>
              <a:endPara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+mn-ea"/>
                <a:sym typeface="+mn-ea"/>
              </a:endParaRPr>
            </a:p>
          </p:txBody>
        </p:sp>
        <p:sp>
          <p:nvSpPr>
            <p:cNvPr id="23" name="对象3"/>
            <p:cNvSpPr/>
            <p:nvPr>
              <p:custDataLst>
                <p:tags r:id="rId5"/>
              </p:custDataLst>
            </p:nvPr>
          </p:nvSpPr>
          <p:spPr>
            <a:xfrm>
              <a:off x="6604" y="6634"/>
              <a:ext cx="10844" cy="1754"/>
            </a:xfrm>
            <a:custGeom>
              <a:avLst/>
              <a:gdLst/>
              <a:ahLst/>
              <a:cxnLst/>
              <a:rect l="l" t="t" r="r" b="b"/>
              <a:pathLst>
                <a:path w="7580376" h="1143000">
                  <a:moveTo>
                    <a:pt x="1106424" y="0"/>
                  </a:moveTo>
                  <a:cubicBezTo>
                    <a:pt x="1088136" y="0"/>
                    <a:pt x="1078992" y="9144"/>
                    <a:pt x="1069848" y="18288"/>
                  </a:cubicBezTo>
                  <a:cubicBezTo>
                    <a:pt x="1060704" y="18288"/>
                    <a:pt x="1060704" y="27432"/>
                    <a:pt x="1051560" y="27432"/>
                  </a:cubicBezTo>
                  <a:lnTo>
                    <a:pt x="18288" y="1051560"/>
                  </a:lnTo>
                  <a:cubicBezTo>
                    <a:pt x="-18288" y="1088136"/>
                    <a:pt x="9144" y="1143000"/>
                    <a:pt x="54864" y="1143000"/>
                  </a:cubicBezTo>
                  <a:lnTo>
                    <a:pt x="7525512" y="1143000"/>
                  </a:lnTo>
                  <a:cubicBezTo>
                    <a:pt x="7552944" y="1143000"/>
                    <a:pt x="7580376" y="1124712"/>
                    <a:pt x="7580376" y="1088136"/>
                  </a:cubicBezTo>
                  <a:lnTo>
                    <a:pt x="7580376" y="54864"/>
                  </a:lnTo>
                  <a:cubicBezTo>
                    <a:pt x="7580376" y="18288"/>
                    <a:pt x="7552944" y="0"/>
                    <a:pt x="7525512" y="0"/>
                  </a:cubicBezTo>
                  <a:lnTo>
                    <a:pt x="1106424" y="0"/>
                  </a:lnTo>
                </a:path>
              </a:pathLst>
            </a:custGeom>
            <a:noFill/>
            <a:ln w="22225">
              <a:gradFill>
                <a:gsLst>
                  <a:gs pos="100000">
                    <a:schemeClr val="accent1">
                      <a:lumMod val="20000"/>
                      <a:lumOff val="80000"/>
                      <a:alpha val="0"/>
                    </a:schemeClr>
                  </a:gs>
                  <a:gs pos="0">
                    <a:schemeClr val="accent5">
                      <a:lumMod val="75000"/>
                    </a:schemeClr>
                  </a:gs>
                </a:gsLst>
                <a:lin ang="0" scaled="0"/>
              </a:gradFill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lIns="1224000" tIns="0" rIns="0" bIns="0" numCol="1" spcCol="0" rtlCol="0" fromWordArt="0" anchor="ctr" anchorCtr="0" forceAA="0" compatLnSpc="1">
              <a:no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+mn-ea"/>
                  <a:sym typeface="+mn-ea"/>
                </a:rPr>
                <a:t>输出总分，测验程序</a:t>
              </a:r>
              <a:endPara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+mn-ea"/>
                <a:sym typeface="+mn-ea"/>
              </a:endParaRPr>
            </a:p>
          </p:txBody>
        </p:sp>
      </p:grpSp>
      <p:sp>
        <p:nvSpPr>
          <p:cNvPr id="24" name="对象5"/>
          <p:cNvSpPr/>
          <p:nvPr>
            <p:custDataLst>
              <p:tags r:id="rId6"/>
            </p:custDataLst>
          </p:nvPr>
        </p:nvSpPr>
        <p:spPr>
          <a:xfrm>
            <a:off x="4545546" y="1218692"/>
            <a:ext cx="658893" cy="658893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27432" y="292608"/>
                </a:moveTo>
                <a:cubicBezTo>
                  <a:pt x="-9144" y="329184"/>
                  <a:pt x="-9144" y="393192"/>
                  <a:pt x="27432" y="438912"/>
                </a:cubicBezTo>
                <a:lnTo>
                  <a:pt x="292608" y="694944"/>
                </a:lnTo>
                <a:cubicBezTo>
                  <a:pt x="329184" y="740664"/>
                  <a:pt x="393192" y="740664"/>
                  <a:pt x="438912" y="694944"/>
                </a:cubicBezTo>
                <a:lnTo>
                  <a:pt x="694944" y="438912"/>
                </a:lnTo>
                <a:cubicBezTo>
                  <a:pt x="740664" y="393192"/>
                  <a:pt x="740664" y="329184"/>
                  <a:pt x="694944" y="292608"/>
                </a:cubicBezTo>
                <a:lnTo>
                  <a:pt x="438912" y="27432"/>
                </a:lnTo>
                <a:cubicBezTo>
                  <a:pt x="393192" y="-9144"/>
                  <a:pt x="329184" y="-9144"/>
                  <a:pt x="292608" y="27432"/>
                </a:cubicBezTo>
                <a:lnTo>
                  <a:pt x="27432" y="292608"/>
                </a:lnTo>
              </a:path>
            </a:pathLst>
          </a:custGeom>
          <a:solidFill>
            <a:schemeClr val="accent1"/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4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5" name="对象6"/>
          <p:cNvSpPr/>
          <p:nvPr>
            <p:custDataLst>
              <p:tags r:id="rId7"/>
            </p:custDataLst>
          </p:nvPr>
        </p:nvSpPr>
        <p:spPr>
          <a:xfrm>
            <a:off x="5836128" y="2834498"/>
            <a:ext cx="658893" cy="658893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27432" y="292608"/>
                </a:moveTo>
                <a:cubicBezTo>
                  <a:pt x="-9144" y="329184"/>
                  <a:pt x="-9144" y="393192"/>
                  <a:pt x="27432" y="438912"/>
                </a:cubicBezTo>
                <a:lnTo>
                  <a:pt x="292608" y="694944"/>
                </a:lnTo>
                <a:cubicBezTo>
                  <a:pt x="329184" y="740664"/>
                  <a:pt x="393192" y="740664"/>
                  <a:pt x="438912" y="694944"/>
                </a:cubicBezTo>
                <a:lnTo>
                  <a:pt x="694944" y="438912"/>
                </a:lnTo>
                <a:cubicBezTo>
                  <a:pt x="740664" y="393192"/>
                  <a:pt x="740664" y="329184"/>
                  <a:pt x="694944" y="292608"/>
                </a:cubicBezTo>
                <a:lnTo>
                  <a:pt x="438912" y="27432"/>
                </a:lnTo>
                <a:cubicBezTo>
                  <a:pt x="393192" y="-9144"/>
                  <a:pt x="329184" y="-9144"/>
                  <a:pt x="292608" y="27432"/>
                </a:cubicBezTo>
                <a:lnTo>
                  <a:pt x="27432" y="292608"/>
                </a:lnTo>
              </a:path>
            </a:pathLst>
          </a:custGeom>
          <a:solidFill>
            <a:schemeClr val="accent2"/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4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6" name="对象7"/>
          <p:cNvSpPr/>
          <p:nvPr>
            <p:custDataLst>
              <p:tags r:id="rId8"/>
            </p:custDataLst>
          </p:nvPr>
        </p:nvSpPr>
        <p:spPr>
          <a:xfrm>
            <a:off x="4545546" y="4525739"/>
            <a:ext cx="658893" cy="658893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27432" y="292608"/>
                </a:moveTo>
                <a:cubicBezTo>
                  <a:pt x="-9144" y="329184"/>
                  <a:pt x="-9144" y="393192"/>
                  <a:pt x="27432" y="438912"/>
                </a:cubicBezTo>
                <a:lnTo>
                  <a:pt x="292608" y="694944"/>
                </a:lnTo>
                <a:cubicBezTo>
                  <a:pt x="329184" y="740664"/>
                  <a:pt x="393192" y="740664"/>
                  <a:pt x="438912" y="694944"/>
                </a:cubicBezTo>
                <a:lnTo>
                  <a:pt x="694944" y="438912"/>
                </a:lnTo>
                <a:cubicBezTo>
                  <a:pt x="740664" y="393192"/>
                  <a:pt x="740664" y="329184"/>
                  <a:pt x="694944" y="292608"/>
                </a:cubicBezTo>
                <a:lnTo>
                  <a:pt x="438912" y="27432"/>
                </a:lnTo>
                <a:cubicBezTo>
                  <a:pt x="393192" y="-9144"/>
                  <a:pt x="329184" y="-9144"/>
                  <a:pt x="292608" y="27432"/>
                </a:cubicBezTo>
                <a:lnTo>
                  <a:pt x="27432" y="292608"/>
                </a:lnTo>
              </a:path>
            </a:pathLst>
          </a:custGeom>
          <a:solidFill>
            <a:schemeClr val="accent5">
              <a:lumMod val="75000"/>
            </a:schemeClr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24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7" name="对象12"/>
          <p:cNvSpPr>
            <a:spLocks noChangeAspect="1"/>
          </p:cNvSpPr>
          <p:nvPr>
            <p:custDataLst>
              <p:tags r:id="rId9"/>
            </p:custDataLst>
          </p:nvPr>
        </p:nvSpPr>
        <p:spPr>
          <a:xfrm>
            <a:off x="1252855" y="1431290"/>
            <a:ext cx="4150360" cy="3683635"/>
          </a:xfrm>
          <a:custGeom>
            <a:avLst/>
            <a:gdLst/>
            <a:ahLst/>
            <a:cxnLst/>
            <a:rect l="l" t="t" r="r" b="b"/>
            <a:pathLst>
              <a:path w="2340864" h="2340864">
                <a:moveTo>
                  <a:pt x="987552" y="73152"/>
                </a:moveTo>
                <a:lnTo>
                  <a:pt x="73152" y="987552"/>
                </a:lnTo>
                <a:cubicBezTo>
                  <a:pt x="-27432" y="1088136"/>
                  <a:pt x="-27432" y="1252728"/>
                  <a:pt x="73152" y="1353312"/>
                </a:cubicBezTo>
                <a:lnTo>
                  <a:pt x="987552" y="2267712"/>
                </a:lnTo>
                <a:cubicBezTo>
                  <a:pt x="1088136" y="2368296"/>
                  <a:pt x="1252728" y="2368296"/>
                  <a:pt x="1353312" y="2267712"/>
                </a:cubicBezTo>
                <a:lnTo>
                  <a:pt x="2267712" y="1353312"/>
                </a:lnTo>
                <a:cubicBezTo>
                  <a:pt x="2368296" y="1252728"/>
                  <a:pt x="2368296" y="1088136"/>
                  <a:pt x="2267712" y="987552"/>
                </a:cubicBezTo>
                <a:lnTo>
                  <a:pt x="1353312" y="73152"/>
                </a:lnTo>
                <a:cubicBezTo>
                  <a:pt x="1252728" y="-27432"/>
                  <a:pt x="1088136" y="-27432"/>
                  <a:pt x="987552" y="73152"/>
                </a:cubicBezTo>
              </a:path>
            </a:pathLst>
          </a:custGeom>
          <a:noFill/>
          <a:ln w="53975">
            <a:solidFill>
              <a:schemeClr val="accent1"/>
            </a:solidFill>
          </a:ln>
          <a:effectLst>
            <a:outerShdw blurRad="203200" dist="50800" dir="5400000" sx="5000" sy="5000" algn="ctr" rotWithShape="0">
              <a:schemeClr val="tx1">
                <a:alpha val="61000"/>
              </a:schemeClr>
            </a:outerShdw>
          </a:effectLst>
          <a:scene3d>
            <a:camera prst="obliqueTopRight"/>
            <a:lightRig rig="threePt" dir="t"/>
          </a:scene3d>
        </p:spPr>
        <p:txBody>
          <a:bodyPr wrap="square" lIns="360000" tIns="0" rIns="360000" bIns="0" anchor="ctr" anchorCtr="0">
            <a:noAutofit/>
          </a:bodyPr>
          <a:lstStyle/>
          <a:p>
            <a:pPr algn="dist" defTabSz="1219200">
              <a:lnSpc>
                <a:spcPct val="90000"/>
              </a:lnSpc>
              <a:spcBef>
                <a:spcPts val="1335"/>
              </a:spcBef>
              <a:buClrTx/>
              <a:buSzTx/>
              <a:buFont typeface="Arial" panose="020B0604020202020204" pitchFamily="34" charset="0"/>
            </a:pPr>
            <a:r>
              <a:rPr lang="zh-CN" altLang="en-US" sz="4800" b="1" kern="100" spc="400" dirty="0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ngsana New" panose="02020603050405020304" pitchFamily="18" charset="-34"/>
                <a:sym typeface="+mn-ea"/>
              </a:rPr>
              <a:t>二、活动室</a:t>
            </a:r>
            <a:endParaRPr lang="zh-CN" altLang="en-US" sz="4800" b="1" kern="100" spc="400" dirty="0">
              <a:solidFill>
                <a:schemeClr val="tx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FillTx/>
              <a:latin typeface="微软雅黑" panose="020B0503020204020204" pitchFamily="34" charset="-122"/>
              <a:ea typeface="微软雅黑" panose="020B0503020204020204" pitchFamily="34" charset="-122"/>
              <a:cs typeface="Angsana New" panose="02020603050405020304" pitchFamily="18" charset="-34"/>
              <a:sym typeface="+mn-ea"/>
            </a:endParaRPr>
          </a:p>
        </p:txBody>
      </p:sp>
      <p:sp>
        <p:nvSpPr>
          <p:cNvPr id="4" name="对象6"/>
          <p:cNvSpPr/>
          <p:nvPr>
            <p:custDataLst>
              <p:tags r:id="rId10"/>
            </p:custDataLst>
          </p:nvPr>
        </p:nvSpPr>
        <p:spPr>
          <a:xfrm>
            <a:off x="981710" y="1219200"/>
            <a:ext cx="4678045" cy="4107815"/>
          </a:xfrm>
          <a:custGeom>
            <a:avLst/>
            <a:gdLst/>
            <a:ahLst/>
            <a:cxnLst/>
            <a:rect l="l" t="t" r="r" b="b"/>
            <a:pathLst>
              <a:path w="4059936" h="4059936">
                <a:moveTo>
                  <a:pt x="137160" y="2359152"/>
                </a:moveTo>
                <a:cubicBezTo>
                  <a:pt x="-45720" y="2176272"/>
                  <a:pt x="-45720" y="1883664"/>
                  <a:pt x="137160" y="1700784"/>
                </a:cubicBezTo>
                <a:lnTo>
                  <a:pt x="1700784" y="137160"/>
                </a:lnTo>
                <a:cubicBezTo>
                  <a:pt x="1883664" y="-45720"/>
                  <a:pt x="2176272" y="-45720"/>
                  <a:pt x="2359152" y="137160"/>
                </a:cubicBezTo>
                <a:lnTo>
                  <a:pt x="3931920" y="1700784"/>
                </a:lnTo>
                <a:cubicBezTo>
                  <a:pt x="4105656" y="1883664"/>
                  <a:pt x="4105656" y="2176272"/>
                  <a:pt x="3931920" y="2359152"/>
                </a:cubicBezTo>
                <a:lnTo>
                  <a:pt x="2359152" y="3931920"/>
                </a:lnTo>
                <a:cubicBezTo>
                  <a:pt x="2176272" y="4105656"/>
                  <a:pt x="1883664" y="4105656"/>
                  <a:pt x="1700784" y="3931920"/>
                </a:cubicBezTo>
                <a:lnTo>
                  <a:pt x="137160" y="2359152"/>
                </a:lnTo>
              </a:path>
            </a:pathLst>
          </a:custGeom>
          <a:solidFill>
            <a:schemeClr val="accent1">
              <a:lumMod val="30000"/>
              <a:lumOff val="70000"/>
              <a:alpha val="30000"/>
            </a:schemeClr>
          </a:solidFill>
        </p:spPr>
        <p:txBody>
          <a:bodyPr lIns="0" tIns="0" rIns="0" bIns="0">
            <a:noAutofit/>
          </a:bodyPr>
          <a:lstStyle/>
          <a:p>
            <a:endParaRPr lang="zh-CN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7" name="对象12"/>
          <p:cNvSpPr>
            <a:spLocks noChangeAspect="1"/>
          </p:cNvSpPr>
          <p:nvPr>
            <p:custDataLst>
              <p:tags r:id="rId11"/>
            </p:custDataLst>
          </p:nvPr>
        </p:nvSpPr>
        <p:spPr>
          <a:xfrm>
            <a:off x="1252855" y="1431290"/>
            <a:ext cx="4150360" cy="3683635"/>
          </a:xfrm>
          <a:custGeom>
            <a:avLst/>
            <a:gdLst/>
            <a:ahLst/>
            <a:cxnLst/>
            <a:rect l="l" t="t" r="r" b="b"/>
            <a:pathLst>
              <a:path w="2340864" h="2340864">
                <a:moveTo>
                  <a:pt x="987552" y="73152"/>
                </a:moveTo>
                <a:lnTo>
                  <a:pt x="73152" y="987552"/>
                </a:lnTo>
                <a:cubicBezTo>
                  <a:pt x="-27432" y="1088136"/>
                  <a:pt x="-27432" y="1252728"/>
                  <a:pt x="73152" y="1353312"/>
                </a:cubicBezTo>
                <a:lnTo>
                  <a:pt x="987552" y="2267712"/>
                </a:lnTo>
                <a:cubicBezTo>
                  <a:pt x="1088136" y="2368296"/>
                  <a:pt x="1252728" y="2368296"/>
                  <a:pt x="1353312" y="2267712"/>
                </a:cubicBezTo>
                <a:lnTo>
                  <a:pt x="2267712" y="1353312"/>
                </a:lnTo>
                <a:cubicBezTo>
                  <a:pt x="2368296" y="1252728"/>
                  <a:pt x="2368296" y="1088136"/>
                  <a:pt x="2267712" y="987552"/>
                </a:cubicBezTo>
                <a:lnTo>
                  <a:pt x="1353312" y="73152"/>
                </a:lnTo>
                <a:cubicBezTo>
                  <a:pt x="1252728" y="-27432"/>
                  <a:pt x="1088136" y="-27432"/>
                  <a:pt x="987552" y="73152"/>
                </a:cubicBezTo>
              </a:path>
            </a:pathLst>
          </a:custGeom>
          <a:noFill/>
          <a:ln w="53975">
            <a:solidFill>
              <a:schemeClr val="accent1"/>
            </a:solidFill>
          </a:ln>
          <a:effectLst>
            <a:outerShdw blurRad="203200" dist="50800" dir="5400000" sx="5000" sy="5000" algn="ctr" rotWithShape="0">
              <a:schemeClr val="tx1">
                <a:alpha val="61000"/>
              </a:schemeClr>
            </a:outerShdw>
          </a:effectLst>
          <a:scene3d>
            <a:camera prst="obliqueTopRight"/>
            <a:lightRig rig="threePt" dir="t"/>
          </a:scene3d>
        </p:spPr>
        <p:txBody>
          <a:bodyPr wrap="square" lIns="360000" tIns="0" rIns="360000" bIns="0" anchor="ctr" anchorCtr="0">
            <a:noAutofit/>
          </a:bodyPr>
          <a:lstStyle/>
          <a:p>
            <a:pPr algn="dist" defTabSz="1219200">
              <a:lnSpc>
                <a:spcPct val="90000"/>
              </a:lnSpc>
              <a:spcBef>
                <a:spcPts val="1335"/>
              </a:spcBef>
              <a:buClrTx/>
              <a:buSzTx/>
              <a:buFont typeface="Arial" panose="020B0604020202020204" pitchFamily="34" charset="0"/>
            </a:pPr>
            <a:r>
              <a:rPr lang="zh-CN" altLang="en-US" sz="4800" b="1" kern="100" spc="400" dirty="0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ngsana New" panose="02020603050405020304" pitchFamily="18" charset="-34"/>
                <a:sym typeface="+mn-ea"/>
              </a:rPr>
              <a:t>二、活动室</a:t>
            </a:r>
            <a:endParaRPr lang="zh-CN" altLang="en-US" sz="4800" b="1" kern="100" spc="400" dirty="0">
              <a:solidFill>
                <a:schemeClr val="tx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FillTx/>
              <a:latin typeface="微软雅黑" panose="020B0503020204020204" pitchFamily="34" charset="-122"/>
              <a:ea typeface="微软雅黑" panose="020B0503020204020204" pitchFamily="34" charset="-122"/>
              <a:cs typeface="Angsana New" panose="02020603050405020304" pitchFamily="18" charset="-34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/>
              <a:t>1.</a:t>
            </a:r>
            <a:r>
              <a:rPr lang="zh-CN" altLang="en-US"/>
              <a:t>计算单个题目得分</a:t>
            </a:r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1148080" y="1606550"/>
            <a:ext cx="4529455" cy="9201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仿宋" panose="02010609060101010101" charset="-122"/>
                <a:ea typeface="仿宋" panose="02010609060101010101" charset="-122"/>
              </a:rPr>
              <a:t>参赛选手</a:t>
            </a:r>
            <a:r>
              <a:rPr lang="zh-CN" altLang="en-US" sz="20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比赛前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</a:rPr>
              <a:t>的分数是多少？</a:t>
            </a:r>
            <a:r>
              <a:rPr lang="zh-CN" altLang="en-US" sz="20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答题过程中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</a:rPr>
              <a:t>分数会发生怎么样的变化？</a:t>
            </a:r>
            <a:endParaRPr lang="zh-CN" altLang="en-US" sz="2000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6002020" y="1677035"/>
            <a:ext cx="5015865" cy="10750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lstStyle/>
          <a:p>
            <a:pPr indent="0" algn="l" fontAlgn="auto">
              <a:buClrTx/>
              <a:buSzTx/>
              <a:buFontTx/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请在这里输入你的看法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 algn="l" fontAlgn="auto">
              <a:buClrTx/>
              <a:buSzTx/>
              <a:buFontTx/>
            </a:pPr>
            <a:endParaRPr lang="zh-CN" altLang="en-US" sz="2400" dirty="0">
              <a:latin typeface="华文楷体" panose="02010600040101010101" charset="-122"/>
              <a:ea typeface="华文楷体" panose="02010600040101010101" charset="-122"/>
            </a:endParaRPr>
          </a:p>
          <a:p>
            <a:endParaRPr lang="zh-CN" altLang="en-US" sz="2400" b="1" dirty="0">
              <a:latin typeface="华文楷体" panose="02010600040101010101" charset="-122"/>
              <a:ea typeface="华文楷体" panose="02010600040101010101" charset="-122"/>
            </a:endParaRPr>
          </a:p>
          <a:p>
            <a:endParaRPr lang="zh-CN" altLang="en-US" sz="2400" b="1" dirty="0">
              <a:latin typeface="华文楷体" panose="02010600040101010101" charset="-122"/>
              <a:ea typeface="华文楷体" panose="02010600040101010101" charset="-122"/>
            </a:endParaRPr>
          </a:p>
          <a:p>
            <a:endParaRPr lang="zh-CN" altLang="en-US" sz="2400" b="1" dirty="0">
              <a:latin typeface="华文楷体" panose="02010600040101010101" charset="-122"/>
              <a:ea typeface="华文楷体" panose="02010600040101010101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525905" y="2699385"/>
            <a:ext cx="1655445" cy="715180"/>
            <a:chOff x="2610" y="1092"/>
            <a:chExt cx="2754" cy="1389"/>
          </a:xfrm>
        </p:grpSpPr>
        <p:pic>
          <p:nvPicPr>
            <p:cNvPr id="12" name="图片 11" descr="魔鬼电脑鼠标卡通人物设计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10" y="1092"/>
              <a:ext cx="1077" cy="1389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3523" y="1460"/>
              <a:ext cx="1841" cy="9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选一选</a:t>
              </a:r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文本框 15"/>
          <p:cNvSpPr txBox="1"/>
          <p:nvPr>
            <p:custDataLst>
              <p:tags r:id="rId3"/>
            </p:custDataLst>
          </p:nvPr>
        </p:nvSpPr>
        <p:spPr>
          <a:xfrm>
            <a:off x="1303020" y="3639185"/>
            <a:ext cx="4133850" cy="8134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仿宋" panose="02010609060101010101" charset="-122"/>
                <a:ea typeface="仿宋" panose="02010609060101010101" charset="-122"/>
                <a:sym typeface="+mn-ea"/>
              </a:rPr>
              <a:t>从图中选择你认为更加合适的分支结构。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303020" y="685800"/>
            <a:ext cx="2209800" cy="814070"/>
            <a:chOff x="2241" y="1248"/>
            <a:chExt cx="3480" cy="1282"/>
          </a:xfrm>
        </p:grpSpPr>
        <p:sp>
          <p:nvSpPr>
            <p:cNvPr id="4" name="文本框 3"/>
            <p:cNvSpPr txBox="1"/>
            <p:nvPr/>
          </p:nvSpPr>
          <p:spPr>
            <a:xfrm>
              <a:off x="3063" y="1564"/>
              <a:ext cx="2659" cy="9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想一想</a:t>
              </a:r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1" y="1248"/>
              <a:ext cx="1282" cy="1282"/>
            </a:xfrm>
            <a:prstGeom prst="rect">
              <a:avLst/>
            </a:prstGeom>
          </p:spPr>
        </p:pic>
      </p:grpSp>
      <p:pic>
        <p:nvPicPr>
          <p:cNvPr id="6" name="图片 5" descr="单分支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2020" y="3386455"/>
            <a:ext cx="2379980" cy="1281430"/>
          </a:xfrm>
          <a:prstGeom prst="rect">
            <a:avLst/>
          </a:prstGeom>
        </p:spPr>
      </p:pic>
      <p:pic>
        <p:nvPicPr>
          <p:cNvPr id="10" name="图片 9" descr="双分支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9650" y="3070225"/>
            <a:ext cx="2388235" cy="195072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6728460" y="5020945"/>
            <a:ext cx="3549015" cy="970280"/>
            <a:chOff x="10596" y="7907"/>
            <a:chExt cx="5589" cy="1528"/>
          </a:xfrm>
        </p:grpSpPr>
        <p:sp>
          <p:nvSpPr>
            <p:cNvPr id="3" name="文本框 2"/>
            <p:cNvSpPr txBox="1"/>
            <p:nvPr/>
          </p:nvSpPr>
          <p:spPr>
            <a:xfrm>
              <a:off x="10596" y="7907"/>
              <a:ext cx="1431" cy="1529"/>
            </a:xfrm>
            <a:prstGeom prst="rect">
              <a:avLst/>
            </a:prstGeom>
            <a:noFill/>
            <a:ln w="31750" cmpd="sng">
              <a:noFill/>
            </a:ln>
          </p:spPr>
          <p:txBody>
            <a:bodyPr wrap="none" rtlCol="0" anchor="t">
              <a:noAutofit/>
            </a:bodyPr>
            <a:lstStyle/>
            <a:p>
              <a:r>
                <a:rPr lang="zh-CN" altLang="en-US" sz="4400">
                  <a:cs typeface="楷体" panose="02010609060101010101" pitchFamily="49" charset="-122"/>
                  <a:sym typeface="Wingdings 2" panose="05020102010507070707" charset="0"/>
                </a:rPr>
                <a:t></a:t>
              </a:r>
              <a:endParaRPr lang="zh-CN" altLang="en-US" sz="4400">
                <a:cs typeface="楷体" panose="02010609060101010101" pitchFamily="49" charset="-122"/>
                <a:sym typeface="Wingdings 2" panose="05020102010507070707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4755" y="7907"/>
              <a:ext cx="1431" cy="1529"/>
            </a:xfrm>
            <a:prstGeom prst="rect">
              <a:avLst/>
            </a:prstGeom>
            <a:noFill/>
            <a:ln w="31750" cmpd="sng">
              <a:noFill/>
            </a:ln>
          </p:spPr>
          <p:txBody>
            <a:bodyPr wrap="none" rtlCol="0" anchor="t">
              <a:noAutofit/>
            </a:bodyPr>
            <a:lstStyle/>
            <a:p>
              <a:r>
                <a:rPr lang="zh-CN" altLang="en-US" sz="4400">
                  <a:cs typeface="楷体" panose="02010609060101010101" pitchFamily="49" charset="-122"/>
                  <a:sym typeface="Wingdings 2" panose="05020102010507070707" charset="0"/>
                </a:rPr>
                <a:t></a:t>
              </a:r>
              <a:endParaRPr lang="zh-CN" altLang="en-US" sz="4400">
                <a:cs typeface="楷体" panose="02010609060101010101" pitchFamily="49" charset="-122"/>
                <a:sym typeface="Wingdings 2" panose="05020102010507070707" charset="0"/>
              </a:endParaRPr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2_1"/>
  <p:tag name="KSO_WM_UNIT_ID" val="diagram20231636_2*n_h_h_i*1_2_2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TEXT_FILL_FORE_SCHEMECOLOR_INDEX_BRIGHTNESS" val="0.1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3.8124087500384,&quot;left&quot;:77.3,&quot;top&quot;:68.83759124996159,&quot;width&quot;:815.256850393700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PRESET_TEXT" val="02"/>
  <p:tag name="KSO_WM_DIAGRAM_USE_COLOR_VALUE" val="{&quot;color_scheme&quot;:1,&quot;color_type&quot;:1,&quot;theme_color_indexes&quot;:[5,6,5,6,5,6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3_1"/>
  <p:tag name="KSO_WM_UNIT_ID" val="diagram20231636_2*n_h_h_i*1_2_3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TEXT_FILL_FORE_SCHEMECOLOR_INDEX_BRIGHTNESS" val="0.1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3.8124087500384,&quot;left&quot;:77.3,&quot;top&quot;:68.83759124996159,&quot;width&quot;:815.256850393700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PRESET_TEXT" val="03"/>
  <p:tag name="KSO_WM_DIAGRAM_USE_COLOR_VALUE" val="{&quot;color_scheme&quot;:1,&quot;color_type&quot;:1,&quot;theme_color_indexes&quot;:[5,6,5,6,5,6]}"/>
</p:tagLst>
</file>

<file path=ppt/tags/tag1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36_2*n_h_a*1_1_1"/>
  <p:tag name="KSO_WM_TEMPLATE_CATEGORY" val="diagram"/>
  <p:tag name="KSO_WM_TEMPLATE_INDEX" val="20231636"/>
  <p:tag name="KSO_WM_UNIT_LAYERLEVEL" val="1_1_1"/>
  <p:tag name="KSO_WM_TAG_VERSION" val="3.0"/>
  <p:tag name="KSO_WM_DIAGRAM_GROUP_CODE" val="n1-1"/>
  <p:tag name="KSO_WM_UNIT_TYPE" val="n_h_a"/>
  <p:tag name="KSO_WM_UNIT_INDEX" val="1_1_1"/>
  <p:tag name="KSO_WM_UNIT_ISCONTENTSTITLE" val="0"/>
  <p:tag name="KSO_WM_UNIT_ISNUMDGMTITLE" val="0"/>
  <p:tag name="KSO_WM_UNIT_NOCLEAR" val="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3.8124087500384,&quot;left&quot;:77.3,&quot;top&quot;:68.83759124996159,&quot;width&quot;:815.2568503937007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70"/>
  <p:tag name="KSO_WM_UNIT_LINE_FORE_SCHEMECOLOR_INDEX" val="5"/>
  <p:tag name="KSO_WM_UNIT_TEXT_FILL_FORE_SCHEMECOLOR_INDEX" val="1"/>
  <p:tag name="KSO_WM_UNIT_TEXT_FILL_TYPE" val="1"/>
  <p:tag name="KSO_WM_UNIT_PRESET_TEXT" val="添加项标题"/>
  <p:tag name="KSO_WM_DIAGRAM_USE_COLOR_VALUE" val="{&quot;color_scheme&quot;:1,&quot;color_type&quot;:1,&quot;theme_color_indexes&quot;:[5,6,5,6,5,6]}"/>
</p:tagLst>
</file>

<file path=ppt/tags/tag13.xml><?xml version="1.0" encoding="utf-8"?>
<p:tagLst xmlns:p="http://schemas.openxmlformats.org/presentationml/2006/main">
  <p:tag name="RESOURCE_RECORD_KEY" val="{&quot;70&quot;:[3318867]}"/>
</p:tagLst>
</file>

<file path=ppt/tags/tag14.xml><?xml version="1.0" encoding="utf-8"?>
<p:tagLst xmlns:p="http://schemas.openxmlformats.org/presentationml/2006/main">
  <p:tag name="KSO_WM_DIAGRAM_VIRTUALLY_FRAME" val="{&quot;height&quot;:154.75,&quot;left&quot;:91.45,&quot;top&quot;:56.85,&quot;width&quot;:760}"/>
</p:tagLst>
</file>

<file path=ppt/tags/tag15.xml><?xml version="1.0" encoding="utf-8"?>
<p:tagLst xmlns:p="http://schemas.openxmlformats.org/presentationml/2006/main">
  <p:tag name="KSO_WM_DIAGRAM_VIRTUALLY_FRAME" val="{&quot;height&quot;:154.75,&quot;left&quot;:91.45,&quot;top&quot;:56.85,&quot;width&quot;:760}"/>
</p:tagLst>
</file>

<file path=ppt/tags/tag16.xml><?xml version="1.0" encoding="utf-8"?>
<p:tagLst xmlns:p="http://schemas.openxmlformats.org/presentationml/2006/main">
  <p:tag name="KSO_WM_DIAGRAM_VIRTUALLY_FRAME" val="{&quot;height&quot;:154.75,&quot;left&quot;:91.45,&quot;top&quot;:56.85,&quot;width&quot;:760}"/>
</p:tagLst>
</file>

<file path=ppt/tags/tag17.xml><?xml version="1.0" encoding="utf-8"?>
<p:tagLst xmlns:p="http://schemas.openxmlformats.org/presentationml/2006/main">
  <p:tag name="KSO_WM_BEAUTIFY_FLAG" val="#wm#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2_1_1"/>
  <p:tag name="KSO_WM_UNIT_ID" val="diagram20231636_2*n_h_i*2_1_1"/>
  <p:tag name="KSO_WM_TEMPLATE_CATEGORY" val="diagram"/>
  <p:tag name="KSO_WM_TEMPLATE_INDEX" val="20231636"/>
  <p:tag name="KSO_WM_UNIT_LAYERLEVEL" val="1_1_1"/>
  <p:tag name="KSO_WM_TAG_VERSION" val="3.0"/>
  <p:tag name="KSO_WM_DIAGRAM_VERSION" val="3"/>
  <p:tag name="KSO_WM_DIAGRAM_MAX_ITEMCNT" val="6"/>
  <p:tag name="KSO_WM_DIAGRAM_MIN_ITEMCNT" val="2"/>
  <p:tag name="KSO_WM_DIAGRAM_VIRTUALLY_FRAME" val="{&quot;height&quot;:363.8124087500384,&quot;left&quot;:77.3,&quot;top&quot;:68.83759124996159,&quot;width&quot;:815.2568503937007}"/>
  <p:tag name="KSO_WM_DIAGRAM_COLOR_MATCH_VALUE" val="{&quot;shape&quot;:{&quot;fill&quot;:{&quot;solid&quot;:{&quot;brightness&quot;:0.699999988079071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7"/>
  <p:tag name="KSO_WM_DIAGRAM_USE_COLOR_VALUE" val="{&quot;color_scheme&quot;:1,&quot;color_type&quot;:1,&quot;theme_color_indexes&quot;:[5,6,5,6,5,6]}"/>
</p:tagLst>
</file>

<file path=ppt/tags/tag18.xml><?xml version="1.0" encoding="utf-8"?>
<p:tagLst xmlns:p="http://schemas.openxmlformats.org/presentationml/2006/main">
  <p:tag name="KSO_WM_DIAGRAM_VIRTUALLY_FRAME" val="{&quot;height&quot;:363.8124087500384,&quot;left&quot;:77.3,&quot;top&quot;:68.83759124996159,&quot;width&quot;:815.2568503937007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36_2*n_h_h_f*2_2_2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SUBTYPE" val="a"/>
  <p:tag name="KSO_WM_UNIT_NOCLEAR" val="0"/>
  <p:tag name="KSO_WM_DIAGRAM_GROUP_CODE" val="n1-1"/>
  <p:tag name="KSO_WM_UNIT_TYPE" val="n_h_h_f"/>
  <p:tag name="KSO_WM_UNIT_INDEX" val="2_2_2_1"/>
  <p:tag name="KSO_WM_UNIT_VALUE" val="10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3.8124087500384,&quot;left&quot;:77.3,&quot;top&quot;:68.83759124996159,&quot;width&quot;:815.2568503937007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6,&quot;pos&quot;:1,&quot;transparency&quot;:1},{&quot;brightness&quot;:0,&quot;colorType&quot;:1,&quot;foreColorIndex&quot;:5,&quot;pos&quot;:0.019999999552965164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单击此处输入你的项正文，文字是您思想的提炼，请尽量言简意赅的阐述观点，单击此处输入你的项正文"/>
  <p:tag name="KSO_WM_DIAGRAM_USE_COLOR_VALUE" val="{&quot;color_scheme&quot;:1,&quot;color_type&quot;:1,&quot;theme_color_indexes&quot;:[5,6,5,6,5,6]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36_2*n_h_h_f*2_2_1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SUBTYPE" val="a"/>
  <p:tag name="KSO_WM_UNIT_NOCLEAR" val="0"/>
  <p:tag name="KSO_WM_DIAGRAM_GROUP_CODE" val="n1-1"/>
  <p:tag name="KSO_WM_UNIT_TYPE" val="n_h_h_f"/>
  <p:tag name="KSO_WM_UNIT_INDEX" val="2_2_1_1"/>
  <p:tag name="KSO_WM_UNIT_VALUE" val="116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3.8124087500384,&quot;left&quot;:77.3,&quot;top&quot;:68.83759124996159,&quot;width&quot;:815.2568503937007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6,&quot;pos&quot;:1,&quot;transparency&quot;:1},{&quot;brightness&quot;:0,&quot;colorType&quot;:1,&quot;foreColorIndex&quot;:5,&quot;pos&quot;:0.019999999552965164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单击此处输入你的项正文，文字是您思想的提炼，请尽量言简意赅的阐述观点，单击此处输入你的项正文"/>
  <p:tag name="KSO_WM_DIAGRAM_USE_COLOR_VALUE" val="{&quot;color_scheme&quot;:1,&quot;color_type&quot;:1,&quot;theme_color_indexes&quot;:[5,6,5,6,5,6]}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36_2*n_h_h_f*2_2_3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SUBTYPE" val="a"/>
  <p:tag name="KSO_WM_UNIT_NOCLEAR" val="0"/>
  <p:tag name="KSO_WM_DIAGRAM_GROUP_CODE" val="n1-1"/>
  <p:tag name="KSO_WM_UNIT_TYPE" val="n_h_h_f"/>
  <p:tag name="KSO_WM_UNIT_INDEX" val="2_2_3_1"/>
  <p:tag name="KSO_WM_UNIT_VALUE" val="116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3.8124087500384,&quot;left&quot;:77.3,&quot;top&quot;:68.83759124996159,&quot;width&quot;:815.2568503937007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6,&quot;pos&quot;:1,&quot;transparency&quot;:1},{&quot;brightness&quot;:0,&quot;colorType&quot;:1,&quot;foreColorIndex&quot;:5,&quot;pos&quot;:0.019999999552965164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单击此处输入你的项正文，文字是您思想的提炼，请尽量言简意赅的阐述观点，单击此处输入你的项正文"/>
  <p:tag name="KSO_WM_DIAGRAM_USE_COLOR_VALUE" val="{&quot;color_scheme&quot;:1,&quot;color_type&quot;:1,&quot;theme_color_indexes&quot;:[5,6,5,6,5,6]}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2_2_1_1"/>
  <p:tag name="KSO_WM_UNIT_ID" val="diagram20231636_2*n_h_h_i*2_2_1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TEXT_FILL_FORE_SCHEMECOLOR_INDEX_BRIGHTNESS" val="0.1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3.8124087500384,&quot;left&quot;:77.3,&quot;top&quot;:68.83759124996159,&quot;width&quot;:815.256850393700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PRESET_TEXT" val="01"/>
  <p:tag name="KSO_WM_DIAGRAM_USE_COLOR_VALUE" val="{&quot;color_scheme&quot;:1,&quot;color_type&quot;:1,&quot;theme_color_indexes&quot;:[5,6,5,6,5,6]}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2_2_2_1"/>
  <p:tag name="KSO_WM_UNIT_ID" val="diagram20231636_2*n_h_h_i*2_2_2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TEXT_FILL_FORE_SCHEMECOLOR_INDEX_BRIGHTNESS" val="0.1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3.8124087500384,&quot;left&quot;:77.3,&quot;top&quot;:68.83759124996159,&quot;width&quot;:815.256850393700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PRESET_TEXT" val="02"/>
  <p:tag name="KSO_WM_DIAGRAM_USE_COLOR_VALUE" val="{&quot;color_scheme&quot;:1,&quot;color_type&quot;:1,&quot;theme_color_indexes&quot;:[5,6,5,6,5,6]}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2_2_3_1"/>
  <p:tag name="KSO_WM_UNIT_ID" val="diagram20231636_2*n_h_h_i*2_2_3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TEXT_FILL_FORE_SCHEMECOLOR_INDEX_BRIGHTNESS" val="0.1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3.8124087500384,&quot;left&quot;:77.3,&quot;top&quot;:68.83759124996159,&quot;width&quot;:815.256850393700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PRESET_TEXT" val="03"/>
  <p:tag name="KSO_WM_DIAGRAM_USE_COLOR_VALUE" val="{&quot;color_scheme&quot;:1,&quot;color_type&quot;:1,&quot;theme_color_indexes&quot;:[5,6,5,6,5,6]}"/>
</p:tagLst>
</file>

<file path=ppt/tags/tag2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36_2*n_h_a*2_1_1"/>
  <p:tag name="KSO_WM_TEMPLATE_CATEGORY" val="diagram"/>
  <p:tag name="KSO_WM_TEMPLATE_INDEX" val="20231636"/>
  <p:tag name="KSO_WM_UNIT_LAYERLEVEL" val="1_1_1"/>
  <p:tag name="KSO_WM_TAG_VERSION" val="3.0"/>
  <p:tag name="KSO_WM_DIAGRAM_GROUP_CODE" val="n1-1"/>
  <p:tag name="KSO_WM_UNIT_TYPE" val="n_h_a"/>
  <p:tag name="KSO_WM_UNIT_INDEX" val="2_1_1"/>
  <p:tag name="KSO_WM_UNIT_ISCONTENTSTITLE" val="0"/>
  <p:tag name="KSO_WM_UNIT_ISNUMDGMTITLE" val="0"/>
  <p:tag name="KSO_WM_UNIT_NOCLEAR" val="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3.8124087500384,&quot;left&quot;:77.3,&quot;top&quot;:68.83759124996159,&quot;width&quot;:815.2568503937007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70"/>
  <p:tag name="KSO_WM_UNIT_LINE_FORE_SCHEMECOLOR_INDEX" val="5"/>
  <p:tag name="KSO_WM_UNIT_TEXT_FILL_FORE_SCHEMECOLOR_INDEX" val="1"/>
  <p:tag name="KSO_WM_UNIT_TEXT_FILL_TYPE" val="1"/>
  <p:tag name="KSO_WM_UNIT_PRESET_TEXT" val="添加项标题"/>
  <p:tag name="KSO_WM_DIAGRAM_USE_COLOR_VALUE" val="{&quot;color_scheme&quot;:1,&quot;color_type&quot;:1,&quot;theme_color_indexes&quot;:[5,6,5,6,5,6]}"/>
</p:tagLst>
</file>

<file path=ppt/tags/tag26.xml><?xml version="1.0" encoding="utf-8"?>
<p:tagLst xmlns:p="http://schemas.openxmlformats.org/presentationml/2006/main">
  <p:tag name="KSO_WM_BEAUTIFY_FLAG" val="#wm#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2_1_1"/>
  <p:tag name="KSO_WM_UNIT_ID" val="diagram20231636_2*n_h_i*2_1_1"/>
  <p:tag name="KSO_WM_TEMPLATE_CATEGORY" val="diagram"/>
  <p:tag name="KSO_WM_TEMPLATE_INDEX" val="20231636"/>
  <p:tag name="KSO_WM_UNIT_LAYERLEVEL" val="1_1_1"/>
  <p:tag name="KSO_WM_TAG_VERSION" val="3.0"/>
  <p:tag name="KSO_WM_DIAGRAM_VERSION" val="3"/>
  <p:tag name="KSO_WM_DIAGRAM_MAX_ITEMCNT" val="6"/>
  <p:tag name="KSO_WM_DIAGRAM_MIN_ITEMCNT" val="2"/>
  <p:tag name="KSO_WM_DIAGRAM_VIRTUALLY_FRAME" val="{&quot;height&quot;:363.8124087500384,&quot;left&quot;:77.3,&quot;top&quot;:68.83759124996159,&quot;width&quot;:815.2568503937007}"/>
  <p:tag name="KSO_WM_DIAGRAM_COLOR_MATCH_VALUE" val="{&quot;shape&quot;:{&quot;fill&quot;:{&quot;solid&quot;:{&quot;brightness&quot;:0.699999988079071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7"/>
  <p:tag name="KSO_WM_DIAGRAM_USE_COLOR_VALUE" val="{&quot;color_scheme&quot;:1,&quot;color_type&quot;:1,&quot;theme_color_indexes&quot;:[5,6,5,6,5,6]}"/>
</p:tagLst>
</file>

<file path=ppt/tags/tag2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36_2*n_h_a*2_1_1"/>
  <p:tag name="KSO_WM_TEMPLATE_CATEGORY" val="diagram"/>
  <p:tag name="KSO_WM_TEMPLATE_INDEX" val="20231636"/>
  <p:tag name="KSO_WM_UNIT_LAYERLEVEL" val="1_1_1"/>
  <p:tag name="KSO_WM_TAG_VERSION" val="3.0"/>
  <p:tag name="KSO_WM_DIAGRAM_GROUP_CODE" val="n1-1"/>
  <p:tag name="KSO_WM_UNIT_TYPE" val="n_h_a"/>
  <p:tag name="KSO_WM_UNIT_INDEX" val="2_1_1"/>
  <p:tag name="KSO_WM_UNIT_ISCONTENTSTITLE" val="0"/>
  <p:tag name="KSO_WM_UNIT_ISNUMDGMTITLE" val="0"/>
  <p:tag name="KSO_WM_UNIT_NOCLEAR" val="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3.8124087500384,&quot;left&quot;:77.3,&quot;top&quot;:68.83759124996159,&quot;width&quot;:815.2568503937007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70"/>
  <p:tag name="KSO_WM_UNIT_LINE_FORE_SCHEMECOLOR_INDEX" val="5"/>
  <p:tag name="KSO_WM_UNIT_TEXT_FILL_FORE_SCHEMECOLOR_INDEX" val="1"/>
  <p:tag name="KSO_WM_UNIT_TEXT_FILL_TYPE" val="1"/>
  <p:tag name="KSO_WM_UNIT_PRESET_TEXT" val="添加项标题"/>
  <p:tag name="KSO_WM_DIAGRAM_USE_COLOR_VALUE" val="{&quot;color_scheme&quot;:1,&quot;color_type&quot;:1,&quot;theme_color_indexes&quot;:[5,6,5,6,5,6]}"/>
</p:tagLst>
</file>

<file path=ppt/tags/tag28.xml><?xml version="1.0" encoding="utf-8"?>
<p:tagLst xmlns:p="http://schemas.openxmlformats.org/presentationml/2006/main">
  <p:tag name="KSO_WM_DIAGRAM_VIRTUALLY_FRAME" val="{&quot;height&quot;:172.1,&quot;left&quot;:91.45,&quot;top&quot;:56.85,&quot;width&quot;:760}"/>
</p:tagLst>
</file>

<file path=ppt/tags/tag29.xml><?xml version="1.0" encoding="utf-8"?>
<p:tagLst xmlns:p="http://schemas.openxmlformats.org/presentationml/2006/main">
  <p:tag name="KSO_WM_DIAGRAM_VIRTUALLY_FRAME" val="{&quot;height&quot;:172.1,&quot;left&quot;:91.45,&quot;top&quot;:56.85,&quot;width&quot;:760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172.1,&quot;left&quot;:91.45,&quot;top&quot;:56.85,&quot;width&quot;:760}"/>
</p:tagLst>
</file>

<file path=ppt/tags/tag31.xml><?xml version="1.0" encoding="utf-8"?>
<p:tagLst xmlns:p="http://schemas.openxmlformats.org/presentationml/2006/main">
  <p:tag name="KSO_WM_DIAGRAM_VIRTUALLY_FRAME" val="{&quot;height&quot;:172.1,&quot;left&quot;:91.45,&quot;top&quot;:56.85,&quot;width&quot;:760}"/>
</p:tagLst>
</file>

<file path=ppt/tags/tag32.xml><?xml version="1.0" encoding="utf-8"?>
<p:tagLst xmlns:p="http://schemas.openxmlformats.org/presentationml/2006/main">
  <p:tag name="KSO_WM_DIAGRAM_VIRTUALLY_FRAME" val="{&quot;height&quot;:172.1,&quot;left&quot;:91.45,&quot;top&quot;:56.85,&quot;width&quot;:760}"/>
</p:tagLst>
</file>

<file path=ppt/tags/tag33.xml><?xml version="1.0" encoding="utf-8"?>
<p:tagLst xmlns:p="http://schemas.openxmlformats.org/presentationml/2006/main">
  <p:tag name="KSO_WM_DIAGRAM_VIRTUALLY_FRAME" val="{&quot;height&quot;:172.1,&quot;left&quot;:91.45,&quot;top&quot;:56.85,&quot;width&quot;:760}"/>
</p:tagLst>
</file>

<file path=ppt/tags/tag34.xml><?xml version="1.0" encoding="utf-8"?>
<p:tagLst xmlns:p="http://schemas.openxmlformats.org/presentationml/2006/main">
  <p:tag name="KSO_WM_DIAGRAM_VIRTUALLY_FRAME" val="{&quot;height&quot;:172.1,&quot;left&quot;:91.45,&quot;top&quot;:56.85,&quot;width&quot;:760}"/>
</p:tagLst>
</file>

<file path=ppt/tags/tag35.xml><?xml version="1.0" encoding="utf-8"?>
<p:tagLst xmlns:p="http://schemas.openxmlformats.org/presentationml/2006/main">
  <p:tag name="KSO_WM_DIAGRAM_VIRTUALLY_FRAME" val="{&quot;height&quot;:399.75,&quot;left&quot;:-106,&quot;top&quot;:32.9,&quot;width&quot;:1004.936654400125}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36_2*n_h_h_f*3_2_3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SUBTYPE" val="a"/>
  <p:tag name="KSO_WM_UNIT_NOCLEAR" val="0"/>
  <p:tag name="KSO_WM_DIAGRAM_GROUP_CODE" val="n1-1"/>
  <p:tag name="KSO_WM_UNIT_TYPE" val="n_h_h_f"/>
  <p:tag name="KSO_WM_UNIT_INDEX" val="3_2_3_1"/>
  <p:tag name="KSO_WM_UNIT_VALUE" val="116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99.75,&quot;left&quot;:-106,&quot;top&quot;:32.9,&quot;width&quot;:1004.936654400125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6,&quot;pos&quot;:1,&quot;transparency&quot;:1},{&quot;brightness&quot;:0,&quot;colorType&quot;:1,&quot;foreColorIndex&quot;:5,&quot;pos&quot;:0.019999999552965164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单击此处输入你的项正文，文字是您思想的提炼，请尽量言简意赅的阐述观点，单击此处输入你的项正文"/>
  <p:tag name="KSO_WM_DIAGRAM_USE_COLOR_VALUE" val="{&quot;color_scheme&quot;:1,&quot;color_type&quot;:1,&quot;theme_color_indexes&quot;:[5,6,5,6,5,6]}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36_2*n_h_h_f*3_2_1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SUBTYPE" val="a"/>
  <p:tag name="KSO_WM_UNIT_NOCLEAR" val="0"/>
  <p:tag name="KSO_WM_DIAGRAM_GROUP_CODE" val="n1-1"/>
  <p:tag name="KSO_WM_UNIT_TYPE" val="n_h_h_f"/>
  <p:tag name="KSO_WM_UNIT_INDEX" val="3_2_1_1"/>
  <p:tag name="KSO_WM_UNIT_VALUE" val="116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99.75,&quot;left&quot;:-106,&quot;top&quot;:32.9,&quot;width&quot;:1004.936654400125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6,&quot;pos&quot;:1,&quot;transparency&quot;:1},{&quot;brightness&quot;:0,&quot;colorType&quot;:1,&quot;foreColorIndex&quot;:5,&quot;pos&quot;:0.019999999552965164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单击此处输入你的项正文，文字是您思想的提炼，请尽量言简意赅的阐述观点，单击此处输入你的项正文"/>
  <p:tag name="KSO_WM_DIAGRAM_USE_COLOR_VALUE" val="{&quot;color_scheme&quot;:1,&quot;color_type&quot;:1,&quot;theme_color_indexes&quot;:[5,6,5,6,5,6]}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3_2_1_1"/>
  <p:tag name="KSO_WM_UNIT_ID" val="diagram20231636_2*n_h_h_i*3_2_1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TEXT_FILL_FORE_SCHEMECOLOR_INDEX_BRIGHTNESS" val="0.1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99.75,&quot;left&quot;:-106,&quot;top&quot;:32.9,&quot;width&quot;:1004.9366544001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PRESET_TEXT" val="01"/>
  <p:tag name="KSO_WM_DIAGRAM_USE_COLOR_VALUE" val="{&quot;color_scheme&quot;:1,&quot;color_type&quot;:1,&quot;theme_color_indexes&quot;:[5,6,5,6,5,6]}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3_2_3_1"/>
  <p:tag name="KSO_WM_UNIT_ID" val="diagram20231636_2*n_h_h_i*3_2_3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TEXT_FILL_FORE_SCHEMECOLOR_INDEX_BRIGHTNESS" val="0.1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99.75,&quot;left&quot;:-106,&quot;top&quot;:32.9,&quot;width&quot;:1004.9366544001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PRESET_TEXT" val="03"/>
  <p:tag name="KSO_WM_DIAGRAM_USE_COLOR_VALUE" val="{&quot;color_scheme&quot;:1,&quot;color_type&quot;:1,&quot;theme_color_indexes&quot;:[5,6,5,6,5,6]}"/>
</p:tagLst>
</file>

<file path=ppt/tags/tag4.xml><?xml version="1.0" encoding="utf-8"?>
<p:tagLst xmlns:p="http://schemas.openxmlformats.org/presentationml/2006/main">
  <p:tag name="KSO_WM_BEAUTIFY_FLAG" val="#wm#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1636_2*n_h_i*1_1_1"/>
  <p:tag name="KSO_WM_TEMPLATE_CATEGORY" val="diagram"/>
  <p:tag name="KSO_WM_TEMPLATE_INDEX" val="20231636"/>
  <p:tag name="KSO_WM_UNIT_LAYERLEVEL" val="1_1_1"/>
  <p:tag name="KSO_WM_TAG_VERSION" val="3.0"/>
  <p:tag name="KSO_WM_DIAGRAM_VERSION" val="3"/>
  <p:tag name="KSO_WM_DIAGRAM_MAX_ITEMCNT" val="6"/>
  <p:tag name="KSO_WM_DIAGRAM_MIN_ITEMCNT" val="2"/>
  <p:tag name="KSO_WM_DIAGRAM_VIRTUALLY_FRAME" val="{&quot;height&quot;:363.8124087500384,&quot;left&quot;:77.3,&quot;top&quot;:68.83759124996159,&quot;width&quot;:815.2568503937007}"/>
  <p:tag name="KSO_WM_DIAGRAM_COLOR_MATCH_VALUE" val="{&quot;shape&quot;:{&quot;fill&quot;:{&quot;solid&quot;:{&quot;brightness&quot;:0.699999988079071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7"/>
  <p:tag name="KSO_WM_DIAGRAM_USE_COLOR_VALUE" val="{&quot;color_scheme&quot;:1,&quot;color_type&quot;:1,&quot;theme_color_indexes&quot;:[5,6,5,6,5,6]}"/>
</p:tagLst>
</file>

<file path=ppt/tags/tag40.xml><?xml version="1.0" encoding="utf-8"?>
<p:tagLst xmlns:p="http://schemas.openxmlformats.org/presentationml/2006/main"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2_1_1"/>
  <p:tag name="KSO_WM_UNIT_ID" val="diagram20231636_2*n_h_i*2_1_1"/>
  <p:tag name="KSO_WM_TEMPLATE_CATEGORY" val="diagram"/>
  <p:tag name="KSO_WM_TEMPLATE_INDEX" val="20231636"/>
  <p:tag name="KSO_WM_UNIT_LAYERLEVEL" val="1_1_1"/>
  <p:tag name="KSO_WM_TAG_VERSION" val="3.0"/>
  <p:tag name="KSO_WM_DIAGRAM_VERSION" val="3"/>
  <p:tag name="KSO_WM_DIAGRAM_MAX_ITEMCNT" val="6"/>
  <p:tag name="KSO_WM_DIAGRAM_MIN_ITEMCNT" val="2"/>
  <p:tag name="KSO_WM_DIAGRAM_VIRTUALLY_FRAME" val="{&quot;height&quot;:363.8124087500384,&quot;left&quot;:77.3,&quot;top&quot;:68.83759124996159,&quot;width&quot;:815.2568503937007}"/>
  <p:tag name="KSO_WM_DIAGRAM_COLOR_MATCH_VALUE" val="{&quot;shape&quot;:{&quot;fill&quot;:{&quot;solid&quot;:{&quot;brightness&quot;:0.699999988079071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7"/>
  <p:tag name="KSO_WM_DIAGRAM_USE_COLOR_VALUE" val="{&quot;color_scheme&quot;:1,&quot;color_type&quot;:1,&quot;theme_color_indexes&quot;:[5,6,5,6,5,6]}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36_2*n_h_a*2_1_1"/>
  <p:tag name="KSO_WM_TEMPLATE_CATEGORY" val="diagram"/>
  <p:tag name="KSO_WM_TEMPLATE_INDEX" val="20231636"/>
  <p:tag name="KSO_WM_UNIT_LAYERLEVEL" val="1_1_1"/>
  <p:tag name="KSO_WM_TAG_VERSION" val="3.0"/>
  <p:tag name="KSO_WM_DIAGRAM_GROUP_CODE" val="n1-1"/>
  <p:tag name="KSO_WM_UNIT_TYPE" val="n_h_a"/>
  <p:tag name="KSO_WM_UNIT_INDEX" val="2_1_1"/>
  <p:tag name="KSO_WM_UNIT_ISCONTENTSTITLE" val="0"/>
  <p:tag name="KSO_WM_UNIT_ISNUMDGMTITLE" val="0"/>
  <p:tag name="KSO_WM_UNIT_NOCLEAR" val="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3.8124087500384,&quot;left&quot;:77.3,&quot;top&quot;:68.83759124996159,&quot;width&quot;:815.2568503937007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70"/>
  <p:tag name="KSO_WM_UNIT_LINE_FORE_SCHEMECOLOR_INDEX" val="5"/>
  <p:tag name="KSO_WM_UNIT_TEXT_FILL_FORE_SCHEMECOLOR_INDEX" val="1"/>
  <p:tag name="KSO_WM_UNIT_TEXT_FILL_TYPE" val="1"/>
  <p:tag name="KSO_WM_UNIT_PRESET_TEXT" val="添加项标题"/>
  <p:tag name="KSO_WM_DIAGRAM_USE_COLOR_VALUE" val="{&quot;color_scheme&quot;:1,&quot;color_type&quot;:1,&quot;theme_color_indexes&quot;:[5,6,5,6,5,6]}"/>
</p:tagLst>
</file>

<file path=ppt/tags/tag42.xml><?xml version="1.0" encoding="utf-8"?>
<p:tagLst xmlns:p="http://schemas.openxmlformats.org/presentationml/2006/main">
  <p:tag name="KSO_WM_DIAGRAM_VIRTUALLY_FRAME" val="{&quot;height&quot;:172.1,&quot;left&quot;:91.45,&quot;top&quot;:56.85,&quot;width&quot;:760}"/>
</p:tagLst>
</file>

<file path=ppt/tags/tag43.xml><?xml version="1.0" encoding="utf-8"?>
<p:tagLst xmlns:p="http://schemas.openxmlformats.org/presentationml/2006/main">
  <p:tag name="KSO_WM_DIAGRAM_VIRTUALLY_FRAME" val="{&quot;height&quot;:172.1,&quot;left&quot;:91.45,&quot;top&quot;:56.85,&quot;width&quot;:760}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4_2_1_1"/>
  <p:tag name="KSO_WM_UNIT_ID" val="diagram20231636_2*n_h_h_i*4_2_1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TEXT_FILL_FORE_SCHEMECOLOR_INDEX_BRIGHTNESS" val="0.1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99.75,&quot;left&quot;:-106,&quot;top&quot;:32.9,&quot;width&quot;:1005.9999550678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PRESET_TEXT" val="01"/>
  <p:tag name="KSO_WM_DIAGRAM_USE_COLOR_VALUE" val="{&quot;color_scheme&quot;:1,&quot;color_type&quot;:1,&quot;theme_color_indexes&quot;:[5,6,5,6,5,6]}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4_2_3_1"/>
  <p:tag name="KSO_WM_UNIT_ID" val="diagram20231636_2*n_h_h_i*4_2_3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TEXT_FILL_FORE_SCHEMECOLOR_INDEX_BRIGHTNESS" val="0.1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99.75,&quot;left&quot;:-106,&quot;top&quot;:32.9,&quot;width&quot;:1005.9999550678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PRESET_TEXT" val="03"/>
  <p:tag name="KSO_WM_DIAGRAM_USE_COLOR_VALUE" val="{&quot;color_scheme&quot;:1,&quot;color_type&quot;:1,&quot;theme_color_indexes&quot;:[5,6,5,6,5,6]}"/>
</p:tagLst>
</file>

<file path=ppt/tags/tag46.xml><?xml version="1.0" encoding="utf-8"?>
<p:tagLst xmlns:p="http://schemas.openxmlformats.org/presentationml/2006/main">
  <p:tag name="KSO_WM_DIAGRAM_VIRTUALLY_FRAME" val="{&quot;height&quot;:399.75,&quot;left&quot;:-106,&quot;top&quot;:32.9,&quot;width&quot;:1005.9999550678625}"/>
</p:tagLst>
</file>

<file path=ppt/tags/tag47.xml><?xml version="1.0" encoding="utf-8"?>
<p:tagLst xmlns:p="http://schemas.openxmlformats.org/presentationml/2006/main">
  <p:tag name="KSO_WM_DIAGRAM_VIRTUALLY_FRAME" val="{&quot;height&quot;:399.75,&quot;left&quot;:-106,&quot;top&quot;:32.9,&quot;width&quot;:998.5568503937008}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36_2*n_h_h_f*4_2_3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SUBTYPE" val="a"/>
  <p:tag name="KSO_WM_UNIT_NOCLEAR" val="0"/>
  <p:tag name="KSO_WM_DIAGRAM_GROUP_CODE" val="n1-1"/>
  <p:tag name="KSO_WM_UNIT_TYPE" val="n_h_h_f"/>
  <p:tag name="KSO_WM_UNIT_INDEX" val="4_2_3_1"/>
  <p:tag name="KSO_WM_UNIT_VALUE" val="116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99.75,&quot;left&quot;:-106,&quot;top&quot;:32.9,&quot;width&quot;:1005.9999550678625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6,&quot;pos&quot;:1,&quot;transparency&quot;:1},{&quot;brightness&quot;:0,&quot;colorType&quot;:1,&quot;foreColorIndex&quot;:5,&quot;pos&quot;:0.019999999552965164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单击此处输入你的项正文，文字是您思想的提炼，请尽量言简意赅的阐述观点，单击此处输入你的项正文"/>
  <p:tag name="KSO_WM_DIAGRAM_USE_COLOR_VALUE" val="{&quot;color_scheme&quot;:1,&quot;color_type&quot;:1,&quot;theme_color_indexes&quot;:[5,6,5,6,5,6]}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36_2*n_h_h_f*4_2_1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SUBTYPE" val="a"/>
  <p:tag name="KSO_WM_UNIT_NOCLEAR" val="0"/>
  <p:tag name="KSO_WM_DIAGRAM_GROUP_CODE" val="n1-1"/>
  <p:tag name="KSO_WM_UNIT_TYPE" val="n_h_h_f"/>
  <p:tag name="KSO_WM_UNIT_INDEX" val="4_2_1_1"/>
  <p:tag name="KSO_WM_UNIT_VALUE" val="116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99.75,&quot;left&quot;:-106,&quot;top&quot;:32.9,&quot;width&quot;:1005.9999550678625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6,&quot;pos&quot;:1,&quot;transparency&quot;:1},{&quot;brightness&quot;:0,&quot;colorType&quot;:1,&quot;foreColorIndex&quot;:5,&quot;pos&quot;:0.019999999552965164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单击此处输入你的项正文，文字是您思想的提炼，请尽量言简意赅的阐述观点，单击此处输入你的项正文"/>
  <p:tag name="KSO_WM_DIAGRAM_USE_COLOR_VALUE" val="{&quot;color_scheme&quot;:1,&quot;color_type&quot;:1,&quot;theme_color_indexes&quot;:[5,6,5,6,5,6]}"/>
</p:tagLst>
</file>

<file path=ppt/tags/tag5.xml><?xml version="1.0" encoding="utf-8"?>
<p:tagLst xmlns:p="http://schemas.openxmlformats.org/presentationml/2006/main">
  <p:tag name="KSO_WM_DIAGRAM_VIRTUALLY_FRAME" val="{&quot;height&quot;:363.8124087500384,&quot;left&quot;:77.3,&quot;top&quot;:68.83759124996159,&quot;width&quot;:815.2568503937007}"/>
</p:tagLst>
</file>

<file path=ppt/tags/tag50.xml><?xml version="1.0" encoding="utf-8"?>
<p:tagLst xmlns:p="http://schemas.openxmlformats.org/presentationml/2006/main"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2_1_1"/>
  <p:tag name="KSO_WM_UNIT_ID" val="diagram20231636_2*n_h_i*2_1_1"/>
  <p:tag name="KSO_WM_TEMPLATE_CATEGORY" val="diagram"/>
  <p:tag name="KSO_WM_TEMPLATE_INDEX" val="20231636"/>
  <p:tag name="KSO_WM_UNIT_LAYERLEVEL" val="1_1_1"/>
  <p:tag name="KSO_WM_TAG_VERSION" val="3.0"/>
  <p:tag name="KSO_WM_DIAGRAM_VERSION" val="3"/>
  <p:tag name="KSO_WM_DIAGRAM_MAX_ITEMCNT" val="6"/>
  <p:tag name="KSO_WM_DIAGRAM_MIN_ITEMCNT" val="2"/>
  <p:tag name="KSO_WM_DIAGRAM_VIRTUALLY_FRAME" val="{&quot;height&quot;:363.8124087500384,&quot;left&quot;:77.3,&quot;top&quot;:68.83759124996159,&quot;width&quot;:815.2568503937007}"/>
  <p:tag name="KSO_WM_DIAGRAM_COLOR_MATCH_VALUE" val="{&quot;shape&quot;:{&quot;fill&quot;:{&quot;solid&quot;:{&quot;brightness&quot;:0.699999988079071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7"/>
  <p:tag name="KSO_WM_DIAGRAM_USE_COLOR_VALUE" val="{&quot;color_scheme&quot;:1,&quot;color_type&quot;:1,&quot;theme_color_indexes&quot;:[5,6,5,6,5,6]}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36_2*n_h_a*2_1_1"/>
  <p:tag name="KSO_WM_TEMPLATE_CATEGORY" val="diagram"/>
  <p:tag name="KSO_WM_TEMPLATE_INDEX" val="20231636"/>
  <p:tag name="KSO_WM_UNIT_LAYERLEVEL" val="1_1_1"/>
  <p:tag name="KSO_WM_TAG_VERSION" val="3.0"/>
  <p:tag name="KSO_WM_DIAGRAM_GROUP_CODE" val="n1-1"/>
  <p:tag name="KSO_WM_UNIT_TYPE" val="n_h_a"/>
  <p:tag name="KSO_WM_UNIT_INDEX" val="2_1_1"/>
  <p:tag name="KSO_WM_UNIT_ISCONTENTSTITLE" val="0"/>
  <p:tag name="KSO_WM_UNIT_ISNUMDGMTITLE" val="0"/>
  <p:tag name="KSO_WM_UNIT_NOCLEAR" val="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3.8124087500384,&quot;left&quot;:77.3,&quot;top&quot;:68.83759124996159,&quot;width&quot;:815.2568503937007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70"/>
  <p:tag name="KSO_WM_UNIT_LINE_FORE_SCHEMECOLOR_INDEX" val="5"/>
  <p:tag name="KSO_WM_UNIT_TEXT_FILL_FORE_SCHEMECOLOR_INDEX" val="1"/>
  <p:tag name="KSO_WM_UNIT_TEXT_FILL_TYPE" val="1"/>
  <p:tag name="KSO_WM_UNIT_PRESET_TEXT" val="添加项标题"/>
  <p:tag name="KSO_WM_DIAGRAM_USE_COLOR_VALUE" val="{&quot;color_scheme&quot;:1,&quot;color_type&quot;:1,&quot;theme_color_indexes&quot;:[5,6,5,6,5,6]}"/>
</p:tagLst>
</file>

<file path=ppt/tags/tag52.xml><?xml version="1.0" encoding="utf-8"?>
<p:tagLst xmlns:p="http://schemas.openxmlformats.org/presentationml/2006/main">
  <p:tag name="KSO_WM_DIAGRAM_VIRTUALLY_FRAME" val="{&quot;height&quot;:172.1,&quot;left&quot;:91.45,&quot;top&quot;:56.85,&quot;width&quot;:760}"/>
</p:tagLst>
</file>

<file path=ppt/tags/tag53.xml><?xml version="1.0" encoding="utf-8"?>
<p:tagLst xmlns:p="http://schemas.openxmlformats.org/presentationml/2006/main">
  <p:tag name="KSO_WM_DIAGRAM_VIRTUALLY_FRAME" val="{&quot;height&quot;:172.1,&quot;left&quot;:91.45,&quot;top&quot;:56.85,&quot;width&quot;:760}"/>
</p:tagLst>
</file>

<file path=ppt/tags/tag54.xml><?xml version="1.0" encoding="utf-8"?>
<p:tagLst xmlns:p="http://schemas.openxmlformats.org/presentationml/2006/main">
  <p:tag name="TABLE_ENDDRAG_ORIGIN_RECT" val="646*282"/>
  <p:tag name="TABLE_ENDDRAG_RECT" val="143*183*646*282"/>
</p:tagLst>
</file>

<file path=ppt/tags/tag55.xml><?xml version="1.0" encoding="utf-8"?>
<p:tagLst xmlns:p="http://schemas.openxmlformats.org/presentationml/2006/main">
  <p:tag name="COMMONDATA" val="eyJjb3VudCI6MTA4LCJoZGlkIjoiOTZkODUzY2Q2MTkxYjUyMmI4YzhmNjdkODg4MzMwMTQiLCJ1c2VyQ291bnQiOjEwOH0="/>
  <p:tag name="RESOURCE_RECORD_KEY" val="{&quot;13&quot;:[4650186,4680684,4364974],&quot;70&quot;:[3318867]}"/>
  <p:tag name="commondata" val="eyJjb3VudCI6MTA5LCJoZGlkIjoiOTZkODUzY2Q2MTkxYjUyMmI4YzhmNjdkODg4MzMwMTQiLCJ1c2VyQ291bnQiOjEwOX0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36_2*n_h_h_f*1_2_2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SUBTYPE" val="a"/>
  <p:tag name="KSO_WM_UNIT_NOCLEAR" val="0"/>
  <p:tag name="KSO_WM_DIAGRAM_GROUP_CODE" val="n1-1"/>
  <p:tag name="KSO_WM_UNIT_TYPE" val="n_h_h_f"/>
  <p:tag name="KSO_WM_UNIT_INDEX" val="1_2_2_1"/>
  <p:tag name="KSO_WM_UNIT_VALUE" val="10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3.8124087500384,&quot;left&quot;:77.3,&quot;top&quot;:68.83759124996159,&quot;width&quot;:815.2568503937007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6,&quot;pos&quot;:1,&quot;transparency&quot;:1},{&quot;brightness&quot;:0,&quot;colorType&quot;:1,&quot;foreColorIndex&quot;:5,&quot;pos&quot;:0.019999999552965164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单击此处输入你的项正文，文字是您思想的提炼，请尽量言简意赅的阐述观点，单击此处输入你的项正文"/>
  <p:tag name="KSO_WM_DIAGRAM_USE_COLOR_VALUE" val="{&quot;color_scheme&quot;:1,&quot;color_type&quot;:1,&quot;theme_color_indexes&quot;:[5,6,5,6,5,6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36_2*n_h_h_f*1_2_1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SUBTYPE" val="a"/>
  <p:tag name="KSO_WM_UNIT_NOCLEAR" val="0"/>
  <p:tag name="KSO_WM_DIAGRAM_GROUP_CODE" val="n1-1"/>
  <p:tag name="KSO_WM_UNIT_TYPE" val="n_h_h_f"/>
  <p:tag name="KSO_WM_UNIT_INDEX" val="1_2_1_1"/>
  <p:tag name="KSO_WM_UNIT_VALUE" val="116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3.8124087500384,&quot;left&quot;:77.3,&quot;top&quot;:68.83759124996159,&quot;width&quot;:815.2568503937007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6,&quot;pos&quot;:1,&quot;transparency&quot;:1},{&quot;brightness&quot;:0,&quot;colorType&quot;:1,&quot;foreColorIndex&quot;:5,&quot;pos&quot;:0.019999999552965164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单击此处输入你的项正文，文字是您思想的提炼，请尽量言简意赅的阐述观点，单击此处输入你的项正文"/>
  <p:tag name="KSO_WM_DIAGRAM_USE_COLOR_VALUE" val="{&quot;color_scheme&quot;:1,&quot;color_type&quot;:1,&quot;theme_color_indexes&quot;:[5,6,5,6,5,6]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36_2*n_h_h_f*1_2_3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SUBTYPE" val="a"/>
  <p:tag name="KSO_WM_UNIT_NOCLEAR" val="0"/>
  <p:tag name="KSO_WM_DIAGRAM_GROUP_CODE" val="n1-1"/>
  <p:tag name="KSO_WM_UNIT_TYPE" val="n_h_h_f"/>
  <p:tag name="KSO_WM_UNIT_INDEX" val="1_2_3_1"/>
  <p:tag name="KSO_WM_UNIT_VALUE" val="116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3.8124087500384,&quot;left&quot;:77.3,&quot;top&quot;:68.83759124996159,&quot;width&quot;:815.2568503937007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6,&quot;pos&quot;:1,&quot;transparency&quot;:1},{&quot;brightness&quot;:0,&quot;colorType&quot;:1,&quot;foreColorIndex&quot;:5,&quot;pos&quot;:0.019999999552965164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单击此处输入你的项正文，文字是您思想的提炼，请尽量言简意赅的阐述观点，单击此处输入你的项正文"/>
  <p:tag name="KSO_WM_DIAGRAM_USE_COLOR_VALUE" val="{&quot;color_scheme&quot;:1,&quot;color_type&quot;:1,&quot;theme_color_indexes&quot;:[5,6,5,6,5,6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1_1"/>
  <p:tag name="KSO_WM_UNIT_ID" val="diagram20231636_2*n_h_h_i*1_2_1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TEXT_FILL_FORE_SCHEMECOLOR_INDEX_BRIGHTNESS" val="0.1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3.8124087500384,&quot;left&quot;:77.3,&quot;top&quot;:68.83759124996159,&quot;width&quot;:815.256850393700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PRESET_TEXT" val="01"/>
  <p:tag name="KSO_WM_DIAGRAM_USE_COLOR_VALUE" val="{&quot;color_scheme&quot;:1,&quot;color_type&quot;:1,&quot;theme_color_indexes&quot;:[5,6,5,6,5,6]}"/>
</p:tagLst>
</file>

<file path=ppt/theme/theme1.xml><?xml version="1.0" encoding="utf-8"?>
<a:theme xmlns:a="http://schemas.openxmlformats.org/drawingml/2006/main" name="https://www.docer.com/works?userid=327037375">
  <a:themeElements>
    <a:clrScheme name="自定义 1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37EBA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31750" cmpd="sng">
          <a:solidFill>
            <a:srgbClr val="3989CD"/>
          </a:solidFill>
        </a:ln>
      </a:spPr>
      <a:bodyPr wrap="square" rtlCol="0">
        <a:noAutofit/>
      </a:bodyPr>
      <a:lstStyle>
        <a:defPPr>
          <a:defRPr lang="zh-CN" altLang="en-US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稻壳鸭鸭</Template>
  <TotalTime>0</TotalTime>
  <Words>1558</Words>
  <Application>WPS 演示</Application>
  <PresentationFormat>宽屏</PresentationFormat>
  <Paragraphs>282</Paragraphs>
  <Slides>20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楷体</vt:lpstr>
      <vt:lpstr>华文中宋</vt:lpstr>
      <vt:lpstr>黑体</vt:lpstr>
      <vt:lpstr>汉仪汉黑W</vt:lpstr>
      <vt:lpstr>+中文标题</vt:lpstr>
      <vt:lpstr>Segoe Print</vt:lpstr>
      <vt:lpstr>Arial</vt:lpstr>
      <vt:lpstr>仿宋</vt:lpstr>
      <vt:lpstr>Angsana New</vt:lpstr>
      <vt:lpstr>华文楷体</vt:lpstr>
      <vt:lpstr>Wingdings 2</vt:lpstr>
      <vt:lpstr>Franklin Gothic Book</vt:lpstr>
      <vt:lpstr>Arial Unicode MS</vt:lpstr>
      <vt:lpstr>等线</vt:lpstr>
      <vt:lpstr>隶书</vt:lpstr>
      <vt:lpstr>https://www.docer.com/works?userid=327037375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杨浩</cp:lastModifiedBy>
  <cp:revision>212</cp:revision>
  <dcterms:created xsi:type="dcterms:W3CDTF">2024-07-16T13:34:00Z</dcterms:created>
  <dcterms:modified xsi:type="dcterms:W3CDTF">2024-08-04T14:52:55Z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KSOTemplateUUID">
    <vt:lpwstr>v1.0_mb_jvW7vXdvHWYihbdbram2GA==</vt:lpwstr>
  </property>
  <property fmtid="{D5CDD505-2E9C-101B-9397-08002B2CF9AE}" pid="4" name="ICV">
    <vt:lpwstr>5BC7D65DBF2840E49F430BD81B82C9FE_13</vt:lpwstr>
  </property>
</Properties>
</file>