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2"/>
    <p:sldMasterId id="2147483654" r:id="rId3"/>
    <p:sldMasterId id="2147483661" r:id="rId4"/>
  </p:sldMasterIdLst>
  <p:notesMasterIdLst>
    <p:notesMasterId r:id="rId24"/>
  </p:notesMasterIdLst>
  <p:handoutMasterIdLst>
    <p:handoutMasterId r:id="rId25"/>
  </p:handoutMasterIdLst>
  <p:sldIdLst>
    <p:sldId id="12703" r:id="rId5"/>
    <p:sldId id="637" r:id="rId6"/>
    <p:sldId id="12711" r:id="rId7"/>
    <p:sldId id="12705" r:id="rId8"/>
    <p:sldId id="12706" r:id="rId9"/>
    <p:sldId id="12712" r:id="rId10"/>
    <p:sldId id="12724" r:id="rId11"/>
    <p:sldId id="12708" r:id="rId12"/>
    <p:sldId id="12731" r:id="rId13"/>
    <p:sldId id="12732" r:id="rId14"/>
    <p:sldId id="12733" r:id="rId15"/>
    <p:sldId id="12734" r:id="rId16"/>
    <p:sldId id="12735" r:id="rId17"/>
    <p:sldId id="12736" r:id="rId18"/>
    <p:sldId id="12709" r:id="rId19"/>
    <p:sldId id="12737" r:id="rId20"/>
    <p:sldId id="12710" r:id="rId21"/>
    <p:sldId id="12738" r:id="rId22"/>
    <p:sldId id="12704" r:id="rId23"/>
  </p:sldIdLst>
  <p:sldSz cx="12192000" cy="6858000"/>
  <p:notesSz cx="6858000" cy="9144000"/>
  <p:embeddedFontLst>
    <p:embeddedFont>
      <p:font typeface="等线" panose="02010600030101010101" pitchFamily="2" charset="-122"/>
      <p:regular r:id="rId26"/>
      <p:bold r:id="rId27"/>
    </p:embeddedFont>
    <p:embeddedFont>
      <p:font typeface="楷体" panose="02010609060101010101" pitchFamily="49" charset="-122"/>
      <p:regular r:id="rId28"/>
    </p:embeddedFont>
    <p:embeddedFont>
      <p:font typeface="隶书" panose="02010509060101010101" pitchFamily="49" charset="-122"/>
      <p:regular r:id="rId29"/>
    </p:embeddedFont>
    <p:embeddedFont>
      <p:font typeface="微软雅黑" panose="020B0503020204020204" pitchFamily="34" charset="-122"/>
      <p:regular r:id="rId30"/>
      <p:bold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3" orient="horz" pos="578" userDrawn="1">
          <p15:clr>
            <a:srgbClr val="A4A3A4"/>
          </p15:clr>
        </p15:guide>
        <p15:guide id="4" pos="411" userDrawn="1">
          <p15:clr>
            <a:srgbClr val="A4A3A4"/>
          </p15:clr>
        </p15:guide>
        <p15:guide id="5" pos="7237" userDrawn="1">
          <p15:clr>
            <a:srgbClr val="A4A3A4"/>
          </p15:clr>
        </p15:guide>
        <p15:guide id="6" orient="horz" pos="3762" userDrawn="1">
          <p15:clr>
            <a:srgbClr val="A4A3A4"/>
          </p15:clr>
        </p15:guide>
        <p15:guide id="7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3">
          <p15:clr>
            <a:srgbClr val="A4A3A4"/>
          </p15:clr>
        </p15:guide>
        <p15:guide id="2" pos="2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74D6"/>
    <a:srgbClr val="528033"/>
    <a:srgbClr val="7EBFB9"/>
    <a:srgbClr val="BCDEDB"/>
    <a:srgbClr val="CCE6E4"/>
    <a:srgbClr val="72B3F0"/>
    <a:srgbClr val="A4CAEF"/>
    <a:srgbClr val="8CCEE0"/>
    <a:srgbClr val="8ED0E2"/>
    <a:srgbClr val="A3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44" autoAdjust="0"/>
    <p:restoredTop sz="94842" autoAdjust="0"/>
  </p:normalViewPr>
  <p:slideViewPr>
    <p:cSldViewPr snapToGrid="0" showGuides="1">
      <p:cViewPr varScale="1">
        <p:scale>
          <a:sx n="104" d="100"/>
          <a:sy n="104" d="100"/>
        </p:scale>
        <p:origin x="168" y="114"/>
      </p:cViewPr>
      <p:guideLst>
        <p:guide orient="horz" pos="2147"/>
        <p:guide orient="horz" pos="578"/>
        <p:guide pos="411"/>
        <p:guide pos="7237"/>
        <p:guide orient="horz" pos="376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2829" y="24"/>
      </p:cViewPr>
      <p:guideLst>
        <p:guide orient="horz" pos="2863"/>
        <p:guide pos="2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25F6C-D636-48C2-A31B-346E2830E815}" type="datetimeFigureOut">
              <a:rPr lang="zh-CN" altLang="en-US" smtClean="0"/>
              <a:t>2024-08-04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7F419-4325-4F59-B22D-7866F0CF93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4F39D6B-3B0B-46FE-B8BE-0F0A56ED4D23}" type="datetimeFigureOut">
              <a:rPr lang="zh-CN" altLang="en-US" smtClean="0"/>
              <a:t>2024-08-04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051B22D-B9B7-460C-AFF5-E4A2A2B766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正文行距稍微大点，统改（已改）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755" y="6429375"/>
            <a:ext cx="436816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 累加得分算成绩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循环结构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5" y="6429426"/>
            <a:ext cx="436405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累加得分算成绩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循环结构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87" y="328922"/>
            <a:ext cx="1588011" cy="473203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6562357" y="44237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准备间</a:t>
            </a: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4" y="6429426"/>
            <a:ext cx="4597133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 累加得分算成绩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循环结构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24" y="326636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7964974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活动室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85" y="326636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收获园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960985" y="6429426"/>
            <a:ext cx="436405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 累加得分算成绩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循环结构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66" y="328922"/>
            <a:ext cx="1588011" cy="473203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8025934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04696" y="44244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挑战台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960985" y="6429426"/>
            <a:ext cx="436405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 累加得分算成绩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循环结构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755" y="6429375"/>
            <a:ext cx="438340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 累加得分算成绩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循环结构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5" y="6429426"/>
            <a:ext cx="436405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累加得分算成绩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循环结构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87" y="328922"/>
            <a:ext cx="1588011" cy="473203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6562357" y="44237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准备间</a:t>
            </a: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4" y="6429426"/>
            <a:ext cx="4597133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 累加得分算成绩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循环结构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24" y="326636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7964974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活动室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85" y="326636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收获园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960985" y="6429426"/>
            <a:ext cx="436405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 累加得分算成绩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循环结构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66" y="328922"/>
            <a:ext cx="1588011" cy="473203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8025934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04696" y="44244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挑战台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960985" y="6429426"/>
            <a:ext cx="436405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 累加得分算成绩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循环结构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62857" y="371475"/>
            <a:ext cx="11466286" cy="6115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: 圆角 16"/>
          <p:cNvSpPr/>
          <p:nvPr userDrawn="1"/>
        </p:nvSpPr>
        <p:spPr>
          <a:xfrm>
            <a:off x="362857" y="424207"/>
            <a:ext cx="11466286" cy="6062318"/>
          </a:xfrm>
          <a:prstGeom prst="roundRect">
            <a:avLst>
              <a:gd name="adj" fmla="val 692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8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443059" y="810706"/>
            <a:ext cx="11255605" cy="55052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8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443059" y="810706"/>
            <a:ext cx="11255605" cy="55052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2.jpe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0"/>
            <a:ext cx="12191999" cy="6840305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072266" y="511446"/>
            <a:ext cx="10047462" cy="5835108"/>
          </a:xfrm>
          <a:prstGeom prst="roundRect">
            <a:avLst>
              <a:gd name="adj" fmla="val 8975"/>
            </a:avLst>
          </a:prstGeom>
          <a:solidFill>
            <a:schemeClr val="bg1"/>
          </a:solidFill>
          <a:ln w="38100">
            <a:solidFill>
              <a:srgbClr val="4151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灵秀体" panose="02000000000000000000" pitchFamily="2" charset="-122"/>
              <a:ea typeface="印品灵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2285838" y="2328058"/>
            <a:ext cx="7620319" cy="229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di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+mn-ea"/>
                <a:ea typeface="+mn-ea"/>
              </a:rPr>
              <a:t>第</a:t>
            </a:r>
            <a:r>
              <a:rPr lang="en-US" altLang="zh-CN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+mn-ea"/>
                <a:ea typeface="+mn-ea"/>
              </a:rPr>
              <a:t>9</a:t>
            </a:r>
            <a:r>
              <a:rPr lang="zh-CN" altLang="en-US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+mn-ea"/>
                <a:ea typeface="+mn-ea"/>
              </a:rPr>
              <a:t>课  累加得分算成绩</a:t>
            </a:r>
          </a:p>
          <a:p>
            <a:pPr algn="r">
              <a:lnSpc>
                <a:spcPct val="150000"/>
              </a:lnSpc>
              <a:buNone/>
            </a:pPr>
            <a:r>
              <a:rPr lang="zh-CN" altLang="en-US" sz="40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+mn-ea"/>
                <a:ea typeface="+mn-ea"/>
              </a:rPr>
              <a:t> </a:t>
            </a:r>
            <a:r>
              <a:rPr lang="en-US" altLang="zh-CN" sz="4000" b="1" dirty="0">
                <a:solidFill>
                  <a:srgbClr val="0070C0"/>
                </a:solidFill>
                <a:latin typeface="+mn-ea"/>
                <a:ea typeface="+mn-ea"/>
              </a:rPr>
              <a:t>—— </a:t>
            </a:r>
            <a:r>
              <a:rPr lang="zh-CN" altLang="en-US" sz="4000" b="1" dirty="0">
                <a:solidFill>
                  <a:srgbClr val="0070C0"/>
                </a:solidFill>
                <a:latin typeface="+mn-ea"/>
                <a:ea typeface="+mn-ea"/>
              </a:rPr>
              <a:t>循环结构</a:t>
            </a: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7099067" y="919406"/>
            <a:ext cx="3754226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</a:t>
            </a:r>
            <a:r>
              <a:rPr lang="en-US" altLang="zh-CN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单元  评选班级速算王</a:t>
            </a: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5856316" y="5558118"/>
            <a:ext cx="4792984" cy="3784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35998" tIns="35998" rIns="35998" bIns="35998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安庆市桐城市实验小学    何源</a:t>
            </a:r>
            <a:endParaRPr lang="en-US" altLang="zh-CN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7879" y="4269060"/>
            <a:ext cx="3472044" cy="259715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89400" y="919406"/>
            <a:ext cx="41766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五年级上册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07" y="631443"/>
            <a:ext cx="771075" cy="620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64105" y="1816100"/>
            <a:ext cx="73469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根据下面代码的提示，完成</a:t>
            </a:r>
            <a:r>
              <a:rPr lang="en-US" altLang="zh-CN"/>
              <a:t>“</a:t>
            </a:r>
            <a:r>
              <a:rPr lang="zh-CN" altLang="en-US"/>
              <a:t>计算单个题目</a:t>
            </a:r>
            <a:r>
              <a:rPr lang="zh-CN" altLang="en-US">
                <a:solidFill>
                  <a:schemeClr val="tx1"/>
                </a:solidFill>
              </a:rPr>
              <a:t>得分</a:t>
            </a:r>
            <a:r>
              <a:rPr lang="en-US" altLang="zh-CN">
                <a:solidFill>
                  <a:schemeClr val="tx1"/>
                </a:solidFill>
              </a:rPr>
              <a:t>”</a:t>
            </a:r>
            <a:r>
              <a:rPr lang="zh-CN" altLang="en-US"/>
              <a:t>的代码编写。</a:t>
            </a:r>
          </a:p>
        </p:txBody>
      </p:sp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2329815" y="2361565"/>
            <a:ext cx="6461125" cy="213614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0" name="组合 39" descr="7b0a202020202274657874626f78223a2022220a7d0a"/>
          <p:cNvGrpSpPr/>
          <p:nvPr/>
        </p:nvGrpSpPr>
        <p:grpSpPr>
          <a:xfrm>
            <a:off x="2502535" y="4818380"/>
            <a:ext cx="6761480" cy="1275080"/>
            <a:chOff x="5803" y="3788"/>
            <a:chExt cx="7830" cy="3224"/>
          </a:xfrm>
        </p:grpSpPr>
        <p:grpSp>
          <p:nvGrpSpPr>
            <p:cNvPr id="60" name="组合 59"/>
            <p:cNvGrpSpPr/>
            <p:nvPr/>
          </p:nvGrpSpPr>
          <p:grpSpPr>
            <a:xfrm>
              <a:off x="5803" y="3788"/>
              <a:ext cx="7830" cy="3225"/>
              <a:chOff x="3606800" y="2408238"/>
              <a:chExt cx="4972051" cy="2047875"/>
            </a:xfrm>
          </p:grpSpPr>
          <p:sp>
            <p:nvSpPr>
              <p:cNvPr id="41" name="Freeform 28"/>
              <p:cNvSpPr/>
              <p:nvPr/>
            </p:nvSpPr>
            <p:spPr bwMode="auto">
              <a:xfrm flipH="1" flipV="1">
                <a:off x="6778625" y="4373563"/>
                <a:ext cx="104775" cy="82550"/>
              </a:xfrm>
              <a:custGeom>
                <a:avLst/>
                <a:gdLst>
                  <a:gd name="T0" fmla="*/ 14 w 28"/>
                  <a:gd name="T1" fmla="*/ 0 h 22"/>
                  <a:gd name="T2" fmla="*/ 14 w 28"/>
                  <a:gd name="T3" fmla="*/ 0 h 22"/>
                  <a:gd name="T4" fmla="*/ 14 w 28"/>
                  <a:gd name="T5" fmla="*/ 0 h 22"/>
                  <a:gd name="T6" fmla="*/ 2 w 28"/>
                  <a:gd name="T7" fmla="*/ 10 h 22"/>
                  <a:gd name="T8" fmla="*/ 0 w 28"/>
                  <a:gd name="T9" fmla="*/ 15 h 22"/>
                  <a:gd name="T10" fmla="*/ 8 w 28"/>
                  <a:gd name="T11" fmla="*/ 22 h 22"/>
                  <a:gd name="T12" fmla="*/ 14 w 28"/>
                  <a:gd name="T13" fmla="*/ 19 h 22"/>
                  <a:gd name="T14" fmla="*/ 14 w 28"/>
                  <a:gd name="T15" fmla="*/ 19 h 22"/>
                  <a:gd name="T16" fmla="*/ 14 w 28"/>
                  <a:gd name="T17" fmla="*/ 19 h 22"/>
                  <a:gd name="T18" fmla="*/ 20 w 28"/>
                  <a:gd name="T19" fmla="*/ 22 h 22"/>
                  <a:gd name="T20" fmla="*/ 27 w 28"/>
                  <a:gd name="T21" fmla="*/ 15 h 22"/>
                  <a:gd name="T22" fmla="*/ 26 w 28"/>
                  <a:gd name="T23" fmla="*/ 10 h 22"/>
                  <a:gd name="T24" fmla="*/ 14 w 28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8" y="3"/>
                      <a:pt x="4" y="7"/>
                      <a:pt x="2" y="10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0" y="19"/>
                      <a:pt x="4" y="22"/>
                      <a:pt x="8" y="22"/>
                    </a:cubicBezTo>
                    <a:cubicBezTo>
                      <a:pt x="10" y="22"/>
                      <a:pt x="12" y="21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21"/>
                      <a:pt x="18" y="22"/>
                      <a:pt x="20" y="22"/>
                    </a:cubicBezTo>
                    <a:cubicBezTo>
                      <a:pt x="24" y="22"/>
                      <a:pt x="27" y="19"/>
                      <a:pt x="27" y="15"/>
                    </a:cubicBezTo>
                    <a:cubicBezTo>
                      <a:pt x="27" y="14"/>
                      <a:pt x="28" y="13"/>
                      <a:pt x="26" y="10"/>
                    </a:cubicBezTo>
                    <a:cubicBezTo>
                      <a:pt x="24" y="7"/>
                      <a:pt x="20" y="3"/>
                      <a:pt x="14" y="0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" name="Freeform 29"/>
              <p:cNvSpPr/>
              <p:nvPr/>
            </p:nvSpPr>
            <p:spPr bwMode="auto">
              <a:xfrm flipH="1" flipV="1">
                <a:off x="6630988" y="4373563"/>
                <a:ext cx="101600" cy="82550"/>
              </a:xfrm>
              <a:custGeom>
                <a:avLst/>
                <a:gdLst>
                  <a:gd name="T0" fmla="*/ 14 w 27"/>
                  <a:gd name="T1" fmla="*/ 0 h 22"/>
                  <a:gd name="T2" fmla="*/ 14 w 27"/>
                  <a:gd name="T3" fmla="*/ 0 h 22"/>
                  <a:gd name="T4" fmla="*/ 13 w 27"/>
                  <a:gd name="T5" fmla="*/ 0 h 22"/>
                  <a:gd name="T6" fmla="*/ 1 w 27"/>
                  <a:gd name="T7" fmla="*/ 10 h 22"/>
                  <a:gd name="T8" fmla="*/ 0 w 27"/>
                  <a:gd name="T9" fmla="*/ 15 h 22"/>
                  <a:gd name="T10" fmla="*/ 8 w 27"/>
                  <a:gd name="T11" fmla="*/ 22 h 22"/>
                  <a:gd name="T12" fmla="*/ 13 w 27"/>
                  <a:gd name="T13" fmla="*/ 19 h 22"/>
                  <a:gd name="T14" fmla="*/ 14 w 27"/>
                  <a:gd name="T15" fmla="*/ 19 h 22"/>
                  <a:gd name="T16" fmla="*/ 14 w 27"/>
                  <a:gd name="T17" fmla="*/ 19 h 22"/>
                  <a:gd name="T18" fmla="*/ 19 w 27"/>
                  <a:gd name="T19" fmla="*/ 22 h 22"/>
                  <a:gd name="T20" fmla="*/ 27 w 27"/>
                  <a:gd name="T21" fmla="*/ 15 h 22"/>
                  <a:gd name="T22" fmla="*/ 26 w 27"/>
                  <a:gd name="T23" fmla="*/ 10 h 22"/>
                  <a:gd name="T24" fmla="*/ 14 w 27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3"/>
                      <a:pt x="3" y="7"/>
                      <a:pt x="1" y="10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0" y="19"/>
                      <a:pt x="3" y="22"/>
                      <a:pt x="8" y="22"/>
                    </a:cubicBezTo>
                    <a:cubicBezTo>
                      <a:pt x="10" y="22"/>
                      <a:pt x="12" y="21"/>
                      <a:pt x="13" y="19"/>
                    </a:cubicBezTo>
                    <a:cubicBezTo>
                      <a:pt x="13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21"/>
                      <a:pt x="17" y="22"/>
                      <a:pt x="19" y="22"/>
                    </a:cubicBezTo>
                    <a:cubicBezTo>
                      <a:pt x="24" y="22"/>
                      <a:pt x="27" y="19"/>
                      <a:pt x="27" y="15"/>
                    </a:cubicBezTo>
                    <a:cubicBezTo>
                      <a:pt x="27" y="14"/>
                      <a:pt x="27" y="13"/>
                      <a:pt x="26" y="10"/>
                    </a:cubicBezTo>
                    <a:cubicBezTo>
                      <a:pt x="24" y="7"/>
                      <a:pt x="20" y="3"/>
                      <a:pt x="14" y="0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" name="Freeform 30"/>
              <p:cNvSpPr/>
              <p:nvPr/>
            </p:nvSpPr>
            <p:spPr bwMode="auto">
              <a:xfrm flipH="1" flipV="1">
                <a:off x="6481763" y="4373563"/>
                <a:ext cx="104775" cy="82550"/>
              </a:xfrm>
              <a:custGeom>
                <a:avLst/>
                <a:gdLst>
                  <a:gd name="T0" fmla="*/ 14 w 28"/>
                  <a:gd name="T1" fmla="*/ 0 h 22"/>
                  <a:gd name="T2" fmla="*/ 14 w 28"/>
                  <a:gd name="T3" fmla="*/ 0 h 22"/>
                  <a:gd name="T4" fmla="*/ 14 w 28"/>
                  <a:gd name="T5" fmla="*/ 0 h 22"/>
                  <a:gd name="T6" fmla="*/ 2 w 28"/>
                  <a:gd name="T7" fmla="*/ 10 h 22"/>
                  <a:gd name="T8" fmla="*/ 1 w 28"/>
                  <a:gd name="T9" fmla="*/ 15 h 22"/>
                  <a:gd name="T10" fmla="*/ 8 w 28"/>
                  <a:gd name="T11" fmla="*/ 22 h 22"/>
                  <a:gd name="T12" fmla="*/ 14 w 28"/>
                  <a:gd name="T13" fmla="*/ 19 h 22"/>
                  <a:gd name="T14" fmla="*/ 14 w 28"/>
                  <a:gd name="T15" fmla="*/ 19 h 22"/>
                  <a:gd name="T16" fmla="*/ 14 w 28"/>
                  <a:gd name="T17" fmla="*/ 19 h 22"/>
                  <a:gd name="T18" fmla="*/ 20 w 28"/>
                  <a:gd name="T19" fmla="*/ 22 h 22"/>
                  <a:gd name="T20" fmla="*/ 28 w 28"/>
                  <a:gd name="T21" fmla="*/ 15 h 22"/>
                  <a:gd name="T22" fmla="*/ 26 w 28"/>
                  <a:gd name="T23" fmla="*/ 10 h 22"/>
                  <a:gd name="T24" fmla="*/ 14 w 28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8" y="3"/>
                      <a:pt x="4" y="7"/>
                      <a:pt x="2" y="10"/>
                    </a:cubicBezTo>
                    <a:cubicBezTo>
                      <a:pt x="0" y="13"/>
                      <a:pt x="1" y="14"/>
                      <a:pt x="1" y="15"/>
                    </a:cubicBezTo>
                    <a:cubicBezTo>
                      <a:pt x="1" y="19"/>
                      <a:pt x="4" y="22"/>
                      <a:pt x="8" y="22"/>
                    </a:cubicBezTo>
                    <a:cubicBezTo>
                      <a:pt x="10" y="22"/>
                      <a:pt x="13" y="21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6" y="21"/>
                      <a:pt x="18" y="22"/>
                      <a:pt x="20" y="22"/>
                    </a:cubicBezTo>
                    <a:cubicBezTo>
                      <a:pt x="24" y="22"/>
                      <a:pt x="28" y="19"/>
                      <a:pt x="28" y="15"/>
                    </a:cubicBezTo>
                    <a:cubicBezTo>
                      <a:pt x="28" y="14"/>
                      <a:pt x="28" y="13"/>
                      <a:pt x="26" y="10"/>
                    </a:cubicBezTo>
                    <a:cubicBezTo>
                      <a:pt x="24" y="7"/>
                      <a:pt x="20" y="3"/>
                      <a:pt x="14" y="0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 flipH="1">
                <a:off x="6938963" y="4433888"/>
                <a:ext cx="1414463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" name="Line 32"/>
              <p:cNvSpPr>
                <a:spLocks noChangeShapeType="1"/>
              </p:cNvSpPr>
              <p:nvPr/>
            </p:nvSpPr>
            <p:spPr bwMode="auto">
              <a:xfrm flipH="1">
                <a:off x="6938963" y="4384676"/>
                <a:ext cx="1414463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" name="Line 33"/>
              <p:cNvSpPr>
                <a:spLocks noChangeShapeType="1"/>
              </p:cNvSpPr>
              <p:nvPr/>
            </p:nvSpPr>
            <p:spPr bwMode="auto">
              <a:xfrm flipH="1">
                <a:off x="5011738" y="4433888"/>
                <a:ext cx="1412875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" name="Line 34"/>
              <p:cNvSpPr>
                <a:spLocks noChangeShapeType="1"/>
              </p:cNvSpPr>
              <p:nvPr/>
            </p:nvSpPr>
            <p:spPr bwMode="auto">
              <a:xfrm flipH="1">
                <a:off x="5011738" y="4384676"/>
                <a:ext cx="1412875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" name="Freeform 35"/>
              <p:cNvSpPr/>
              <p:nvPr/>
            </p:nvSpPr>
            <p:spPr bwMode="auto">
              <a:xfrm>
                <a:off x="3606800" y="4121151"/>
                <a:ext cx="85725" cy="101600"/>
              </a:xfrm>
              <a:custGeom>
                <a:avLst/>
                <a:gdLst>
                  <a:gd name="T0" fmla="*/ 22 w 23"/>
                  <a:gd name="T1" fmla="*/ 14 h 27"/>
                  <a:gd name="T2" fmla="*/ 23 w 23"/>
                  <a:gd name="T3" fmla="*/ 14 h 27"/>
                  <a:gd name="T4" fmla="*/ 22 w 23"/>
                  <a:gd name="T5" fmla="*/ 14 h 27"/>
                  <a:gd name="T6" fmla="*/ 12 w 23"/>
                  <a:gd name="T7" fmla="*/ 2 h 27"/>
                  <a:gd name="T8" fmla="*/ 7 w 23"/>
                  <a:gd name="T9" fmla="*/ 0 h 27"/>
                  <a:gd name="T10" fmla="*/ 0 w 23"/>
                  <a:gd name="T11" fmla="*/ 8 h 27"/>
                  <a:gd name="T12" fmla="*/ 3 w 23"/>
                  <a:gd name="T13" fmla="*/ 14 h 27"/>
                  <a:gd name="T14" fmla="*/ 3 w 23"/>
                  <a:gd name="T15" fmla="*/ 14 h 27"/>
                  <a:gd name="T16" fmla="*/ 3 w 23"/>
                  <a:gd name="T17" fmla="*/ 14 h 27"/>
                  <a:gd name="T18" fmla="*/ 0 w 23"/>
                  <a:gd name="T19" fmla="*/ 20 h 27"/>
                  <a:gd name="T20" fmla="*/ 7 w 23"/>
                  <a:gd name="T21" fmla="*/ 27 h 27"/>
                  <a:gd name="T22" fmla="*/ 12 w 23"/>
                  <a:gd name="T23" fmla="*/ 26 h 27"/>
                  <a:gd name="T24" fmla="*/ 22 w 23"/>
                  <a:gd name="T2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22" y="14"/>
                    </a:move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19" y="8"/>
                      <a:pt x="15" y="4"/>
                      <a:pt x="12" y="2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0"/>
                      <a:pt x="1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0" y="17"/>
                      <a:pt x="0" y="20"/>
                    </a:cubicBezTo>
                    <a:cubicBezTo>
                      <a:pt x="0" y="24"/>
                      <a:pt x="3" y="27"/>
                      <a:pt x="7" y="27"/>
                    </a:cubicBezTo>
                    <a:cubicBezTo>
                      <a:pt x="8" y="27"/>
                      <a:pt x="9" y="27"/>
                      <a:pt x="12" y="26"/>
                    </a:cubicBezTo>
                    <a:cubicBezTo>
                      <a:pt x="15" y="24"/>
                      <a:pt x="19" y="20"/>
                      <a:pt x="22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9" name="Freeform 36"/>
              <p:cNvSpPr/>
              <p:nvPr/>
            </p:nvSpPr>
            <p:spPr bwMode="auto">
              <a:xfrm>
                <a:off x="3606800" y="3973513"/>
                <a:ext cx="85725" cy="101600"/>
              </a:xfrm>
              <a:custGeom>
                <a:avLst/>
                <a:gdLst>
                  <a:gd name="T0" fmla="*/ 22 w 23"/>
                  <a:gd name="T1" fmla="*/ 14 h 27"/>
                  <a:gd name="T2" fmla="*/ 23 w 23"/>
                  <a:gd name="T3" fmla="*/ 13 h 27"/>
                  <a:gd name="T4" fmla="*/ 22 w 23"/>
                  <a:gd name="T5" fmla="*/ 13 h 27"/>
                  <a:gd name="T6" fmla="*/ 12 w 23"/>
                  <a:gd name="T7" fmla="*/ 1 h 27"/>
                  <a:gd name="T8" fmla="*/ 7 w 23"/>
                  <a:gd name="T9" fmla="*/ 0 h 27"/>
                  <a:gd name="T10" fmla="*/ 0 w 23"/>
                  <a:gd name="T11" fmla="*/ 8 h 27"/>
                  <a:gd name="T12" fmla="*/ 3 w 23"/>
                  <a:gd name="T13" fmla="*/ 13 h 27"/>
                  <a:gd name="T14" fmla="*/ 3 w 23"/>
                  <a:gd name="T15" fmla="*/ 13 h 27"/>
                  <a:gd name="T16" fmla="*/ 3 w 23"/>
                  <a:gd name="T17" fmla="*/ 13 h 27"/>
                  <a:gd name="T18" fmla="*/ 0 w 23"/>
                  <a:gd name="T19" fmla="*/ 19 h 27"/>
                  <a:gd name="T20" fmla="*/ 7 w 23"/>
                  <a:gd name="T21" fmla="*/ 27 h 27"/>
                  <a:gd name="T22" fmla="*/ 12 w 23"/>
                  <a:gd name="T23" fmla="*/ 26 h 27"/>
                  <a:gd name="T24" fmla="*/ 22 w 23"/>
                  <a:gd name="T2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22" y="14"/>
                    </a:moveTo>
                    <a:cubicBezTo>
                      <a:pt x="23" y="14"/>
                      <a:pt x="23" y="14"/>
                      <a:pt x="23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19" y="7"/>
                      <a:pt x="15" y="3"/>
                      <a:pt x="12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10"/>
                      <a:pt x="1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5"/>
                      <a:pt x="0" y="17"/>
                      <a:pt x="0" y="19"/>
                    </a:cubicBezTo>
                    <a:cubicBezTo>
                      <a:pt x="0" y="23"/>
                      <a:pt x="3" y="27"/>
                      <a:pt x="7" y="27"/>
                    </a:cubicBezTo>
                    <a:cubicBezTo>
                      <a:pt x="8" y="27"/>
                      <a:pt x="9" y="27"/>
                      <a:pt x="12" y="26"/>
                    </a:cubicBezTo>
                    <a:cubicBezTo>
                      <a:pt x="15" y="23"/>
                      <a:pt x="19" y="19"/>
                      <a:pt x="22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0" name="Freeform 37"/>
              <p:cNvSpPr/>
              <p:nvPr/>
            </p:nvSpPr>
            <p:spPr bwMode="auto">
              <a:xfrm>
                <a:off x="3606800" y="3822701"/>
                <a:ext cx="85725" cy="106363"/>
              </a:xfrm>
              <a:custGeom>
                <a:avLst/>
                <a:gdLst>
                  <a:gd name="T0" fmla="*/ 22 w 23"/>
                  <a:gd name="T1" fmla="*/ 14 h 28"/>
                  <a:gd name="T2" fmla="*/ 23 w 23"/>
                  <a:gd name="T3" fmla="*/ 14 h 28"/>
                  <a:gd name="T4" fmla="*/ 22 w 23"/>
                  <a:gd name="T5" fmla="*/ 14 h 28"/>
                  <a:gd name="T6" fmla="*/ 12 w 23"/>
                  <a:gd name="T7" fmla="*/ 2 h 28"/>
                  <a:gd name="T8" fmla="*/ 7 w 23"/>
                  <a:gd name="T9" fmla="*/ 1 h 28"/>
                  <a:gd name="T10" fmla="*/ 0 w 23"/>
                  <a:gd name="T11" fmla="*/ 8 h 28"/>
                  <a:gd name="T12" fmla="*/ 3 w 23"/>
                  <a:gd name="T13" fmla="*/ 14 h 28"/>
                  <a:gd name="T14" fmla="*/ 3 w 23"/>
                  <a:gd name="T15" fmla="*/ 14 h 28"/>
                  <a:gd name="T16" fmla="*/ 3 w 23"/>
                  <a:gd name="T17" fmla="*/ 14 h 28"/>
                  <a:gd name="T18" fmla="*/ 0 w 23"/>
                  <a:gd name="T19" fmla="*/ 20 h 28"/>
                  <a:gd name="T20" fmla="*/ 7 w 23"/>
                  <a:gd name="T21" fmla="*/ 28 h 28"/>
                  <a:gd name="T22" fmla="*/ 12 w 23"/>
                  <a:gd name="T23" fmla="*/ 26 h 28"/>
                  <a:gd name="T24" fmla="*/ 22 w 23"/>
                  <a:gd name="T25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8">
                    <a:moveTo>
                      <a:pt x="22" y="14"/>
                    </a:move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19" y="8"/>
                      <a:pt x="15" y="4"/>
                      <a:pt x="12" y="2"/>
                    </a:cubicBezTo>
                    <a:cubicBezTo>
                      <a:pt x="9" y="0"/>
                      <a:pt x="8" y="1"/>
                      <a:pt x="7" y="1"/>
                    </a:cubicBezTo>
                    <a:cubicBezTo>
                      <a:pt x="3" y="1"/>
                      <a:pt x="0" y="4"/>
                      <a:pt x="0" y="8"/>
                    </a:cubicBezTo>
                    <a:cubicBezTo>
                      <a:pt x="0" y="10"/>
                      <a:pt x="1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24"/>
                      <a:pt x="3" y="28"/>
                      <a:pt x="7" y="28"/>
                    </a:cubicBezTo>
                    <a:cubicBezTo>
                      <a:pt x="8" y="28"/>
                      <a:pt x="9" y="28"/>
                      <a:pt x="12" y="26"/>
                    </a:cubicBezTo>
                    <a:cubicBezTo>
                      <a:pt x="15" y="24"/>
                      <a:pt x="19" y="20"/>
                      <a:pt x="22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1" name="Freeform 38"/>
              <p:cNvSpPr/>
              <p:nvPr/>
            </p:nvSpPr>
            <p:spPr bwMode="auto">
              <a:xfrm>
                <a:off x="3635375" y="4286251"/>
                <a:ext cx="1376363" cy="147638"/>
              </a:xfrm>
              <a:custGeom>
                <a:avLst/>
                <a:gdLst>
                  <a:gd name="T0" fmla="*/ 366 w 366"/>
                  <a:gd name="T1" fmla="*/ 39 h 39"/>
                  <a:gd name="T2" fmla="*/ 177 w 366"/>
                  <a:gd name="T3" fmla="*/ 39 h 39"/>
                  <a:gd name="T4" fmla="*/ 83 w 366"/>
                  <a:gd name="T5" fmla="*/ 39 h 39"/>
                  <a:gd name="T6" fmla="*/ 59 w 366"/>
                  <a:gd name="T7" fmla="*/ 39 h 39"/>
                  <a:gd name="T8" fmla="*/ 47 w 366"/>
                  <a:gd name="T9" fmla="*/ 39 h 39"/>
                  <a:gd name="T10" fmla="*/ 41 w 366"/>
                  <a:gd name="T11" fmla="*/ 38 h 39"/>
                  <a:gd name="T12" fmla="*/ 35 w 366"/>
                  <a:gd name="T13" fmla="*/ 36 h 39"/>
                  <a:gd name="T14" fmla="*/ 0 w 366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6" h="39">
                    <a:moveTo>
                      <a:pt x="366" y="39"/>
                    </a:moveTo>
                    <a:cubicBezTo>
                      <a:pt x="177" y="39"/>
                      <a:pt x="177" y="39"/>
                      <a:pt x="177" y="39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55" y="39"/>
                      <a:pt x="52" y="39"/>
                      <a:pt x="47" y="39"/>
                    </a:cubicBezTo>
                    <a:cubicBezTo>
                      <a:pt x="45" y="38"/>
                      <a:pt x="43" y="38"/>
                      <a:pt x="41" y="38"/>
                    </a:cubicBezTo>
                    <a:cubicBezTo>
                      <a:pt x="39" y="37"/>
                      <a:pt x="37" y="37"/>
                      <a:pt x="35" y="36"/>
                    </a:cubicBezTo>
                    <a:cubicBezTo>
                      <a:pt x="18" y="30"/>
                      <a:pt x="5" y="16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2" name="Freeform 39"/>
              <p:cNvSpPr/>
              <p:nvPr/>
            </p:nvSpPr>
            <p:spPr bwMode="auto">
              <a:xfrm>
                <a:off x="3684588" y="4271963"/>
                <a:ext cx="1327150" cy="112713"/>
              </a:xfrm>
              <a:custGeom>
                <a:avLst/>
                <a:gdLst>
                  <a:gd name="T0" fmla="*/ 353 w 353"/>
                  <a:gd name="T1" fmla="*/ 30 h 30"/>
                  <a:gd name="T2" fmla="*/ 164 w 353"/>
                  <a:gd name="T3" fmla="*/ 30 h 30"/>
                  <a:gd name="T4" fmla="*/ 70 w 353"/>
                  <a:gd name="T5" fmla="*/ 30 h 30"/>
                  <a:gd name="T6" fmla="*/ 46 w 353"/>
                  <a:gd name="T7" fmla="*/ 30 h 30"/>
                  <a:gd name="T8" fmla="*/ 26 w 353"/>
                  <a:gd name="T9" fmla="*/ 28 h 30"/>
                  <a:gd name="T10" fmla="*/ 0 w 353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3" h="30">
                    <a:moveTo>
                      <a:pt x="353" y="30"/>
                    </a:moveTo>
                    <a:cubicBezTo>
                      <a:pt x="164" y="30"/>
                      <a:pt x="164" y="30"/>
                      <a:pt x="164" y="30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38" y="30"/>
                      <a:pt x="32" y="30"/>
                      <a:pt x="26" y="28"/>
                    </a:cubicBezTo>
                    <a:cubicBezTo>
                      <a:pt x="13" y="24"/>
                      <a:pt x="3" y="13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3" name="Freeform 40"/>
              <p:cNvSpPr/>
              <p:nvPr/>
            </p:nvSpPr>
            <p:spPr bwMode="auto">
              <a:xfrm>
                <a:off x="3629025" y="2432051"/>
                <a:ext cx="198438" cy="1335088"/>
              </a:xfrm>
              <a:custGeom>
                <a:avLst/>
                <a:gdLst>
                  <a:gd name="T0" fmla="*/ 0 w 53"/>
                  <a:gd name="T1" fmla="*/ 354 h 354"/>
                  <a:gd name="T2" fmla="*/ 0 w 53"/>
                  <a:gd name="T3" fmla="*/ 166 h 354"/>
                  <a:gd name="T4" fmla="*/ 0 w 53"/>
                  <a:gd name="T5" fmla="*/ 72 h 354"/>
                  <a:gd name="T6" fmla="*/ 0 w 53"/>
                  <a:gd name="T7" fmla="*/ 60 h 354"/>
                  <a:gd name="T8" fmla="*/ 0 w 53"/>
                  <a:gd name="T9" fmla="*/ 54 h 354"/>
                  <a:gd name="T10" fmla="*/ 1 w 53"/>
                  <a:gd name="T11" fmla="*/ 48 h 354"/>
                  <a:gd name="T12" fmla="*/ 9 w 53"/>
                  <a:gd name="T13" fmla="*/ 23 h 354"/>
                  <a:gd name="T14" fmla="*/ 28 w 53"/>
                  <a:gd name="T15" fmla="*/ 6 h 354"/>
                  <a:gd name="T16" fmla="*/ 53 w 53"/>
                  <a:gd name="T1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54">
                    <a:moveTo>
                      <a:pt x="0" y="354"/>
                    </a:moveTo>
                    <a:cubicBezTo>
                      <a:pt x="0" y="166"/>
                      <a:pt x="0" y="166"/>
                      <a:pt x="0" y="16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2"/>
                      <a:pt x="0" y="50"/>
                      <a:pt x="1" y="48"/>
                    </a:cubicBezTo>
                    <a:cubicBezTo>
                      <a:pt x="1" y="39"/>
                      <a:pt x="5" y="31"/>
                      <a:pt x="9" y="23"/>
                    </a:cubicBezTo>
                    <a:cubicBezTo>
                      <a:pt x="14" y="16"/>
                      <a:pt x="21" y="10"/>
                      <a:pt x="28" y="6"/>
                    </a:cubicBezTo>
                    <a:cubicBezTo>
                      <a:pt x="36" y="2"/>
                      <a:pt x="45" y="0"/>
                      <a:pt x="53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4" name="Freeform 41"/>
              <p:cNvSpPr/>
              <p:nvPr/>
            </p:nvSpPr>
            <p:spPr bwMode="auto">
              <a:xfrm>
                <a:off x="3676650" y="2479676"/>
                <a:ext cx="150813" cy="1287463"/>
              </a:xfrm>
              <a:custGeom>
                <a:avLst/>
                <a:gdLst>
                  <a:gd name="T0" fmla="*/ 0 w 40"/>
                  <a:gd name="T1" fmla="*/ 341 h 341"/>
                  <a:gd name="T2" fmla="*/ 0 w 40"/>
                  <a:gd name="T3" fmla="*/ 153 h 341"/>
                  <a:gd name="T4" fmla="*/ 0 w 40"/>
                  <a:gd name="T5" fmla="*/ 59 h 341"/>
                  <a:gd name="T6" fmla="*/ 0 w 40"/>
                  <a:gd name="T7" fmla="*/ 47 h 341"/>
                  <a:gd name="T8" fmla="*/ 0 w 40"/>
                  <a:gd name="T9" fmla="*/ 41 h 341"/>
                  <a:gd name="T10" fmla="*/ 0 w 40"/>
                  <a:gd name="T11" fmla="*/ 36 h 341"/>
                  <a:gd name="T12" fmla="*/ 7 w 40"/>
                  <a:gd name="T13" fmla="*/ 18 h 341"/>
                  <a:gd name="T14" fmla="*/ 21 w 40"/>
                  <a:gd name="T15" fmla="*/ 4 h 341"/>
                  <a:gd name="T16" fmla="*/ 40 w 40"/>
                  <a:gd name="T17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41">
                    <a:moveTo>
                      <a:pt x="0" y="341"/>
                    </a:moveTo>
                    <a:cubicBezTo>
                      <a:pt x="0" y="153"/>
                      <a:pt x="0" y="153"/>
                      <a:pt x="0" y="15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39"/>
                      <a:pt x="0" y="38"/>
                      <a:pt x="0" y="36"/>
                    </a:cubicBezTo>
                    <a:cubicBezTo>
                      <a:pt x="1" y="29"/>
                      <a:pt x="3" y="23"/>
                      <a:pt x="7" y="18"/>
                    </a:cubicBezTo>
                    <a:cubicBezTo>
                      <a:pt x="11" y="12"/>
                      <a:pt x="16" y="8"/>
                      <a:pt x="21" y="4"/>
                    </a:cubicBezTo>
                    <a:cubicBezTo>
                      <a:pt x="27" y="1"/>
                      <a:pt x="34" y="0"/>
                      <a:pt x="40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5" name="Freeform 42"/>
              <p:cNvSpPr/>
              <p:nvPr/>
            </p:nvSpPr>
            <p:spPr bwMode="auto">
              <a:xfrm>
                <a:off x="5300663" y="2408238"/>
                <a:ext cx="104775" cy="84138"/>
              </a:xfrm>
              <a:custGeom>
                <a:avLst/>
                <a:gdLst>
                  <a:gd name="T0" fmla="*/ 14 w 28"/>
                  <a:gd name="T1" fmla="*/ 22 h 22"/>
                  <a:gd name="T2" fmla="*/ 14 w 28"/>
                  <a:gd name="T3" fmla="*/ 22 h 22"/>
                  <a:gd name="T4" fmla="*/ 14 w 28"/>
                  <a:gd name="T5" fmla="*/ 22 h 22"/>
                  <a:gd name="T6" fmla="*/ 26 w 28"/>
                  <a:gd name="T7" fmla="*/ 11 h 22"/>
                  <a:gd name="T8" fmla="*/ 27 w 28"/>
                  <a:gd name="T9" fmla="*/ 7 h 22"/>
                  <a:gd name="T10" fmla="*/ 20 w 28"/>
                  <a:gd name="T11" fmla="*/ 0 h 22"/>
                  <a:gd name="T12" fmla="*/ 14 w 28"/>
                  <a:gd name="T13" fmla="*/ 2 h 22"/>
                  <a:gd name="T14" fmla="*/ 14 w 28"/>
                  <a:gd name="T15" fmla="*/ 2 h 22"/>
                  <a:gd name="T16" fmla="*/ 14 w 28"/>
                  <a:gd name="T17" fmla="*/ 2 h 22"/>
                  <a:gd name="T18" fmla="*/ 8 w 28"/>
                  <a:gd name="T19" fmla="*/ 0 h 22"/>
                  <a:gd name="T20" fmla="*/ 0 w 28"/>
                  <a:gd name="T21" fmla="*/ 7 h 22"/>
                  <a:gd name="T22" fmla="*/ 2 w 28"/>
                  <a:gd name="T23" fmla="*/ 11 h 22"/>
                  <a:gd name="T24" fmla="*/ 14 w 28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2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20" y="18"/>
                      <a:pt x="24" y="15"/>
                      <a:pt x="26" y="11"/>
                    </a:cubicBezTo>
                    <a:cubicBezTo>
                      <a:pt x="28" y="9"/>
                      <a:pt x="27" y="7"/>
                      <a:pt x="27" y="7"/>
                    </a:cubicBezTo>
                    <a:cubicBezTo>
                      <a:pt x="27" y="3"/>
                      <a:pt x="24" y="0"/>
                      <a:pt x="20" y="0"/>
                    </a:cubicBezTo>
                    <a:cubicBezTo>
                      <a:pt x="18" y="0"/>
                      <a:pt x="15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1"/>
                      <a:pt x="10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"/>
                      <a:pt x="0" y="9"/>
                      <a:pt x="2" y="11"/>
                    </a:cubicBezTo>
                    <a:cubicBezTo>
                      <a:pt x="4" y="15"/>
                      <a:pt x="8" y="18"/>
                      <a:pt x="14" y="22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6" name="Freeform 43"/>
              <p:cNvSpPr/>
              <p:nvPr/>
            </p:nvSpPr>
            <p:spPr bwMode="auto">
              <a:xfrm>
                <a:off x="5451475" y="2408238"/>
                <a:ext cx="101600" cy="84138"/>
              </a:xfrm>
              <a:custGeom>
                <a:avLst/>
                <a:gdLst>
                  <a:gd name="T0" fmla="*/ 13 w 27"/>
                  <a:gd name="T1" fmla="*/ 22 h 22"/>
                  <a:gd name="T2" fmla="*/ 13 w 27"/>
                  <a:gd name="T3" fmla="*/ 22 h 22"/>
                  <a:gd name="T4" fmla="*/ 13 w 27"/>
                  <a:gd name="T5" fmla="*/ 22 h 22"/>
                  <a:gd name="T6" fmla="*/ 25 w 27"/>
                  <a:gd name="T7" fmla="*/ 11 h 22"/>
                  <a:gd name="T8" fmla="*/ 27 w 27"/>
                  <a:gd name="T9" fmla="*/ 7 h 22"/>
                  <a:gd name="T10" fmla="*/ 19 w 27"/>
                  <a:gd name="T11" fmla="*/ 0 h 22"/>
                  <a:gd name="T12" fmla="*/ 13 w 27"/>
                  <a:gd name="T13" fmla="*/ 2 h 22"/>
                  <a:gd name="T14" fmla="*/ 13 w 27"/>
                  <a:gd name="T15" fmla="*/ 2 h 22"/>
                  <a:gd name="T16" fmla="*/ 13 w 27"/>
                  <a:gd name="T17" fmla="*/ 2 h 22"/>
                  <a:gd name="T18" fmla="*/ 7 w 27"/>
                  <a:gd name="T19" fmla="*/ 0 h 22"/>
                  <a:gd name="T20" fmla="*/ 0 w 27"/>
                  <a:gd name="T21" fmla="*/ 7 h 22"/>
                  <a:gd name="T22" fmla="*/ 1 w 27"/>
                  <a:gd name="T23" fmla="*/ 11 h 22"/>
                  <a:gd name="T24" fmla="*/ 13 w 2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2">
                    <a:moveTo>
                      <a:pt x="13" y="2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9" y="18"/>
                      <a:pt x="23" y="15"/>
                      <a:pt x="25" y="11"/>
                    </a:cubicBezTo>
                    <a:cubicBezTo>
                      <a:pt x="27" y="9"/>
                      <a:pt x="27" y="7"/>
                      <a:pt x="27" y="7"/>
                    </a:cubicBezTo>
                    <a:cubicBezTo>
                      <a:pt x="27" y="3"/>
                      <a:pt x="23" y="0"/>
                      <a:pt x="19" y="0"/>
                    </a:cubicBezTo>
                    <a:cubicBezTo>
                      <a:pt x="17" y="0"/>
                      <a:pt x="15" y="1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1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"/>
                      <a:pt x="0" y="9"/>
                      <a:pt x="1" y="11"/>
                    </a:cubicBezTo>
                    <a:cubicBezTo>
                      <a:pt x="3" y="15"/>
                      <a:pt x="7" y="18"/>
                      <a:pt x="13" y="22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7" name="Freeform 44"/>
              <p:cNvSpPr/>
              <p:nvPr/>
            </p:nvSpPr>
            <p:spPr bwMode="auto">
              <a:xfrm>
                <a:off x="5597525" y="2408238"/>
                <a:ext cx="101600" cy="84138"/>
              </a:xfrm>
              <a:custGeom>
                <a:avLst/>
                <a:gdLst>
                  <a:gd name="T0" fmla="*/ 13 w 27"/>
                  <a:gd name="T1" fmla="*/ 22 h 22"/>
                  <a:gd name="T2" fmla="*/ 14 w 27"/>
                  <a:gd name="T3" fmla="*/ 22 h 22"/>
                  <a:gd name="T4" fmla="*/ 14 w 27"/>
                  <a:gd name="T5" fmla="*/ 22 h 22"/>
                  <a:gd name="T6" fmla="*/ 26 w 27"/>
                  <a:gd name="T7" fmla="*/ 11 h 22"/>
                  <a:gd name="T8" fmla="*/ 27 w 27"/>
                  <a:gd name="T9" fmla="*/ 7 h 22"/>
                  <a:gd name="T10" fmla="*/ 19 w 27"/>
                  <a:gd name="T11" fmla="*/ 0 h 22"/>
                  <a:gd name="T12" fmla="*/ 14 w 27"/>
                  <a:gd name="T13" fmla="*/ 2 h 22"/>
                  <a:gd name="T14" fmla="*/ 14 w 27"/>
                  <a:gd name="T15" fmla="*/ 2 h 22"/>
                  <a:gd name="T16" fmla="*/ 14 w 27"/>
                  <a:gd name="T17" fmla="*/ 2 h 22"/>
                  <a:gd name="T18" fmla="*/ 8 w 27"/>
                  <a:gd name="T19" fmla="*/ 0 h 22"/>
                  <a:gd name="T20" fmla="*/ 0 w 27"/>
                  <a:gd name="T21" fmla="*/ 7 h 22"/>
                  <a:gd name="T22" fmla="*/ 1 w 27"/>
                  <a:gd name="T23" fmla="*/ 11 h 22"/>
                  <a:gd name="T24" fmla="*/ 13 w 2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2">
                    <a:moveTo>
                      <a:pt x="13" y="22"/>
                    </a:moveTo>
                    <a:cubicBezTo>
                      <a:pt x="13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20" y="18"/>
                      <a:pt x="24" y="15"/>
                      <a:pt x="26" y="11"/>
                    </a:cubicBezTo>
                    <a:cubicBezTo>
                      <a:pt x="27" y="9"/>
                      <a:pt x="27" y="7"/>
                      <a:pt x="27" y="7"/>
                    </a:cubicBezTo>
                    <a:cubicBezTo>
                      <a:pt x="27" y="3"/>
                      <a:pt x="24" y="0"/>
                      <a:pt x="19" y="0"/>
                    </a:cubicBezTo>
                    <a:cubicBezTo>
                      <a:pt x="17" y="0"/>
                      <a:pt x="15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1"/>
                      <a:pt x="10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"/>
                      <a:pt x="0" y="9"/>
                      <a:pt x="1" y="11"/>
                    </a:cubicBezTo>
                    <a:cubicBezTo>
                      <a:pt x="4" y="15"/>
                      <a:pt x="8" y="18"/>
                      <a:pt x="13" y="22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" name="Line 45"/>
              <p:cNvSpPr>
                <a:spLocks noChangeShapeType="1"/>
              </p:cNvSpPr>
              <p:nvPr/>
            </p:nvSpPr>
            <p:spPr bwMode="auto">
              <a:xfrm>
                <a:off x="3827463" y="2432051"/>
                <a:ext cx="1417638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" name="Line 46"/>
              <p:cNvSpPr>
                <a:spLocks noChangeShapeType="1"/>
              </p:cNvSpPr>
              <p:nvPr/>
            </p:nvSpPr>
            <p:spPr bwMode="auto">
              <a:xfrm>
                <a:off x="3827463" y="2479676"/>
                <a:ext cx="1417638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1" name="Line 47"/>
              <p:cNvSpPr>
                <a:spLocks noChangeShapeType="1"/>
              </p:cNvSpPr>
              <p:nvPr/>
            </p:nvSpPr>
            <p:spPr bwMode="auto">
              <a:xfrm>
                <a:off x="5756275" y="2432051"/>
                <a:ext cx="1416050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2" name="Line 48"/>
              <p:cNvSpPr>
                <a:spLocks noChangeShapeType="1"/>
              </p:cNvSpPr>
              <p:nvPr/>
            </p:nvSpPr>
            <p:spPr bwMode="auto">
              <a:xfrm>
                <a:off x="5756275" y="2479676"/>
                <a:ext cx="1416050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3" name="Freeform 49"/>
              <p:cNvSpPr/>
              <p:nvPr/>
            </p:nvSpPr>
            <p:spPr bwMode="auto">
              <a:xfrm>
                <a:off x="8491538" y="2638426"/>
                <a:ext cx="87313" cy="101600"/>
              </a:xfrm>
              <a:custGeom>
                <a:avLst/>
                <a:gdLst>
                  <a:gd name="T0" fmla="*/ 0 w 23"/>
                  <a:gd name="T1" fmla="*/ 14 h 27"/>
                  <a:gd name="T2" fmla="*/ 0 w 23"/>
                  <a:gd name="T3" fmla="*/ 14 h 27"/>
                  <a:gd name="T4" fmla="*/ 0 w 23"/>
                  <a:gd name="T5" fmla="*/ 14 h 27"/>
                  <a:gd name="T6" fmla="*/ 11 w 23"/>
                  <a:gd name="T7" fmla="*/ 26 h 27"/>
                  <a:gd name="T8" fmla="*/ 15 w 23"/>
                  <a:gd name="T9" fmla="*/ 27 h 27"/>
                  <a:gd name="T10" fmla="*/ 23 w 23"/>
                  <a:gd name="T11" fmla="*/ 20 h 27"/>
                  <a:gd name="T12" fmla="*/ 20 w 23"/>
                  <a:gd name="T13" fmla="*/ 14 h 27"/>
                  <a:gd name="T14" fmla="*/ 20 w 23"/>
                  <a:gd name="T15" fmla="*/ 14 h 27"/>
                  <a:gd name="T16" fmla="*/ 20 w 23"/>
                  <a:gd name="T17" fmla="*/ 14 h 27"/>
                  <a:gd name="T18" fmla="*/ 23 w 23"/>
                  <a:gd name="T19" fmla="*/ 8 h 27"/>
                  <a:gd name="T20" fmla="*/ 15 w 23"/>
                  <a:gd name="T21" fmla="*/ 0 h 27"/>
                  <a:gd name="T22" fmla="*/ 11 w 23"/>
                  <a:gd name="T23" fmla="*/ 2 h 27"/>
                  <a:gd name="T24" fmla="*/ 0 w 23"/>
                  <a:gd name="T2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20"/>
                      <a:pt x="7" y="24"/>
                      <a:pt x="11" y="26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9" y="27"/>
                      <a:pt x="23" y="24"/>
                      <a:pt x="23" y="20"/>
                    </a:cubicBezTo>
                    <a:cubicBezTo>
                      <a:pt x="23" y="17"/>
                      <a:pt x="22" y="15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2"/>
                      <a:pt x="23" y="10"/>
                      <a:pt x="23" y="8"/>
                    </a:cubicBezTo>
                    <a:cubicBezTo>
                      <a:pt x="23" y="4"/>
                      <a:pt x="19" y="0"/>
                      <a:pt x="15" y="0"/>
                    </a:cubicBezTo>
                    <a:cubicBezTo>
                      <a:pt x="15" y="0"/>
                      <a:pt x="14" y="0"/>
                      <a:pt x="11" y="2"/>
                    </a:cubicBezTo>
                    <a:cubicBezTo>
                      <a:pt x="7" y="4"/>
                      <a:pt x="4" y="8"/>
                      <a:pt x="0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4" name="Freeform 50"/>
              <p:cNvSpPr/>
              <p:nvPr/>
            </p:nvSpPr>
            <p:spPr bwMode="auto">
              <a:xfrm>
                <a:off x="8491538" y="2786063"/>
                <a:ext cx="87313" cy="104775"/>
              </a:xfrm>
              <a:custGeom>
                <a:avLst/>
                <a:gdLst>
                  <a:gd name="T0" fmla="*/ 0 w 23"/>
                  <a:gd name="T1" fmla="*/ 14 h 28"/>
                  <a:gd name="T2" fmla="*/ 0 w 23"/>
                  <a:gd name="T3" fmla="*/ 14 h 28"/>
                  <a:gd name="T4" fmla="*/ 0 w 23"/>
                  <a:gd name="T5" fmla="*/ 14 h 28"/>
                  <a:gd name="T6" fmla="*/ 11 w 23"/>
                  <a:gd name="T7" fmla="*/ 26 h 28"/>
                  <a:gd name="T8" fmla="*/ 15 w 23"/>
                  <a:gd name="T9" fmla="*/ 28 h 28"/>
                  <a:gd name="T10" fmla="*/ 23 w 23"/>
                  <a:gd name="T11" fmla="*/ 20 h 28"/>
                  <a:gd name="T12" fmla="*/ 20 w 23"/>
                  <a:gd name="T13" fmla="*/ 14 h 28"/>
                  <a:gd name="T14" fmla="*/ 20 w 23"/>
                  <a:gd name="T15" fmla="*/ 14 h 28"/>
                  <a:gd name="T16" fmla="*/ 20 w 23"/>
                  <a:gd name="T17" fmla="*/ 14 h 28"/>
                  <a:gd name="T18" fmla="*/ 23 w 23"/>
                  <a:gd name="T19" fmla="*/ 8 h 28"/>
                  <a:gd name="T20" fmla="*/ 15 w 23"/>
                  <a:gd name="T21" fmla="*/ 1 h 28"/>
                  <a:gd name="T22" fmla="*/ 11 w 23"/>
                  <a:gd name="T23" fmla="*/ 2 h 28"/>
                  <a:gd name="T24" fmla="*/ 0 w 23"/>
                  <a:gd name="T25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8"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20"/>
                      <a:pt x="7" y="24"/>
                      <a:pt x="11" y="26"/>
                    </a:cubicBezTo>
                    <a:cubicBezTo>
                      <a:pt x="14" y="28"/>
                      <a:pt x="15" y="28"/>
                      <a:pt x="15" y="28"/>
                    </a:cubicBezTo>
                    <a:cubicBezTo>
                      <a:pt x="19" y="28"/>
                      <a:pt x="23" y="24"/>
                      <a:pt x="23" y="20"/>
                    </a:cubicBezTo>
                    <a:cubicBezTo>
                      <a:pt x="23" y="18"/>
                      <a:pt x="22" y="16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3"/>
                      <a:pt x="23" y="11"/>
                      <a:pt x="23" y="8"/>
                    </a:cubicBezTo>
                    <a:cubicBezTo>
                      <a:pt x="23" y="4"/>
                      <a:pt x="19" y="1"/>
                      <a:pt x="15" y="1"/>
                    </a:cubicBezTo>
                    <a:cubicBezTo>
                      <a:pt x="15" y="1"/>
                      <a:pt x="14" y="0"/>
                      <a:pt x="11" y="2"/>
                    </a:cubicBezTo>
                    <a:cubicBezTo>
                      <a:pt x="7" y="4"/>
                      <a:pt x="4" y="8"/>
                      <a:pt x="0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5" name="Freeform 51"/>
              <p:cNvSpPr/>
              <p:nvPr/>
            </p:nvSpPr>
            <p:spPr bwMode="auto">
              <a:xfrm>
                <a:off x="8491538" y="2936876"/>
                <a:ext cx="87313" cy="101600"/>
              </a:xfrm>
              <a:custGeom>
                <a:avLst/>
                <a:gdLst>
                  <a:gd name="T0" fmla="*/ 0 w 23"/>
                  <a:gd name="T1" fmla="*/ 13 h 27"/>
                  <a:gd name="T2" fmla="*/ 0 w 23"/>
                  <a:gd name="T3" fmla="*/ 14 h 27"/>
                  <a:gd name="T4" fmla="*/ 0 w 23"/>
                  <a:gd name="T5" fmla="*/ 14 h 27"/>
                  <a:gd name="T6" fmla="*/ 11 w 23"/>
                  <a:gd name="T7" fmla="*/ 26 h 27"/>
                  <a:gd name="T8" fmla="*/ 15 w 23"/>
                  <a:gd name="T9" fmla="*/ 27 h 27"/>
                  <a:gd name="T10" fmla="*/ 23 w 23"/>
                  <a:gd name="T11" fmla="*/ 19 h 27"/>
                  <a:gd name="T12" fmla="*/ 20 w 23"/>
                  <a:gd name="T13" fmla="*/ 14 h 27"/>
                  <a:gd name="T14" fmla="*/ 20 w 23"/>
                  <a:gd name="T15" fmla="*/ 14 h 27"/>
                  <a:gd name="T16" fmla="*/ 20 w 23"/>
                  <a:gd name="T17" fmla="*/ 14 h 27"/>
                  <a:gd name="T18" fmla="*/ 23 w 23"/>
                  <a:gd name="T19" fmla="*/ 8 h 27"/>
                  <a:gd name="T20" fmla="*/ 15 w 23"/>
                  <a:gd name="T21" fmla="*/ 0 h 27"/>
                  <a:gd name="T22" fmla="*/ 11 w 23"/>
                  <a:gd name="T23" fmla="*/ 1 h 27"/>
                  <a:gd name="T24" fmla="*/ 0 w 23"/>
                  <a:gd name="T25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0" y="13"/>
                    </a:moveTo>
                    <a:cubicBezTo>
                      <a:pt x="0" y="13"/>
                      <a:pt x="0" y="13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20"/>
                      <a:pt x="7" y="24"/>
                      <a:pt x="11" y="26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9" y="27"/>
                      <a:pt x="23" y="24"/>
                      <a:pt x="23" y="19"/>
                    </a:cubicBezTo>
                    <a:cubicBezTo>
                      <a:pt x="23" y="17"/>
                      <a:pt x="22" y="15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2"/>
                      <a:pt x="23" y="10"/>
                      <a:pt x="23" y="8"/>
                    </a:cubicBezTo>
                    <a:cubicBezTo>
                      <a:pt x="23" y="3"/>
                      <a:pt x="19" y="0"/>
                      <a:pt x="15" y="0"/>
                    </a:cubicBezTo>
                    <a:cubicBezTo>
                      <a:pt x="15" y="0"/>
                      <a:pt x="14" y="0"/>
                      <a:pt x="11" y="1"/>
                    </a:cubicBezTo>
                    <a:cubicBezTo>
                      <a:pt x="7" y="3"/>
                      <a:pt x="4" y="7"/>
                      <a:pt x="0" y="13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6" name="Freeform 52"/>
              <p:cNvSpPr/>
              <p:nvPr/>
            </p:nvSpPr>
            <p:spPr bwMode="auto">
              <a:xfrm>
                <a:off x="7172325" y="2432051"/>
                <a:ext cx="1371600" cy="146050"/>
              </a:xfrm>
              <a:custGeom>
                <a:avLst/>
                <a:gdLst>
                  <a:gd name="T0" fmla="*/ 0 w 365"/>
                  <a:gd name="T1" fmla="*/ 0 h 39"/>
                  <a:gd name="T2" fmla="*/ 189 w 365"/>
                  <a:gd name="T3" fmla="*/ 0 h 39"/>
                  <a:gd name="T4" fmla="*/ 283 w 365"/>
                  <a:gd name="T5" fmla="*/ 0 h 39"/>
                  <a:gd name="T6" fmla="*/ 306 w 365"/>
                  <a:gd name="T7" fmla="*/ 0 h 39"/>
                  <a:gd name="T8" fmla="*/ 318 w 365"/>
                  <a:gd name="T9" fmla="*/ 0 h 39"/>
                  <a:gd name="T10" fmla="*/ 325 w 365"/>
                  <a:gd name="T11" fmla="*/ 1 h 39"/>
                  <a:gd name="T12" fmla="*/ 331 w 365"/>
                  <a:gd name="T13" fmla="*/ 3 h 39"/>
                  <a:gd name="T14" fmla="*/ 365 w 365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5" h="39">
                    <a:moveTo>
                      <a:pt x="0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283" y="0"/>
                      <a:pt x="283" y="0"/>
                      <a:pt x="283" y="0"/>
                    </a:cubicBezTo>
                    <a:cubicBezTo>
                      <a:pt x="306" y="0"/>
                      <a:pt x="306" y="0"/>
                      <a:pt x="306" y="0"/>
                    </a:cubicBezTo>
                    <a:cubicBezTo>
                      <a:pt x="310" y="0"/>
                      <a:pt x="314" y="0"/>
                      <a:pt x="318" y="0"/>
                    </a:cubicBezTo>
                    <a:cubicBezTo>
                      <a:pt x="321" y="0"/>
                      <a:pt x="323" y="1"/>
                      <a:pt x="325" y="1"/>
                    </a:cubicBezTo>
                    <a:cubicBezTo>
                      <a:pt x="327" y="1"/>
                      <a:pt x="329" y="2"/>
                      <a:pt x="331" y="3"/>
                    </a:cubicBezTo>
                    <a:cubicBezTo>
                      <a:pt x="348" y="8"/>
                      <a:pt x="361" y="22"/>
                      <a:pt x="365" y="39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7" name="Freeform 53"/>
              <p:cNvSpPr/>
              <p:nvPr/>
            </p:nvSpPr>
            <p:spPr bwMode="auto">
              <a:xfrm>
                <a:off x="7172325" y="2476501"/>
                <a:ext cx="1327150" cy="112713"/>
              </a:xfrm>
              <a:custGeom>
                <a:avLst/>
                <a:gdLst>
                  <a:gd name="T0" fmla="*/ 0 w 353"/>
                  <a:gd name="T1" fmla="*/ 1 h 30"/>
                  <a:gd name="T2" fmla="*/ 189 w 353"/>
                  <a:gd name="T3" fmla="*/ 1 h 30"/>
                  <a:gd name="T4" fmla="*/ 283 w 353"/>
                  <a:gd name="T5" fmla="*/ 1 h 30"/>
                  <a:gd name="T6" fmla="*/ 306 w 353"/>
                  <a:gd name="T7" fmla="*/ 1 h 30"/>
                  <a:gd name="T8" fmla="*/ 327 w 353"/>
                  <a:gd name="T9" fmla="*/ 3 h 30"/>
                  <a:gd name="T10" fmla="*/ 353 w 353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3" h="30">
                    <a:moveTo>
                      <a:pt x="0" y="1"/>
                    </a:moveTo>
                    <a:cubicBezTo>
                      <a:pt x="189" y="1"/>
                      <a:pt x="189" y="1"/>
                      <a:pt x="189" y="1"/>
                    </a:cubicBezTo>
                    <a:cubicBezTo>
                      <a:pt x="283" y="1"/>
                      <a:pt x="283" y="1"/>
                      <a:pt x="283" y="1"/>
                    </a:cubicBezTo>
                    <a:cubicBezTo>
                      <a:pt x="306" y="1"/>
                      <a:pt x="306" y="1"/>
                      <a:pt x="306" y="1"/>
                    </a:cubicBezTo>
                    <a:cubicBezTo>
                      <a:pt x="315" y="1"/>
                      <a:pt x="321" y="0"/>
                      <a:pt x="327" y="3"/>
                    </a:cubicBezTo>
                    <a:cubicBezTo>
                      <a:pt x="340" y="7"/>
                      <a:pt x="350" y="18"/>
                      <a:pt x="353" y="3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8" name="Freeform 54"/>
              <p:cNvSpPr/>
              <p:nvPr/>
            </p:nvSpPr>
            <p:spPr bwMode="auto">
              <a:xfrm>
                <a:off x="8353425" y="3095626"/>
                <a:ext cx="198438" cy="1338263"/>
              </a:xfrm>
              <a:custGeom>
                <a:avLst/>
                <a:gdLst>
                  <a:gd name="T0" fmla="*/ 53 w 53"/>
                  <a:gd name="T1" fmla="*/ 0 h 355"/>
                  <a:gd name="T2" fmla="*/ 53 w 53"/>
                  <a:gd name="T3" fmla="*/ 189 h 355"/>
                  <a:gd name="T4" fmla="*/ 53 w 53"/>
                  <a:gd name="T5" fmla="*/ 283 h 355"/>
                  <a:gd name="T6" fmla="*/ 53 w 53"/>
                  <a:gd name="T7" fmla="*/ 295 h 355"/>
                  <a:gd name="T8" fmla="*/ 53 w 53"/>
                  <a:gd name="T9" fmla="*/ 300 h 355"/>
                  <a:gd name="T10" fmla="*/ 53 w 53"/>
                  <a:gd name="T11" fmla="*/ 307 h 355"/>
                  <a:gd name="T12" fmla="*/ 44 w 53"/>
                  <a:gd name="T13" fmla="*/ 331 h 355"/>
                  <a:gd name="T14" fmla="*/ 25 w 53"/>
                  <a:gd name="T15" fmla="*/ 348 h 355"/>
                  <a:gd name="T16" fmla="*/ 0 w 53"/>
                  <a:gd name="T17" fmla="*/ 355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55">
                    <a:moveTo>
                      <a:pt x="53" y="0"/>
                    </a:moveTo>
                    <a:cubicBezTo>
                      <a:pt x="53" y="189"/>
                      <a:pt x="53" y="189"/>
                      <a:pt x="53" y="189"/>
                    </a:cubicBezTo>
                    <a:cubicBezTo>
                      <a:pt x="53" y="283"/>
                      <a:pt x="53" y="283"/>
                      <a:pt x="53" y="283"/>
                    </a:cubicBezTo>
                    <a:cubicBezTo>
                      <a:pt x="53" y="295"/>
                      <a:pt x="53" y="295"/>
                      <a:pt x="53" y="295"/>
                    </a:cubicBezTo>
                    <a:cubicBezTo>
                      <a:pt x="53" y="300"/>
                      <a:pt x="53" y="300"/>
                      <a:pt x="53" y="300"/>
                    </a:cubicBezTo>
                    <a:cubicBezTo>
                      <a:pt x="53" y="302"/>
                      <a:pt x="53" y="305"/>
                      <a:pt x="53" y="307"/>
                    </a:cubicBezTo>
                    <a:cubicBezTo>
                      <a:pt x="52" y="316"/>
                      <a:pt x="49" y="324"/>
                      <a:pt x="44" y="331"/>
                    </a:cubicBezTo>
                    <a:cubicBezTo>
                      <a:pt x="40" y="338"/>
                      <a:pt x="33" y="344"/>
                      <a:pt x="25" y="348"/>
                    </a:cubicBezTo>
                    <a:cubicBezTo>
                      <a:pt x="18" y="352"/>
                      <a:pt x="9" y="355"/>
                      <a:pt x="0" y="355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9" name="Freeform 55"/>
              <p:cNvSpPr/>
              <p:nvPr/>
            </p:nvSpPr>
            <p:spPr bwMode="auto">
              <a:xfrm>
                <a:off x="8353425" y="3095626"/>
                <a:ext cx="153988" cy="1289050"/>
              </a:xfrm>
              <a:custGeom>
                <a:avLst/>
                <a:gdLst>
                  <a:gd name="T0" fmla="*/ 41 w 41"/>
                  <a:gd name="T1" fmla="*/ 0 h 342"/>
                  <a:gd name="T2" fmla="*/ 41 w 41"/>
                  <a:gd name="T3" fmla="*/ 189 h 342"/>
                  <a:gd name="T4" fmla="*/ 41 w 41"/>
                  <a:gd name="T5" fmla="*/ 283 h 342"/>
                  <a:gd name="T6" fmla="*/ 41 w 41"/>
                  <a:gd name="T7" fmla="*/ 295 h 342"/>
                  <a:gd name="T8" fmla="*/ 41 w 41"/>
                  <a:gd name="T9" fmla="*/ 300 h 342"/>
                  <a:gd name="T10" fmla="*/ 40 w 41"/>
                  <a:gd name="T11" fmla="*/ 306 h 342"/>
                  <a:gd name="T12" fmla="*/ 34 w 41"/>
                  <a:gd name="T13" fmla="*/ 324 h 342"/>
                  <a:gd name="T14" fmla="*/ 19 w 41"/>
                  <a:gd name="T15" fmla="*/ 337 h 342"/>
                  <a:gd name="T16" fmla="*/ 0 w 41"/>
                  <a:gd name="T17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42">
                    <a:moveTo>
                      <a:pt x="41" y="0"/>
                    </a:moveTo>
                    <a:cubicBezTo>
                      <a:pt x="41" y="189"/>
                      <a:pt x="41" y="189"/>
                      <a:pt x="41" y="189"/>
                    </a:cubicBezTo>
                    <a:cubicBezTo>
                      <a:pt x="41" y="283"/>
                      <a:pt x="41" y="283"/>
                      <a:pt x="41" y="283"/>
                    </a:cubicBezTo>
                    <a:cubicBezTo>
                      <a:pt x="41" y="295"/>
                      <a:pt x="41" y="295"/>
                      <a:pt x="41" y="295"/>
                    </a:cubicBezTo>
                    <a:cubicBezTo>
                      <a:pt x="41" y="300"/>
                      <a:pt x="41" y="300"/>
                      <a:pt x="41" y="300"/>
                    </a:cubicBezTo>
                    <a:cubicBezTo>
                      <a:pt x="41" y="303"/>
                      <a:pt x="40" y="304"/>
                      <a:pt x="40" y="306"/>
                    </a:cubicBezTo>
                    <a:cubicBezTo>
                      <a:pt x="40" y="312"/>
                      <a:pt x="37" y="318"/>
                      <a:pt x="34" y="324"/>
                    </a:cubicBezTo>
                    <a:cubicBezTo>
                      <a:pt x="30" y="329"/>
                      <a:pt x="25" y="334"/>
                      <a:pt x="19" y="337"/>
                    </a:cubicBezTo>
                    <a:cubicBezTo>
                      <a:pt x="13" y="340"/>
                      <a:pt x="7" y="342"/>
                      <a:pt x="0" y="342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70" name="文本框 7" descr="7b0a20202020227461726765744d6f64756c65223a20226b6f6e6c696e65666f6e7473220a7d0a"/>
            <p:cNvSpPr txBox="1"/>
            <p:nvPr/>
          </p:nvSpPr>
          <p:spPr>
            <a:xfrm>
              <a:off x="6278" y="4236"/>
              <a:ext cx="6881" cy="232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just" fontAlgn="t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2"/>
                </a:rPr>
                <a:t>温馨提示</a:t>
              </a:r>
              <a:r>
                <a:rPr lang="zh-CN" altLang="en-US" dirty="0">
                  <a:solidFill>
                    <a:srgbClr val="40404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2"/>
                </a:rPr>
                <a:t>：阅读此页后，请切换到编程环境，打开上节课完成的作品，在此基础上完成</a:t>
              </a:r>
              <a:r>
                <a:rPr lang="en-US" altLang="zh-CN" dirty="0">
                  <a:solidFill>
                    <a:srgbClr val="40404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2"/>
                </a:rPr>
                <a:t>“</a:t>
              </a:r>
              <a:r>
                <a:rPr lang="zh-CN" altLang="en-US" dirty="0">
                  <a:solidFill>
                    <a:srgbClr val="40404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2"/>
                </a:rPr>
                <a:t>计算单个题目得分</a:t>
              </a:r>
              <a:r>
                <a:rPr lang="en-US" altLang="zh-CN" dirty="0">
                  <a:solidFill>
                    <a:srgbClr val="40404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2"/>
                </a:rPr>
                <a:t>”</a:t>
              </a:r>
              <a:r>
                <a:rPr lang="zh-CN" altLang="en-US" dirty="0">
                  <a:solidFill>
                    <a:srgbClr val="40404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2"/>
                </a:rPr>
                <a:t>的代码编写，完成后再切回课件，继续学习。</a:t>
              </a:r>
            </a:p>
          </p:txBody>
        </p:sp>
      </p:grpSp>
      <p:pic>
        <p:nvPicPr>
          <p:cNvPr id="71" name="图片 70" descr="咪咪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495" y="4438015"/>
            <a:ext cx="1268095" cy="1743710"/>
          </a:xfrm>
          <a:prstGeom prst="rect">
            <a:avLst/>
          </a:prstGeom>
        </p:spPr>
      </p:pic>
      <p:pic>
        <p:nvPicPr>
          <p:cNvPr id="72" name="图片 71" descr="咪尼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354820" y="4227830"/>
            <a:ext cx="1457325" cy="18662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flipH="1">
            <a:off x="1164590" y="1077595"/>
            <a:ext cx="3867150" cy="561340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计算单个题目得分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flipH="1">
            <a:off x="1164590" y="1077595"/>
            <a:ext cx="4165600" cy="561340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计算多个题目得分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1848485" y="4215130"/>
            <a:ext cx="7234555" cy="1073785"/>
          </a:xfrm>
          <a:prstGeom prst="roundRect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>
                <a:sym typeface="+mn-ea"/>
              </a:rPr>
              <a:t>如果共有20道题目，选择什么样的循环结构比较适合？</a:t>
            </a:r>
            <a:endParaRPr lang="zh-CN" altLang="en-US"/>
          </a:p>
          <a:p>
            <a:pPr algn="l">
              <a:lnSpc>
                <a:spcPct val="130000"/>
              </a:lnSpc>
            </a:pPr>
            <a:r>
              <a:rPr>
                <a:latin typeface="Calibri" panose="020F0502020204030204" charset="0"/>
              </a:rPr>
              <a:t>我选择的是：______，理由是：_________________________。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31110" y="1820545"/>
            <a:ext cx="68522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想一想：下面的几种循环结构有什么区别？</a:t>
            </a:r>
          </a:p>
        </p:txBody>
      </p:sp>
      <p:graphicFrame>
        <p:nvGraphicFramePr>
          <p:cNvPr id="5" name="Object 18"/>
          <p:cNvGraphicFramePr>
            <a:graphicFrameLocks noChangeAspect="1"/>
          </p:cNvGraphicFramePr>
          <p:nvPr/>
        </p:nvGraphicFramePr>
        <p:xfrm>
          <a:off x="2726055" y="2508250"/>
          <a:ext cx="5027295" cy="138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482340" imgH="1005840" progId="Word.Document.8">
                  <p:embed/>
                </p:oleObj>
              </mc:Choice>
              <mc:Fallback>
                <p:oleObj r:id="rId3" imgW="3482340" imgH="1005840" progId="Word.Document.8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4"/>
                      <a:srcRect l="2466" b="2386"/>
                      <a:stretch>
                        <a:fillRect/>
                      </a:stretch>
                    </p:blipFill>
                    <p:spPr>
                      <a:xfrm>
                        <a:off x="2726055" y="2508250"/>
                        <a:ext cx="5027295" cy="13868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flipH="1">
            <a:off x="1164590" y="1077595"/>
            <a:ext cx="3983990" cy="561340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计算多个题目得分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33015" y="2194560"/>
            <a:ext cx="73469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选择好循环结构后，完成</a:t>
            </a:r>
            <a:r>
              <a:rPr lang="en-US" altLang="zh-CN"/>
              <a:t>“</a:t>
            </a:r>
            <a:r>
              <a:rPr lang="zh-CN" altLang="en-US"/>
              <a:t>计算多个题目</a:t>
            </a:r>
            <a:r>
              <a:rPr lang="zh-CN" altLang="en-US">
                <a:solidFill>
                  <a:schemeClr val="tx1"/>
                </a:solidFill>
              </a:rPr>
              <a:t>得分</a:t>
            </a:r>
            <a:r>
              <a:rPr lang="en-US" altLang="zh-CN"/>
              <a:t>”</a:t>
            </a:r>
            <a:r>
              <a:rPr lang="zh-CN" altLang="en-US"/>
              <a:t>的代码编写。</a:t>
            </a:r>
          </a:p>
        </p:txBody>
      </p:sp>
      <p:grpSp>
        <p:nvGrpSpPr>
          <p:cNvPr id="40" name="组合 39" descr="7b0a202020202274657874626f78223a2022220a7d0a"/>
          <p:cNvGrpSpPr/>
          <p:nvPr/>
        </p:nvGrpSpPr>
        <p:grpSpPr>
          <a:xfrm>
            <a:off x="2502535" y="3865880"/>
            <a:ext cx="6761480" cy="1275080"/>
            <a:chOff x="5803" y="3788"/>
            <a:chExt cx="7830" cy="3224"/>
          </a:xfrm>
        </p:grpSpPr>
        <p:grpSp>
          <p:nvGrpSpPr>
            <p:cNvPr id="60" name="组合 59"/>
            <p:cNvGrpSpPr/>
            <p:nvPr/>
          </p:nvGrpSpPr>
          <p:grpSpPr>
            <a:xfrm>
              <a:off x="5803" y="3788"/>
              <a:ext cx="7830" cy="3225"/>
              <a:chOff x="3606800" y="2408238"/>
              <a:chExt cx="4972051" cy="2047875"/>
            </a:xfrm>
          </p:grpSpPr>
          <p:sp>
            <p:nvSpPr>
              <p:cNvPr id="41" name="Freeform 28"/>
              <p:cNvSpPr/>
              <p:nvPr/>
            </p:nvSpPr>
            <p:spPr bwMode="auto">
              <a:xfrm flipH="1" flipV="1">
                <a:off x="6778625" y="4373563"/>
                <a:ext cx="104775" cy="82550"/>
              </a:xfrm>
              <a:custGeom>
                <a:avLst/>
                <a:gdLst>
                  <a:gd name="T0" fmla="*/ 14 w 28"/>
                  <a:gd name="T1" fmla="*/ 0 h 22"/>
                  <a:gd name="T2" fmla="*/ 14 w 28"/>
                  <a:gd name="T3" fmla="*/ 0 h 22"/>
                  <a:gd name="T4" fmla="*/ 14 w 28"/>
                  <a:gd name="T5" fmla="*/ 0 h 22"/>
                  <a:gd name="T6" fmla="*/ 2 w 28"/>
                  <a:gd name="T7" fmla="*/ 10 h 22"/>
                  <a:gd name="T8" fmla="*/ 0 w 28"/>
                  <a:gd name="T9" fmla="*/ 15 h 22"/>
                  <a:gd name="T10" fmla="*/ 8 w 28"/>
                  <a:gd name="T11" fmla="*/ 22 h 22"/>
                  <a:gd name="T12" fmla="*/ 14 w 28"/>
                  <a:gd name="T13" fmla="*/ 19 h 22"/>
                  <a:gd name="T14" fmla="*/ 14 w 28"/>
                  <a:gd name="T15" fmla="*/ 19 h 22"/>
                  <a:gd name="T16" fmla="*/ 14 w 28"/>
                  <a:gd name="T17" fmla="*/ 19 h 22"/>
                  <a:gd name="T18" fmla="*/ 20 w 28"/>
                  <a:gd name="T19" fmla="*/ 22 h 22"/>
                  <a:gd name="T20" fmla="*/ 27 w 28"/>
                  <a:gd name="T21" fmla="*/ 15 h 22"/>
                  <a:gd name="T22" fmla="*/ 26 w 28"/>
                  <a:gd name="T23" fmla="*/ 10 h 22"/>
                  <a:gd name="T24" fmla="*/ 14 w 28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8" y="3"/>
                      <a:pt x="4" y="7"/>
                      <a:pt x="2" y="10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0" y="19"/>
                      <a:pt x="4" y="22"/>
                      <a:pt x="8" y="22"/>
                    </a:cubicBezTo>
                    <a:cubicBezTo>
                      <a:pt x="10" y="22"/>
                      <a:pt x="12" y="21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21"/>
                      <a:pt x="18" y="22"/>
                      <a:pt x="20" y="22"/>
                    </a:cubicBezTo>
                    <a:cubicBezTo>
                      <a:pt x="24" y="22"/>
                      <a:pt x="27" y="19"/>
                      <a:pt x="27" y="15"/>
                    </a:cubicBezTo>
                    <a:cubicBezTo>
                      <a:pt x="27" y="14"/>
                      <a:pt x="28" y="13"/>
                      <a:pt x="26" y="10"/>
                    </a:cubicBezTo>
                    <a:cubicBezTo>
                      <a:pt x="24" y="7"/>
                      <a:pt x="20" y="3"/>
                      <a:pt x="14" y="0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" name="Freeform 29"/>
              <p:cNvSpPr/>
              <p:nvPr/>
            </p:nvSpPr>
            <p:spPr bwMode="auto">
              <a:xfrm flipH="1" flipV="1">
                <a:off x="6630988" y="4373563"/>
                <a:ext cx="101600" cy="82550"/>
              </a:xfrm>
              <a:custGeom>
                <a:avLst/>
                <a:gdLst>
                  <a:gd name="T0" fmla="*/ 14 w 27"/>
                  <a:gd name="T1" fmla="*/ 0 h 22"/>
                  <a:gd name="T2" fmla="*/ 14 w 27"/>
                  <a:gd name="T3" fmla="*/ 0 h 22"/>
                  <a:gd name="T4" fmla="*/ 13 w 27"/>
                  <a:gd name="T5" fmla="*/ 0 h 22"/>
                  <a:gd name="T6" fmla="*/ 1 w 27"/>
                  <a:gd name="T7" fmla="*/ 10 h 22"/>
                  <a:gd name="T8" fmla="*/ 0 w 27"/>
                  <a:gd name="T9" fmla="*/ 15 h 22"/>
                  <a:gd name="T10" fmla="*/ 8 w 27"/>
                  <a:gd name="T11" fmla="*/ 22 h 22"/>
                  <a:gd name="T12" fmla="*/ 13 w 27"/>
                  <a:gd name="T13" fmla="*/ 19 h 22"/>
                  <a:gd name="T14" fmla="*/ 14 w 27"/>
                  <a:gd name="T15" fmla="*/ 19 h 22"/>
                  <a:gd name="T16" fmla="*/ 14 w 27"/>
                  <a:gd name="T17" fmla="*/ 19 h 22"/>
                  <a:gd name="T18" fmla="*/ 19 w 27"/>
                  <a:gd name="T19" fmla="*/ 22 h 22"/>
                  <a:gd name="T20" fmla="*/ 27 w 27"/>
                  <a:gd name="T21" fmla="*/ 15 h 22"/>
                  <a:gd name="T22" fmla="*/ 26 w 27"/>
                  <a:gd name="T23" fmla="*/ 10 h 22"/>
                  <a:gd name="T24" fmla="*/ 14 w 27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3"/>
                      <a:pt x="3" y="7"/>
                      <a:pt x="1" y="10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0" y="19"/>
                      <a:pt x="3" y="22"/>
                      <a:pt x="8" y="22"/>
                    </a:cubicBezTo>
                    <a:cubicBezTo>
                      <a:pt x="10" y="22"/>
                      <a:pt x="12" y="21"/>
                      <a:pt x="13" y="19"/>
                    </a:cubicBezTo>
                    <a:cubicBezTo>
                      <a:pt x="13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21"/>
                      <a:pt x="17" y="22"/>
                      <a:pt x="19" y="22"/>
                    </a:cubicBezTo>
                    <a:cubicBezTo>
                      <a:pt x="24" y="22"/>
                      <a:pt x="27" y="19"/>
                      <a:pt x="27" y="15"/>
                    </a:cubicBezTo>
                    <a:cubicBezTo>
                      <a:pt x="27" y="14"/>
                      <a:pt x="27" y="13"/>
                      <a:pt x="26" y="10"/>
                    </a:cubicBezTo>
                    <a:cubicBezTo>
                      <a:pt x="24" y="7"/>
                      <a:pt x="20" y="3"/>
                      <a:pt x="14" y="0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" name="Freeform 30"/>
              <p:cNvSpPr/>
              <p:nvPr/>
            </p:nvSpPr>
            <p:spPr bwMode="auto">
              <a:xfrm flipH="1" flipV="1">
                <a:off x="6481763" y="4373563"/>
                <a:ext cx="104775" cy="82550"/>
              </a:xfrm>
              <a:custGeom>
                <a:avLst/>
                <a:gdLst>
                  <a:gd name="T0" fmla="*/ 14 w 28"/>
                  <a:gd name="T1" fmla="*/ 0 h 22"/>
                  <a:gd name="T2" fmla="*/ 14 w 28"/>
                  <a:gd name="T3" fmla="*/ 0 h 22"/>
                  <a:gd name="T4" fmla="*/ 14 w 28"/>
                  <a:gd name="T5" fmla="*/ 0 h 22"/>
                  <a:gd name="T6" fmla="*/ 2 w 28"/>
                  <a:gd name="T7" fmla="*/ 10 h 22"/>
                  <a:gd name="T8" fmla="*/ 1 w 28"/>
                  <a:gd name="T9" fmla="*/ 15 h 22"/>
                  <a:gd name="T10" fmla="*/ 8 w 28"/>
                  <a:gd name="T11" fmla="*/ 22 h 22"/>
                  <a:gd name="T12" fmla="*/ 14 w 28"/>
                  <a:gd name="T13" fmla="*/ 19 h 22"/>
                  <a:gd name="T14" fmla="*/ 14 w 28"/>
                  <a:gd name="T15" fmla="*/ 19 h 22"/>
                  <a:gd name="T16" fmla="*/ 14 w 28"/>
                  <a:gd name="T17" fmla="*/ 19 h 22"/>
                  <a:gd name="T18" fmla="*/ 20 w 28"/>
                  <a:gd name="T19" fmla="*/ 22 h 22"/>
                  <a:gd name="T20" fmla="*/ 28 w 28"/>
                  <a:gd name="T21" fmla="*/ 15 h 22"/>
                  <a:gd name="T22" fmla="*/ 26 w 28"/>
                  <a:gd name="T23" fmla="*/ 10 h 22"/>
                  <a:gd name="T24" fmla="*/ 14 w 28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8" y="3"/>
                      <a:pt x="4" y="7"/>
                      <a:pt x="2" y="10"/>
                    </a:cubicBezTo>
                    <a:cubicBezTo>
                      <a:pt x="0" y="13"/>
                      <a:pt x="1" y="14"/>
                      <a:pt x="1" y="15"/>
                    </a:cubicBezTo>
                    <a:cubicBezTo>
                      <a:pt x="1" y="19"/>
                      <a:pt x="4" y="22"/>
                      <a:pt x="8" y="22"/>
                    </a:cubicBezTo>
                    <a:cubicBezTo>
                      <a:pt x="10" y="22"/>
                      <a:pt x="13" y="21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6" y="21"/>
                      <a:pt x="18" y="22"/>
                      <a:pt x="20" y="22"/>
                    </a:cubicBezTo>
                    <a:cubicBezTo>
                      <a:pt x="24" y="22"/>
                      <a:pt x="28" y="19"/>
                      <a:pt x="28" y="15"/>
                    </a:cubicBezTo>
                    <a:cubicBezTo>
                      <a:pt x="28" y="14"/>
                      <a:pt x="28" y="13"/>
                      <a:pt x="26" y="10"/>
                    </a:cubicBezTo>
                    <a:cubicBezTo>
                      <a:pt x="24" y="7"/>
                      <a:pt x="20" y="3"/>
                      <a:pt x="14" y="0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 flipH="1">
                <a:off x="6938963" y="4433888"/>
                <a:ext cx="1414463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" name="Line 32"/>
              <p:cNvSpPr>
                <a:spLocks noChangeShapeType="1"/>
              </p:cNvSpPr>
              <p:nvPr/>
            </p:nvSpPr>
            <p:spPr bwMode="auto">
              <a:xfrm flipH="1">
                <a:off x="6938963" y="4384676"/>
                <a:ext cx="1414463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" name="Line 33"/>
              <p:cNvSpPr>
                <a:spLocks noChangeShapeType="1"/>
              </p:cNvSpPr>
              <p:nvPr/>
            </p:nvSpPr>
            <p:spPr bwMode="auto">
              <a:xfrm flipH="1">
                <a:off x="5011738" y="4433888"/>
                <a:ext cx="1412875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" name="Line 34"/>
              <p:cNvSpPr>
                <a:spLocks noChangeShapeType="1"/>
              </p:cNvSpPr>
              <p:nvPr/>
            </p:nvSpPr>
            <p:spPr bwMode="auto">
              <a:xfrm flipH="1">
                <a:off x="5011738" y="4384676"/>
                <a:ext cx="1412875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" name="Freeform 35"/>
              <p:cNvSpPr/>
              <p:nvPr/>
            </p:nvSpPr>
            <p:spPr bwMode="auto">
              <a:xfrm>
                <a:off x="3606800" y="4121151"/>
                <a:ext cx="85725" cy="101600"/>
              </a:xfrm>
              <a:custGeom>
                <a:avLst/>
                <a:gdLst>
                  <a:gd name="T0" fmla="*/ 22 w 23"/>
                  <a:gd name="T1" fmla="*/ 14 h 27"/>
                  <a:gd name="T2" fmla="*/ 23 w 23"/>
                  <a:gd name="T3" fmla="*/ 14 h 27"/>
                  <a:gd name="T4" fmla="*/ 22 w 23"/>
                  <a:gd name="T5" fmla="*/ 14 h 27"/>
                  <a:gd name="T6" fmla="*/ 12 w 23"/>
                  <a:gd name="T7" fmla="*/ 2 h 27"/>
                  <a:gd name="T8" fmla="*/ 7 w 23"/>
                  <a:gd name="T9" fmla="*/ 0 h 27"/>
                  <a:gd name="T10" fmla="*/ 0 w 23"/>
                  <a:gd name="T11" fmla="*/ 8 h 27"/>
                  <a:gd name="T12" fmla="*/ 3 w 23"/>
                  <a:gd name="T13" fmla="*/ 14 h 27"/>
                  <a:gd name="T14" fmla="*/ 3 w 23"/>
                  <a:gd name="T15" fmla="*/ 14 h 27"/>
                  <a:gd name="T16" fmla="*/ 3 w 23"/>
                  <a:gd name="T17" fmla="*/ 14 h 27"/>
                  <a:gd name="T18" fmla="*/ 0 w 23"/>
                  <a:gd name="T19" fmla="*/ 20 h 27"/>
                  <a:gd name="T20" fmla="*/ 7 w 23"/>
                  <a:gd name="T21" fmla="*/ 27 h 27"/>
                  <a:gd name="T22" fmla="*/ 12 w 23"/>
                  <a:gd name="T23" fmla="*/ 26 h 27"/>
                  <a:gd name="T24" fmla="*/ 22 w 23"/>
                  <a:gd name="T2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22" y="14"/>
                    </a:move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19" y="8"/>
                      <a:pt x="15" y="4"/>
                      <a:pt x="12" y="2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0"/>
                      <a:pt x="1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0" y="17"/>
                      <a:pt x="0" y="20"/>
                    </a:cubicBezTo>
                    <a:cubicBezTo>
                      <a:pt x="0" y="24"/>
                      <a:pt x="3" y="27"/>
                      <a:pt x="7" y="27"/>
                    </a:cubicBezTo>
                    <a:cubicBezTo>
                      <a:pt x="8" y="27"/>
                      <a:pt x="9" y="27"/>
                      <a:pt x="12" y="26"/>
                    </a:cubicBezTo>
                    <a:cubicBezTo>
                      <a:pt x="15" y="24"/>
                      <a:pt x="19" y="20"/>
                      <a:pt x="22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9" name="Freeform 36"/>
              <p:cNvSpPr/>
              <p:nvPr/>
            </p:nvSpPr>
            <p:spPr bwMode="auto">
              <a:xfrm>
                <a:off x="3606800" y="3973513"/>
                <a:ext cx="85725" cy="101600"/>
              </a:xfrm>
              <a:custGeom>
                <a:avLst/>
                <a:gdLst>
                  <a:gd name="T0" fmla="*/ 22 w 23"/>
                  <a:gd name="T1" fmla="*/ 14 h 27"/>
                  <a:gd name="T2" fmla="*/ 23 w 23"/>
                  <a:gd name="T3" fmla="*/ 13 h 27"/>
                  <a:gd name="T4" fmla="*/ 22 w 23"/>
                  <a:gd name="T5" fmla="*/ 13 h 27"/>
                  <a:gd name="T6" fmla="*/ 12 w 23"/>
                  <a:gd name="T7" fmla="*/ 1 h 27"/>
                  <a:gd name="T8" fmla="*/ 7 w 23"/>
                  <a:gd name="T9" fmla="*/ 0 h 27"/>
                  <a:gd name="T10" fmla="*/ 0 w 23"/>
                  <a:gd name="T11" fmla="*/ 8 h 27"/>
                  <a:gd name="T12" fmla="*/ 3 w 23"/>
                  <a:gd name="T13" fmla="*/ 13 h 27"/>
                  <a:gd name="T14" fmla="*/ 3 w 23"/>
                  <a:gd name="T15" fmla="*/ 13 h 27"/>
                  <a:gd name="T16" fmla="*/ 3 w 23"/>
                  <a:gd name="T17" fmla="*/ 13 h 27"/>
                  <a:gd name="T18" fmla="*/ 0 w 23"/>
                  <a:gd name="T19" fmla="*/ 19 h 27"/>
                  <a:gd name="T20" fmla="*/ 7 w 23"/>
                  <a:gd name="T21" fmla="*/ 27 h 27"/>
                  <a:gd name="T22" fmla="*/ 12 w 23"/>
                  <a:gd name="T23" fmla="*/ 26 h 27"/>
                  <a:gd name="T24" fmla="*/ 22 w 23"/>
                  <a:gd name="T2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22" y="14"/>
                    </a:moveTo>
                    <a:cubicBezTo>
                      <a:pt x="23" y="14"/>
                      <a:pt x="23" y="14"/>
                      <a:pt x="23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19" y="7"/>
                      <a:pt x="15" y="3"/>
                      <a:pt x="12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10"/>
                      <a:pt x="1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5"/>
                      <a:pt x="0" y="17"/>
                      <a:pt x="0" y="19"/>
                    </a:cubicBezTo>
                    <a:cubicBezTo>
                      <a:pt x="0" y="23"/>
                      <a:pt x="3" y="27"/>
                      <a:pt x="7" y="27"/>
                    </a:cubicBezTo>
                    <a:cubicBezTo>
                      <a:pt x="8" y="27"/>
                      <a:pt x="9" y="27"/>
                      <a:pt x="12" y="26"/>
                    </a:cubicBezTo>
                    <a:cubicBezTo>
                      <a:pt x="15" y="23"/>
                      <a:pt x="19" y="19"/>
                      <a:pt x="22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0" name="Freeform 37"/>
              <p:cNvSpPr/>
              <p:nvPr/>
            </p:nvSpPr>
            <p:spPr bwMode="auto">
              <a:xfrm>
                <a:off x="3606800" y="3822701"/>
                <a:ext cx="85725" cy="106363"/>
              </a:xfrm>
              <a:custGeom>
                <a:avLst/>
                <a:gdLst>
                  <a:gd name="T0" fmla="*/ 22 w 23"/>
                  <a:gd name="T1" fmla="*/ 14 h 28"/>
                  <a:gd name="T2" fmla="*/ 23 w 23"/>
                  <a:gd name="T3" fmla="*/ 14 h 28"/>
                  <a:gd name="T4" fmla="*/ 22 w 23"/>
                  <a:gd name="T5" fmla="*/ 14 h 28"/>
                  <a:gd name="T6" fmla="*/ 12 w 23"/>
                  <a:gd name="T7" fmla="*/ 2 h 28"/>
                  <a:gd name="T8" fmla="*/ 7 w 23"/>
                  <a:gd name="T9" fmla="*/ 1 h 28"/>
                  <a:gd name="T10" fmla="*/ 0 w 23"/>
                  <a:gd name="T11" fmla="*/ 8 h 28"/>
                  <a:gd name="T12" fmla="*/ 3 w 23"/>
                  <a:gd name="T13" fmla="*/ 14 h 28"/>
                  <a:gd name="T14" fmla="*/ 3 w 23"/>
                  <a:gd name="T15" fmla="*/ 14 h 28"/>
                  <a:gd name="T16" fmla="*/ 3 w 23"/>
                  <a:gd name="T17" fmla="*/ 14 h 28"/>
                  <a:gd name="T18" fmla="*/ 0 w 23"/>
                  <a:gd name="T19" fmla="*/ 20 h 28"/>
                  <a:gd name="T20" fmla="*/ 7 w 23"/>
                  <a:gd name="T21" fmla="*/ 28 h 28"/>
                  <a:gd name="T22" fmla="*/ 12 w 23"/>
                  <a:gd name="T23" fmla="*/ 26 h 28"/>
                  <a:gd name="T24" fmla="*/ 22 w 23"/>
                  <a:gd name="T25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8">
                    <a:moveTo>
                      <a:pt x="22" y="14"/>
                    </a:move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19" y="8"/>
                      <a:pt x="15" y="4"/>
                      <a:pt x="12" y="2"/>
                    </a:cubicBezTo>
                    <a:cubicBezTo>
                      <a:pt x="9" y="0"/>
                      <a:pt x="8" y="1"/>
                      <a:pt x="7" y="1"/>
                    </a:cubicBezTo>
                    <a:cubicBezTo>
                      <a:pt x="3" y="1"/>
                      <a:pt x="0" y="4"/>
                      <a:pt x="0" y="8"/>
                    </a:cubicBezTo>
                    <a:cubicBezTo>
                      <a:pt x="0" y="10"/>
                      <a:pt x="1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24"/>
                      <a:pt x="3" y="28"/>
                      <a:pt x="7" y="28"/>
                    </a:cubicBezTo>
                    <a:cubicBezTo>
                      <a:pt x="8" y="28"/>
                      <a:pt x="9" y="28"/>
                      <a:pt x="12" y="26"/>
                    </a:cubicBezTo>
                    <a:cubicBezTo>
                      <a:pt x="15" y="24"/>
                      <a:pt x="19" y="20"/>
                      <a:pt x="22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1" name="Freeform 38"/>
              <p:cNvSpPr/>
              <p:nvPr/>
            </p:nvSpPr>
            <p:spPr bwMode="auto">
              <a:xfrm>
                <a:off x="3635375" y="4286251"/>
                <a:ext cx="1376363" cy="147638"/>
              </a:xfrm>
              <a:custGeom>
                <a:avLst/>
                <a:gdLst>
                  <a:gd name="T0" fmla="*/ 366 w 366"/>
                  <a:gd name="T1" fmla="*/ 39 h 39"/>
                  <a:gd name="T2" fmla="*/ 177 w 366"/>
                  <a:gd name="T3" fmla="*/ 39 h 39"/>
                  <a:gd name="T4" fmla="*/ 83 w 366"/>
                  <a:gd name="T5" fmla="*/ 39 h 39"/>
                  <a:gd name="T6" fmla="*/ 59 w 366"/>
                  <a:gd name="T7" fmla="*/ 39 h 39"/>
                  <a:gd name="T8" fmla="*/ 47 w 366"/>
                  <a:gd name="T9" fmla="*/ 39 h 39"/>
                  <a:gd name="T10" fmla="*/ 41 w 366"/>
                  <a:gd name="T11" fmla="*/ 38 h 39"/>
                  <a:gd name="T12" fmla="*/ 35 w 366"/>
                  <a:gd name="T13" fmla="*/ 36 h 39"/>
                  <a:gd name="T14" fmla="*/ 0 w 366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6" h="39">
                    <a:moveTo>
                      <a:pt x="366" y="39"/>
                    </a:moveTo>
                    <a:cubicBezTo>
                      <a:pt x="177" y="39"/>
                      <a:pt x="177" y="39"/>
                      <a:pt x="177" y="39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55" y="39"/>
                      <a:pt x="52" y="39"/>
                      <a:pt x="47" y="39"/>
                    </a:cubicBezTo>
                    <a:cubicBezTo>
                      <a:pt x="45" y="38"/>
                      <a:pt x="43" y="38"/>
                      <a:pt x="41" y="38"/>
                    </a:cubicBezTo>
                    <a:cubicBezTo>
                      <a:pt x="39" y="37"/>
                      <a:pt x="37" y="37"/>
                      <a:pt x="35" y="36"/>
                    </a:cubicBezTo>
                    <a:cubicBezTo>
                      <a:pt x="18" y="30"/>
                      <a:pt x="5" y="16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2" name="Freeform 39"/>
              <p:cNvSpPr/>
              <p:nvPr/>
            </p:nvSpPr>
            <p:spPr bwMode="auto">
              <a:xfrm>
                <a:off x="3684588" y="4271963"/>
                <a:ext cx="1327150" cy="112713"/>
              </a:xfrm>
              <a:custGeom>
                <a:avLst/>
                <a:gdLst>
                  <a:gd name="T0" fmla="*/ 353 w 353"/>
                  <a:gd name="T1" fmla="*/ 30 h 30"/>
                  <a:gd name="T2" fmla="*/ 164 w 353"/>
                  <a:gd name="T3" fmla="*/ 30 h 30"/>
                  <a:gd name="T4" fmla="*/ 70 w 353"/>
                  <a:gd name="T5" fmla="*/ 30 h 30"/>
                  <a:gd name="T6" fmla="*/ 46 w 353"/>
                  <a:gd name="T7" fmla="*/ 30 h 30"/>
                  <a:gd name="T8" fmla="*/ 26 w 353"/>
                  <a:gd name="T9" fmla="*/ 28 h 30"/>
                  <a:gd name="T10" fmla="*/ 0 w 353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3" h="30">
                    <a:moveTo>
                      <a:pt x="353" y="30"/>
                    </a:moveTo>
                    <a:cubicBezTo>
                      <a:pt x="164" y="30"/>
                      <a:pt x="164" y="30"/>
                      <a:pt x="164" y="30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38" y="30"/>
                      <a:pt x="32" y="30"/>
                      <a:pt x="26" y="28"/>
                    </a:cubicBezTo>
                    <a:cubicBezTo>
                      <a:pt x="13" y="24"/>
                      <a:pt x="3" y="13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3" name="Freeform 40"/>
              <p:cNvSpPr/>
              <p:nvPr/>
            </p:nvSpPr>
            <p:spPr bwMode="auto">
              <a:xfrm>
                <a:off x="3629025" y="2432051"/>
                <a:ext cx="198438" cy="1335088"/>
              </a:xfrm>
              <a:custGeom>
                <a:avLst/>
                <a:gdLst>
                  <a:gd name="T0" fmla="*/ 0 w 53"/>
                  <a:gd name="T1" fmla="*/ 354 h 354"/>
                  <a:gd name="T2" fmla="*/ 0 w 53"/>
                  <a:gd name="T3" fmla="*/ 166 h 354"/>
                  <a:gd name="T4" fmla="*/ 0 w 53"/>
                  <a:gd name="T5" fmla="*/ 72 h 354"/>
                  <a:gd name="T6" fmla="*/ 0 w 53"/>
                  <a:gd name="T7" fmla="*/ 60 h 354"/>
                  <a:gd name="T8" fmla="*/ 0 w 53"/>
                  <a:gd name="T9" fmla="*/ 54 h 354"/>
                  <a:gd name="T10" fmla="*/ 1 w 53"/>
                  <a:gd name="T11" fmla="*/ 48 h 354"/>
                  <a:gd name="T12" fmla="*/ 9 w 53"/>
                  <a:gd name="T13" fmla="*/ 23 h 354"/>
                  <a:gd name="T14" fmla="*/ 28 w 53"/>
                  <a:gd name="T15" fmla="*/ 6 h 354"/>
                  <a:gd name="T16" fmla="*/ 53 w 53"/>
                  <a:gd name="T1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54">
                    <a:moveTo>
                      <a:pt x="0" y="354"/>
                    </a:moveTo>
                    <a:cubicBezTo>
                      <a:pt x="0" y="166"/>
                      <a:pt x="0" y="166"/>
                      <a:pt x="0" y="16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2"/>
                      <a:pt x="0" y="50"/>
                      <a:pt x="1" y="48"/>
                    </a:cubicBezTo>
                    <a:cubicBezTo>
                      <a:pt x="1" y="39"/>
                      <a:pt x="5" y="31"/>
                      <a:pt x="9" y="23"/>
                    </a:cubicBezTo>
                    <a:cubicBezTo>
                      <a:pt x="14" y="16"/>
                      <a:pt x="21" y="10"/>
                      <a:pt x="28" y="6"/>
                    </a:cubicBezTo>
                    <a:cubicBezTo>
                      <a:pt x="36" y="2"/>
                      <a:pt x="45" y="0"/>
                      <a:pt x="53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4" name="Freeform 41"/>
              <p:cNvSpPr/>
              <p:nvPr/>
            </p:nvSpPr>
            <p:spPr bwMode="auto">
              <a:xfrm>
                <a:off x="3676650" y="2479676"/>
                <a:ext cx="150813" cy="1287463"/>
              </a:xfrm>
              <a:custGeom>
                <a:avLst/>
                <a:gdLst>
                  <a:gd name="T0" fmla="*/ 0 w 40"/>
                  <a:gd name="T1" fmla="*/ 341 h 341"/>
                  <a:gd name="T2" fmla="*/ 0 w 40"/>
                  <a:gd name="T3" fmla="*/ 153 h 341"/>
                  <a:gd name="T4" fmla="*/ 0 w 40"/>
                  <a:gd name="T5" fmla="*/ 59 h 341"/>
                  <a:gd name="T6" fmla="*/ 0 w 40"/>
                  <a:gd name="T7" fmla="*/ 47 h 341"/>
                  <a:gd name="T8" fmla="*/ 0 w 40"/>
                  <a:gd name="T9" fmla="*/ 41 h 341"/>
                  <a:gd name="T10" fmla="*/ 0 w 40"/>
                  <a:gd name="T11" fmla="*/ 36 h 341"/>
                  <a:gd name="T12" fmla="*/ 7 w 40"/>
                  <a:gd name="T13" fmla="*/ 18 h 341"/>
                  <a:gd name="T14" fmla="*/ 21 w 40"/>
                  <a:gd name="T15" fmla="*/ 4 h 341"/>
                  <a:gd name="T16" fmla="*/ 40 w 40"/>
                  <a:gd name="T17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41">
                    <a:moveTo>
                      <a:pt x="0" y="341"/>
                    </a:moveTo>
                    <a:cubicBezTo>
                      <a:pt x="0" y="153"/>
                      <a:pt x="0" y="153"/>
                      <a:pt x="0" y="15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39"/>
                      <a:pt x="0" y="38"/>
                      <a:pt x="0" y="36"/>
                    </a:cubicBezTo>
                    <a:cubicBezTo>
                      <a:pt x="1" y="29"/>
                      <a:pt x="3" y="23"/>
                      <a:pt x="7" y="18"/>
                    </a:cubicBezTo>
                    <a:cubicBezTo>
                      <a:pt x="11" y="12"/>
                      <a:pt x="16" y="8"/>
                      <a:pt x="21" y="4"/>
                    </a:cubicBezTo>
                    <a:cubicBezTo>
                      <a:pt x="27" y="1"/>
                      <a:pt x="34" y="0"/>
                      <a:pt x="40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5" name="Freeform 42"/>
              <p:cNvSpPr/>
              <p:nvPr/>
            </p:nvSpPr>
            <p:spPr bwMode="auto">
              <a:xfrm>
                <a:off x="5300663" y="2408238"/>
                <a:ext cx="104775" cy="84138"/>
              </a:xfrm>
              <a:custGeom>
                <a:avLst/>
                <a:gdLst>
                  <a:gd name="T0" fmla="*/ 14 w 28"/>
                  <a:gd name="T1" fmla="*/ 22 h 22"/>
                  <a:gd name="T2" fmla="*/ 14 w 28"/>
                  <a:gd name="T3" fmla="*/ 22 h 22"/>
                  <a:gd name="T4" fmla="*/ 14 w 28"/>
                  <a:gd name="T5" fmla="*/ 22 h 22"/>
                  <a:gd name="T6" fmla="*/ 26 w 28"/>
                  <a:gd name="T7" fmla="*/ 11 h 22"/>
                  <a:gd name="T8" fmla="*/ 27 w 28"/>
                  <a:gd name="T9" fmla="*/ 7 h 22"/>
                  <a:gd name="T10" fmla="*/ 20 w 28"/>
                  <a:gd name="T11" fmla="*/ 0 h 22"/>
                  <a:gd name="T12" fmla="*/ 14 w 28"/>
                  <a:gd name="T13" fmla="*/ 2 h 22"/>
                  <a:gd name="T14" fmla="*/ 14 w 28"/>
                  <a:gd name="T15" fmla="*/ 2 h 22"/>
                  <a:gd name="T16" fmla="*/ 14 w 28"/>
                  <a:gd name="T17" fmla="*/ 2 h 22"/>
                  <a:gd name="T18" fmla="*/ 8 w 28"/>
                  <a:gd name="T19" fmla="*/ 0 h 22"/>
                  <a:gd name="T20" fmla="*/ 0 w 28"/>
                  <a:gd name="T21" fmla="*/ 7 h 22"/>
                  <a:gd name="T22" fmla="*/ 2 w 28"/>
                  <a:gd name="T23" fmla="*/ 11 h 22"/>
                  <a:gd name="T24" fmla="*/ 14 w 28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2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20" y="18"/>
                      <a:pt x="24" y="15"/>
                      <a:pt x="26" y="11"/>
                    </a:cubicBezTo>
                    <a:cubicBezTo>
                      <a:pt x="28" y="9"/>
                      <a:pt x="27" y="7"/>
                      <a:pt x="27" y="7"/>
                    </a:cubicBezTo>
                    <a:cubicBezTo>
                      <a:pt x="27" y="3"/>
                      <a:pt x="24" y="0"/>
                      <a:pt x="20" y="0"/>
                    </a:cubicBezTo>
                    <a:cubicBezTo>
                      <a:pt x="18" y="0"/>
                      <a:pt x="15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1"/>
                      <a:pt x="10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"/>
                      <a:pt x="0" y="9"/>
                      <a:pt x="2" y="11"/>
                    </a:cubicBezTo>
                    <a:cubicBezTo>
                      <a:pt x="4" y="15"/>
                      <a:pt x="8" y="18"/>
                      <a:pt x="14" y="22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6" name="Freeform 43"/>
              <p:cNvSpPr/>
              <p:nvPr/>
            </p:nvSpPr>
            <p:spPr bwMode="auto">
              <a:xfrm>
                <a:off x="5451475" y="2408238"/>
                <a:ext cx="101600" cy="84138"/>
              </a:xfrm>
              <a:custGeom>
                <a:avLst/>
                <a:gdLst>
                  <a:gd name="T0" fmla="*/ 13 w 27"/>
                  <a:gd name="T1" fmla="*/ 22 h 22"/>
                  <a:gd name="T2" fmla="*/ 13 w 27"/>
                  <a:gd name="T3" fmla="*/ 22 h 22"/>
                  <a:gd name="T4" fmla="*/ 13 w 27"/>
                  <a:gd name="T5" fmla="*/ 22 h 22"/>
                  <a:gd name="T6" fmla="*/ 25 w 27"/>
                  <a:gd name="T7" fmla="*/ 11 h 22"/>
                  <a:gd name="T8" fmla="*/ 27 w 27"/>
                  <a:gd name="T9" fmla="*/ 7 h 22"/>
                  <a:gd name="T10" fmla="*/ 19 w 27"/>
                  <a:gd name="T11" fmla="*/ 0 h 22"/>
                  <a:gd name="T12" fmla="*/ 13 w 27"/>
                  <a:gd name="T13" fmla="*/ 2 h 22"/>
                  <a:gd name="T14" fmla="*/ 13 w 27"/>
                  <a:gd name="T15" fmla="*/ 2 h 22"/>
                  <a:gd name="T16" fmla="*/ 13 w 27"/>
                  <a:gd name="T17" fmla="*/ 2 h 22"/>
                  <a:gd name="T18" fmla="*/ 7 w 27"/>
                  <a:gd name="T19" fmla="*/ 0 h 22"/>
                  <a:gd name="T20" fmla="*/ 0 w 27"/>
                  <a:gd name="T21" fmla="*/ 7 h 22"/>
                  <a:gd name="T22" fmla="*/ 1 w 27"/>
                  <a:gd name="T23" fmla="*/ 11 h 22"/>
                  <a:gd name="T24" fmla="*/ 13 w 2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2">
                    <a:moveTo>
                      <a:pt x="13" y="2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9" y="18"/>
                      <a:pt x="23" y="15"/>
                      <a:pt x="25" y="11"/>
                    </a:cubicBezTo>
                    <a:cubicBezTo>
                      <a:pt x="27" y="9"/>
                      <a:pt x="27" y="7"/>
                      <a:pt x="27" y="7"/>
                    </a:cubicBezTo>
                    <a:cubicBezTo>
                      <a:pt x="27" y="3"/>
                      <a:pt x="23" y="0"/>
                      <a:pt x="19" y="0"/>
                    </a:cubicBezTo>
                    <a:cubicBezTo>
                      <a:pt x="17" y="0"/>
                      <a:pt x="15" y="1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1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"/>
                      <a:pt x="0" y="9"/>
                      <a:pt x="1" y="11"/>
                    </a:cubicBezTo>
                    <a:cubicBezTo>
                      <a:pt x="3" y="15"/>
                      <a:pt x="7" y="18"/>
                      <a:pt x="13" y="22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7" name="Freeform 44"/>
              <p:cNvSpPr/>
              <p:nvPr/>
            </p:nvSpPr>
            <p:spPr bwMode="auto">
              <a:xfrm>
                <a:off x="5597525" y="2408238"/>
                <a:ext cx="101600" cy="84138"/>
              </a:xfrm>
              <a:custGeom>
                <a:avLst/>
                <a:gdLst>
                  <a:gd name="T0" fmla="*/ 13 w 27"/>
                  <a:gd name="T1" fmla="*/ 22 h 22"/>
                  <a:gd name="T2" fmla="*/ 14 w 27"/>
                  <a:gd name="T3" fmla="*/ 22 h 22"/>
                  <a:gd name="T4" fmla="*/ 14 w 27"/>
                  <a:gd name="T5" fmla="*/ 22 h 22"/>
                  <a:gd name="T6" fmla="*/ 26 w 27"/>
                  <a:gd name="T7" fmla="*/ 11 h 22"/>
                  <a:gd name="T8" fmla="*/ 27 w 27"/>
                  <a:gd name="T9" fmla="*/ 7 h 22"/>
                  <a:gd name="T10" fmla="*/ 19 w 27"/>
                  <a:gd name="T11" fmla="*/ 0 h 22"/>
                  <a:gd name="T12" fmla="*/ 14 w 27"/>
                  <a:gd name="T13" fmla="*/ 2 h 22"/>
                  <a:gd name="T14" fmla="*/ 14 w 27"/>
                  <a:gd name="T15" fmla="*/ 2 h 22"/>
                  <a:gd name="T16" fmla="*/ 14 w 27"/>
                  <a:gd name="T17" fmla="*/ 2 h 22"/>
                  <a:gd name="T18" fmla="*/ 8 w 27"/>
                  <a:gd name="T19" fmla="*/ 0 h 22"/>
                  <a:gd name="T20" fmla="*/ 0 w 27"/>
                  <a:gd name="T21" fmla="*/ 7 h 22"/>
                  <a:gd name="T22" fmla="*/ 1 w 27"/>
                  <a:gd name="T23" fmla="*/ 11 h 22"/>
                  <a:gd name="T24" fmla="*/ 13 w 2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2">
                    <a:moveTo>
                      <a:pt x="13" y="22"/>
                    </a:moveTo>
                    <a:cubicBezTo>
                      <a:pt x="13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20" y="18"/>
                      <a:pt x="24" y="15"/>
                      <a:pt x="26" y="11"/>
                    </a:cubicBezTo>
                    <a:cubicBezTo>
                      <a:pt x="27" y="9"/>
                      <a:pt x="27" y="7"/>
                      <a:pt x="27" y="7"/>
                    </a:cubicBezTo>
                    <a:cubicBezTo>
                      <a:pt x="27" y="3"/>
                      <a:pt x="24" y="0"/>
                      <a:pt x="19" y="0"/>
                    </a:cubicBezTo>
                    <a:cubicBezTo>
                      <a:pt x="17" y="0"/>
                      <a:pt x="15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1"/>
                      <a:pt x="10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"/>
                      <a:pt x="0" y="9"/>
                      <a:pt x="1" y="11"/>
                    </a:cubicBezTo>
                    <a:cubicBezTo>
                      <a:pt x="4" y="15"/>
                      <a:pt x="8" y="18"/>
                      <a:pt x="13" y="22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" name="Line 45"/>
              <p:cNvSpPr>
                <a:spLocks noChangeShapeType="1"/>
              </p:cNvSpPr>
              <p:nvPr/>
            </p:nvSpPr>
            <p:spPr bwMode="auto">
              <a:xfrm>
                <a:off x="3827463" y="2432051"/>
                <a:ext cx="1417638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" name="Line 46"/>
              <p:cNvSpPr>
                <a:spLocks noChangeShapeType="1"/>
              </p:cNvSpPr>
              <p:nvPr/>
            </p:nvSpPr>
            <p:spPr bwMode="auto">
              <a:xfrm>
                <a:off x="3827463" y="2479676"/>
                <a:ext cx="1417638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1" name="Line 47"/>
              <p:cNvSpPr>
                <a:spLocks noChangeShapeType="1"/>
              </p:cNvSpPr>
              <p:nvPr/>
            </p:nvSpPr>
            <p:spPr bwMode="auto">
              <a:xfrm>
                <a:off x="5756275" y="2432051"/>
                <a:ext cx="1416050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2" name="Line 48"/>
              <p:cNvSpPr>
                <a:spLocks noChangeShapeType="1"/>
              </p:cNvSpPr>
              <p:nvPr/>
            </p:nvSpPr>
            <p:spPr bwMode="auto">
              <a:xfrm>
                <a:off x="5756275" y="2479676"/>
                <a:ext cx="1416050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3" name="Freeform 49"/>
              <p:cNvSpPr/>
              <p:nvPr/>
            </p:nvSpPr>
            <p:spPr bwMode="auto">
              <a:xfrm>
                <a:off x="8491538" y="2638426"/>
                <a:ext cx="87313" cy="101600"/>
              </a:xfrm>
              <a:custGeom>
                <a:avLst/>
                <a:gdLst>
                  <a:gd name="T0" fmla="*/ 0 w 23"/>
                  <a:gd name="T1" fmla="*/ 14 h 27"/>
                  <a:gd name="T2" fmla="*/ 0 w 23"/>
                  <a:gd name="T3" fmla="*/ 14 h 27"/>
                  <a:gd name="T4" fmla="*/ 0 w 23"/>
                  <a:gd name="T5" fmla="*/ 14 h 27"/>
                  <a:gd name="T6" fmla="*/ 11 w 23"/>
                  <a:gd name="T7" fmla="*/ 26 h 27"/>
                  <a:gd name="T8" fmla="*/ 15 w 23"/>
                  <a:gd name="T9" fmla="*/ 27 h 27"/>
                  <a:gd name="T10" fmla="*/ 23 w 23"/>
                  <a:gd name="T11" fmla="*/ 20 h 27"/>
                  <a:gd name="T12" fmla="*/ 20 w 23"/>
                  <a:gd name="T13" fmla="*/ 14 h 27"/>
                  <a:gd name="T14" fmla="*/ 20 w 23"/>
                  <a:gd name="T15" fmla="*/ 14 h 27"/>
                  <a:gd name="T16" fmla="*/ 20 w 23"/>
                  <a:gd name="T17" fmla="*/ 14 h 27"/>
                  <a:gd name="T18" fmla="*/ 23 w 23"/>
                  <a:gd name="T19" fmla="*/ 8 h 27"/>
                  <a:gd name="T20" fmla="*/ 15 w 23"/>
                  <a:gd name="T21" fmla="*/ 0 h 27"/>
                  <a:gd name="T22" fmla="*/ 11 w 23"/>
                  <a:gd name="T23" fmla="*/ 2 h 27"/>
                  <a:gd name="T24" fmla="*/ 0 w 23"/>
                  <a:gd name="T2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20"/>
                      <a:pt x="7" y="24"/>
                      <a:pt x="11" y="26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9" y="27"/>
                      <a:pt x="23" y="24"/>
                      <a:pt x="23" y="20"/>
                    </a:cubicBezTo>
                    <a:cubicBezTo>
                      <a:pt x="23" y="17"/>
                      <a:pt x="22" y="15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2"/>
                      <a:pt x="23" y="10"/>
                      <a:pt x="23" y="8"/>
                    </a:cubicBezTo>
                    <a:cubicBezTo>
                      <a:pt x="23" y="4"/>
                      <a:pt x="19" y="0"/>
                      <a:pt x="15" y="0"/>
                    </a:cubicBezTo>
                    <a:cubicBezTo>
                      <a:pt x="15" y="0"/>
                      <a:pt x="14" y="0"/>
                      <a:pt x="11" y="2"/>
                    </a:cubicBezTo>
                    <a:cubicBezTo>
                      <a:pt x="7" y="4"/>
                      <a:pt x="4" y="8"/>
                      <a:pt x="0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4" name="Freeform 50"/>
              <p:cNvSpPr/>
              <p:nvPr/>
            </p:nvSpPr>
            <p:spPr bwMode="auto">
              <a:xfrm>
                <a:off x="8491538" y="2786063"/>
                <a:ext cx="87313" cy="104775"/>
              </a:xfrm>
              <a:custGeom>
                <a:avLst/>
                <a:gdLst>
                  <a:gd name="T0" fmla="*/ 0 w 23"/>
                  <a:gd name="T1" fmla="*/ 14 h 28"/>
                  <a:gd name="T2" fmla="*/ 0 w 23"/>
                  <a:gd name="T3" fmla="*/ 14 h 28"/>
                  <a:gd name="T4" fmla="*/ 0 w 23"/>
                  <a:gd name="T5" fmla="*/ 14 h 28"/>
                  <a:gd name="T6" fmla="*/ 11 w 23"/>
                  <a:gd name="T7" fmla="*/ 26 h 28"/>
                  <a:gd name="T8" fmla="*/ 15 w 23"/>
                  <a:gd name="T9" fmla="*/ 28 h 28"/>
                  <a:gd name="T10" fmla="*/ 23 w 23"/>
                  <a:gd name="T11" fmla="*/ 20 h 28"/>
                  <a:gd name="T12" fmla="*/ 20 w 23"/>
                  <a:gd name="T13" fmla="*/ 14 h 28"/>
                  <a:gd name="T14" fmla="*/ 20 w 23"/>
                  <a:gd name="T15" fmla="*/ 14 h 28"/>
                  <a:gd name="T16" fmla="*/ 20 w 23"/>
                  <a:gd name="T17" fmla="*/ 14 h 28"/>
                  <a:gd name="T18" fmla="*/ 23 w 23"/>
                  <a:gd name="T19" fmla="*/ 8 h 28"/>
                  <a:gd name="T20" fmla="*/ 15 w 23"/>
                  <a:gd name="T21" fmla="*/ 1 h 28"/>
                  <a:gd name="T22" fmla="*/ 11 w 23"/>
                  <a:gd name="T23" fmla="*/ 2 h 28"/>
                  <a:gd name="T24" fmla="*/ 0 w 23"/>
                  <a:gd name="T25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8"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20"/>
                      <a:pt x="7" y="24"/>
                      <a:pt x="11" y="26"/>
                    </a:cubicBezTo>
                    <a:cubicBezTo>
                      <a:pt x="14" y="28"/>
                      <a:pt x="15" y="28"/>
                      <a:pt x="15" y="28"/>
                    </a:cubicBezTo>
                    <a:cubicBezTo>
                      <a:pt x="19" y="28"/>
                      <a:pt x="23" y="24"/>
                      <a:pt x="23" y="20"/>
                    </a:cubicBezTo>
                    <a:cubicBezTo>
                      <a:pt x="23" y="18"/>
                      <a:pt x="22" y="16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3"/>
                      <a:pt x="23" y="11"/>
                      <a:pt x="23" y="8"/>
                    </a:cubicBezTo>
                    <a:cubicBezTo>
                      <a:pt x="23" y="4"/>
                      <a:pt x="19" y="1"/>
                      <a:pt x="15" y="1"/>
                    </a:cubicBezTo>
                    <a:cubicBezTo>
                      <a:pt x="15" y="1"/>
                      <a:pt x="14" y="0"/>
                      <a:pt x="11" y="2"/>
                    </a:cubicBezTo>
                    <a:cubicBezTo>
                      <a:pt x="7" y="4"/>
                      <a:pt x="4" y="8"/>
                      <a:pt x="0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5" name="Freeform 51"/>
              <p:cNvSpPr/>
              <p:nvPr/>
            </p:nvSpPr>
            <p:spPr bwMode="auto">
              <a:xfrm>
                <a:off x="8491538" y="2936876"/>
                <a:ext cx="87313" cy="101600"/>
              </a:xfrm>
              <a:custGeom>
                <a:avLst/>
                <a:gdLst>
                  <a:gd name="T0" fmla="*/ 0 w 23"/>
                  <a:gd name="T1" fmla="*/ 13 h 27"/>
                  <a:gd name="T2" fmla="*/ 0 w 23"/>
                  <a:gd name="T3" fmla="*/ 14 h 27"/>
                  <a:gd name="T4" fmla="*/ 0 w 23"/>
                  <a:gd name="T5" fmla="*/ 14 h 27"/>
                  <a:gd name="T6" fmla="*/ 11 w 23"/>
                  <a:gd name="T7" fmla="*/ 26 h 27"/>
                  <a:gd name="T8" fmla="*/ 15 w 23"/>
                  <a:gd name="T9" fmla="*/ 27 h 27"/>
                  <a:gd name="T10" fmla="*/ 23 w 23"/>
                  <a:gd name="T11" fmla="*/ 19 h 27"/>
                  <a:gd name="T12" fmla="*/ 20 w 23"/>
                  <a:gd name="T13" fmla="*/ 14 h 27"/>
                  <a:gd name="T14" fmla="*/ 20 w 23"/>
                  <a:gd name="T15" fmla="*/ 14 h 27"/>
                  <a:gd name="T16" fmla="*/ 20 w 23"/>
                  <a:gd name="T17" fmla="*/ 14 h 27"/>
                  <a:gd name="T18" fmla="*/ 23 w 23"/>
                  <a:gd name="T19" fmla="*/ 8 h 27"/>
                  <a:gd name="T20" fmla="*/ 15 w 23"/>
                  <a:gd name="T21" fmla="*/ 0 h 27"/>
                  <a:gd name="T22" fmla="*/ 11 w 23"/>
                  <a:gd name="T23" fmla="*/ 1 h 27"/>
                  <a:gd name="T24" fmla="*/ 0 w 23"/>
                  <a:gd name="T25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0" y="13"/>
                    </a:moveTo>
                    <a:cubicBezTo>
                      <a:pt x="0" y="13"/>
                      <a:pt x="0" y="13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20"/>
                      <a:pt x="7" y="24"/>
                      <a:pt x="11" y="26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9" y="27"/>
                      <a:pt x="23" y="24"/>
                      <a:pt x="23" y="19"/>
                    </a:cubicBezTo>
                    <a:cubicBezTo>
                      <a:pt x="23" y="17"/>
                      <a:pt x="22" y="15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2"/>
                      <a:pt x="23" y="10"/>
                      <a:pt x="23" y="8"/>
                    </a:cubicBezTo>
                    <a:cubicBezTo>
                      <a:pt x="23" y="3"/>
                      <a:pt x="19" y="0"/>
                      <a:pt x="15" y="0"/>
                    </a:cubicBezTo>
                    <a:cubicBezTo>
                      <a:pt x="15" y="0"/>
                      <a:pt x="14" y="0"/>
                      <a:pt x="11" y="1"/>
                    </a:cubicBezTo>
                    <a:cubicBezTo>
                      <a:pt x="7" y="3"/>
                      <a:pt x="4" y="7"/>
                      <a:pt x="0" y="13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6" name="Freeform 52"/>
              <p:cNvSpPr/>
              <p:nvPr/>
            </p:nvSpPr>
            <p:spPr bwMode="auto">
              <a:xfrm>
                <a:off x="7172325" y="2432051"/>
                <a:ext cx="1371600" cy="146050"/>
              </a:xfrm>
              <a:custGeom>
                <a:avLst/>
                <a:gdLst>
                  <a:gd name="T0" fmla="*/ 0 w 365"/>
                  <a:gd name="T1" fmla="*/ 0 h 39"/>
                  <a:gd name="T2" fmla="*/ 189 w 365"/>
                  <a:gd name="T3" fmla="*/ 0 h 39"/>
                  <a:gd name="T4" fmla="*/ 283 w 365"/>
                  <a:gd name="T5" fmla="*/ 0 h 39"/>
                  <a:gd name="T6" fmla="*/ 306 w 365"/>
                  <a:gd name="T7" fmla="*/ 0 h 39"/>
                  <a:gd name="T8" fmla="*/ 318 w 365"/>
                  <a:gd name="T9" fmla="*/ 0 h 39"/>
                  <a:gd name="T10" fmla="*/ 325 w 365"/>
                  <a:gd name="T11" fmla="*/ 1 h 39"/>
                  <a:gd name="T12" fmla="*/ 331 w 365"/>
                  <a:gd name="T13" fmla="*/ 3 h 39"/>
                  <a:gd name="T14" fmla="*/ 365 w 365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5" h="39">
                    <a:moveTo>
                      <a:pt x="0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283" y="0"/>
                      <a:pt x="283" y="0"/>
                      <a:pt x="283" y="0"/>
                    </a:cubicBezTo>
                    <a:cubicBezTo>
                      <a:pt x="306" y="0"/>
                      <a:pt x="306" y="0"/>
                      <a:pt x="306" y="0"/>
                    </a:cubicBezTo>
                    <a:cubicBezTo>
                      <a:pt x="310" y="0"/>
                      <a:pt x="314" y="0"/>
                      <a:pt x="318" y="0"/>
                    </a:cubicBezTo>
                    <a:cubicBezTo>
                      <a:pt x="321" y="0"/>
                      <a:pt x="323" y="1"/>
                      <a:pt x="325" y="1"/>
                    </a:cubicBezTo>
                    <a:cubicBezTo>
                      <a:pt x="327" y="1"/>
                      <a:pt x="329" y="2"/>
                      <a:pt x="331" y="3"/>
                    </a:cubicBezTo>
                    <a:cubicBezTo>
                      <a:pt x="348" y="8"/>
                      <a:pt x="361" y="22"/>
                      <a:pt x="365" y="39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7" name="Freeform 53"/>
              <p:cNvSpPr/>
              <p:nvPr/>
            </p:nvSpPr>
            <p:spPr bwMode="auto">
              <a:xfrm>
                <a:off x="7172325" y="2476501"/>
                <a:ext cx="1327150" cy="112713"/>
              </a:xfrm>
              <a:custGeom>
                <a:avLst/>
                <a:gdLst>
                  <a:gd name="T0" fmla="*/ 0 w 353"/>
                  <a:gd name="T1" fmla="*/ 1 h 30"/>
                  <a:gd name="T2" fmla="*/ 189 w 353"/>
                  <a:gd name="T3" fmla="*/ 1 h 30"/>
                  <a:gd name="T4" fmla="*/ 283 w 353"/>
                  <a:gd name="T5" fmla="*/ 1 h 30"/>
                  <a:gd name="T6" fmla="*/ 306 w 353"/>
                  <a:gd name="T7" fmla="*/ 1 h 30"/>
                  <a:gd name="T8" fmla="*/ 327 w 353"/>
                  <a:gd name="T9" fmla="*/ 3 h 30"/>
                  <a:gd name="T10" fmla="*/ 353 w 353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3" h="30">
                    <a:moveTo>
                      <a:pt x="0" y="1"/>
                    </a:moveTo>
                    <a:cubicBezTo>
                      <a:pt x="189" y="1"/>
                      <a:pt x="189" y="1"/>
                      <a:pt x="189" y="1"/>
                    </a:cubicBezTo>
                    <a:cubicBezTo>
                      <a:pt x="283" y="1"/>
                      <a:pt x="283" y="1"/>
                      <a:pt x="283" y="1"/>
                    </a:cubicBezTo>
                    <a:cubicBezTo>
                      <a:pt x="306" y="1"/>
                      <a:pt x="306" y="1"/>
                      <a:pt x="306" y="1"/>
                    </a:cubicBezTo>
                    <a:cubicBezTo>
                      <a:pt x="315" y="1"/>
                      <a:pt x="321" y="0"/>
                      <a:pt x="327" y="3"/>
                    </a:cubicBezTo>
                    <a:cubicBezTo>
                      <a:pt x="340" y="7"/>
                      <a:pt x="350" y="18"/>
                      <a:pt x="353" y="3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8" name="Freeform 54"/>
              <p:cNvSpPr/>
              <p:nvPr/>
            </p:nvSpPr>
            <p:spPr bwMode="auto">
              <a:xfrm>
                <a:off x="8353425" y="3095626"/>
                <a:ext cx="198438" cy="1338263"/>
              </a:xfrm>
              <a:custGeom>
                <a:avLst/>
                <a:gdLst>
                  <a:gd name="T0" fmla="*/ 53 w 53"/>
                  <a:gd name="T1" fmla="*/ 0 h 355"/>
                  <a:gd name="T2" fmla="*/ 53 w 53"/>
                  <a:gd name="T3" fmla="*/ 189 h 355"/>
                  <a:gd name="T4" fmla="*/ 53 w 53"/>
                  <a:gd name="T5" fmla="*/ 283 h 355"/>
                  <a:gd name="T6" fmla="*/ 53 w 53"/>
                  <a:gd name="T7" fmla="*/ 295 h 355"/>
                  <a:gd name="T8" fmla="*/ 53 w 53"/>
                  <a:gd name="T9" fmla="*/ 300 h 355"/>
                  <a:gd name="T10" fmla="*/ 53 w 53"/>
                  <a:gd name="T11" fmla="*/ 307 h 355"/>
                  <a:gd name="T12" fmla="*/ 44 w 53"/>
                  <a:gd name="T13" fmla="*/ 331 h 355"/>
                  <a:gd name="T14" fmla="*/ 25 w 53"/>
                  <a:gd name="T15" fmla="*/ 348 h 355"/>
                  <a:gd name="T16" fmla="*/ 0 w 53"/>
                  <a:gd name="T17" fmla="*/ 355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55">
                    <a:moveTo>
                      <a:pt x="53" y="0"/>
                    </a:moveTo>
                    <a:cubicBezTo>
                      <a:pt x="53" y="189"/>
                      <a:pt x="53" y="189"/>
                      <a:pt x="53" y="189"/>
                    </a:cubicBezTo>
                    <a:cubicBezTo>
                      <a:pt x="53" y="283"/>
                      <a:pt x="53" y="283"/>
                      <a:pt x="53" y="283"/>
                    </a:cubicBezTo>
                    <a:cubicBezTo>
                      <a:pt x="53" y="295"/>
                      <a:pt x="53" y="295"/>
                      <a:pt x="53" y="295"/>
                    </a:cubicBezTo>
                    <a:cubicBezTo>
                      <a:pt x="53" y="300"/>
                      <a:pt x="53" y="300"/>
                      <a:pt x="53" y="300"/>
                    </a:cubicBezTo>
                    <a:cubicBezTo>
                      <a:pt x="53" y="302"/>
                      <a:pt x="53" y="305"/>
                      <a:pt x="53" y="307"/>
                    </a:cubicBezTo>
                    <a:cubicBezTo>
                      <a:pt x="52" y="316"/>
                      <a:pt x="49" y="324"/>
                      <a:pt x="44" y="331"/>
                    </a:cubicBezTo>
                    <a:cubicBezTo>
                      <a:pt x="40" y="338"/>
                      <a:pt x="33" y="344"/>
                      <a:pt x="25" y="348"/>
                    </a:cubicBezTo>
                    <a:cubicBezTo>
                      <a:pt x="18" y="352"/>
                      <a:pt x="9" y="355"/>
                      <a:pt x="0" y="355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9" name="Freeform 55"/>
              <p:cNvSpPr/>
              <p:nvPr/>
            </p:nvSpPr>
            <p:spPr bwMode="auto">
              <a:xfrm>
                <a:off x="8353425" y="3095626"/>
                <a:ext cx="153988" cy="1289050"/>
              </a:xfrm>
              <a:custGeom>
                <a:avLst/>
                <a:gdLst>
                  <a:gd name="T0" fmla="*/ 41 w 41"/>
                  <a:gd name="T1" fmla="*/ 0 h 342"/>
                  <a:gd name="T2" fmla="*/ 41 w 41"/>
                  <a:gd name="T3" fmla="*/ 189 h 342"/>
                  <a:gd name="T4" fmla="*/ 41 w 41"/>
                  <a:gd name="T5" fmla="*/ 283 h 342"/>
                  <a:gd name="T6" fmla="*/ 41 w 41"/>
                  <a:gd name="T7" fmla="*/ 295 h 342"/>
                  <a:gd name="T8" fmla="*/ 41 w 41"/>
                  <a:gd name="T9" fmla="*/ 300 h 342"/>
                  <a:gd name="T10" fmla="*/ 40 w 41"/>
                  <a:gd name="T11" fmla="*/ 306 h 342"/>
                  <a:gd name="T12" fmla="*/ 34 w 41"/>
                  <a:gd name="T13" fmla="*/ 324 h 342"/>
                  <a:gd name="T14" fmla="*/ 19 w 41"/>
                  <a:gd name="T15" fmla="*/ 337 h 342"/>
                  <a:gd name="T16" fmla="*/ 0 w 41"/>
                  <a:gd name="T17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42">
                    <a:moveTo>
                      <a:pt x="41" y="0"/>
                    </a:moveTo>
                    <a:cubicBezTo>
                      <a:pt x="41" y="189"/>
                      <a:pt x="41" y="189"/>
                      <a:pt x="41" y="189"/>
                    </a:cubicBezTo>
                    <a:cubicBezTo>
                      <a:pt x="41" y="283"/>
                      <a:pt x="41" y="283"/>
                      <a:pt x="41" y="283"/>
                    </a:cubicBezTo>
                    <a:cubicBezTo>
                      <a:pt x="41" y="295"/>
                      <a:pt x="41" y="295"/>
                      <a:pt x="41" y="295"/>
                    </a:cubicBezTo>
                    <a:cubicBezTo>
                      <a:pt x="41" y="300"/>
                      <a:pt x="41" y="300"/>
                      <a:pt x="41" y="300"/>
                    </a:cubicBezTo>
                    <a:cubicBezTo>
                      <a:pt x="41" y="303"/>
                      <a:pt x="40" y="304"/>
                      <a:pt x="40" y="306"/>
                    </a:cubicBezTo>
                    <a:cubicBezTo>
                      <a:pt x="40" y="312"/>
                      <a:pt x="37" y="318"/>
                      <a:pt x="34" y="324"/>
                    </a:cubicBezTo>
                    <a:cubicBezTo>
                      <a:pt x="30" y="329"/>
                      <a:pt x="25" y="334"/>
                      <a:pt x="19" y="337"/>
                    </a:cubicBezTo>
                    <a:cubicBezTo>
                      <a:pt x="13" y="340"/>
                      <a:pt x="7" y="342"/>
                      <a:pt x="0" y="342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70" name="文本框 7" descr="7b0a20202020227461726765744d6f64756c65223a20226b6f6e6c696e65666f6e7473220a7d0a"/>
            <p:cNvSpPr txBox="1"/>
            <p:nvPr/>
          </p:nvSpPr>
          <p:spPr>
            <a:xfrm>
              <a:off x="6278" y="4236"/>
              <a:ext cx="6881" cy="232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just" fontAlgn="t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2"/>
                </a:rPr>
                <a:t>温馨提示</a:t>
              </a:r>
              <a:r>
                <a:rPr lang="zh-CN" altLang="en-US" dirty="0">
                  <a:solidFill>
                    <a:srgbClr val="40404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2"/>
                </a:rPr>
                <a:t>：请断续切换到编程环境，</a:t>
              </a:r>
              <a:r>
                <a:rPr lang="en-US" altLang="zh-CN" dirty="0">
                  <a:solidFill>
                    <a:srgbClr val="40404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2"/>
                </a:rPr>
                <a:t>“</a:t>
              </a:r>
              <a:r>
                <a:rPr lang="zh-CN" altLang="en-US" dirty="0">
                  <a:solidFill>
                    <a:srgbClr val="40404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2"/>
                </a:rPr>
                <a:t>计算单个题目积分</a:t>
              </a:r>
              <a:r>
                <a:rPr lang="en-US" altLang="zh-CN" dirty="0">
                  <a:solidFill>
                    <a:srgbClr val="40404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2"/>
                </a:rPr>
                <a:t>”</a:t>
              </a:r>
              <a:r>
                <a:rPr lang="zh-CN" altLang="en-US" dirty="0">
                  <a:solidFill>
                    <a:srgbClr val="40404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2"/>
                </a:rPr>
                <a:t>的基础上，添加循环结构，完成后注意保存程序，再切回课件，继续学习。</a:t>
              </a:r>
            </a:p>
          </p:txBody>
        </p:sp>
      </p:grpSp>
      <p:pic>
        <p:nvPicPr>
          <p:cNvPr id="71" name="图片 70" descr="咪咪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495" y="3485515"/>
            <a:ext cx="1268095" cy="1743710"/>
          </a:xfrm>
          <a:prstGeom prst="rect">
            <a:avLst/>
          </a:prstGeom>
        </p:spPr>
      </p:pic>
      <p:pic>
        <p:nvPicPr>
          <p:cNvPr id="72" name="图片 71" descr="咪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354820" y="3275330"/>
            <a:ext cx="1457325" cy="18662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输出计算结果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282190" y="2054225"/>
            <a:ext cx="7346950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en-US">
                <a:sym typeface="+mn-ea"/>
              </a:rPr>
              <a:t>          计算完成所有的题目后，要将答案以“对话”的形式显示出来。请在阅读程序中上节课“对话”的代码，完成结果输出设计。</a:t>
            </a:r>
          </a:p>
        </p:txBody>
      </p:sp>
      <p:pic>
        <p:nvPicPr>
          <p:cNvPr id="4" name="图片 3" descr="咪咪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" y="4714875"/>
            <a:ext cx="1009015" cy="1388110"/>
          </a:xfrm>
          <a:prstGeom prst="rect">
            <a:avLst/>
          </a:prstGeom>
        </p:spPr>
      </p:pic>
      <p:sp>
        <p:nvSpPr>
          <p:cNvPr id="21" name="圆角矩形 20"/>
          <p:cNvSpPr/>
          <p:nvPr/>
        </p:nvSpPr>
        <p:spPr>
          <a:xfrm>
            <a:off x="1848485" y="4489450"/>
            <a:ext cx="8733155" cy="1073785"/>
          </a:xfrm>
          <a:prstGeom prst="roundRect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想一想</a:t>
            </a:r>
            <a:r>
              <a:rPr lang="zh-CN">
                <a:sym typeface="+mn-ea"/>
              </a:rPr>
              <a:t>：</a:t>
            </a:r>
            <a:r>
              <a:rPr>
                <a:sym typeface="+mn-ea"/>
              </a:rPr>
              <a:t>如果要</a:t>
            </a:r>
            <a:r>
              <a:rPr lang="zh-CN">
                <a:sym typeface="+mn-ea"/>
              </a:rPr>
              <a:t>在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字符串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中</a:t>
            </a:r>
            <a:r>
              <a:rPr>
                <a:sym typeface="+mn-ea"/>
              </a:rPr>
              <a:t>显示变量（</a:t>
            </a:r>
            <a:r>
              <a:rPr lang="zh-CN">
                <a:sym typeface="+mn-ea"/>
              </a:rPr>
              <a:t>得</a:t>
            </a:r>
            <a:r>
              <a:rPr>
                <a:sym typeface="+mn-ea"/>
              </a:rPr>
              <a:t>分），如何</a:t>
            </a:r>
            <a:r>
              <a:rPr lang="zh-CN">
                <a:sym typeface="+mn-ea"/>
              </a:rPr>
              <a:t>运用字符串连接代码来</a:t>
            </a:r>
            <a:r>
              <a:rPr>
                <a:sym typeface="+mn-ea"/>
              </a:rPr>
              <a:t>实现？</a:t>
            </a:r>
            <a:endParaRPr>
              <a:latin typeface="Calibri" panose="020F0502020204030204" charset="0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4"/>
          <a:stretch>
            <a:fillRect/>
          </a:stretch>
        </p:blipFill>
        <p:spPr>
          <a:xfrm>
            <a:off x="4419600" y="2884170"/>
            <a:ext cx="3352800" cy="13563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测试程序运行结果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282190" y="1871345"/>
            <a:ext cx="7346950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en-US">
                <a:sym typeface="+mn-ea"/>
              </a:rPr>
              <a:t>         调试完成后的代码，先用简单的题目进行验证，如果程序能准确运行，再用不同的题目数量进行测试，将结果填写在下表中。</a:t>
            </a: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3204210" y="2740025"/>
          <a:ext cx="5523230" cy="1638300"/>
        </p:xfrm>
        <a:graphic>
          <a:graphicData uri="http://schemas.openxmlformats.org/drawingml/2006/table">
            <a:tbl>
              <a:tblPr/>
              <a:tblGrid>
                <a:gridCol w="1064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2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73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序号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875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题目数量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875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测试成绩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875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成绩是否准确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875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等线" panose="02010600030101010101" charset="-122"/>
                          <a:cs typeface="等线" panose="02010600030101010101" charset="-122"/>
                        </a:rPr>
                        <a:t>1</a:t>
                      </a:r>
                      <a:endParaRPr lang="en-US" altLang="en-US" sz="1600" b="0"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875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875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875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875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5B3D7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0" name="组合 39" descr="7b0a202020202274657874626f78223a2022220a7d0a"/>
          <p:cNvGrpSpPr/>
          <p:nvPr/>
        </p:nvGrpSpPr>
        <p:grpSpPr>
          <a:xfrm>
            <a:off x="2599690" y="4685030"/>
            <a:ext cx="6761480" cy="1275080"/>
            <a:chOff x="5803" y="3788"/>
            <a:chExt cx="7830" cy="3224"/>
          </a:xfrm>
        </p:grpSpPr>
        <p:grpSp>
          <p:nvGrpSpPr>
            <p:cNvPr id="60" name="组合 59"/>
            <p:cNvGrpSpPr/>
            <p:nvPr/>
          </p:nvGrpSpPr>
          <p:grpSpPr>
            <a:xfrm>
              <a:off x="5803" y="3788"/>
              <a:ext cx="7830" cy="3225"/>
              <a:chOff x="3606800" y="2408238"/>
              <a:chExt cx="4972051" cy="2047875"/>
            </a:xfrm>
          </p:grpSpPr>
          <p:sp>
            <p:nvSpPr>
              <p:cNvPr id="41" name="Freeform 28"/>
              <p:cNvSpPr/>
              <p:nvPr/>
            </p:nvSpPr>
            <p:spPr bwMode="auto">
              <a:xfrm flipH="1" flipV="1">
                <a:off x="6778625" y="4373563"/>
                <a:ext cx="104775" cy="82550"/>
              </a:xfrm>
              <a:custGeom>
                <a:avLst/>
                <a:gdLst>
                  <a:gd name="T0" fmla="*/ 14 w 28"/>
                  <a:gd name="T1" fmla="*/ 0 h 22"/>
                  <a:gd name="T2" fmla="*/ 14 w 28"/>
                  <a:gd name="T3" fmla="*/ 0 h 22"/>
                  <a:gd name="T4" fmla="*/ 14 w 28"/>
                  <a:gd name="T5" fmla="*/ 0 h 22"/>
                  <a:gd name="T6" fmla="*/ 2 w 28"/>
                  <a:gd name="T7" fmla="*/ 10 h 22"/>
                  <a:gd name="T8" fmla="*/ 0 w 28"/>
                  <a:gd name="T9" fmla="*/ 15 h 22"/>
                  <a:gd name="T10" fmla="*/ 8 w 28"/>
                  <a:gd name="T11" fmla="*/ 22 h 22"/>
                  <a:gd name="T12" fmla="*/ 14 w 28"/>
                  <a:gd name="T13" fmla="*/ 19 h 22"/>
                  <a:gd name="T14" fmla="*/ 14 w 28"/>
                  <a:gd name="T15" fmla="*/ 19 h 22"/>
                  <a:gd name="T16" fmla="*/ 14 w 28"/>
                  <a:gd name="T17" fmla="*/ 19 h 22"/>
                  <a:gd name="T18" fmla="*/ 20 w 28"/>
                  <a:gd name="T19" fmla="*/ 22 h 22"/>
                  <a:gd name="T20" fmla="*/ 27 w 28"/>
                  <a:gd name="T21" fmla="*/ 15 h 22"/>
                  <a:gd name="T22" fmla="*/ 26 w 28"/>
                  <a:gd name="T23" fmla="*/ 10 h 22"/>
                  <a:gd name="T24" fmla="*/ 14 w 28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8" y="3"/>
                      <a:pt x="4" y="7"/>
                      <a:pt x="2" y="10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0" y="19"/>
                      <a:pt x="4" y="22"/>
                      <a:pt x="8" y="22"/>
                    </a:cubicBezTo>
                    <a:cubicBezTo>
                      <a:pt x="10" y="22"/>
                      <a:pt x="12" y="21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21"/>
                      <a:pt x="18" y="22"/>
                      <a:pt x="20" y="22"/>
                    </a:cubicBezTo>
                    <a:cubicBezTo>
                      <a:pt x="24" y="22"/>
                      <a:pt x="27" y="19"/>
                      <a:pt x="27" y="15"/>
                    </a:cubicBezTo>
                    <a:cubicBezTo>
                      <a:pt x="27" y="14"/>
                      <a:pt x="28" y="13"/>
                      <a:pt x="26" y="10"/>
                    </a:cubicBezTo>
                    <a:cubicBezTo>
                      <a:pt x="24" y="7"/>
                      <a:pt x="20" y="3"/>
                      <a:pt x="14" y="0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" name="Freeform 29"/>
              <p:cNvSpPr/>
              <p:nvPr/>
            </p:nvSpPr>
            <p:spPr bwMode="auto">
              <a:xfrm flipH="1" flipV="1">
                <a:off x="6630988" y="4373563"/>
                <a:ext cx="101600" cy="82550"/>
              </a:xfrm>
              <a:custGeom>
                <a:avLst/>
                <a:gdLst>
                  <a:gd name="T0" fmla="*/ 14 w 27"/>
                  <a:gd name="T1" fmla="*/ 0 h 22"/>
                  <a:gd name="T2" fmla="*/ 14 w 27"/>
                  <a:gd name="T3" fmla="*/ 0 h 22"/>
                  <a:gd name="T4" fmla="*/ 13 w 27"/>
                  <a:gd name="T5" fmla="*/ 0 h 22"/>
                  <a:gd name="T6" fmla="*/ 1 w 27"/>
                  <a:gd name="T7" fmla="*/ 10 h 22"/>
                  <a:gd name="T8" fmla="*/ 0 w 27"/>
                  <a:gd name="T9" fmla="*/ 15 h 22"/>
                  <a:gd name="T10" fmla="*/ 8 w 27"/>
                  <a:gd name="T11" fmla="*/ 22 h 22"/>
                  <a:gd name="T12" fmla="*/ 13 w 27"/>
                  <a:gd name="T13" fmla="*/ 19 h 22"/>
                  <a:gd name="T14" fmla="*/ 14 w 27"/>
                  <a:gd name="T15" fmla="*/ 19 h 22"/>
                  <a:gd name="T16" fmla="*/ 14 w 27"/>
                  <a:gd name="T17" fmla="*/ 19 h 22"/>
                  <a:gd name="T18" fmla="*/ 19 w 27"/>
                  <a:gd name="T19" fmla="*/ 22 h 22"/>
                  <a:gd name="T20" fmla="*/ 27 w 27"/>
                  <a:gd name="T21" fmla="*/ 15 h 22"/>
                  <a:gd name="T22" fmla="*/ 26 w 27"/>
                  <a:gd name="T23" fmla="*/ 10 h 22"/>
                  <a:gd name="T24" fmla="*/ 14 w 27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3"/>
                      <a:pt x="3" y="7"/>
                      <a:pt x="1" y="10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0" y="19"/>
                      <a:pt x="3" y="22"/>
                      <a:pt x="8" y="22"/>
                    </a:cubicBezTo>
                    <a:cubicBezTo>
                      <a:pt x="10" y="22"/>
                      <a:pt x="12" y="21"/>
                      <a:pt x="13" y="19"/>
                    </a:cubicBezTo>
                    <a:cubicBezTo>
                      <a:pt x="13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21"/>
                      <a:pt x="17" y="22"/>
                      <a:pt x="19" y="22"/>
                    </a:cubicBezTo>
                    <a:cubicBezTo>
                      <a:pt x="24" y="22"/>
                      <a:pt x="27" y="19"/>
                      <a:pt x="27" y="15"/>
                    </a:cubicBezTo>
                    <a:cubicBezTo>
                      <a:pt x="27" y="14"/>
                      <a:pt x="27" y="13"/>
                      <a:pt x="26" y="10"/>
                    </a:cubicBezTo>
                    <a:cubicBezTo>
                      <a:pt x="24" y="7"/>
                      <a:pt x="20" y="3"/>
                      <a:pt x="14" y="0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" name="Freeform 30"/>
              <p:cNvSpPr/>
              <p:nvPr/>
            </p:nvSpPr>
            <p:spPr bwMode="auto">
              <a:xfrm flipH="1" flipV="1">
                <a:off x="6481763" y="4373563"/>
                <a:ext cx="104775" cy="82550"/>
              </a:xfrm>
              <a:custGeom>
                <a:avLst/>
                <a:gdLst>
                  <a:gd name="T0" fmla="*/ 14 w 28"/>
                  <a:gd name="T1" fmla="*/ 0 h 22"/>
                  <a:gd name="T2" fmla="*/ 14 w 28"/>
                  <a:gd name="T3" fmla="*/ 0 h 22"/>
                  <a:gd name="T4" fmla="*/ 14 w 28"/>
                  <a:gd name="T5" fmla="*/ 0 h 22"/>
                  <a:gd name="T6" fmla="*/ 2 w 28"/>
                  <a:gd name="T7" fmla="*/ 10 h 22"/>
                  <a:gd name="T8" fmla="*/ 1 w 28"/>
                  <a:gd name="T9" fmla="*/ 15 h 22"/>
                  <a:gd name="T10" fmla="*/ 8 w 28"/>
                  <a:gd name="T11" fmla="*/ 22 h 22"/>
                  <a:gd name="T12" fmla="*/ 14 w 28"/>
                  <a:gd name="T13" fmla="*/ 19 h 22"/>
                  <a:gd name="T14" fmla="*/ 14 w 28"/>
                  <a:gd name="T15" fmla="*/ 19 h 22"/>
                  <a:gd name="T16" fmla="*/ 14 w 28"/>
                  <a:gd name="T17" fmla="*/ 19 h 22"/>
                  <a:gd name="T18" fmla="*/ 20 w 28"/>
                  <a:gd name="T19" fmla="*/ 22 h 22"/>
                  <a:gd name="T20" fmla="*/ 28 w 28"/>
                  <a:gd name="T21" fmla="*/ 15 h 22"/>
                  <a:gd name="T22" fmla="*/ 26 w 28"/>
                  <a:gd name="T23" fmla="*/ 10 h 22"/>
                  <a:gd name="T24" fmla="*/ 14 w 28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8" y="3"/>
                      <a:pt x="4" y="7"/>
                      <a:pt x="2" y="10"/>
                    </a:cubicBezTo>
                    <a:cubicBezTo>
                      <a:pt x="0" y="13"/>
                      <a:pt x="1" y="14"/>
                      <a:pt x="1" y="15"/>
                    </a:cubicBezTo>
                    <a:cubicBezTo>
                      <a:pt x="1" y="19"/>
                      <a:pt x="4" y="22"/>
                      <a:pt x="8" y="22"/>
                    </a:cubicBezTo>
                    <a:cubicBezTo>
                      <a:pt x="10" y="22"/>
                      <a:pt x="13" y="21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6" y="21"/>
                      <a:pt x="18" y="22"/>
                      <a:pt x="20" y="22"/>
                    </a:cubicBezTo>
                    <a:cubicBezTo>
                      <a:pt x="24" y="22"/>
                      <a:pt x="28" y="19"/>
                      <a:pt x="28" y="15"/>
                    </a:cubicBezTo>
                    <a:cubicBezTo>
                      <a:pt x="28" y="14"/>
                      <a:pt x="28" y="13"/>
                      <a:pt x="26" y="10"/>
                    </a:cubicBezTo>
                    <a:cubicBezTo>
                      <a:pt x="24" y="7"/>
                      <a:pt x="20" y="3"/>
                      <a:pt x="14" y="0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 flipH="1">
                <a:off x="6938963" y="4433888"/>
                <a:ext cx="1414463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" name="Line 32"/>
              <p:cNvSpPr>
                <a:spLocks noChangeShapeType="1"/>
              </p:cNvSpPr>
              <p:nvPr/>
            </p:nvSpPr>
            <p:spPr bwMode="auto">
              <a:xfrm flipH="1">
                <a:off x="6938963" y="4384676"/>
                <a:ext cx="1414463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" name="Line 33"/>
              <p:cNvSpPr>
                <a:spLocks noChangeShapeType="1"/>
              </p:cNvSpPr>
              <p:nvPr/>
            </p:nvSpPr>
            <p:spPr bwMode="auto">
              <a:xfrm flipH="1">
                <a:off x="5011738" y="4433888"/>
                <a:ext cx="1412875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" name="Line 34"/>
              <p:cNvSpPr>
                <a:spLocks noChangeShapeType="1"/>
              </p:cNvSpPr>
              <p:nvPr/>
            </p:nvSpPr>
            <p:spPr bwMode="auto">
              <a:xfrm flipH="1">
                <a:off x="5011738" y="4384676"/>
                <a:ext cx="1412875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" name="Freeform 35"/>
              <p:cNvSpPr/>
              <p:nvPr/>
            </p:nvSpPr>
            <p:spPr bwMode="auto">
              <a:xfrm>
                <a:off x="3606800" y="4121151"/>
                <a:ext cx="85725" cy="101600"/>
              </a:xfrm>
              <a:custGeom>
                <a:avLst/>
                <a:gdLst>
                  <a:gd name="T0" fmla="*/ 22 w 23"/>
                  <a:gd name="T1" fmla="*/ 14 h 27"/>
                  <a:gd name="T2" fmla="*/ 23 w 23"/>
                  <a:gd name="T3" fmla="*/ 14 h 27"/>
                  <a:gd name="T4" fmla="*/ 22 w 23"/>
                  <a:gd name="T5" fmla="*/ 14 h 27"/>
                  <a:gd name="T6" fmla="*/ 12 w 23"/>
                  <a:gd name="T7" fmla="*/ 2 h 27"/>
                  <a:gd name="T8" fmla="*/ 7 w 23"/>
                  <a:gd name="T9" fmla="*/ 0 h 27"/>
                  <a:gd name="T10" fmla="*/ 0 w 23"/>
                  <a:gd name="T11" fmla="*/ 8 h 27"/>
                  <a:gd name="T12" fmla="*/ 3 w 23"/>
                  <a:gd name="T13" fmla="*/ 14 h 27"/>
                  <a:gd name="T14" fmla="*/ 3 w 23"/>
                  <a:gd name="T15" fmla="*/ 14 h 27"/>
                  <a:gd name="T16" fmla="*/ 3 w 23"/>
                  <a:gd name="T17" fmla="*/ 14 h 27"/>
                  <a:gd name="T18" fmla="*/ 0 w 23"/>
                  <a:gd name="T19" fmla="*/ 20 h 27"/>
                  <a:gd name="T20" fmla="*/ 7 w 23"/>
                  <a:gd name="T21" fmla="*/ 27 h 27"/>
                  <a:gd name="T22" fmla="*/ 12 w 23"/>
                  <a:gd name="T23" fmla="*/ 26 h 27"/>
                  <a:gd name="T24" fmla="*/ 22 w 23"/>
                  <a:gd name="T2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22" y="14"/>
                    </a:move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19" y="8"/>
                      <a:pt x="15" y="4"/>
                      <a:pt x="12" y="2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0"/>
                      <a:pt x="1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0" y="17"/>
                      <a:pt x="0" y="20"/>
                    </a:cubicBezTo>
                    <a:cubicBezTo>
                      <a:pt x="0" y="24"/>
                      <a:pt x="3" y="27"/>
                      <a:pt x="7" y="27"/>
                    </a:cubicBezTo>
                    <a:cubicBezTo>
                      <a:pt x="8" y="27"/>
                      <a:pt x="9" y="27"/>
                      <a:pt x="12" y="26"/>
                    </a:cubicBezTo>
                    <a:cubicBezTo>
                      <a:pt x="15" y="24"/>
                      <a:pt x="19" y="20"/>
                      <a:pt x="22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9" name="Freeform 36"/>
              <p:cNvSpPr/>
              <p:nvPr/>
            </p:nvSpPr>
            <p:spPr bwMode="auto">
              <a:xfrm>
                <a:off x="3606800" y="3973513"/>
                <a:ext cx="85725" cy="101600"/>
              </a:xfrm>
              <a:custGeom>
                <a:avLst/>
                <a:gdLst>
                  <a:gd name="T0" fmla="*/ 22 w 23"/>
                  <a:gd name="T1" fmla="*/ 14 h 27"/>
                  <a:gd name="T2" fmla="*/ 23 w 23"/>
                  <a:gd name="T3" fmla="*/ 13 h 27"/>
                  <a:gd name="T4" fmla="*/ 22 w 23"/>
                  <a:gd name="T5" fmla="*/ 13 h 27"/>
                  <a:gd name="T6" fmla="*/ 12 w 23"/>
                  <a:gd name="T7" fmla="*/ 1 h 27"/>
                  <a:gd name="T8" fmla="*/ 7 w 23"/>
                  <a:gd name="T9" fmla="*/ 0 h 27"/>
                  <a:gd name="T10" fmla="*/ 0 w 23"/>
                  <a:gd name="T11" fmla="*/ 8 h 27"/>
                  <a:gd name="T12" fmla="*/ 3 w 23"/>
                  <a:gd name="T13" fmla="*/ 13 h 27"/>
                  <a:gd name="T14" fmla="*/ 3 w 23"/>
                  <a:gd name="T15" fmla="*/ 13 h 27"/>
                  <a:gd name="T16" fmla="*/ 3 w 23"/>
                  <a:gd name="T17" fmla="*/ 13 h 27"/>
                  <a:gd name="T18" fmla="*/ 0 w 23"/>
                  <a:gd name="T19" fmla="*/ 19 h 27"/>
                  <a:gd name="T20" fmla="*/ 7 w 23"/>
                  <a:gd name="T21" fmla="*/ 27 h 27"/>
                  <a:gd name="T22" fmla="*/ 12 w 23"/>
                  <a:gd name="T23" fmla="*/ 26 h 27"/>
                  <a:gd name="T24" fmla="*/ 22 w 23"/>
                  <a:gd name="T2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22" y="14"/>
                    </a:moveTo>
                    <a:cubicBezTo>
                      <a:pt x="23" y="14"/>
                      <a:pt x="23" y="14"/>
                      <a:pt x="23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19" y="7"/>
                      <a:pt x="15" y="3"/>
                      <a:pt x="12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10"/>
                      <a:pt x="1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5"/>
                      <a:pt x="0" y="17"/>
                      <a:pt x="0" y="19"/>
                    </a:cubicBezTo>
                    <a:cubicBezTo>
                      <a:pt x="0" y="23"/>
                      <a:pt x="3" y="27"/>
                      <a:pt x="7" y="27"/>
                    </a:cubicBezTo>
                    <a:cubicBezTo>
                      <a:pt x="8" y="27"/>
                      <a:pt x="9" y="27"/>
                      <a:pt x="12" y="26"/>
                    </a:cubicBezTo>
                    <a:cubicBezTo>
                      <a:pt x="15" y="23"/>
                      <a:pt x="19" y="19"/>
                      <a:pt x="22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0" name="Freeform 37"/>
              <p:cNvSpPr/>
              <p:nvPr/>
            </p:nvSpPr>
            <p:spPr bwMode="auto">
              <a:xfrm>
                <a:off x="3606800" y="3822701"/>
                <a:ext cx="85725" cy="106363"/>
              </a:xfrm>
              <a:custGeom>
                <a:avLst/>
                <a:gdLst>
                  <a:gd name="T0" fmla="*/ 22 w 23"/>
                  <a:gd name="T1" fmla="*/ 14 h 28"/>
                  <a:gd name="T2" fmla="*/ 23 w 23"/>
                  <a:gd name="T3" fmla="*/ 14 h 28"/>
                  <a:gd name="T4" fmla="*/ 22 w 23"/>
                  <a:gd name="T5" fmla="*/ 14 h 28"/>
                  <a:gd name="T6" fmla="*/ 12 w 23"/>
                  <a:gd name="T7" fmla="*/ 2 h 28"/>
                  <a:gd name="T8" fmla="*/ 7 w 23"/>
                  <a:gd name="T9" fmla="*/ 1 h 28"/>
                  <a:gd name="T10" fmla="*/ 0 w 23"/>
                  <a:gd name="T11" fmla="*/ 8 h 28"/>
                  <a:gd name="T12" fmla="*/ 3 w 23"/>
                  <a:gd name="T13" fmla="*/ 14 h 28"/>
                  <a:gd name="T14" fmla="*/ 3 w 23"/>
                  <a:gd name="T15" fmla="*/ 14 h 28"/>
                  <a:gd name="T16" fmla="*/ 3 w 23"/>
                  <a:gd name="T17" fmla="*/ 14 h 28"/>
                  <a:gd name="T18" fmla="*/ 0 w 23"/>
                  <a:gd name="T19" fmla="*/ 20 h 28"/>
                  <a:gd name="T20" fmla="*/ 7 w 23"/>
                  <a:gd name="T21" fmla="*/ 28 h 28"/>
                  <a:gd name="T22" fmla="*/ 12 w 23"/>
                  <a:gd name="T23" fmla="*/ 26 h 28"/>
                  <a:gd name="T24" fmla="*/ 22 w 23"/>
                  <a:gd name="T25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8">
                    <a:moveTo>
                      <a:pt x="22" y="14"/>
                    </a:move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19" y="8"/>
                      <a:pt x="15" y="4"/>
                      <a:pt x="12" y="2"/>
                    </a:cubicBezTo>
                    <a:cubicBezTo>
                      <a:pt x="9" y="0"/>
                      <a:pt x="8" y="1"/>
                      <a:pt x="7" y="1"/>
                    </a:cubicBezTo>
                    <a:cubicBezTo>
                      <a:pt x="3" y="1"/>
                      <a:pt x="0" y="4"/>
                      <a:pt x="0" y="8"/>
                    </a:cubicBezTo>
                    <a:cubicBezTo>
                      <a:pt x="0" y="10"/>
                      <a:pt x="1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24"/>
                      <a:pt x="3" y="28"/>
                      <a:pt x="7" y="28"/>
                    </a:cubicBezTo>
                    <a:cubicBezTo>
                      <a:pt x="8" y="28"/>
                      <a:pt x="9" y="28"/>
                      <a:pt x="12" y="26"/>
                    </a:cubicBezTo>
                    <a:cubicBezTo>
                      <a:pt x="15" y="24"/>
                      <a:pt x="19" y="20"/>
                      <a:pt x="22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1" name="Freeform 38"/>
              <p:cNvSpPr/>
              <p:nvPr/>
            </p:nvSpPr>
            <p:spPr bwMode="auto">
              <a:xfrm>
                <a:off x="3635375" y="4286251"/>
                <a:ext cx="1376363" cy="147638"/>
              </a:xfrm>
              <a:custGeom>
                <a:avLst/>
                <a:gdLst>
                  <a:gd name="T0" fmla="*/ 366 w 366"/>
                  <a:gd name="T1" fmla="*/ 39 h 39"/>
                  <a:gd name="T2" fmla="*/ 177 w 366"/>
                  <a:gd name="T3" fmla="*/ 39 h 39"/>
                  <a:gd name="T4" fmla="*/ 83 w 366"/>
                  <a:gd name="T5" fmla="*/ 39 h 39"/>
                  <a:gd name="T6" fmla="*/ 59 w 366"/>
                  <a:gd name="T7" fmla="*/ 39 h 39"/>
                  <a:gd name="T8" fmla="*/ 47 w 366"/>
                  <a:gd name="T9" fmla="*/ 39 h 39"/>
                  <a:gd name="T10" fmla="*/ 41 w 366"/>
                  <a:gd name="T11" fmla="*/ 38 h 39"/>
                  <a:gd name="T12" fmla="*/ 35 w 366"/>
                  <a:gd name="T13" fmla="*/ 36 h 39"/>
                  <a:gd name="T14" fmla="*/ 0 w 366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6" h="39">
                    <a:moveTo>
                      <a:pt x="366" y="39"/>
                    </a:moveTo>
                    <a:cubicBezTo>
                      <a:pt x="177" y="39"/>
                      <a:pt x="177" y="39"/>
                      <a:pt x="177" y="39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55" y="39"/>
                      <a:pt x="52" y="39"/>
                      <a:pt x="47" y="39"/>
                    </a:cubicBezTo>
                    <a:cubicBezTo>
                      <a:pt x="45" y="38"/>
                      <a:pt x="43" y="38"/>
                      <a:pt x="41" y="38"/>
                    </a:cubicBezTo>
                    <a:cubicBezTo>
                      <a:pt x="39" y="37"/>
                      <a:pt x="37" y="37"/>
                      <a:pt x="35" y="36"/>
                    </a:cubicBezTo>
                    <a:cubicBezTo>
                      <a:pt x="18" y="30"/>
                      <a:pt x="5" y="16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2" name="Freeform 39"/>
              <p:cNvSpPr/>
              <p:nvPr/>
            </p:nvSpPr>
            <p:spPr bwMode="auto">
              <a:xfrm>
                <a:off x="3684588" y="4271963"/>
                <a:ext cx="1327150" cy="112713"/>
              </a:xfrm>
              <a:custGeom>
                <a:avLst/>
                <a:gdLst>
                  <a:gd name="T0" fmla="*/ 353 w 353"/>
                  <a:gd name="T1" fmla="*/ 30 h 30"/>
                  <a:gd name="T2" fmla="*/ 164 w 353"/>
                  <a:gd name="T3" fmla="*/ 30 h 30"/>
                  <a:gd name="T4" fmla="*/ 70 w 353"/>
                  <a:gd name="T5" fmla="*/ 30 h 30"/>
                  <a:gd name="T6" fmla="*/ 46 w 353"/>
                  <a:gd name="T7" fmla="*/ 30 h 30"/>
                  <a:gd name="T8" fmla="*/ 26 w 353"/>
                  <a:gd name="T9" fmla="*/ 28 h 30"/>
                  <a:gd name="T10" fmla="*/ 0 w 353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3" h="30">
                    <a:moveTo>
                      <a:pt x="353" y="30"/>
                    </a:moveTo>
                    <a:cubicBezTo>
                      <a:pt x="164" y="30"/>
                      <a:pt x="164" y="30"/>
                      <a:pt x="164" y="30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38" y="30"/>
                      <a:pt x="32" y="30"/>
                      <a:pt x="26" y="28"/>
                    </a:cubicBezTo>
                    <a:cubicBezTo>
                      <a:pt x="13" y="24"/>
                      <a:pt x="3" y="13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3" name="Freeform 40"/>
              <p:cNvSpPr/>
              <p:nvPr/>
            </p:nvSpPr>
            <p:spPr bwMode="auto">
              <a:xfrm>
                <a:off x="3629025" y="2432051"/>
                <a:ext cx="198438" cy="1335088"/>
              </a:xfrm>
              <a:custGeom>
                <a:avLst/>
                <a:gdLst>
                  <a:gd name="T0" fmla="*/ 0 w 53"/>
                  <a:gd name="T1" fmla="*/ 354 h 354"/>
                  <a:gd name="T2" fmla="*/ 0 w 53"/>
                  <a:gd name="T3" fmla="*/ 166 h 354"/>
                  <a:gd name="T4" fmla="*/ 0 w 53"/>
                  <a:gd name="T5" fmla="*/ 72 h 354"/>
                  <a:gd name="T6" fmla="*/ 0 w 53"/>
                  <a:gd name="T7" fmla="*/ 60 h 354"/>
                  <a:gd name="T8" fmla="*/ 0 w 53"/>
                  <a:gd name="T9" fmla="*/ 54 h 354"/>
                  <a:gd name="T10" fmla="*/ 1 w 53"/>
                  <a:gd name="T11" fmla="*/ 48 h 354"/>
                  <a:gd name="T12" fmla="*/ 9 w 53"/>
                  <a:gd name="T13" fmla="*/ 23 h 354"/>
                  <a:gd name="T14" fmla="*/ 28 w 53"/>
                  <a:gd name="T15" fmla="*/ 6 h 354"/>
                  <a:gd name="T16" fmla="*/ 53 w 53"/>
                  <a:gd name="T1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54">
                    <a:moveTo>
                      <a:pt x="0" y="354"/>
                    </a:moveTo>
                    <a:cubicBezTo>
                      <a:pt x="0" y="166"/>
                      <a:pt x="0" y="166"/>
                      <a:pt x="0" y="16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2"/>
                      <a:pt x="0" y="50"/>
                      <a:pt x="1" y="48"/>
                    </a:cubicBezTo>
                    <a:cubicBezTo>
                      <a:pt x="1" y="39"/>
                      <a:pt x="5" y="31"/>
                      <a:pt x="9" y="23"/>
                    </a:cubicBezTo>
                    <a:cubicBezTo>
                      <a:pt x="14" y="16"/>
                      <a:pt x="21" y="10"/>
                      <a:pt x="28" y="6"/>
                    </a:cubicBezTo>
                    <a:cubicBezTo>
                      <a:pt x="36" y="2"/>
                      <a:pt x="45" y="0"/>
                      <a:pt x="53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4" name="Freeform 41"/>
              <p:cNvSpPr/>
              <p:nvPr/>
            </p:nvSpPr>
            <p:spPr bwMode="auto">
              <a:xfrm>
                <a:off x="3676650" y="2479676"/>
                <a:ext cx="150813" cy="1287463"/>
              </a:xfrm>
              <a:custGeom>
                <a:avLst/>
                <a:gdLst>
                  <a:gd name="T0" fmla="*/ 0 w 40"/>
                  <a:gd name="T1" fmla="*/ 341 h 341"/>
                  <a:gd name="T2" fmla="*/ 0 w 40"/>
                  <a:gd name="T3" fmla="*/ 153 h 341"/>
                  <a:gd name="T4" fmla="*/ 0 w 40"/>
                  <a:gd name="T5" fmla="*/ 59 h 341"/>
                  <a:gd name="T6" fmla="*/ 0 w 40"/>
                  <a:gd name="T7" fmla="*/ 47 h 341"/>
                  <a:gd name="T8" fmla="*/ 0 w 40"/>
                  <a:gd name="T9" fmla="*/ 41 h 341"/>
                  <a:gd name="T10" fmla="*/ 0 w 40"/>
                  <a:gd name="T11" fmla="*/ 36 h 341"/>
                  <a:gd name="T12" fmla="*/ 7 w 40"/>
                  <a:gd name="T13" fmla="*/ 18 h 341"/>
                  <a:gd name="T14" fmla="*/ 21 w 40"/>
                  <a:gd name="T15" fmla="*/ 4 h 341"/>
                  <a:gd name="T16" fmla="*/ 40 w 40"/>
                  <a:gd name="T17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41">
                    <a:moveTo>
                      <a:pt x="0" y="341"/>
                    </a:moveTo>
                    <a:cubicBezTo>
                      <a:pt x="0" y="153"/>
                      <a:pt x="0" y="153"/>
                      <a:pt x="0" y="15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39"/>
                      <a:pt x="0" y="38"/>
                      <a:pt x="0" y="36"/>
                    </a:cubicBezTo>
                    <a:cubicBezTo>
                      <a:pt x="1" y="29"/>
                      <a:pt x="3" y="23"/>
                      <a:pt x="7" y="18"/>
                    </a:cubicBezTo>
                    <a:cubicBezTo>
                      <a:pt x="11" y="12"/>
                      <a:pt x="16" y="8"/>
                      <a:pt x="21" y="4"/>
                    </a:cubicBezTo>
                    <a:cubicBezTo>
                      <a:pt x="27" y="1"/>
                      <a:pt x="34" y="0"/>
                      <a:pt x="40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5" name="Freeform 42"/>
              <p:cNvSpPr/>
              <p:nvPr/>
            </p:nvSpPr>
            <p:spPr bwMode="auto">
              <a:xfrm>
                <a:off x="5300663" y="2408238"/>
                <a:ext cx="104775" cy="84138"/>
              </a:xfrm>
              <a:custGeom>
                <a:avLst/>
                <a:gdLst>
                  <a:gd name="T0" fmla="*/ 14 w 28"/>
                  <a:gd name="T1" fmla="*/ 22 h 22"/>
                  <a:gd name="T2" fmla="*/ 14 w 28"/>
                  <a:gd name="T3" fmla="*/ 22 h 22"/>
                  <a:gd name="T4" fmla="*/ 14 w 28"/>
                  <a:gd name="T5" fmla="*/ 22 h 22"/>
                  <a:gd name="T6" fmla="*/ 26 w 28"/>
                  <a:gd name="T7" fmla="*/ 11 h 22"/>
                  <a:gd name="T8" fmla="*/ 27 w 28"/>
                  <a:gd name="T9" fmla="*/ 7 h 22"/>
                  <a:gd name="T10" fmla="*/ 20 w 28"/>
                  <a:gd name="T11" fmla="*/ 0 h 22"/>
                  <a:gd name="T12" fmla="*/ 14 w 28"/>
                  <a:gd name="T13" fmla="*/ 2 h 22"/>
                  <a:gd name="T14" fmla="*/ 14 w 28"/>
                  <a:gd name="T15" fmla="*/ 2 h 22"/>
                  <a:gd name="T16" fmla="*/ 14 w 28"/>
                  <a:gd name="T17" fmla="*/ 2 h 22"/>
                  <a:gd name="T18" fmla="*/ 8 w 28"/>
                  <a:gd name="T19" fmla="*/ 0 h 22"/>
                  <a:gd name="T20" fmla="*/ 0 w 28"/>
                  <a:gd name="T21" fmla="*/ 7 h 22"/>
                  <a:gd name="T22" fmla="*/ 2 w 28"/>
                  <a:gd name="T23" fmla="*/ 11 h 22"/>
                  <a:gd name="T24" fmla="*/ 14 w 28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2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20" y="18"/>
                      <a:pt x="24" y="15"/>
                      <a:pt x="26" y="11"/>
                    </a:cubicBezTo>
                    <a:cubicBezTo>
                      <a:pt x="28" y="9"/>
                      <a:pt x="27" y="7"/>
                      <a:pt x="27" y="7"/>
                    </a:cubicBezTo>
                    <a:cubicBezTo>
                      <a:pt x="27" y="3"/>
                      <a:pt x="24" y="0"/>
                      <a:pt x="20" y="0"/>
                    </a:cubicBezTo>
                    <a:cubicBezTo>
                      <a:pt x="18" y="0"/>
                      <a:pt x="15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1"/>
                      <a:pt x="10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"/>
                      <a:pt x="0" y="9"/>
                      <a:pt x="2" y="11"/>
                    </a:cubicBezTo>
                    <a:cubicBezTo>
                      <a:pt x="4" y="15"/>
                      <a:pt x="8" y="18"/>
                      <a:pt x="14" y="22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6" name="Freeform 43"/>
              <p:cNvSpPr/>
              <p:nvPr/>
            </p:nvSpPr>
            <p:spPr bwMode="auto">
              <a:xfrm>
                <a:off x="5451475" y="2408238"/>
                <a:ext cx="101600" cy="84138"/>
              </a:xfrm>
              <a:custGeom>
                <a:avLst/>
                <a:gdLst>
                  <a:gd name="T0" fmla="*/ 13 w 27"/>
                  <a:gd name="T1" fmla="*/ 22 h 22"/>
                  <a:gd name="T2" fmla="*/ 13 w 27"/>
                  <a:gd name="T3" fmla="*/ 22 h 22"/>
                  <a:gd name="T4" fmla="*/ 13 w 27"/>
                  <a:gd name="T5" fmla="*/ 22 h 22"/>
                  <a:gd name="T6" fmla="*/ 25 w 27"/>
                  <a:gd name="T7" fmla="*/ 11 h 22"/>
                  <a:gd name="T8" fmla="*/ 27 w 27"/>
                  <a:gd name="T9" fmla="*/ 7 h 22"/>
                  <a:gd name="T10" fmla="*/ 19 w 27"/>
                  <a:gd name="T11" fmla="*/ 0 h 22"/>
                  <a:gd name="T12" fmla="*/ 13 w 27"/>
                  <a:gd name="T13" fmla="*/ 2 h 22"/>
                  <a:gd name="T14" fmla="*/ 13 w 27"/>
                  <a:gd name="T15" fmla="*/ 2 h 22"/>
                  <a:gd name="T16" fmla="*/ 13 w 27"/>
                  <a:gd name="T17" fmla="*/ 2 h 22"/>
                  <a:gd name="T18" fmla="*/ 7 w 27"/>
                  <a:gd name="T19" fmla="*/ 0 h 22"/>
                  <a:gd name="T20" fmla="*/ 0 w 27"/>
                  <a:gd name="T21" fmla="*/ 7 h 22"/>
                  <a:gd name="T22" fmla="*/ 1 w 27"/>
                  <a:gd name="T23" fmla="*/ 11 h 22"/>
                  <a:gd name="T24" fmla="*/ 13 w 2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2">
                    <a:moveTo>
                      <a:pt x="13" y="2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9" y="18"/>
                      <a:pt x="23" y="15"/>
                      <a:pt x="25" y="11"/>
                    </a:cubicBezTo>
                    <a:cubicBezTo>
                      <a:pt x="27" y="9"/>
                      <a:pt x="27" y="7"/>
                      <a:pt x="27" y="7"/>
                    </a:cubicBezTo>
                    <a:cubicBezTo>
                      <a:pt x="27" y="3"/>
                      <a:pt x="23" y="0"/>
                      <a:pt x="19" y="0"/>
                    </a:cubicBezTo>
                    <a:cubicBezTo>
                      <a:pt x="17" y="0"/>
                      <a:pt x="15" y="1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1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"/>
                      <a:pt x="0" y="9"/>
                      <a:pt x="1" y="11"/>
                    </a:cubicBezTo>
                    <a:cubicBezTo>
                      <a:pt x="3" y="15"/>
                      <a:pt x="7" y="18"/>
                      <a:pt x="13" y="22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7" name="Freeform 44"/>
              <p:cNvSpPr/>
              <p:nvPr/>
            </p:nvSpPr>
            <p:spPr bwMode="auto">
              <a:xfrm>
                <a:off x="5597525" y="2408238"/>
                <a:ext cx="101600" cy="84138"/>
              </a:xfrm>
              <a:custGeom>
                <a:avLst/>
                <a:gdLst>
                  <a:gd name="T0" fmla="*/ 13 w 27"/>
                  <a:gd name="T1" fmla="*/ 22 h 22"/>
                  <a:gd name="T2" fmla="*/ 14 w 27"/>
                  <a:gd name="T3" fmla="*/ 22 h 22"/>
                  <a:gd name="T4" fmla="*/ 14 w 27"/>
                  <a:gd name="T5" fmla="*/ 22 h 22"/>
                  <a:gd name="T6" fmla="*/ 26 w 27"/>
                  <a:gd name="T7" fmla="*/ 11 h 22"/>
                  <a:gd name="T8" fmla="*/ 27 w 27"/>
                  <a:gd name="T9" fmla="*/ 7 h 22"/>
                  <a:gd name="T10" fmla="*/ 19 w 27"/>
                  <a:gd name="T11" fmla="*/ 0 h 22"/>
                  <a:gd name="T12" fmla="*/ 14 w 27"/>
                  <a:gd name="T13" fmla="*/ 2 h 22"/>
                  <a:gd name="T14" fmla="*/ 14 w 27"/>
                  <a:gd name="T15" fmla="*/ 2 h 22"/>
                  <a:gd name="T16" fmla="*/ 14 w 27"/>
                  <a:gd name="T17" fmla="*/ 2 h 22"/>
                  <a:gd name="T18" fmla="*/ 8 w 27"/>
                  <a:gd name="T19" fmla="*/ 0 h 22"/>
                  <a:gd name="T20" fmla="*/ 0 w 27"/>
                  <a:gd name="T21" fmla="*/ 7 h 22"/>
                  <a:gd name="T22" fmla="*/ 1 w 27"/>
                  <a:gd name="T23" fmla="*/ 11 h 22"/>
                  <a:gd name="T24" fmla="*/ 13 w 2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2">
                    <a:moveTo>
                      <a:pt x="13" y="22"/>
                    </a:moveTo>
                    <a:cubicBezTo>
                      <a:pt x="13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20" y="18"/>
                      <a:pt x="24" y="15"/>
                      <a:pt x="26" y="11"/>
                    </a:cubicBezTo>
                    <a:cubicBezTo>
                      <a:pt x="27" y="9"/>
                      <a:pt x="27" y="7"/>
                      <a:pt x="27" y="7"/>
                    </a:cubicBezTo>
                    <a:cubicBezTo>
                      <a:pt x="27" y="3"/>
                      <a:pt x="24" y="0"/>
                      <a:pt x="19" y="0"/>
                    </a:cubicBezTo>
                    <a:cubicBezTo>
                      <a:pt x="17" y="0"/>
                      <a:pt x="15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1"/>
                      <a:pt x="10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"/>
                      <a:pt x="0" y="9"/>
                      <a:pt x="1" y="11"/>
                    </a:cubicBezTo>
                    <a:cubicBezTo>
                      <a:pt x="4" y="15"/>
                      <a:pt x="8" y="18"/>
                      <a:pt x="13" y="22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" name="Line 45"/>
              <p:cNvSpPr>
                <a:spLocks noChangeShapeType="1"/>
              </p:cNvSpPr>
              <p:nvPr/>
            </p:nvSpPr>
            <p:spPr bwMode="auto">
              <a:xfrm>
                <a:off x="3827463" y="2432051"/>
                <a:ext cx="1417638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" name="Line 46"/>
              <p:cNvSpPr>
                <a:spLocks noChangeShapeType="1"/>
              </p:cNvSpPr>
              <p:nvPr/>
            </p:nvSpPr>
            <p:spPr bwMode="auto">
              <a:xfrm>
                <a:off x="3827463" y="2479676"/>
                <a:ext cx="1417638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1" name="Line 47"/>
              <p:cNvSpPr>
                <a:spLocks noChangeShapeType="1"/>
              </p:cNvSpPr>
              <p:nvPr/>
            </p:nvSpPr>
            <p:spPr bwMode="auto">
              <a:xfrm>
                <a:off x="5756275" y="2432051"/>
                <a:ext cx="1416050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2" name="Line 48"/>
              <p:cNvSpPr>
                <a:spLocks noChangeShapeType="1"/>
              </p:cNvSpPr>
              <p:nvPr/>
            </p:nvSpPr>
            <p:spPr bwMode="auto">
              <a:xfrm>
                <a:off x="5756275" y="2479676"/>
                <a:ext cx="1416050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3" name="Freeform 49"/>
              <p:cNvSpPr/>
              <p:nvPr/>
            </p:nvSpPr>
            <p:spPr bwMode="auto">
              <a:xfrm>
                <a:off x="8491538" y="2638426"/>
                <a:ext cx="87313" cy="101600"/>
              </a:xfrm>
              <a:custGeom>
                <a:avLst/>
                <a:gdLst>
                  <a:gd name="T0" fmla="*/ 0 w 23"/>
                  <a:gd name="T1" fmla="*/ 14 h 27"/>
                  <a:gd name="T2" fmla="*/ 0 w 23"/>
                  <a:gd name="T3" fmla="*/ 14 h 27"/>
                  <a:gd name="T4" fmla="*/ 0 w 23"/>
                  <a:gd name="T5" fmla="*/ 14 h 27"/>
                  <a:gd name="T6" fmla="*/ 11 w 23"/>
                  <a:gd name="T7" fmla="*/ 26 h 27"/>
                  <a:gd name="T8" fmla="*/ 15 w 23"/>
                  <a:gd name="T9" fmla="*/ 27 h 27"/>
                  <a:gd name="T10" fmla="*/ 23 w 23"/>
                  <a:gd name="T11" fmla="*/ 20 h 27"/>
                  <a:gd name="T12" fmla="*/ 20 w 23"/>
                  <a:gd name="T13" fmla="*/ 14 h 27"/>
                  <a:gd name="T14" fmla="*/ 20 w 23"/>
                  <a:gd name="T15" fmla="*/ 14 h 27"/>
                  <a:gd name="T16" fmla="*/ 20 w 23"/>
                  <a:gd name="T17" fmla="*/ 14 h 27"/>
                  <a:gd name="T18" fmla="*/ 23 w 23"/>
                  <a:gd name="T19" fmla="*/ 8 h 27"/>
                  <a:gd name="T20" fmla="*/ 15 w 23"/>
                  <a:gd name="T21" fmla="*/ 0 h 27"/>
                  <a:gd name="T22" fmla="*/ 11 w 23"/>
                  <a:gd name="T23" fmla="*/ 2 h 27"/>
                  <a:gd name="T24" fmla="*/ 0 w 23"/>
                  <a:gd name="T2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20"/>
                      <a:pt x="7" y="24"/>
                      <a:pt x="11" y="26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9" y="27"/>
                      <a:pt x="23" y="24"/>
                      <a:pt x="23" y="20"/>
                    </a:cubicBezTo>
                    <a:cubicBezTo>
                      <a:pt x="23" y="17"/>
                      <a:pt x="22" y="15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2"/>
                      <a:pt x="23" y="10"/>
                      <a:pt x="23" y="8"/>
                    </a:cubicBezTo>
                    <a:cubicBezTo>
                      <a:pt x="23" y="4"/>
                      <a:pt x="19" y="0"/>
                      <a:pt x="15" y="0"/>
                    </a:cubicBezTo>
                    <a:cubicBezTo>
                      <a:pt x="15" y="0"/>
                      <a:pt x="14" y="0"/>
                      <a:pt x="11" y="2"/>
                    </a:cubicBezTo>
                    <a:cubicBezTo>
                      <a:pt x="7" y="4"/>
                      <a:pt x="4" y="8"/>
                      <a:pt x="0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4" name="Freeform 50"/>
              <p:cNvSpPr/>
              <p:nvPr/>
            </p:nvSpPr>
            <p:spPr bwMode="auto">
              <a:xfrm>
                <a:off x="8491538" y="2786063"/>
                <a:ext cx="87313" cy="104775"/>
              </a:xfrm>
              <a:custGeom>
                <a:avLst/>
                <a:gdLst>
                  <a:gd name="T0" fmla="*/ 0 w 23"/>
                  <a:gd name="T1" fmla="*/ 14 h 28"/>
                  <a:gd name="T2" fmla="*/ 0 w 23"/>
                  <a:gd name="T3" fmla="*/ 14 h 28"/>
                  <a:gd name="T4" fmla="*/ 0 w 23"/>
                  <a:gd name="T5" fmla="*/ 14 h 28"/>
                  <a:gd name="T6" fmla="*/ 11 w 23"/>
                  <a:gd name="T7" fmla="*/ 26 h 28"/>
                  <a:gd name="T8" fmla="*/ 15 w 23"/>
                  <a:gd name="T9" fmla="*/ 28 h 28"/>
                  <a:gd name="T10" fmla="*/ 23 w 23"/>
                  <a:gd name="T11" fmla="*/ 20 h 28"/>
                  <a:gd name="T12" fmla="*/ 20 w 23"/>
                  <a:gd name="T13" fmla="*/ 14 h 28"/>
                  <a:gd name="T14" fmla="*/ 20 w 23"/>
                  <a:gd name="T15" fmla="*/ 14 h 28"/>
                  <a:gd name="T16" fmla="*/ 20 w 23"/>
                  <a:gd name="T17" fmla="*/ 14 h 28"/>
                  <a:gd name="T18" fmla="*/ 23 w 23"/>
                  <a:gd name="T19" fmla="*/ 8 h 28"/>
                  <a:gd name="T20" fmla="*/ 15 w 23"/>
                  <a:gd name="T21" fmla="*/ 1 h 28"/>
                  <a:gd name="T22" fmla="*/ 11 w 23"/>
                  <a:gd name="T23" fmla="*/ 2 h 28"/>
                  <a:gd name="T24" fmla="*/ 0 w 23"/>
                  <a:gd name="T25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8"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20"/>
                      <a:pt x="7" y="24"/>
                      <a:pt x="11" y="26"/>
                    </a:cubicBezTo>
                    <a:cubicBezTo>
                      <a:pt x="14" y="28"/>
                      <a:pt x="15" y="28"/>
                      <a:pt x="15" y="28"/>
                    </a:cubicBezTo>
                    <a:cubicBezTo>
                      <a:pt x="19" y="28"/>
                      <a:pt x="23" y="24"/>
                      <a:pt x="23" y="20"/>
                    </a:cubicBezTo>
                    <a:cubicBezTo>
                      <a:pt x="23" y="18"/>
                      <a:pt x="22" y="16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3"/>
                      <a:pt x="23" y="11"/>
                      <a:pt x="23" y="8"/>
                    </a:cubicBezTo>
                    <a:cubicBezTo>
                      <a:pt x="23" y="4"/>
                      <a:pt x="19" y="1"/>
                      <a:pt x="15" y="1"/>
                    </a:cubicBezTo>
                    <a:cubicBezTo>
                      <a:pt x="15" y="1"/>
                      <a:pt x="14" y="0"/>
                      <a:pt x="11" y="2"/>
                    </a:cubicBezTo>
                    <a:cubicBezTo>
                      <a:pt x="7" y="4"/>
                      <a:pt x="4" y="8"/>
                      <a:pt x="0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5" name="Freeform 51"/>
              <p:cNvSpPr/>
              <p:nvPr/>
            </p:nvSpPr>
            <p:spPr bwMode="auto">
              <a:xfrm>
                <a:off x="8491538" y="2936876"/>
                <a:ext cx="87313" cy="101600"/>
              </a:xfrm>
              <a:custGeom>
                <a:avLst/>
                <a:gdLst>
                  <a:gd name="T0" fmla="*/ 0 w 23"/>
                  <a:gd name="T1" fmla="*/ 13 h 27"/>
                  <a:gd name="T2" fmla="*/ 0 w 23"/>
                  <a:gd name="T3" fmla="*/ 14 h 27"/>
                  <a:gd name="T4" fmla="*/ 0 w 23"/>
                  <a:gd name="T5" fmla="*/ 14 h 27"/>
                  <a:gd name="T6" fmla="*/ 11 w 23"/>
                  <a:gd name="T7" fmla="*/ 26 h 27"/>
                  <a:gd name="T8" fmla="*/ 15 w 23"/>
                  <a:gd name="T9" fmla="*/ 27 h 27"/>
                  <a:gd name="T10" fmla="*/ 23 w 23"/>
                  <a:gd name="T11" fmla="*/ 19 h 27"/>
                  <a:gd name="T12" fmla="*/ 20 w 23"/>
                  <a:gd name="T13" fmla="*/ 14 h 27"/>
                  <a:gd name="T14" fmla="*/ 20 w 23"/>
                  <a:gd name="T15" fmla="*/ 14 h 27"/>
                  <a:gd name="T16" fmla="*/ 20 w 23"/>
                  <a:gd name="T17" fmla="*/ 14 h 27"/>
                  <a:gd name="T18" fmla="*/ 23 w 23"/>
                  <a:gd name="T19" fmla="*/ 8 h 27"/>
                  <a:gd name="T20" fmla="*/ 15 w 23"/>
                  <a:gd name="T21" fmla="*/ 0 h 27"/>
                  <a:gd name="T22" fmla="*/ 11 w 23"/>
                  <a:gd name="T23" fmla="*/ 1 h 27"/>
                  <a:gd name="T24" fmla="*/ 0 w 23"/>
                  <a:gd name="T25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0" y="13"/>
                    </a:moveTo>
                    <a:cubicBezTo>
                      <a:pt x="0" y="13"/>
                      <a:pt x="0" y="13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20"/>
                      <a:pt x="7" y="24"/>
                      <a:pt x="11" y="26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9" y="27"/>
                      <a:pt x="23" y="24"/>
                      <a:pt x="23" y="19"/>
                    </a:cubicBezTo>
                    <a:cubicBezTo>
                      <a:pt x="23" y="17"/>
                      <a:pt x="22" y="15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2"/>
                      <a:pt x="23" y="10"/>
                      <a:pt x="23" y="8"/>
                    </a:cubicBezTo>
                    <a:cubicBezTo>
                      <a:pt x="23" y="3"/>
                      <a:pt x="19" y="0"/>
                      <a:pt x="15" y="0"/>
                    </a:cubicBezTo>
                    <a:cubicBezTo>
                      <a:pt x="15" y="0"/>
                      <a:pt x="14" y="0"/>
                      <a:pt x="11" y="1"/>
                    </a:cubicBezTo>
                    <a:cubicBezTo>
                      <a:pt x="7" y="3"/>
                      <a:pt x="4" y="7"/>
                      <a:pt x="0" y="13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6" name="Freeform 52"/>
              <p:cNvSpPr/>
              <p:nvPr/>
            </p:nvSpPr>
            <p:spPr bwMode="auto">
              <a:xfrm>
                <a:off x="7172325" y="2432051"/>
                <a:ext cx="1371600" cy="146050"/>
              </a:xfrm>
              <a:custGeom>
                <a:avLst/>
                <a:gdLst>
                  <a:gd name="T0" fmla="*/ 0 w 365"/>
                  <a:gd name="T1" fmla="*/ 0 h 39"/>
                  <a:gd name="T2" fmla="*/ 189 w 365"/>
                  <a:gd name="T3" fmla="*/ 0 h 39"/>
                  <a:gd name="T4" fmla="*/ 283 w 365"/>
                  <a:gd name="T5" fmla="*/ 0 h 39"/>
                  <a:gd name="T6" fmla="*/ 306 w 365"/>
                  <a:gd name="T7" fmla="*/ 0 h 39"/>
                  <a:gd name="T8" fmla="*/ 318 w 365"/>
                  <a:gd name="T9" fmla="*/ 0 h 39"/>
                  <a:gd name="T10" fmla="*/ 325 w 365"/>
                  <a:gd name="T11" fmla="*/ 1 h 39"/>
                  <a:gd name="T12" fmla="*/ 331 w 365"/>
                  <a:gd name="T13" fmla="*/ 3 h 39"/>
                  <a:gd name="T14" fmla="*/ 365 w 365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5" h="39">
                    <a:moveTo>
                      <a:pt x="0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283" y="0"/>
                      <a:pt x="283" y="0"/>
                      <a:pt x="283" y="0"/>
                    </a:cubicBezTo>
                    <a:cubicBezTo>
                      <a:pt x="306" y="0"/>
                      <a:pt x="306" y="0"/>
                      <a:pt x="306" y="0"/>
                    </a:cubicBezTo>
                    <a:cubicBezTo>
                      <a:pt x="310" y="0"/>
                      <a:pt x="314" y="0"/>
                      <a:pt x="318" y="0"/>
                    </a:cubicBezTo>
                    <a:cubicBezTo>
                      <a:pt x="321" y="0"/>
                      <a:pt x="323" y="1"/>
                      <a:pt x="325" y="1"/>
                    </a:cubicBezTo>
                    <a:cubicBezTo>
                      <a:pt x="327" y="1"/>
                      <a:pt x="329" y="2"/>
                      <a:pt x="331" y="3"/>
                    </a:cubicBezTo>
                    <a:cubicBezTo>
                      <a:pt x="348" y="8"/>
                      <a:pt x="361" y="22"/>
                      <a:pt x="365" y="39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7" name="Freeform 53"/>
              <p:cNvSpPr/>
              <p:nvPr/>
            </p:nvSpPr>
            <p:spPr bwMode="auto">
              <a:xfrm>
                <a:off x="7172325" y="2476501"/>
                <a:ext cx="1327150" cy="112713"/>
              </a:xfrm>
              <a:custGeom>
                <a:avLst/>
                <a:gdLst>
                  <a:gd name="T0" fmla="*/ 0 w 353"/>
                  <a:gd name="T1" fmla="*/ 1 h 30"/>
                  <a:gd name="T2" fmla="*/ 189 w 353"/>
                  <a:gd name="T3" fmla="*/ 1 h 30"/>
                  <a:gd name="T4" fmla="*/ 283 w 353"/>
                  <a:gd name="T5" fmla="*/ 1 h 30"/>
                  <a:gd name="T6" fmla="*/ 306 w 353"/>
                  <a:gd name="T7" fmla="*/ 1 h 30"/>
                  <a:gd name="T8" fmla="*/ 327 w 353"/>
                  <a:gd name="T9" fmla="*/ 3 h 30"/>
                  <a:gd name="T10" fmla="*/ 353 w 353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3" h="30">
                    <a:moveTo>
                      <a:pt x="0" y="1"/>
                    </a:moveTo>
                    <a:cubicBezTo>
                      <a:pt x="189" y="1"/>
                      <a:pt x="189" y="1"/>
                      <a:pt x="189" y="1"/>
                    </a:cubicBezTo>
                    <a:cubicBezTo>
                      <a:pt x="283" y="1"/>
                      <a:pt x="283" y="1"/>
                      <a:pt x="283" y="1"/>
                    </a:cubicBezTo>
                    <a:cubicBezTo>
                      <a:pt x="306" y="1"/>
                      <a:pt x="306" y="1"/>
                      <a:pt x="306" y="1"/>
                    </a:cubicBezTo>
                    <a:cubicBezTo>
                      <a:pt x="315" y="1"/>
                      <a:pt x="321" y="0"/>
                      <a:pt x="327" y="3"/>
                    </a:cubicBezTo>
                    <a:cubicBezTo>
                      <a:pt x="340" y="7"/>
                      <a:pt x="350" y="18"/>
                      <a:pt x="353" y="3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8" name="Freeform 54"/>
              <p:cNvSpPr/>
              <p:nvPr/>
            </p:nvSpPr>
            <p:spPr bwMode="auto">
              <a:xfrm>
                <a:off x="8353425" y="3095626"/>
                <a:ext cx="198438" cy="1338263"/>
              </a:xfrm>
              <a:custGeom>
                <a:avLst/>
                <a:gdLst>
                  <a:gd name="T0" fmla="*/ 53 w 53"/>
                  <a:gd name="T1" fmla="*/ 0 h 355"/>
                  <a:gd name="T2" fmla="*/ 53 w 53"/>
                  <a:gd name="T3" fmla="*/ 189 h 355"/>
                  <a:gd name="T4" fmla="*/ 53 w 53"/>
                  <a:gd name="T5" fmla="*/ 283 h 355"/>
                  <a:gd name="T6" fmla="*/ 53 w 53"/>
                  <a:gd name="T7" fmla="*/ 295 h 355"/>
                  <a:gd name="T8" fmla="*/ 53 w 53"/>
                  <a:gd name="T9" fmla="*/ 300 h 355"/>
                  <a:gd name="T10" fmla="*/ 53 w 53"/>
                  <a:gd name="T11" fmla="*/ 307 h 355"/>
                  <a:gd name="T12" fmla="*/ 44 w 53"/>
                  <a:gd name="T13" fmla="*/ 331 h 355"/>
                  <a:gd name="T14" fmla="*/ 25 w 53"/>
                  <a:gd name="T15" fmla="*/ 348 h 355"/>
                  <a:gd name="T16" fmla="*/ 0 w 53"/>
                  <a:gd name="T17" fmla="*/ 355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55">
                    <a:moveTo>
                      <a:pt x="53" y="0"/>
                    </a:moveTo>
                    <a:cubicBezTo>
                      <a:pt x="53" y="189"/>
                      <a:pt x="53" y="189"/>
                      <a:pt x="53" y="189"/>
                    </a:cubicBezTo>
                    <a:cubicBezTo>
                      <a:pt x="53" y="283"/>
                      <a:pt x="53" y="283"/>
                      <a:pt x="53" y="283"/>
                    </a:cubicBezTo>
                    <a:cubicBezTo>
                      <a:pt x="53" y="295"/>
                      <a:pt x="53" y="295"/>
                      <a:pt x="53" y="295"/>
                    </a:cubicBezTo>
                    <a:cubicBezTo>
                      <a:pt x="53" y="300"/>
                      <a:pt x="53" y="300"/>
                      <a:pt x="53" y="300"/>
                    </a:cubicBezTo>
                    <a:cubicBezTo>
                      <a:pt x="53" y="302"/>
                      <a:pt x="53" y="305"/>
                      <a:pt x="53" y="307"/>
                    </a:cubicBezTo>
                    <a:cubicBezTo>
                      <a:pt x="52" y="316"/>
                      <a:pt x="49" y="324"/>
                      <a:pt x="44" y="331"/>
                    </a:cubicBezTo>
                    <a:cubicBezTo>
                      <a:pt x="40" y="338"/>
                      <a:pt x="33" y="344"/>
                      <a:pt x="25" y="348"/>
                    </a:cubicBezTo>
                    <a:cubicBezTo>
                      <a:pt x="18" y="352"/>
                      <a:pt x="9" y="355"/>
                      <a:pt x="0" y="355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9" name="Freeform 55"/>
              <p:cNvSpPr/>
              <p:nvPr/>
            </p:nvSpPr>
            <p:spPr bwMode="auto">
              <a:xfrm>
                <a:off x="8353425" y="3095626"/>
                <a:ext cx="153988" cy="1289050"/>
              </a:xfrm>
              <a:custGeom>
                <a:avLst/>
                <a:gdLst>
                  <a:gd name="T0" fmla="*/ 41 w 41"/>
                  <a:gd name="T1" fmla="*/ 0 h 342"/>
                  <a:gd name="T2" fmla="*/ 41 w 41"/>
                  <a:gd name="T3" fmla="*/ 189 h 342"/>
                  <a:gd name="T4" fmla="*/ 41 w 41"/>
                  <a:gd name="T5" fmla="*/ 283 h 342"/>
                  <a:gd name="T6" fmla="*/ 41 w 41"/>
                  <a:gd name="T7" fmla="*/ 295 h 342"/>
                  <a:gd name="T8" fmla="*/ 41 w 41"/>
                  <a:gd name="T9" fmla="*/ 300 h 342"/>
                  <a:gd name="T10" fmla="*/ 40 w 41"/>
                  <a:gd name="T11" fmla="*/ 306 h 342"/>
                  <a:gd name="T12" fmla="*/ 34 w 41"/>
                  <a:gd name="T13" fmla="*/ 324 h 342"/>
                  <a:gd name="T14" fmla="*/ 19 w 41"/>
                  <a:gd name="T15" fmla="*/ 337 h 342"/>
                  <a:gd name="T16" fmla="*/ 0 w 41"/>
                  <a:gd name="T17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42">
                    <a:moveTo>
                      <a:pt x="41" y="0"/>
                    </a:moveTo>
                    <a:cubicBezTo>
                      <a:pt x="41" y="189"/>
                      <a:pt x="41" y="189"/>
                      <a:pt x="41" y="189"/>
                    </a:cubicBezTo>
                    <a:cubicBezTo>
                      <a:pt x="41" y="283"/>
                      <a:pt x="41" y="283"/>
                      <a:pt x="41" y="283"/>
                    </a:cubicBezTo>
                    <a:cubicBezTo>
                      <a:pt x="41" y="295"/>
                      <a:pt x="41" y="295"/>
                      <a:pt x="41" y="295"/>
                    </a:cubicBezTo>
                    <a:cubicBezTo>
                      <a:pt x="41" y="300"/>
                      <a:pt x="41" y="300"/>
                      <a:pt x="41" y="300"/>
                    </a:cubicBezTo>
                    <a:cubicBezTo>
                      <a:pt x="41" y="303"/>
                      <a:pt x="40" y="304"/>
                      <a:pt x="40" y="306"/>
                    </a:cubicBezTo>
                    <a:cubicBezTo>
                      <a:pt x="40" y="312"/>
                      <a:pt x="37" y="318"/>
                      <a:pt x="34" y="324"/>
                    </a:cubicBezTo>
                    <a:cubicBezTo>
                      <a:pt x="30" y="329"/>
                      <a:pt x="25" y="334"/>
                      <a:pt x="19" y="337"/>
                    </a:cubicBezTo>
                    <a:cubicBezTo>
                      <a:pt x="13" y="340"/>
                      <a:pt x="7" y="342"/>
                      <a:pt x="0" y="342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70" name="文本框 7" descr="7b0a20202020227461726765744d6f64756c65223a20226b6f6e6c696e65666f6e7473220a7d0a"/>
            <p:cNvSpPr txBox="1"/>
            <p:nvPr/>
          </p:nvSpPr>
          <p:spPr>
            <a:xfrm>
              <a:off x="6278" y="4236"/>
              <a:ext cx="6881" cy="232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just" fontAlgn="t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2"/>
                </a:rPr>
                <a:t>温馨提示</a:t>
              </a:r>
              <a:r>
                <a:rPr lang="zh-CN" altLang="en-US" dirty="0">
                  <a:solidFill>
                    <a:srgbClr val="40404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2"/>
                </a:rPr>
                <a:t>：测试程序时，要注意题目数量来设计循环次数，将出题范围缩小到个位，以便快速验证程序是否正确。</a:t>
              </a:r>
            </a:p>
          </p:txBody>
        </p:sp>
      </p:grpSp>
      <p:pic>
        <p:nvPicPr>
          <p:cNvPr id="6" name="图片 5" descr="咪咪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650" y="4304665"/>
            <a:ext cx="1268095" cy="1743710"/>
          </a:xfrm>
          <a:prstGeom prst="rect">
            <a:avLst/>
          </a:prstGeom>
        </p:spPr>
      </p:pic>
      <p:pic>
        <p:nvPicPr>
          <p:cNvPr id="72" name="图片 71" descr="咪尼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451975" y="4094480"/>
            <a:ext cx="1457325" cy="18662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累加求和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2448560" y="2026920"/>
            <a:ext cx="6257925" cy="2084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en-US">
                <a:sym typeface="+mn-ea"/>
              </a:rPr>
              <a:t>       在前面的学习中，每做对一道题，要将得分更新，请根据自己的代码，说一说你是采用什么方式进行更新的？阅读下面两段代码，说一说它们的联系和区别。</a:t>
            </a: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en-US">
                <a:sym typeface="+mn-ea"/>
              </a:rPr>
              <a:t>______________________________________________。</a:t>
            </a: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>
              <a:sym typeface="+mn-ea"/>
            </a:endParaRPr>
          </a:p>
        </p:txBody>
      </p:sp>
      <p:pic>
        <p:nvPicPr>
          <p:cNvPr id="93" name="IM 46"/>
          <p:cNvPicPr/>
          <p:nvPr/>
        </p:nvPicPr>
        <p:blipFill>
          <a:blip r:embed="rId2"/>
          <a:stretch>
            <a:fillRect/>
          </a:stretch>
        </p:blipFill>
        <p:spPr>
          <a:xfrm>
            <a:off x="2448560" y="3991610"/>
            <a:ext cx="2934335" cy="1276350"/>
          </a:xfrm>
          <a:prstGeom prst="rect">
            <a:avLst/>
          </a:prstGeom>
        </p:spPr>
      </p:pic>
      <p:pic>
        <p:nvPicPr>
          <p:cNvPr id="94" name="IM 48"/>
          <p:cNvPicPr/>
          <p:nvPr/>
        </p:nvPicPr>
        <p:blipFill>
          <a:blip r:embed="rId3"/>
          <a:stretch>
            <a:fillRect/>
          </a:stretch>
        </p:blipFill>
        <p:spPr>
          <a:xfrm>
            <a:off x="5612130" y="3991610"/>
            <a:ext cx="2763520" cy="1205230"/>
          </a:xfrm>
          <a:prstGeom prst="rect">
            <a:avLst/>
          </a:prstGeom>
        </p:spPr>
      </p:pic>
      <p:pic>
        <p:nvPicPr>
          <p:cNvPr id="7" name="图片 6" descr="作业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88770" y="2026920"/>
            <a:ext cx="686435" cy="6864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 flipH="1">
            <a:off x="1164590" y="1077595"/>
            <a:ext cx="3715385" cy="561340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循环结构的执行过程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63470" y="1993265"/>
            <a:ext cx="7305040" cy="1751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en-US">
                <a:sym typeface="+mn-ea"/>
              </a:rPr>
              <a:t>        通过“重复执行  次”循环结构，可以轻松实现重复代码的简化。请根据学习，总结一下循环结构的过程：</a:t>
            </a: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en-US">
                <a:sym typeface="+mn-ea"/>
              </a:rPr>
              <a:t>______________________________________________。</a:t>
            </a: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>
              <a:sym typeface="+mn-ea"/>
            </a:endParaRPr>
          </a:p>
        </p:txBody>
      </p:sp>
      <p:pic>
        <p:nvPicPr>
          <p:cNvPr id="4" name="图片 3" descr="思考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4050" y="3830320"/>
            <a:ext cx="914400" cy="914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53360" y="409956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69875"/>
            <a:r>
              <a:rPr lang="zh-CN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想一想：</a:t>
            </a:r>
            <a:r>
              <a:rPr lang="zh-CN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如果出题的数量不一样，应该如何用程序控制出题数量？</a:t>
            </a:r>
            <a:endParaRPr lang="zh-CN" altLang="en-US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7" name="图片 6" descr="作业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2730" y="1963420"/>
            <a:ext cx="686435" cy="6864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阅读程序写结果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1969770" y="2842260"/>
            <a:ext cx="7822565" cy="4699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227330"/>
            <a:r>
              <a:rPr 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阅读下面程序，说一说程序的执行后，“存款”的值为</a:t>
            </a:r>
            <a:r>
              <a:rPr lang="en-US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</a:t>
            </a:r>
            <a:r>
              <a:rPr 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844290" y="3429000"/>
            <a:ext cx="3911600" cy="16967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 descr="7b0a202020202274657874626f78223a2022220a7d0a"/>
          <p:cNvGrpSpPr/>
          <p:nvPr/>
        </p:nvGrpSpPr>
        <p:grpSpPr>
          <a:xfrm>
            <a:off x="4665345" y="991235"/>
            <a:ext cx="4742180" cy="1305560"/>
            <a:chOff x="9304" y="626"/>
            <a:chExt cx="7835" cy="3415"/>
          </a:xfrm>
        </p:grpSpPr>
        <p:grpSp>
          <p:nvGrpSpPr>
            <p:cNvPr id="482" name="组合 481"/>
            <p:cNvGrpSpPr/>
            <p:nvPr/>
          </p:nvGrpSpPr>
          <p:grpSpPr>
            <a:xfrm>
              <a:off x="9304" y="626"/>
              <a:ext cx="7835" cy="3415"/>
              <a:chOff x="3609975" y="2346325"/>
              <a:chExt cx="4975226" cy="2168525"/>
            </a:xfrm>
          </p:grpSpPr>
          <p:sp>
            <p:nvSpPr>
              <p:cNvPr id="1674" name="Freeform 464"/>
              <p:cNvSpPr>
                <a:spLocks noEditPoints="1"/>
              </p:cNvSpPr>
              <p:nvPr/>
            </p:nvSpPr>
            <p:spPr bwMode="auto">
              <a:xfrm>
                <a:off x="3640138" y="2411413"/>
                <a:ext cx="4919663" cy="2058988"/>
              </a:xfrm>
              <a:custGeom>
                <a:avLst/>
                <a:gdLst>
                  <a:gd name="T0" fmla="*/ 3080 w 3099"/>
                  <a:gd name="T1" fmla="*/ 19 h 1297"/>
                  <a:gd name="T2" fmla="*/ 3080 w 3099"/>
                  <a:gd name="T3" fmla="*/ 1280 h 1297"/>
                  <a:gd name="T4" fmla="*/ 19 w 3099"/>
                  <a:gd name="T5" fmla="*/ 1280 h 1297"/>
                  <a:gd name="T6" fmla="*/ 19 w 3099"/>
                  <a:gd name="T7" fmla="*/ 19 h 1297"/>
                  <a:gd name="T8" fmla="*/ 3080 w 3099"/>
                  <a:gd name="T9" fmla="*/ 19 h 1297"/>
                  <a:gd name="T10" fmla="*/ 3099 w 3099"/>
                  <a:gd name="T11" fmla="*/ 0 h 1297"/>
                  <a:gd name="T12" fmla="*/ 3080 w 3099"/>
                  <a:gd name="T13" fmla="*/ 0 h 1297"/>
                  <a:gd name="T14" fmla="*/ 19 w 3099"/>
                  <a:gd name="T15" fmla="*/ 0 h 1297"/>
                  <a:gd name="T16" fmla="*/ 0 w 3099"/>
                  <a:gd name="T17" fmla="*/ 0 h 1297"/>
                  <a:gd name="T18" fmla="*/ 0 w 3099"/>
                  <a:gd name="T19" fmla="*/ 19 h 1297"/>
                  <a:gd name="T20" fmla="*/ 0 w 3099"/>
                  <a:gd name="T21" fmla="*/ 1280 h 1297"/>
                  <a:gd name="T22" fmla="*/ 0 w 3099"/>
                  <a:gd name="T23" fmla="*/ 1297 h 1297"/>
                  <a:gd name="T24" fmla="*/ 19 w 3099"/>
                  <a:gd name="T25" fmla="*/ 1297 h 1297"/>
                  <a:gd name="T26" fmla="*/ 3080 w 3099"/>
                  <a:gd name="T27" fmla="*/ 1297 h 1297"/>
                  <a:gd name="T28" fmla="*/ 3099 w 3099"/>
                  <a:gd name="T29" fmla="*/ 1297 h 1297"/>
                  <a:gd name="T30" fmla="*/ 3099 w 3099"/>
                  <a:gd name="T31" fmla="*/ 1280 h 1297"/>
                  <a:gd name="T32" fmla="*/ 3099 w 3099"/>
                  <a:gd name="T33" fmla="*/ 19 h 1297"/>
                  <a:gd name="T34" fmla="*/ 3099 w 3099"/>
                  <a:gd name="T35" fmla="*/ 0 h 1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99" h="1297">
                    <a:moveTo>
                      <a:pt x="3080" y="19"/>
                    </a:moveTo>
                    <a:lnTo>
                      <a:pt x="3080" y="1280"/>
                    </a:lnTo>
                    <a:lnTo>
                      <a:pt x="19" y="1280"/>
                    </a:lnTo>
                    <a:lnTo>
                      <a:pt x="19" y="19"/>
                    </a:lnTo>
                    <a:lnTo>
                      <a:pt x="3080" y="19"/>
                    </a:lnTo>
                    <a:close/>
                    <a:moveTo>
                      <a:pt x="3099" y="0"/>
                    </a:moveTo>
                    <a:lnTo>
                      <a:pt x="3080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1280"/>
                    </a:lnTo>
                    <a:lnTo>
                      <a:pt x="0" y="1297"/>
                    </a:lnTo>
                    <a:lnTo>
                      <a:pt x="19" y="1297"/>
                    </a:lnTo>
                    <a:lnTo>
                      <a:pt x="3080" y="1297"/>
                    </a:lnTo>
                    <a:lnTo>
                      <a:pt x="3099" y="1297"/>
                    </a:lnTo>
                    <a:lnTo>
                      <a:pt x="3099" y="1280"/>
                    </a:lnTo>
                    <a:lnTo>
                      <a:pt x="3099" y="19"/>
                    </a:lnTo>
                    <a:lnTo>
                      <a:pt x="3099" y="0"/>
                    </a:lnTo>
                    <a:close/>
                  </a:path>
                </a:pathLst>
              </a:custGeom>
              <a:solidFill>
                <a:srgbClr val="3D8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75" name="Freeform 465"/>
              <p:cNvSpPr>
                <a:spLocks noEditPoints="1"/>
              </p:cNvSpPr>
              <p:nvPr/>
            </p:nvSpPr>
            <p:spPr bwMode="auto">
              <a:xfrm>
                <a:off x="3640455" y="2411730"/>
                <a:ext cx="4919980" cy="1018540"/>
              </a:xfrm>
              <a:custGeom>
                <a:avLst/>
                <a:gdLst>
                  <a:gd name="T0" fmla="*/ 3080 w 3099"/>
                  <a:gd name="T1" fmla="*/ 19 h 1297"/>
                  <a:gd name="T2" fmla="*/ 3080 w 3099"/>
                  <a:gd name="T3" fmla="*/ 1280 h 1297"/>
                  <a:gd name="T4" fmla="*/ 19 w 3099"/>
                  <a:gd name="T5" fmla="*/ 1280 h 1297"/>
                  <a:gd name="T6" fmla="*/ 19 w 3099"/>
                  <a:gd name="T7" fmla="*/ 19 h 1297"/>
                  <a:gd name="T8" fmla="*/ 3080 w 3099"/>
                  <a:gd name="T9" fmla="*/ 19 h 1297"/>
                  <a:gd name="T10" fmla="*/ 3099 w 3099"/>
                  <a:gd name="T11" fmla="*/ 0 h 1297"/>
                  <a:gd name="T12" fmla="*/ 3080 w 3099"/>
                  <a:gd name="T13" fmla="*/ 0 h 1297"/>
                  <a:gd name="T14" fmla="*/ 19 w 3099"/>
                  <a:gd name="T15" fmla="*/ 0 h 1297"/>
                  <a:gd name="T16" fmla="*/ 0 w 3099"/>
                  <a:gd name="T17" fmla="*/ 0 h 1297"/>
                  <a:gd name="T18" fmla="*/ 0 w 3099"/>
                  <a:gd name="T19" fmla="*/ 19 h 1297"/>
                  <a:gd name="T20" fmla="*/ 0 w 3099"/>
                  <a:gd name="T21" fmla="*/ 1280 h 1297"/>
                  <a:gd name="T22" fmla="*/ 0 w 3099"/>
                  <a:gd name="T23" fmla="*/ 1297 h 1297"/>
                  <a:gd name="T24" fmla="*/ 19 w 3099"/>
                  <a:gd name="T25" fmla="*/ 1297 h 1297"/>
                  <a:gd name="T26" fmla="*/ 3080 w 3099"/>
                  <a:gd name="T27" fmla="*/ 1297 h 1297"/>
                  <a:gd name="T28" fmla="*/ 3099 w 3099"/>
                  <a:gd name="T29" fmla="*/ 1297 h 1297"/>
                  <a:gd name="T30" fmla="*/ 3099 w 3099"/>
                  <a:gd name="T31" fmla="*/ 1280 h 1297"/>
                  <a:gd name="T32" fmla="*/ 3099 w 3099"/>
                  <a:gd name="T33" fmla="*/ 19 h 1297"/>
                  <a:gd name="T34" fmla="*/ 3099 w 3099"/>
                  <a:gd name="T35" fmla="*/ 0 h 1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99" h="1297">
                    <a:moveTo>
                      <a:pt x="3080" y="19"/>
                    </a:moveTo>
                    <a:lnTo>
                      <a:pt x="3080" y="1280"/>
                    </a:lnTo>
                    <a:lnTo>
                      <a:pt x="19" y="1280"/>
                    </a:lnTo>
                    <a:lnTo>
                      <a:pt x="19" y="19"/>
                    </a:lnTo>
                    <a:lnTo>
                      <a:pt x="3080" y="19"/>
                    </a:lnTo>
                    <a:moveTo>
                      <a:pt x="3099" y="0"/>
                    </a:moveTo>
                    <a:lnTo>
                      <a:pt x="3080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1280"/>
                    </a:lnTo>
                    <a:lnTo>
                      <a:pt x="0" y="1297"/>
                    </a:lnTo>
                    <a:lnTo>
                      <a:pt x="19" y="1297"/>
                    </a:lnTo>
                    <a:lnTo>
                      <a:pt x="3080" y="1297"/>
                    </a:lnTo>
                    <a:lnTo>
                      <a:pt x="3099" y="1297"/>
                    </a:lnTo>
                    <a:lnTo>
                      <a:pt x="3099" y="1280"/>
                    </a:lnTo>
                    <a:lnTo>
                      <a:pt x="3099" y="19"/>
                    </a:lnTo>
                    <a:lnTo>
                      <a:pt x="30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76" name="Freeform 466"/>
              <p:cNvSpPr/>
              <p:nvPr/>
            </p:nvSpPr>
            <p:spPr bwMode="auto">
              <a:xfrm>
                <a:off x="3719513" y="2738438"/>
                <a:ext cx="4532313" cy="1655763"/>
              </a:xfrm>
              <a:custGeom>
                <a:avLst/>
                <a:gdLst>
                  <a:gd name="T0" fmla="*/ 1206 w 1206"/>
                  <a:gd name="T1" fmla="*/ 435 h 439"/>
                  <a:gd name="T2" fmla="*/ 4 w 1206"/>
                  <a:gd name="T3" fmla="*/ 435 h 439"/>
                  <a:gd name="T4" fmla="*/ 4 w 1206"/>
                  <a:gd name="T5" fmla="*/ 0 h 439"/>
                  <a:gd name="T6" fmla="*/ 0 w 1206"/>
                  <a:gd name="T7" fmla="*/ 0 h 439"/>
                  <a:gd name="T8" fmla="*/ 0 w 1206"/>
                  <a:gd name="T9" fmla="*/ 439 h 439"/>
                  <a:gd name="T10" fmla="*/ 1206 w 1206"/>
                  <a:gd name="T11" fmla="*/ 439 h 439"/>
                  <a:gd name="T12" fmla="*/ 1206 w 1206"/>
                  <a:gd name="T13" fmla="*/ 435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6" h="439">
                    <a:moveTo>
                      <a:pt x="1206" y="435"/>
                    </a:moveTo>
                    <a:cubicBezTo>
                      <a:pt x="4" y="435"/>
                      <a:pt x="4" y="435"/>
                      <a:pt x="4" y="435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439"/>
                      <a:pt x="0" y="439"/>
                      <a:pt x="0" y="439"/>
                    </a:cubicBezTo>
                    <a:cubicBezTo>
                      <a:pt x="1206" y="439"/>
                      <a:pt x="1206" y="439"/>
                      <a:pt x="1206" y="439"/>
                    </a:cubicBezTo>
                    <a:cubicBezTo>
                      <a:pt x="1206" y="437"/>
                      <a:pt x="1206" y="436"/>
                      <a:pt x="1206" y="435"/>
                    </a:cubicBezTo>
                    <a:close/>
                  </a:path>
                </a:pathLst>
              </a:custGeom>
              <a:solidFill>
                <a:srgbClr val="72A5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77" name="Freeform 467"/>
              <p:cNvSpPr/>
              <p:nvPr/>
            </p:nvSpPr>
            <p:spPr bwMode="auto">
              <a:xfrm>
                <a:off x="3940175" y="2490788"/>
                <a:ext cx="4543425" cy="1590675"/>
              </a:xfrm>
              <a:custGeom>
                <a:avLst/>
                <a:gdLst>
                  <a:gd name="T0" fmla="*/ 1 w 1209"/>
                  <a:gd name="T1" fmla="*/ 0 h 422"/>
                  <a:gd name="T2" fmla="*/ 0 w 1209"/>
                  <a:gd name="T3" fmla="*/ 4 h 422"/>
                  <a:gd name="T4" fmla="*/ 1205 w 1209"/>
                  <a:gd name="T5" fmla="*/ 4 h 422"/>
                  <a:gd name="T6" fmla="*/ 1205 w 1209"/>
                  <a:gd name="T7" fmla="*/ 422 h 422"/>
                  <a:gd name="T8" fmla="*/ 1209 w 1209"/>
                  <a:gd name="T9" fmla="*/ 422 h 422"/>
                  <a:gd name="T10" fmla="*/ 1209 w 1209"/>
                  <a:gd name="T11" fmla="*/ 0 h 422"/>
                  <a:gd name="T12" fmla="*/ 1 w 1209"/>
                  <a:gd name="T13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9" h="422">
                    <a:moveTo>
                      <a:pt x="1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1205" y="4"/>
                      <a:pt x="1205" y="4"/>
                      <a:pt x="1205" y="4"/>
                    </a:cubicBezTo>
                    <a:cubicBezTo>
                      <a:pt x="1205" y="422"/>
                      <a:pt x="1205" y="422"/>
                      <a:pt x="1205" y="422"/>
                    </a:cubicBezTo>
                    <a:cubicBezTo>
                      <a:pt x="1206" y="422"/>
                      <a:pt x="1207" y="422"/>
                      <a:pt x="1209" y="422"/>
                    </a:cubicBezTo>
                    <a:cubicBezTo>
                      <a:pt x="1209" y="0"/>
                      <a:pt x="1209" y="0"/>
                      <a:pt x="1209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2A5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78" name="Freeform 468"/>
              <p:cNvSpPr/>
              <p:nvPr/>
            </p:nvSpPr>
            <p:spPr bwMode="auto">
              <a:xfrm>
                <a:off x="8367713" y="4149725"/>
                <a:ext cx="203200" cy="217488"/>
              </a:xfrm>
              <a:custGeom>
                <a:avLst/>
                <a:gdLst>
                  <a:gd name="T0" fmla="*/ 18 w 54"/>
                  <a:gd name="T1" fmla="*/ 50 h 58"/>
                  <a:gd name="T2" fmla="*/ 18 w 54"/>
                  <a:gd name="T3" fmla="*/ 46 h 58"/>
                  <a:gd name="T4" fmla="*/ 15 w 54"/>
                  <a:gd name="T5" fmla="*/ 40 h 58"/>
                  <a:gd name="T6" fmla="*/ 0 w 54"/>
                  <a:gd name="T7" fmla="*/ 26 h 58"/>
                  <a:gd name="T8" fmla="*/ 6 w 54"/>
                  <a:gd name="T9" fmla="*/ 14 h 58"/>
                  <a:gd name="T10" fmla="*/ 3 w 54"/>
                  <a:gd name="T11" fmla="*/ 1 h 58"/>
                  <a:gd name="T12" fmla="*/ 15 w 54"/>
                  <a:gd name="T13" fmla="*/ 4 h 58"/>
                  <a:gd name="T14" fmla="*/ 27 w 54"/>
                  <a:gd name="T15" fmla="*/ 0 h 58"/>
                  <a:gd name="T16" fmla="*/ 32 w 54"/>
                  <a:gd name="T17" fmla="*/ 11 h 58"/>
                  <a:gd name="T18" fmla="*/ 43 w 54"/>
                  <a:gd name="T19" fmla="*/ 15 h 58"/>
                  <a:gd name="T20" fmla="*/ 44 w 54"/>
                  <a:gd name="T21" fmla="*/ 31 h 58"/>
                  <a:gd name="T22" fmla="*/ 54 w 54"/>
                  <a:gd name="T23" fmla="*/ 43 h 58"/>
                  <a:gd name="T24" fmla="*/ 45 w 54"/>
                  <a:gd name="T25" fmla="*/ 47 h 58"/>
                  <a:gd name="T26" fmla="*/ 39 w 54"/>
                  <a:gd name="T27" fmla="*/ 58 h 58"/>
                  <a:gd name="T28" fmla="*/ 31 w 54"/>
                  <a:gd name="T29" fmla="*/ 51 h 58"/>
                  <a:gd name="T30" fmla="*/ 28 w 54"/>
                  <a:gd name="T31" fmla="*/ 51 h 58"/>
                  <a:gd name="T32" fmla="*/ 18 w 54"/>
                  <a:gd name="T33" fmla="*/ 52 h 58"/>
                  <a:gd name="T34" fmla="*/ 18 w 54"/>
                  <a:gd name="T35" fmla="*/ 5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" h="58">
                    <a:moveTo>
                      <a:pt x="18" y="50"/>
                    </a:moveTo>
                    <a:cubicBezTo>
                      <a:pt x="18" y="48"/>
                      <a:pt x="18" y="46"/>
                      <a:pt x="18" y="46"/>
                    </a:cubicBezTo>
                    <a:cubicBezTo>
                      <a:pt x="17" y="44"/>
                      <a:pt x="16" y="42"/>
                      <a:pt x="15" y="40"/>
                    </a:cubicBezTo>
                    <a:cubicBezTo>
                      <a:pt x="12" y="34"/>
                      <a:pt x="5" y="29"/>
                      <a:pt x="0" y="26"/>
                    </a:cubicBezTo>
                    <a:cubicBezTo>
                      <a:pt x="2" y="22"/>
                      <a:pt x="5" y="18"/>
                      <a:pt x="6" y="14"/>
                    </a:cubicBezTo>
                    <a:cubicBezTo>
                      <a:pt x="7" y="9"/>
                      <a:pt x="6" y="4"/>
                      <a:pt x="3" y="1"/>
                    </a:cubicBezTo>
                    <a:cubicBezTo>
                      <a:pt x="5" y="3"/>
                      <a:pt x="12" y="4"/>
                      <a:pt x="15" y="4"/>
                    </a:cubicBezTo>
                    <a:cubicBezTo>
                      <a:pt x="20" y="4"/>
                      <a:pt x="24" y="2"/>
                      <a:pt x="27" y="0"/>
                    </a:cubicBezTo>
                    <a:cubicBezTo>
                      <a:pt x="27" y="4"/>
                      <a:pt x="29" y="8"/>
                      <a:pt x="32" y="11"/>
                    </a:cubicBezTo>
                    <a:cubicBezTo>
                      <a:pt x="35" y="14"/>
                      <a:pt x="39" y="15"/>
                      <a:pt x="43" y="15"/>
                    </a:cubicBezTo>
                    <a:cubicBezTo>
                      <a:pt x="41" y="20"/>
                      <a:pt x="41" y="26"/>
                      <a:pt x="44" y="31"/>
                    </a:cubicBezTo>
                    <a:cubicBezTo>
                      <a:pt x="46" y="35"/>
                      <a:pt x="50" y="39"/>
                      <a:pt x="54" y="43"/>
                    </a:cubicBezTo>
                    <a:cubicBezTo>
                      <a:pt x="51" y="43"/>
                      <a:pt x="47" y="44"/>
                      <a:pt x="45" y="47"/>
                    </a:cubicBezTo>
                    <a:cubicBezTo>
                      <a:pt x="42" y="50"/>
                      <a:pt x="41" y="55"/>
                      <a:pt x="39" y="58"/>
                    </a:cubicBezTo>
                    <a:cubicBezTo>
                      <a:pt x="40" y="56"/>
                      <a:pt x="33" y="52"/>
                      <a:pt x="31" y="51"/>
                    </a:cubicBezTo>
                    <a:cubicBezTo>
                      <a:pt x="30" y="51"/>
                      <a:pt x="29" y="51"/>
                      <a:pt x="28" y="51"/>
                    </a:cubicBezTo>
                    <a:cubicBezTo>
                      <a:pt x="25" y="51"/>
                      <a:pt x="21" y="51"/>
                      <a:pt x="18" y="52"/>
                    </a:cubicBezTo>
                    <a:cubicBezTo>
                      <a:pt x="18" y="52"/>
                      <a:pt x="18" y="51"/>
                      <a:pt x="18" y="50"/>
                    </a:cubicBezTo>
                  </a:path>
                </a:pathLst>
              </a:custGeom>
              <a:solidFill>
                <a:srgbClr val="3D8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79" name="Freeform 469"/>
              <p:cNvSpPr/>
              <p:nvPr/>
            </p:nvSpPr>
            <p:spPr bwMode="auto">
              <a:xfrm>
                <a:off x="8401050" y="4171950"/>
                <a:ext cx="109538" cy="169863"/>
              </a:xfrm>
              <a:custGeom>
                <a:avLst/>
                <a:gdLst>
                  <a:gd name="T0" fmla="*/ 0 w 29"/>
                  <a:gd name="T1" fmla="*/ 1 h 45"/>
                  <a:gd name="T2" fmla="*/ 14 w 29"/>
                  <a:gd name="T3" fmla="*/ 20 h 45"/>
                  <a:gd name="T4" fmla="*/ 14 w 29"/>
                  <a:gd name="T5" fmla="*/ 20 h 45"/>
                  <a:gd name="T6" fmla="*/ 11 w 29"/>
                  <a:gd name="T7" fmla="*/ 18 h 45"/>
                  <a:gd name="T8" fmla="*/ 5 w 29"/>
                  <a:gd name="T9" fmla="*/ 16 h 45"/>
                  <a:gd name="T10" fmla="*/ 0 w 29"/>
                  <a:gd name="T11" fmla="*/ 15 h 45"/>
                  <a:gd name="T12" fmla="*/ 5 w 29"/>
                  <a:gd name="T13" fmla="*/ 17 h 45"/>
                  <a:gd name="T14" fmla="*/ 10 w 29"/>
                  <a:gd name="T15" fmla="*/ 20 h 45"/>
                  <a:gd name="T16" fmla="*/ 13 w 29"/>
                  <a:gd name="T17" fmla="*/ 21 h 45"/>
                  <a:gd name="T18" fmla="*/ 14 w 29"/>
                  <a:gd name="T19" fmla="*/ 23 h 45"/>
                  <a:gd name="T20" fmla="*/ 17 w 29"/>
                  <a:gd name="T21" fmla="*/ 24 h 45"/>
                  <a:gd name="T22" fmla="*/ 24 w 29"/>
                  <a:gd name="T23" fmla="*/ 37 h 45"/>
                  <a:gd name="T24" fmla="*/ 23 w 29"/>
                  <a:gd name="T25" fmla="*/ 36 h 45"/>
                  <a:gd name="T26" fmla="*/ 20 w 29"/>
                  <a:gd name="T27" fmla="*/ 34 h 45"/>
                  <a:gd name="T28" fmla="*/ 15 w 29"/>
                  <a:gd name="T29" fmla="*/ 33 h 45"/>
                  <a:gd name="T30" fmla="*/ 10 w 29"/>
                  <a:gd name="T31" fmla="*/ 32 h 45"/>
                  <a:gd name="T32" fmla="*/ 14 w 29"/>
                  <a:gd name="T33" fmla="*/ 34 h 45"/>
                  <a:gd name="T34" fmla="*/ 19 w 29"/>
                  <a:gd name="T35" fmla="*/ 36 h 45"/>
                  <a:gd name="T36" fmla="*/ 22 w 29"/>
                  <a:gd name="T37" fmla="*/ 38 h 45"/>
                  <a:gd name="T38" fmla="*/ 23 w 29"/>
                  <a:gd name="T39" fmla="*/ 39 h 45"/>
                  <a:gd name="T40" fmla="*/ 23 w 29"/>
                  <a:gd name="T41" fmla="*/ 39 h 45"/>
                  <a:gd name="T42" fmla="*/ 24 w 29"/>
                  <a:gd name="T43" fmla="*/ 39 h 45"/>
                  <a:gd name="T44" fmla="*/ 24 w 29"/>
                  <a:gd name="T45" fmla="*/ 40 h 45"/>
                  <a:gd name="T46" fmla="*/ 26 w 29"/>
                  <a:gd name="T47" fmla="*/ 41 h 45"/>
                  <a:gd name="T48" fmla="*/ 26 w 29"/>
                  <a:gd name="T49" fmla="*/ 41 h 45"/>
                  <a:gd name="T50" fmla="*/ 26 w 29"/>
                  <a:gd name="T51" fmla="*/ 41 h 45"/>
                  <a:gd name="T52" fmla="*/ 26 w 29"/>
                  <a:gd name="T53" fmla="*/ 41 h 45"/>
                  <a:gd name="T54" fmla="*/ 29 w 29"/>
                  <a:gd name="T55" fmla="*/ 45 h 45"/>
                  <a:gd name="T56" fmla="*/ 27 w 29"/>
                  <a:gd name="T57" fmla="*/ 39 h 45"/>
                  <a:gd name="T58" fmla="*/ 27 w 29"/>
                  <a:gd name="T59" fmla="*/ 37 h 45"/>
                  <a:gd name="T60" fmla="*/ 27 w 29"/>
                  <a:gd name="T61" fmla="*/ 37 h 45"/>
                  <a:gd name="T62" fmla="*/ 27 w 29"/>
                  <a:gd name="T63" fmla="*/ 37 h 45"/>
                  <a:gd name="T64" fmla="*/ 26 w 29"/>
                  <a:gd name="T65" fmla="*/ 20 h 45"/>
                  <a:gd name="T66" fmla="*/ 25 w 29"/>
                  <a:gd name="T67" fmla="*/ 35 h 45"/>
                  <a:gd name="T68" fmla="*/ 18 w 29"/>
                  <a:gd name="T69" fmla="*/ 23 h 45"/>
                  <a:gd name="T70" fmla="*/ 18 w 29"/>
                  <a:gd name="T71" fmla="*/ 23 h 45"/>
                  <a:gd name="T72" fmla="*/ 18 w 29"/>
                  <a:gd name="T73" fmla="*/ 23 h 45"/>
                  <a:gd name="T74" fmla="*/ 18 w 29"/>
                  <a:gd name="T75" fmla="*/ 22 h 45"/>
                  <a:gd name="T76" fmla="*/ 18 w 29"/>
                  <a:gd name="T77" fmla="*/ 22 h 45"/>
                  <a:gd name="T78" fmla="*/ 18 w 29"/>
                  <a:gd name="T79" fmla="*/ 21 h 45"/>
                  <a:gd name="T80" fmla="*/ 18 w 29"/>
                  <a:gd name="T81" fmla="*/ 21 h 45"/>
                  <a:gd name="T82" fmla="*/ 18 w 29"/>
                  <a:gd name="T83" fmla="*/ 21 h 45"/>
                  <a:gd name="T84" fmla="*/ 14 w 29"/>
                  <a:gd name="T85" fmla="*/ 3 h 45"/>
                  <a:gd name="T86" fmla="*/ 15 w 29"/>
                  <a:gd name="T87" fmla="*/ 18 h 45"/>
                  <a:gd name="T88" fmla="*/ 0 w 29"/>
                  <a:gd name="T89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" h="45">
                    <a:moveTo>
                      <a:pt x="0" y="1"/>
                    </a:moveTo>
                    <a:cubicBezTo>
                      <a:pt x="0" y="1"/>
                      <a:pt x="7" y="9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19"/>
                      <a:pt x="12" y="19"/>
                      <a:pt x="11" y="18"/>
                    </a:cubicBezTo>
                    <a:cubicBezTo>
                      <a:pt x="9" y="17"/>
                      <a:pt x="7" y="16"/>
                      <a:pt x="5" y="16"/>
                    </a:cubicBezTo>
                    <a:cubicBezTo>
                      <a:pt x="2" y="14"/>
                      <a:pt x="0" y="14"/>
                      <a:pt x="0" y="15"/>
                    </a:cubicBezTo>
                    <a:cubicBezTo>
                      <a:pt x="0" y="15"/>
                      <a:pt x="2" y="16"/>
                      <a:pt x="5" y="17"/>
                    </a:cubicBezTo>
                    <a:cubicBezTo>
                      <a:pt x="6" y="18"/>
                      <a:pt x="8" y="18"/>
                      <a:pt x="10" y="20"/>
                    </a:cubicBezTo>
                    <a:cubicBezTo>
                      <a:pt x="11" y="20"/>
                      <a:pt x="12" y="21"/>
                      <a:pt x="13" y="21"/>
                    </a:cubicBezTo>
                    <a:cubicBezTo>
                      <a:pt x="13" y="22"/>
                      <a:pt x="14" y="22"/>
                      <a:pt x="14" y="23"/>
                    </a:cubicBezTo>
                    <a:cubicBezTo>
                      <a:pt x="14" y="23"/>
                      <a:pt x="16" y="24"/>
                      <a:pt x="17" y="24"/>
                    </a:cubicBezTo>
                    <a:cubicBezTo>
                      <a:pt x="20" y="29"/>
                      <a:pt x="22" y="33"/>
                      <a:pt x="24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5"/>
                      <a:pt x="21" y="35"/>
                      <a:pt x="20" y="34"/>
                    </a:cubicBezTo>
                    <a:cubicBezTo>
                      <a:pt x="18" y="34"/>
                      <a:pt x="16" y="33"/>
                      <a:pt x="15" y="33"/>
                    </a:cubicBezTo>
                    <a:cubicBezTo>
                      <a:pt x="12" y="32"/>
                      <a:pt x="10" y="32"/>
                      <a:pt x="10" y="32"/>
                    </a:cubicBezTo>
                    <a:cubicBezTo>
                      <a:pt x="10" y="32"/>
                      <a:pt x="11" y="33"/>
                      <a:pt x="14" y="34"/>
                    </a:cubicBezTo>
                    <a:cubicBezTo>
                      <a:pt x="16" y="35"/>
                      <a:pt x="17" y="35"/>
                      <a:pt x="19" y="36"/>
                    </a:cubicBezTo>
                    <a:cubicBezTo>
                      <a:pt x="20" y="37"/>
                      <a:pt x="21" y="37"/>
                      <a:pt x="22" y="38"/>
                    </a:cubicBezTo>
                    <a:cubicBezTo>
                      <a:pt x="22" y="38"/>
                      <a:pt x="23" y="38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5" y="40"/>
                      <a:pt x="25" y="40"/>
                      <a:pt x="26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8" y="43"/>
                      <a:pt x="28" y="45"/>
                      <a:pt x="29" y="45"/>
                    </a:cubicBezTo>
                    <a:cubicBezTo>
                      <a:pt x="29" y="45"/>
                      <a:pt x="28" y="42"/>
                      <a:pt x="27" y="39"/>
                    </a:cubicBezTo>
                    <a:cubicBezTo>
                      <a:pt x="27" y="38"/>
                      <a:pt x="27" y="38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27"/>
                      <a:pt x="27" y="20"/>
                      <a:pt x="26" y="20"/>
                    </a:cubicBezTo>
                    <a:cubicBezTo>
                      <a:pt x="26" y="20"/>
                      <a:pt x="25" y="26"/>
                      <a:pt x="25" y="35"/>
                    </a:cubicBezTo>
                    <a:cubicBezTo>
                      <a:pt x="23" y="31"/>
                      <a:pt x="21" y="27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10"/>
                      <a:pt x="14" y="3"/>
                      <a:pt x="14" y="3"/>
                    </a:cubicBezTo>
                    <a:cubicBezTo>
                      <a:pt x="13" y="3"/>
                      <a:pt x="14" y="9"/>
                      <a:pt x="15" y="18"/>
                    </a:cubicBezTo>
                    <a:cubicBezTo>
                      <a:pt x="8" y="7"/>
                      <a:pt x="1" y="0"/>
                      <a:pt x="0" y="1"/>
                    </a:cubicBezTo>
                  </a:path>
                </a:pathLst>
              </a:custGeom>
              <a:solidFill>
                <a:srgbClr val="216D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0" name="Freeform 470"/>
              <p:cNvSpPr/>
              <p:nvPr/>
            </p:nvSpPr>
            <p:spPr bwMode="auto">
              <a:xfrm>
                <a:off x="8266113" y="4337050"/>
                <a:ext cx="247650" cy="177800"/>
              </a:xfrm>
              <a:custGeom>
                <a:avLst/>
                <a:gdLst>
                  <a:gd name="T0" fmla="*/ 52 w 66"/>
                  <a:gd name="T1" fmla="*/ 36 h 47"/>
                  <a:gd name="T2" fmla="*/ 48 w 66"/>
                  <a:gd name="T3" fmla="*/ 36 h 47"/>
                  <a:gd name="T4" fmla="*/ 42 w 66"/>
                  <a:gd name="T5" fmla="*/ 37 h 47"/>
                  <a:gd name="T6" fmla="*/ 24 w 66"/>
                  <a:gd name="T7" fmla="*/ 47 h 47"/>
                  <a:gd name="T8" fmla="*/ 14 w 66"/>
                  <a:gd name="T9" fmla="*/ 38 h 47"/>
                  <a:gd name="T10" fmla="*/ 0 w 66"/>
                  <a:gd name="T11" fmla="*/ 37 h 47"/>
                  <a:gd name="T12" fmla="*/ 7 w 66"/>
                  <a:gd name="T13" fmla="*/ 26 h 47"/>
                  <a:gd name="T14" fmla="*/ 7 w 66"/>
                  <a:gd name="T15" fmla="*/ 13 h 47"/>
                  <a:gd name="T16" fmla="*/ 19 w 66"/>
                  <a:gd name="T17" fmla="*/ 12 h 47"/>
                  <a:gd name="T18" fmla="*/ 27 w 66"/>
                  <a:gd name="T19" fmla="*/ 2 h 47"/>
                  <a:gd name="T20" fmla="*/ 41 w 66"/>
                  <a:gd name="T21" fmla="*/ 7 h 47"/>
                  <a:gd name="T22" fmla="*/ 56 w 66"/>
                  <a:gd name="T23" fmla="*/ 0 h 47"/>
                  <a:gd name="T24" fmla="*/ 57 w 66"/>
                  <a:gd name="T25" fmla="*/ 10 h 47"/>
                  <a:gd name="T26" fmla="*/ 66 w 66"/>
                  <a:gd name="T27" fmla="*/ 19 h 47"/>
                  <a:gd name="T28" fmla="*/ 57 w 66"/>
                  <a:gd name="T29" fmla="*/ 24 h 47"/>
                  <a:gd name="T30" fmla="*/ 56 w 66"/>
                  <a:gd name="T31" fmla="*/ 27 h 47"/>
                  <a:gd name="T32" fmla="*/ 54 w 66"/>
                  <a:gd name="T33" fmla="*/ 38 h 47"/>
                  <a:gd name="T34" fmla="*/ 52 w 66"/>
                  <a:gd name="T35" fmla="*/ 3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47">
                    <a:moveTo>
                      <a:pt x="52" y="36"/>
                    </a:moveTo>
                    <a:cubicBezTo>
                      <a:pt x="50" y="36"/>
                      <a:pt x="48" y="36"/>
                      <a:pt x="48" y="36"/>
                    </a:cubicBezTo>
                    <a:cubicBezTo>
                      <a:pt x="46" y="36"/>
                      <a:pt x="44" y="36"/>
                      <a:pt x="42" y="37"/>
                    </a:cubicBezTo>
                    <a:cubicBezTo>
                      <a:pt x="35" y="38"/>
                      <a:pt x="29" y="43"/>
                      <a:pt x="24" y="47"/>
                    </a:cubicBezTo>
                    <a:cubicBezTo>
                      <a:pt x="21" y="44"/>
                      <a:pt x="18" y="40"/>
                      <a:pt x="14" y="38"/>
                    </a:cubicBezTo>
                    <a:cubicBezTo>
                      <a:pt x="10" y="35"/>
                      <a:pt x="5" y="35"/>
                      <a:pt x="0" y="37"/>
                    </a:cubicBezTo>
                    <a:cubicBezTo>
                      <a:pt x="4" y="35"/>
                      <a:pt x="6" y="29"/>
                      <a:pt x="7" y="26"/>
                    </a:cubicBezTo>
                    <a:cubicBezTo>
                      <a:pt x="9" y="22"/>
                      <a:pt x="8" y="17"/>
                      <a:pt x="7" y="13"/>
                    </a:cubicBezTo>
                    <a:cubicBezTo>
                      <a:pt x="11" y="14"/>
                      <a:pt x="15" y="14"/>
                      <a:pt x="19" y="12"/>
                    </a:cubicBezTo>
                    <a:cubicBezTo>
                      <a:pt x="23" y="10"/>
                      <a:pt x="25" y="6"/>
                      <a:pt x="27" y="2"/>
                    </a:cubicBezTo>
                    <a:cubicBezTo>
                      <a:pt x="30" y="6"/>
                      <a:pt x="36" y="7"/>
                      <a:pt x="41" y="7"/>
                    </a:cubicBezTo>
                    <a:cubicBezTo>
                      <a:pt x="47" y="6"/>
                      <a:pt x="51" y="3"/>
                      <a:pt x="56" y="0"/>
                    </a:cubicBezTo>
                    <a:cubicBezTo>
                      <a:pt x="55" y="4"/>
                      <a:pt x="55" y="7"/>
                      <a:pt x="57" y="10"/>
                    </a:cubicBezTo>
                    <a:cubicBezTo>
                      <a:pt x="59" y="14"/>
                      <a:pt x="63" y="16"/>
                      <a:pt x="66" y="19"/>
                    </a:cubicBezTo>
                    <a:cubicBezTo>
                      <a:pt x="65" y="18"/>
                      <a:pt x="58" y="23"/>
                      <a:pt x="57" y="24"/>
                    </a:cubicBezTo>
                    <a:cubicBezTo>
                      <a:pt x="57" y="25"/>
                      <a:pt x="56" y="26"/>
                      <a:pt x="56" y="27"/>
                    </a:cubicBezTo>
                    <a:cubicBezTo>
                      <a:pt x="55" y="31"/>
                      <a:pt x="54" y="34"/>
                      <a:pt x="54" y="38"/>
                    </a:cubicBezTo>
                    <a:cubicBezTo>
                      <a:pt x="54" y="37"/>
                      <a:pt x="53" y="37"/>
                      <a:pt x="52" y="36"/>
                    </a:cubicBezTo>
                  </a:path>
                </a:pathLst>
              </a:custGeom>
              <a:solidFill>
                <a:srgbClr val="3D8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1" name="Freeform 471"/>
              <p:cNvSpPr/>
              <p:nvPr/>
            </p:nvSpPr>
            <p:spPr bwMode="auto">
              <a:xfrm>
                <a:off x="8296275" y="4383088"/>
                <a:ext cx="192088" cy="93663"/>
              </a:xfrm>
              <a:custGeom>
                <a:avLst/>
                <a:gdLst>
                  <a:gd name="T0" fmla="*/ 0 w 51"/>
                  <a:gd name="T1" fmla="*/ 20 h 25"/>
                  <a:gd name="T2" fmla="*/ 23 w 51"/>
                  <a:gd name="T3" fmla="*/ 13 h 25"/>
                  <a:gd name="T4" fmla="*/ 23 w 51"/>
                  <a:gd name="T5" fmla="*/ 13 h 25"/>
                  <a:gd name="T6" fmla="*/ 20 w 51"/>
                  <a:gd name="T7" fmla="*/ 15 h 25"/>
                  <a:gd name="T8" fmla="*/ 16 w 51"/>
                  <a:gd name="T9" fmla="*/ 20 h 25"/>
                  <a:gd name="T10" fmla="*/ 13 w 51"/>
                  <a:gd name="T11" fmla="*/ 24 h 25"/>
                  <a:gd name="T12" fmla="*/ 17 w 51"/>
                  <a:gd name="T13" fmla="*/ 21 h 25"/>
                  <a:gd name="T14" fmla="*/ 21 w 51"/>
                  <a:gd name="T15" fmla="*/ 17 h 25"/>
                  <a:gd name="T16" fmla="*/ 24 w 51"/>
                  <a:gd name="T17" fmla="*/ 15 h 25"/>
                  <a:gd name="T18" fmla="*/ 25 w 51"/>
                  <a:gd name="T19" fmla="*/ 13 h 25"/>
                  <a:gd name="T20" fmla="*/ 27 w 51"/>
                  <a:gd name="T21" fmla="*/ 11 h 25"/>
                  <a:gd name="T22" fmla="*/ 42 w 51"/>
                  <a:gd name="T23" fmla="*/ 8 h 25"/>
                  <a:gd name="T24" fmla="*/ 41 w 51"/>
                  <a:gd name="T25" fmla="*/ 9 h 25"/>
                  <a:gd name="T26" fmla="*/ 38 w 51"/>
                  <a:gd name="T27" fmla="*/ 12 h 25"/>
                  <a:gd name="T28" fmla="*/ 35 w 51"/>
                  <a:gd name="T29" fmla="*/ 16 h 25"/>
                  <a:gd name="T30" fmla="*/ 33 w 51"/>
                  <a:gd name="T31" fmla="*/ 21 h 25"/>
                  <a:gd name="T32" fmla="*/ 36 w 51"/>
                  <a:gd name="T33" fmla="*/ 17 h 25"/>
                  <a:gd name="T34" fmla="*/ 40 w 51"/>
                  <a:gd name="T35" fmla="*/ 13 h 25"/>
                  <a:gd name="T36" fmla="*/ 42 w 51"/>
                  <a:gd name="T37" fmla="*/ 11 h 25"/>
                  <a:gd name="T38" fmla="*/ 43 w 51"/>
                  <a:gd name="T39" fmla="*/ 10 h 25"/>
                  <a:gd name="T40" fmla="*/ 43 w 51"/>
                  <a:gd name="T41" fmla="*/ 9 h 25"/>
                  <a:gd name="T42" fmla="*/ 44 w 51"/>
                  <a:gd name="T43" fmla="*/ 9 h 25"/>
                  <a:gd name="T44" fmla="*/ 44 w 51"/>
                  <a:gd name="T45" fmla="*/ 9 h 25"/>
                  <a:gd name="T46" fmla="*/ 46 w 51"/>
                  <a:gd name="T47" fmla="*/ 8 h 25"/>
                  <a:gd name="T48" fmla="*/ 46 w 51"/>
                  <a:gd name="T49" fmla="*/ 8 h 25"/>
                  <a:gd name="T50" fmla="*/ 46 w 51"/>
                  <a:gd name="T51" fmla="*/ 8 h 25"/>
                  <a:gd name="T52" fmla="*/ 46 w 51"/>
                  <a:gd name="T53" fmla="*/ 7 h 25"/>
                  <a:gd name="T54" fmla="*/ 51 w 51"/>
                  <a:gd name="T55" fmla="*/ 6 h 25"/>
                  <a:gd name="T56" fmla="*/ 45 w 51"/>
                  <a:gd name="T57" fmla="*/ 6 h 25"/>
                  <a:gd name="T58" fmla="*/ 43 w 51"/>
                  <a:gd name="T59" fmla="*/ 6 h 25"/>
                  <a:gd name="T60" fmla="*/ 43 w 51"/>
                  <a:gd name="T61" fmla="*/ 6 h 25"/>
                  <a:gd name="T62" fmla="*/ 43 w 51"/>
                  <a:gd name="T63" fmla="*/ 6 h 25"/>
                  <a:gd name="T64" fmla="*/ 26 w 51"/>
                  <a:gd name="T65" fmla="*/ 1 h 25"/>
                  <a:gd name="T66" fmla="*/ 40 w 51"/>
                  <a:gd name="T67" fmla="*/ 7 h 25"/>
                  <a:gd name="T68" fmla="*/ 27 w 51"/>
                  <a:gd name="T69" fmla="*/ 10 h 25"/>
                  <a:gd name="T70" fmla="*/ 27 w 51"/>
                  <a:gd name="T71" fmla="*/ 10 h 25"/>
                  <a:gd name="T72" fmla="*/ 27 w 51"/>
                  <a:gd name="T73" fmla="*/ 10 h 25"/>
                  <a:gd name="T74" fmla="*/ 26 w 51"/>
                  <a:gd name="T75" fmla="*/ 10 h 25"/>
                  <a:gd name="T76" fmla="*/ 26 w 51"/>
                  <a:gd name="T77" fmla="*/ 10 h 25"/>
                  <a:gd name="T78" fmla="*/ 24 w 51"/>
                  <a:gd name="T79" fmla="*/ 9 h 25"/>
                  <a:gd name="T80" fmla="*/ 24 w 51"/>
                  <a:gd name="T81" fmla="*/ 9 h 25"/>
                  <a:gd name="T82" fmla="*/ 6 w 51"/>
                  <a:gd name="T83" fmla="*/ 8 h 25"/>
                  <a:gd name="T84" fmla="*/ 22 w 51"/>
                  <a:gd name="T85" fmla="*/ 11 h 25"/>
                  <a:gd name="T86" fmla="*/ 0 w 51"/>
                  <a:gd name="T87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1" h="25">
                    <a:moveTo>
                      <a:pt x="0" y="20"/>
                    </a:moveTo>
                    <a:cubicBezTo>
                      <a:pt x="1" y="21"/>
                      <a:pt x="10" y="16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4"/>
                      <a:pt x="21" y="15"/>
                      <a:pt x="20" y="15"/>
                    </a:cubicBezTo>
                    <a:cubicBezTo>
                      <a:pt x="18" y="17"/>
                      <a:pt x="17" y="18"/>
                      <a:pt x="16" y="20"/>
                    </a:cubicBezTo>
                    <a:cubicBezTo>
                      <a:pt x="14" y="22"/>
                      <a:pt x="13" y="24"/>
                      <a:pt x="13" y="24"/>
                    </a:cubicBezTo>
                    <a:cubicBezTo>
                      <a:pt x="14" y="25"/>
                      <a:pt x="15" y="23"/>
                      <a:pt x="17" y="21"/>
                    </a:cubicBezTo>
                    <a:cubicBezTo>
                      <a:pt x="18" y="19"/>
                      <a:pt x="19" y="18"/>
                      <a:pt x="21" y="17"/>
                    </a:cubicBezTo>
                    <a:cubicBezTo>
                      <a:pt x="22" y="16"/>
                      <a:pt x="23" y="15"/>
                      <a:pt x="24" y="15"/>
                    </a:cubicBezTo>
                    <a:cubicBezTo>
                      <a:pt x="24" y="14"/>
                      <a:pt x="25" y="14"/>
                      <a:pt x="25" y="13"/>
                    </a:cubicBezTo>
                    <a:cubicBezTo>
                      <a:pt x="25" y="13"/>
                      <a:pt x="27" y="12"/>
                      <a:pt x="27" y="11"/>
                    </a:cubicBezTo>
                    <a:cubicBezTo>
                      <a:pt x="33" y="10"/>
                      <a:pt x="38" y="9"/>
                      <a:pt x="42" y="8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0" y="10"/>
                      <a:pt x="39" y="11"/>
                      <a:pt x="38" y="12"/>
                    </a:cubicBezTo>
                    <a:cubicBezTo>
                      <a:pt x="37" y="13"/>
                      <a:pt x="36" y="15"/>
                      <a:pt x="35" y="16"/>
                    </a:cubicBezTo>
                    <a:cubicBezTo>
                      <a:pt x="33" y="19"/>
                      <a:pt x="32" y="20"/>
                      <a:pt x="33" y="21"/>
                    </a:cubicBezTo>
                    <a:cubicBezTo>
                      <a:pt x="33" y="21"/>
                      <a:pt x="34" y="19"/>
                      <a:pt x="36" y="17"/>
                    </a:cubicBezTo>
                    <a:cubicBezTo>
                      <a:pt x="37" y="16"/>
                      <a:pt x="38" y="14"/>
                      <a:pt x="40" y="13"/>
                    </a:cubicBezTo>
                    <a:cubicBezTo>
                      <a:pt x="40" y="12"/>
                      <a:pt x="41" y="11"/>
                      <a:pt x="42" y="11"/>
                    </a:cubicBezTo>
                    <a:cubicBezTo>
                      <a:pt x="42" y="10"/>
                      <a:pt x="43" y="10"/>
                      <a:pt x="43" y="10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5" y="8"/>
                      <a:pt x="45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9" y="7"/>
                      <a:pt x="51" y="7"/>
                      <a:pt x="51" y="6"/>
                    </a:cubicBezTo>
                    <a:cubicBezTo>
                      <a:pt x="51" y="6"/>
                      <a:pt x="48" y="6"/>
                      <a:pt x="45" y="6"/>
                    </a:cubicBezTo>
                    <a:cubicBezTo>
                      <a:pt x="44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4" y="3"/>
                      <a:pt x="26" y="0"/>
                      <a:pt x="26" y="1"/>
                    </a:cubicBezTo>
                    <a:cubicBezTo>
                      <a:pt x="26" y="2"/>
                      <a:pt x="32" y="4"/>
                      <a:pt x="40" y="7"/>
                    </a:cubicBezTo>
                    <a:cubicBezTo>
                      <a:pt x="36" y="7"/>
                      <a:pt x="32" y="8"/>
                      <a:pt x="27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5" y="10"/>
                      <a:pt x="25" y="10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14" y="8"/>
                      <a:pt x="6" y="8"/>
                      <a:pt x="6" y="8"/>
                    </a:cubicBezTo>
                    <a:cubicBezTo>
                      <a:pt x="6" y="9"/>
                      <a:pt x="13" y="9"/>
                      <a:pt x="22" y="11"/>
                    </a:cubicBezTo>
                    <a:cubicBezTo>
                      <a:pt x="9" y="15"/>
                      <a:pt x="0" y="20"/>
                      <a:pt x="0" y="20"/>
                    </a:cubicBezTo>
                  </a:path>
                </a:pathLst>
              </a:custGeom>
              <a:solidFill>
                <a:srgbClr val="216D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2" name="Freeform 472"/>
              <p:cNvSpPr/>
              <p:nvPr/>
            </p:nvSpPr>
            <p:spPr bwMode="auto">
              <a:xfrm>
                <a:off x="8472488" y="4289425"/>
                <a:ext cx="112713" cy="96838"/>
              </a:xfrm>
              <a:custGeom>
                <a:avLst/>
                <a:gdLst>
                  <a:gd name="T0" fmla="*/ 8 w 30"/>
                  <a:gd name="T1" fmla="*/ 4 h 26"/>
                  <a:gd name="T2" fmla="*/ 14 w 30"/>
                  <a:gd name="T3" fmla="*/ 25 h 26"/>
                  <a:gd name="T4" fmla="*/ 19 w 30"/>
                  <a:gd name="T5" fmla="*/ 26 h 26"/>
                  <a:gd name="T6" fmla="*/ 24 w 30"/>
                  <a:gd name="T7" fmla="*/ 24 h 26"/>
                  <a:gd name="T8" fmla="*/ 28 w 30"/>
                  <a:gd name="T9" fmla="*/ 20 h 26"/>
                  <a:gd name="T10" fmla="*/ 28 w 30"/>
                  <a:gd name="T11" fmla="*/ 8 h 26"/>
                  <a:gd name="T12" fmla="*/ 20 w 30"/>
                  <a:gd name="T13" fmla="*/ 2 h 26"/>
                  <a:gd name="T14" fmla="*/ 8 w 30"/>
                  <a:gd name="T15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6">
                    <a:moveTo>
                      <a:pt x="8" y="4"/>
                    </a:moveTo>
                    <a:cubicBezTo>
                      <a:pt x="0" y="11"/>
                      <a:pt x="5" y="22"/>
                      <a:pt x="14" y="25"/>
                    </a:cubicBezTo>
                    <a:cubicBezTo>
                      <a:pt x="16" y="26"/>
                      <a:pt x="18" y="26"/>
                      <a:pt x="19" y="26"/>
                    </a:cubicBezTo>
                    <a:cubicBezTo>
                      <a:pt x="21" y="26"/>
                      <a:pt x="22" y="25"/>
                      <a:pt x="24" y="24"/>
                    </a:cubicBezTo>
                    <a:cubicBezTo>
                      <a:pt x="26" y="23"/>
                      <a:pt x="27" y="21"/>
                      <a:pt x="28" y="20"/>
                    </a:cubicBezTo>
                    <a:cubicBezTo>
                      <a:pt x="30" y="16"/>
                      <a:pt x="30" y="12"/>
                      <a:pt x="28" y="8"/>
                    </a:cubicBezTo>
                    <a:cubicBezTo>
                      <a:pt x="26" y="5"/>
                      <a:pt x="23" y="3"/>
                      <a:pt x="20" y="2"/>
                    </a:cubicBezTo>
                    <a:cubicBezTo>
                      <a:pt x="16" y="0"/>
                      <a:pt x="12" y="1"/>
                      <a:pt x="8" y="4"/>
                    </a:cubicBezTo>
                  </a:path>
                </a:pathLst>
              </a:custGeom>
              <a:solidFill>
                <a:srgbClr val="BC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3" name="Freeform 473"/>
              <p:cNvSpPr/>
              <p:nvPr/>
            </p:nvSpPr>
            <p:spPr bwMode="auto">
              <a:xfrm>
                <a:off x="8499475" y="4303713"/>
                <a:ext cx="63500" cy="30163"/>
              </a:xfrm>
              <a:custGeom>
                <a:avLst/>
                <a:gdLst>
                  <a:gd name="T0" fmla="*/ 9 w 17"/>
                  <a:gd name="T1" fmla="*/ 0 h 8"/>
                  <a:gd name="T2" fmla="*/ 8 w 17"/>
                  <a:gd name="T3" fmla="*/ 0 h 8"/>
                  <a:gd name="T4" fmla="*/ 8 w 17"/>
                  <a:gd name="T5" fmla="*/ 0 h 8"/>
                  <a:gd name="T6" fmla="*/ 8 w 17"/>
                  <a:gd name="T7" fmla="*/ 0 h 8"/>
                  <a:gd name="T8" fmla="*/ 8 w 17"/>
                  <a:gd name="T9" fmla="*/ 0 h 8"/>
                  <a:gd name="T10" fmla="*/ 7 w 17"/>
                  <a:gd name="T11" fmla="*/ 0 h 8"/>
                  <a:gd name="T12" fmla="*/ 7 w 17"/>
                  <a:gd name="T13" fmla="*/ 0 h 8"/>
                  <a:gd name="T14" fmla="*/ 1 w 17"/>
                  <a:gd name="T15" fmla="*/ 5 h 8"/>
                  <a:gd name="T16" fmla="*/ 0 w 17"/>
                  <a:gd name="T17" fmla="*/ 8 h 8"/>
                  <a:gd name="T18" fmla="*/ 0 w 17"/>
                  <a:gd name="T19" fmla="*/ 8 h 8"/>
                  <a:gd name="T20" fmla="*/ 2 w 17"/>
                  <a:gd name="T21" fmla="*/ 6 h 8"/>
                  <a:gd name="T22" fmla="*/ 7 w 17"/>
                  <a:gd name="T23" fmla="*/ 3 h 8"/>
                  <a:gd name="T24" fmla="*/ 7 w 17"/>
                  <a:gd name="T25" fmla="*/ 3 h 8"/>
                  <a:gd name="T26" fmla="*/ 7 w 17"/>
                  <a:gd name="T27" fmla="*/ 3 h 8"/>
                  <a:gd name="T28" fmla="*/ 8 w 17"/>
                  <a:gd name="T29" fmla="*/ 3 h 8"/>
                  <a:gd name="T30" fmla="*/ 9 w 17"/>
                  <a:gd name="T31" fmla="*/ 3 h 8"/>
                  <a:gd name="T32" fmla="*/ 9 w 17"/>
                  <a:gd name="T33" fmla="*/ 3 h 8"/>
                  <a:gd name="T34" fmla="*/ 9 w 17"/>
                  <a:gd name="T35" fmla="*/ 3 h 8"/>
                  <a:gd name="T36" fmla="*/ 14 w 17"/>
                  <a:gd name="T37" fmla="*/ 4 h 8"/>
                  <a:gd name="T38" fmla="*/ 17 w 17"/>
                  <a:gd name="T39" fmla="*/ 6 h 8"/>
                  <a:gd name="T40" fmla="*/ 17 w 17"/>
                  <a:gd name="T41" fmla="*/ 5 h 8"/>
                  <a:gd name="T42" fmla="*/ 16 w 17"/>
                  <a:gd name="T43" fmla="*/ 3 h 8"/>
                  <a:gd name="T44" fmla="*/ 9 w 17"/>
                  <a:gd name="T4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" h="8">
                    <a:moveTo>
                      <a:pt x="9" y="0"/>
                    </a:move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1" y="3"/>
                      <a:pt x="1" y="5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7"/>
                      <a:pt x="2" y="6"/>
                    </a:cubicBezTo>
                    <a:cubicBezTo>
                      <a:pt x="3" y="5"/>
                      <a:pt x="5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1" y="3"/>
                      <a:pt x="13" y="4"/>
                      <a:pt x="14" y="4"/>
                    </a:cubicBezTo>
                    <a:cubicBezTo>
                      <a:pt x="16" y="5"/>
                      <a:pt x="16" y="6"/>
                      <a:pt x="17" y="6"/>
                    </a:cubicBezTo>
                    <a:cubicBezTo>
                      <a:pt x="17" y="6"/>
                      <a:pt x="17" y="5"/>
                      <a:pt x="17" y="5"/>
                    </a:cubicBezTo>
                    <a:cubicBezTo>
                      <a:pt x="17" y="5"/>
                      <a:pt x="17" y="4"/>
                      <a:pt x="16" y="3"/>
                    </a:cubicBezTo>
                    <a:cubicBezTo>
                      <a:pt x="14" y="1"/>
                      <a:pt x="12" y="0"/>
                      <a:pt x="9" y="0"/>
                    </a:cubicBezTo>
                  </a:path>
                </a:pathLst>
              </a:custGeom>
              <a:solidFill>
                <a:srgbClr val="C94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4" name="Freeform 474"/>
              <p:cNvSpPr/>
              <p:nvPr/>
            </p:nvSpPr>
            <p:spPr bwMode="auto">
              <a:xfrm>
                <a:off x="8401050" y="4386263"/>
                <a:ext cx="101600" cy="98425"/>
              </a:xfrm>
              <a:custGeom>
                <a:avLst/>
                <a:gdLst>
                  <a:gd name="T0" fmla="*/ 10 w 27"/>
                  <a:gd name="T1" fmla="*/ 24 h 26"/>
                  <a:gd name="T2" fmla="*/ 8 w 27"/>
                  <a:gd name="T3" fmla="*/ 2 h 26"/>
                  <a:gd name="T4" fmla="*/ 13 w 27"/>
                  <a:gd name="T5" fmla="*/ 0 h 26"/>
                  <a:gd name="T6" fmla="*/ 18 w 27"/>
                  <a:gd name="T7" fmla="*/ 0 h 26"/>
                  <a:gd name="T8" fmla="*/ 23 w 27"/>
                  <a:gd name="T9" fmla="*/ 3 h 26"/>
                  <a:gd name="T10" fmla="*/ 27 w 27"/>
                  <a:gd name="T11" fmla="*/ 14 h 26"/>
                  <a:gd name="T12" fmla="*/ 22 w 27"/>
                  <a:gd name="T13" fmla="*/ 22 h 26"/>
                  <a:gd name="T14" fmla="*/ 10 w 27"/>
                  <a:gd name="T15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6">
                    <a:moveTo>
                      <a:pt x="10" y="24"/>
                    </a:moveTo>
                    <a:cubicBezTo>
                      <a:pt x="0" y="20"/>
                      <a:pt x="1" y="9"/>
                      <a:pt x="8" y="2"/>
                    </a:cubicBezTo>
                    <a:cubicBezTo>
                      <a:pt x="9" y="1"/>
                      <a:pt x="11" y="0"/>
                      <a:pt x="13" y="0"/>
                    </a:cubicBezTo>
                    <a:cubicBezTo>
                      <a:pt x="14" y="0"/>
                      <a:pt x="16" y="0"/>
                      <a:pt x="18" y="0"/>
                    </a:cubicBezTo>
                    <a:cubicBezTo>
                      <a:pt x="20" y="1"/>
                      <a:pt x="22" y="1"/>
                      <a:pt x="23" y="3"/>
                    </a:cubicBezTo>
                    <a:cubicBezTo>
                      <a:pt x="26" y="5"/>
                      <a:pt x="27" y="10"/>
                      <a:pt x="27" y="14"/>
                    </a:cubicBezTo>
                    <a:cubicBezTo>
                      <a:pt x="26" y="17"/>
                      <a:pt x="25" y="20"/>
                      <a:pt x="22" y="22"/>
                    </a:cubicBezTo>
                    <a:cubicBezTo>
                      <a:pt x="19" y="25"/>
                      <a:pt x="14" y="26"/>
                      <a:pt x="10" y="24"/>
                    </a:cubicBezTo>
                  </a:path>
                </a:pathLst>
              </a:custGeom>
              <a:solidFill>
                <a:srgbClr val="BC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5" name="Freeform 475"/>
              <p:cNvSpPr/>
              <p:nvPr/>
            </p:nvSpPr>
            <p:spPr bwMode="auto">
              <a:xfrm>
                <a:off x="8423275" y="4440238"/>
                <a:ext cx="68263" cy="30163"/>
              </a:xfrm>
              <a:custGeom>
                <a:avLst/>
                <a:gdLst>
                  <a:gd name="T0" fmla="*/ 17 w 18"/>
                  <a:gd name="T1" fmla="*/ 0 h 8"/>
                  <a:gd name="T2" fmla="*/ 15 w 18"/>
                  <a:gd name="T3" fmla="*/ 2 h 8"/>
                  <a:gd name="T4" fmla="*/ 10 w 18"/>
                  <a:gd name="T5" fmla="*/ 5 h 8"/>
                  <a:gd name="T6" fmla="*/ 10 w 18"/>
                  <a:gd name="T7" fmla="*/ 5 h 8"/>
                  <a:gd name="T8" fmla="*/ 10 w 18"/>
                  <a:gd name="T9" fmla="*/ 5 h 8"/>
                  <a:gd name="T10" fmla="*/ 9 w 18"/>
                  <a:gd name="T11" fmla="*/ 5 h 8"/>
                  <a:gd name="T12" fmla="*/ 9 w 18"/>
                  <a:gd name="T13" fmla="*/ 5 h 8"/>
                  <a:gd name="T14" fmla="*/ 8 w 18"/>
                  <a:gd name="T15" fmla="*/ 6 h 8"/>
                  <a:gd name="T16" fmla="*/ 3 w 18"/>
                  <a:gd name="T17" fmla="*/ 4 h 8"/>
                  <a:gd name="T18" fmla="*/ 1 w 18"/>
                  <a:gd name="T19" fmla="*/ 3 h 8"/>
                  <a:gd name="T20" fmla="*/ 0 w 18"/>
                  <a:gd name="T21" fmla="*/ 3 h 8"/>
                  <a:gd name="T22" fmla="*/ 2 w 18"/>
                  <a:gd name="T23" fmla="*/ 6 h 8"/>
                  <a:gd name="T24" fmla="*/ 8 w 18"/>
                  <a:gd name="T25" fmla="*/ 8 h 8"/>
                  <a:gd name="T26" fmla="*/ 9 w 18"/>
                  <a:gd name="T27" fmla="*/ 8 h 8"/>
                  <a:gd name="T28" fmla="*/ 9 w 18"/>
                  <a:gd name="T29" fmla="*/ 8 h 8"/>
                  <a:gd name="T30" fmla="*/ 10 w 18"/>
                  <a:gd name="T31" fmla="*/ 8 h 8"/>
                  <a:gd name="T32" fmla="*/ 11 w 18"/>
                  <a:gd name="T33" fmla="*/ 8 h 8"/>
                  <a:gd name="T34" fmla="*/ 11 w 18"/>
                  <a:gd name="T35" fmla="*/ 8 h 8"/>
                  <a:gd name="T36" fmla="*/ 17 w 18"/>
                  <a:gd name="T37" fmla="*/ 3 h 8"/>
                  <a:gd name="T38" fmla="*/ 17 w 18"/>
                  <a:gd name="T39" fmla="*/ 0 h 8"/>
                  <a:gd name="T40" fmla="*/ 17 w 18"/>
                  <a:gd name="T4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8">
                    <a:moveTo>
                      <a:pt x="17" y="0"/>
                    </a:moveTo>
                    <a:cubicBezTo>
                      <a:pt x="17" y="0"/>
                      <a:pt x="16" y="1"/>
                      <a:pt x="15" y="2"/>
                    </a:cubicBezTo>
                    <a:cubicBezTo>
                      <a:pt x="14" y="3"/>
                      <a:pt x="12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6" y="6"/>
                      <a:pt x="4" y="5"/>
                      <a:pt x="3" y="4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5"/>
                      <a:pt x="2" y="6"/>
                    </a:cubicBezTo>
                    <a:cubicBezTo>
                      <a:pt x="3" y="7"/>
                      <a:pt x="5" y="8"/>
                      <a:pt x="8" y="8"/>
                    </a:cubicBezTo>
                    <a:cubicBezTo>
                      <a:pt x="8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4" y="7"/>
                      <a:pt x="16" y="5"/>
                      <a:pt x="17" y="3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C94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6" name="Freeform 476"/>
              <p:cNvSpPr/>
              <p:nvPr/>
            </p:nvSpPr>
            <p:spPr bwMode="auto">
              <a:xfrm>
                <a:off x="8488363" y="4379913"/>
                <a:ext cx="96838" cy="104775"/>
              </a:xfrm>
              <a:custGeom>
                <a:avLst/>
                <a:gdLst>
                  <a:gd name="T0" fmla="*/ 17 w 26"/>
                  <a:gd name="T1" fmla="*/ 24 h 28"/>
                  <a:gd name="T2" fmla="*/ 2 w 26"/>
                  <a:gd name="T3" fmla="*/ 9 h 28"/>
                  <a:gd name="T4" fmla="*/ 4 w 26"/>
                  <a:gd name="T5" fmla="*/ 4 h 28"/>
                  <a:gd name="T6" fmla="*/ 8 w 26"/>
                  <a:gd name="T7" fmla="*/ 1 h 28"/>
                  <a:gd name="T8" fmla="*/ 14 w 26"/>
                  <a:gd name="T9" fmla="*/ 0 h 28"/>
                  <a:gd name="T10" fmla="*/ 24 w 26"/>
                  <a:gd name="T11" fmla="*/ 6 h 28"/>
                  <a:gd name="T12" fmla="*/ 25 w 26"/>
                  <a:gd name="T13" fmla="*/ 16 h 28"/>
                  <a:gd name="T14" fmla="*/ 17 w 26"/>
                  <a:gd name="T15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8">
                    <a:moveTo>
                      <a:pt x="17" y="24"/>
                    </a:moveTo>
                    <a:cubicBezTo>
                      <a:pt x="7" y="28"/>
                      <a:pt x="0" y="18"/>
                      <a:pt x="2" y="9"/>
                    </a:cubicBezTo>
                    <a:cubicBezTo>
                      <a:pt x="2" y="7"/>
                      <a:pt x="3" y="5"/>
                      <a:pt x="4" y="4"/>
                    </a:cubicBezTo>
                    <a:cubicBezTo>
                      <a:pt x="5" y="3"/>
                      <a:pt x="7" y="2"/>
                      <a:pt x="8" y="1"/>
                    </a:cubicBezTo>
                    <a:cubicBezTo>
                      <a:pt x="10" y="0"/>
                      <a:pt x="12" y="0"/>
                      <a:pt x="14" y="0"/>
                    </a:cubicBezTo>
                    <a:cubicBezTo>
                      <a:pt x="18" y="0"/>
                      <a:pt x="22" y="3"/>
                      <a:pt x="24" y="6"/>
                    </a:cubicBezTo>
                    <a:cubicBezTo>
                      <a:pt x="25" y="9"/>
                      <a:pt x="26" y="12"/>
                      <a:pt x="25" y="16"/>
                    </a:cubicBezTo>
                    <a:cubicBezTo>
                      <a:pt x="24" y="20"/>
                      <a:pt x="21" y="23"/>
                      <a:pt x="17" y="24"/>
                    </a:cubicBezTo>
                  </a:path>
                </a:pathLst>
              </a:custGeom>
              <a:solidFill>
                <a:srgbClr val="A113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7" name="Freeform 477"/>
              <p:cNvSpPr/>
              <p:nvPr/>
            </p:nvSpPr>
            <p:spPr bwMode="auto">
              <a:xfrm>
                <a:off x="8521700" y="4410075"/>
                <a:ext cx="52388" cy="55563"/>
              </a:xfrm>
              <a:custGeom>
                <a:avLst/>
                <a:gdLst>
                  <a:gd name="T0" fmla="*/ 12 w 14"/>
                  <a:gd name="T1" fmla="*/ 0 h 15"/>
                  <a:gd name="T2" fmla="*/ 12 w 14"/>
                  <a:gd name="T3" fmla="*/ 0 h 15"/>
                  <a:gd name="T4" fmla="*/ 11 w 14"/>
                  <a:gd name="T5" fmla="*/ 3 h 15"/>
                  <a:gd name="T6" fmla="*/ 10 w 14"/>
                  <a:gd name="T7" fmla="*/ 9 h 15"/>
                  <a:gd name="T8" fmla="*/ 10 w 14"/>
                  <a:gd name="T9" fmla="*/ 9 h 15"/>
                  <a:gd name="T10" fmla="*/ 9 w 14"/>
                  <a:gd name="T11" fmla="*/ 10 h 15"/>
                  <a:gd name="T12" fmla="*/ 9 w 14"/>
                  <a:gd name="T13" fmla="*/ 10 h 15"/>
                  <a:gd name="T14" fmla="*/ 9 w 14"/>
                  <a:gd name="T15" fmla="*/ 10 h 15"/>
                  <a:gd name="T16" fmla="*/ 3 w 14"/>
                  <a:gd name="T17" fmla="*/ 13 h 15"/>
                  <a:gd name="T18" fmla="*/ 1 w 14"/>
                  <a:gd name="T19" fmla="*/ 13 h 15"/>
                  <a:gd name="T20" fmla="*/ 3 w 14"/>
                  <a:gd name="T21" fmla="*/ 15 h 15"/>
                  <a:gd name="T22" fmla="*/ 4 w 14"/>
                  <a:gd name="T23" fmla="*/ 15 h 15"/>
                  <a:gd name="T24" fmla="*/ 11 w 14"/>
                  <a:gd name="T25" fmla="*/ 12 h 15"/>
                  <a:gd name="T26" fmla="*/ 11 w 14"/>
                  <a:gd name="T27" fmla="*/ 12 h 15"/>
                  <a:gd name="T28" fmla="*/ 11 w 14"/>
                  <a:gd name="T29" fmla="*/ 12 h 15"/>
                  <a:gd name="T30" fmla="*/ 11 w 14"/>
                  <a:gd name="T31" fmla="*/ 11 h 15"/>
                  <a:gd name="T32" fmla="*/ 12 w 14"/>
                  <a:gd name="T33" fmla="*/ 11 h 15"/>
                  <a:gd name="T34" fmla="*/ 12 w 14"/>
                  <a:gd name="T35" fmla="*/ 11 h 15"/>
                  <a:gd name="T36" fmla="*/ 13 w 14"/>
                  <a:gd name="T37" fmla="*/ 3 h 15"/>
                  <a:gd name="T38" fmla="*/ 12 w 14"/>
                  <a:gd name="T3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15">
                    <a:moveTo>
                      <a:pt x="1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5"/>
                      <a:pt x="11" y="7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7" y="12"/>
                      <a:pt x="5" y="12"/>
                      <a:pt x="3" y="13"/>
                    </a:cubicBezTo>
                    <a:cubicBezTo>
                      <a:pt x="2" y="13"/>
                      <a:pt x="1" y="13"/>
                      <a:pt x="1" y="13"/>
                    </a:cubicBezTo>
                    <a:cubicBezTo>
                      <a:pt x="0" y="14"/>
                      <a:pt x="1" y="14"/>
                      <a:pt x="3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6" y="15"/>
                      <a:pt x="8" y="14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8"/>
                      <a:pt x="14" y="5"/>
                      <a:pt x="13" y="3"/>
                    </a:cubicBezTo>
                    <a:cubicBezTo>
                      <a:pt x="13" y="1"/>
                      <a:pt x="12" y="0"/>
                      <a:pt x="12" y="0"/>
                    </a:cubicBezTo>
                  </a:path>
                </a:pathLst>
              </a:custGeom>
              <a:solidFill>
                <a:srgbClr val="B442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8" name="Freeform 478"/>
              <p:cNvSpPr/>
              <p:nvPr/>
            </p:nvSpPr>
            <p:spPr bwMode="auto">
              <a:xfrm>
                <a:off x="3625850" y="2490788"/>
                <a:ext cx="201613" cy="222250"/>
              </a:xfrm>
              <a:custGeom>
                <a:avLst/>
                <a:gdLst>
                  <a:gd name="T0" fmla="*/ 36 w 54"/>
                  <a:gd name="T1" fmla="*/ 9 h 59"/>
                  <a:gd name="T2" fmla="*/ 36 w 54"/>
                  <a:gd name="T3" fmla="*/ 13 h 59"/>
                  <a:gd name="T4" fmla="*/ 39 w 54"/>
                  <a:gd name="T5" fmla="*/ 19 h 59"/>
                  <a:gd name="T6" fmla="*/ 54 w 54"/>
                  <a:gd name="T7" fmla="*/ 33 h 59"/>
                  <a:gd name="T8" fmla="*/ 49 w 54"/>
                  <a:gd name="T9" fmla="*/ 45 h 59"/>
                  <a:gd name="T10" fmla="*/ 51 w 54"/>
                  <a:gd name="T11" fmla="*/ 58 h 59"/>
                  <a:gd name="T12" fmla="*/ 39 w 54"/>
                  <a:gd name="T13" fmla="*/ 55 h 59"/>
                  <a:gd name="T14" fmla="*/ 27 w 54"/>
                  <a:gd name="T15" fmla="*/ 59 h 59"/>
                  <a:gd name="T16" fmla="*/ 22 w 54"/>
                  <a:gd name="T17" fmla="*/ 48 h 59"/>
                  <a:gd name="T18" fmla="*/ 11 w 54"/>
                  <a:gd name="T19" fmla="*/ 43 h 59"/>
                  <a:gd name="T20" fmla="*/ 10 w 54"/>
                  <a:gd name="T21" fmla="*/ 28 h 59"/>
                  <a:gd name="T22" fmla="*/ 0 w 54"/>
                  <a:gd name="T23" fmla="*/ 16 h 59"/>
                  <a:gd name="T24" fmla="*/ 9 w 54"/>
                  <a:gd name="T25" fmla="*/ 12 h 59"/>
                  <a:gd name="T26" fmla="*/ 15 w 54"/>
                  <a:gd name="T27" fmla="*/ 0 h 59"/>
                  <a:gd name="T28" fmla="*/ 23 w 54"/>
                  <a:gd name="T29" fmla="*/ 7 h 59"/>
                  <a:gd name="T30" fmla="*/ 26 w 54"/>
                  <a:gd name="T31" fmla="*/ 8 h 59"/>
                  <a:gd name="T32" fmla="*/ 36 w 54"/>
                  <a:gd name="T33" fmla="*/ 7 h 59"/>
                  <a:gd name="T34" fmla="*/ 36 w 54"/>
                  <a:gd name="T35" fmla="*/ 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" h="59">
                    <a:moveTo>
                      <a:pt x="36" y="9"/>
                    </a:moveTo>
                    <a:cubicBezTo>
                      <a:pt x="36" y="11"/>
                      <a:pt x="36" y="13"/>
                      <a:pt x="36" y="13"/>
                    </a:cubicBezTo>
                    <a:cubicBezTo>
                      <a:pt x="37" y="15"/>
                      <a:pt x="38" y="17"/>
                      <a:pt x="39" y="19"/>
                    </a:cubicBezTo>
                    <a:cubicBezTo>
                      <a:pt x="42" y="25"/>
                      <a:pt x="49" y="29"/>
                      <a:pt x="54" y="33"/>
                    </a:cubicBezTo>
                    <a:cubicBezTo>
                      <a:pt x="52" y="37"/>
                      <a:pt x="50" y="41"/>
                      <a:pt x="49" y="45"/>
                    </a:cubicBezTo>
                    <a:cubicBezTo>
                      <a:pt x="48" y="50"/>
                      <a:pt x="48" y="55"/>
                      <a:pt x="51" y="58"/>
                    </a:cubicBezTo>
                    <a:cubicBezTo>
                      <a:pt x="49" y="56"/>
                      <a:pt x="42" y="55"/>
                      <a:pt x="39" y="55"/>
                    </a:cubicBezTo>
                    <a:cubicBezTo>
                      <a:pt x="35" y="55"/>
                      <a:pt x="31" y="57"/>
                      <a:pt x="27" y="59"/>
                    </a:cubicBezTo>
                    <a:cubicBezTo>
                      <a:pt x="27" y="55"/>
                      <a:pt x="25" y="51"/>
                      <a:pt x="22" y="48"/>
                    </a:cubicBezTo>
                    <a:cubicBezTo>
                      <a:pt x="19" y="45"/>
                      <a:pt x="15" y="43"/>
                      <a:pt x="11" y="43"/>
                    </a:cubicBezTo>
                    <a:cubicBezTo>
                      <a:pt x="14" y="39"/>
                      <a:pt x="13" y="33"/>
                      <a:pt x="10" y="28"/>
                    </a:cubicBezTo>
                    <a:cubicBezTo>
                      <a:pt x="8" y="23"/>
                      <a:pt x="4" y="20"/>
                      <a:pt x="0" y="16"/>
                    </a:cubicBezTo>
                    <a:cubicBezTo>
                      <a:pt x="4" y="16"/>
                      <a:pt x="7" y="15"/>
                      <a:pt x="9" y="12"/>
                    </a:cubicBezTo>
                    <a:cubicBezTo>
                      <a:pt x="12" y="9"/>
                      <a:pt x="13" y="4"/>
                      <a:pt x="15" y="0"/>
                    </a:cubicBezTo>
                    <a:cubicBezTo>
                      <a:pt x="14" y="3"/>
                      <a:pt x="21" y="7"/>
                      <a:pt x="23" y="7"/>
                    </a:cubicBezTo>
                    <a:cubicBezTo>
                      <a:pt x="24" y="8"/>
                      <a:pt x="25" y="8"/>
                      <a:pt x="26" y="8"/>
                    </a:cubicBezTo>
                    <a:cubicBezTo>
                      <a:pt x="29" y="8"/>
                      <a:pt x="33" y="8"/>
                      <a:pt x="36" y="7"/>
                    </a:cubicBezTo>
                    <a:cubicBezTo>
                      <a:pt x="36" y="7"/>
                      <a:pt x="36" y="8"/>
                      <a:pt x="36" y="9"/>
                    </a:cubicBezTo>
                  </a:path>
                </a:pathLst>
              </a:custGeom>
              <a:solidFill>
                <a:srgbClr val="3D8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9" name="Freeform 479"/>
              <p:cNvSpPr/>
              <p:nvPr/>
            </p:nvSpPr>
            <p:spPr bwMode="auto">
              <a:xfrm>
                <a:off x="3684588" y="2520950"/>
                <a:ext cx="112713" cy="165100"/>
              </a:xfrm>
              <a:custGeom>
                <a:avLst/>
                <a:gdLst>
                  <a:gd name="T0" fmla="*/ 29 w 30"/>
                  <a:gd name="T1" fmla="*/ 44 h 44"/>
                  <a:gd name="T2" fmla="*/ 15 w 30"/>
                  <a:gd name="T3" fmla="*/ 25 h 44"/>
                  <a:gd name="T4" fmla="*/ 15 w 30"/>
                  <a:gd name="T5" fmla="*/ 25 h 44"/>
                  <a:gd name="T6" fmla="*/ 18 w 30"/>
                  <a:gd name="T7" fmla="*/ 27 h 44"/>
                  <a:gd name="T8" fmla="*/ 24 w 30"/>
                  <a:gd name="T9" fmla="*/ 29 h 44"/>
                  <a:gd name="T10" fmla="*/ 29 w 30"/>
                  <a:gd name="T11" fmla="*/ 30 h 44"/>
                  <a:gd name="T12" fmla="*/ 24 w 30"/>
                  <a:gd name="T13" fmla="*/ 28 h 44"/>
                  <a:gd name="T14" fmla="*/ 19 w 30"/>
                  <a:gd name="T15" fmla="*/ 25 h 44"/>
                  <a:gd name="T16" fmla="*/ 16 w 30"/>
                  <a:gd name="T17" fmla="*/ 23 h 44"/>
                  <a:gd name="T18" fmla="*/ 15 w 30"/>
                  <a:gd name="T19" fmla="*/ 22 h 44"/>
                  <a:gd name="T20" fmla="*/ 12 w 30"/>
                  <a:gd name="T21" fmla="*/ 21 h 44"/>
                  <a:gd name="T22" fmla="*/ 5 w 30"/>
                  <a:gd name="T23" fmla="*/ 8 h 44"/>
                  <a:gd name="T24" fmla="*/ 6 w 30"/>
                  <a:gd name="T25" fmla="*/ 9 h 44"/>
                  <a:gd name="T26" fmla="*/ 9 w 30"/>
                  <a:gd name="T27" fmla="*/ 10 h 44"/>
                  <a:gd name="T28" fmla="*/ 14 w 30"/>
                  <a:gd name="T29" fmla="*/ 12 h 44"/>
                  <a:gd name="T30" fmla="*/ 19 w 30"/>
                  <a:gd name="T31" fmla="*/ 13 h 44"/>
                  <a:gd name="T32" fmla="*/ 15 w 30"/>
                  <a:gd name="T33" fmla="*/ 11 h 44"/>
                  <a:gd name="T34" fmla="*/ 10 w 30"/>
                  <a:gd name="T35" fmla="*/ 9 h 44"/>
                  <a:gd name="T36" fmla="*/ 7 w 30"/>
                  <a:gd name="T37" fmla="*/ 7 h 44"/>
                  <a:gd name="T38" fmla="*/ 6 w 30"/>
                  <a:gd name="T39" fmla="*/ 6 h 44"/>
                  <a:gd name="T40" fmla="*/ 6 w 30"/>
                  <a:gd name="T41" fmla="*/ 6 h 44"/>
                  <a:gd name="T42" fmla="*/ 5 w 30"/>
                  <a:gd name="T43" fmla="*/ 6 h 44"/>
                  <a:gd name="T44" fmla="*/ 5 w 30"/>
                  <a:gd name="T45" fmla="*/ 5 h 44"/>
                  <a:gd name="T46" fmla="*/ 3 w 30"/>
                  <a:gd name="T47" fmla="*/ 4 h 44"/>
                  <a:gd name="T48" fmla="*/ 3 w 30"/>
                  <a:gd name="T49" fmla="*/ 4 h 44"/>
                  <a:gd name="T50" fmla="*/ 3 w 30"/>
                  <a:gd name="T51" fmla="*/ 4 h 44"/>
                  <a:gd name="T52" fmla="*/ 3 w 30"/>
                  <a:gd name="T53" fmla="*/ 4 h 44"/>
                  <a:gd name="T54" fmla="*/ 1 w 30"/>
                  <a:gd name="T55" fmla="*/ 0 h 44"/>
                  <a:gd name="T56" fmla="*/ 2 w 30"/>
                  <a:gd name="T57" fmla="*/ 6 h 44"/>
                  <a:gd name="T58" fmla="*/ 2 w 30"/>
                  <a:gd name="T59" fmla="*/ 8 h 44"/>
                  <a:gd name="T60" fmla="*/ 2 w 30"/>
                  <a:gd name="T61" fmla="*/ 8 h 44"/>
                  <a:gd name="T62" fmla="*/ 2 w 30"/>
                  <a:gd name="T63" fmla="*/ 8 h 44"/>
                  <a:gd name="T64" fmla="*/ 3 w 30"/>
                  <a:gd name="T65" fmla="*/ 25 h 44"/>
                  <a:gd name="T66" fmla="*/ 4 w 30"/>
                  <a:gd name="T67" fmla="*/ 10 h 44"/>
                  <a:gd name="T68" fmla="*/ 11 w 30"/>
                  <a:gd name="T69" fmla="*/ 22 h 44"/>
                  <a:gd name="T70" fmla="*/ 11 w 30"/>
                  <a:gd name="T71" fmla="*/ 22 h 44"/>
                  <a:gd name="T72" fmla="*/ 11 w 30"/>
                  <a:gd name="T73" fmla="*/ 22 h 44"/>
                  <a:gd name="T74" fmla="*/ 11 w 30"/>
                  <a:gd name="T75" fmla="*/ 23 h 44"/>
                  <a:gd name="T76" fmla="*/ 11 w 30"/>
                  <a:gd name="T77" fmla="*/ 23 h 44"/>
                  <a:gd name="T78" fmla="*/ 11 w 30"/>
                  <a:gd name="T79" fmla="*/ 24 h 44"/>
                  <a:gd name="T80" fmla="*/ 11 w 30"/>
                  <a:gd name="T81" fmla="*/ 24 h 44"/>
                  <a:gd name="T82" fmla="*/ 11 w 30"/>
                  <a:gd name="T83" fmla="*/ 24 h 44"/>
                  <a:gd name="T84" fmla="*/ 16 w 30"/>
                  <a:gd name="T85" fmla="*/ 42 h 44"/>
                  <a:gd name="T86" fmla="*/ 14 w 30"/>
                  <a:gd name="T87" fmla="*/ 26 h 44"/>
                  <a:gd name="T88" fmla="*/ 29 w 30"/>
                  <a:gd name="T8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0" h="44">
                    <a:moveTo>
                      <a:pt x="29" y="44"/>
                    </a:moveTo>
                    <a:cubicBezTo>
                      <a:pt x="30" y="43"/>
                      <a:pt x="22" y="36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6" y="26"/>
                      <a:pt x="17" y="26"/>
                      <a:pt x="18" y="27"/>
                    </a:cubicBezTo>
                    <a:cubicBezTo>
                      <a:pt x="20" y="28"/>
                      <a:pt x="22" y="29"/>
                      <a:pt x="24" y="29"/>
                    </a:cubicBezTo>
                    <a:cubicBezTo>
                      <a:pt x="27" y="30"/>
                      <a:pt x="29" y="31"/>
                      <a:pt x="29" y="30"/>
                    </a:cubicBezTo>
                    <a:cubicBezTo>
                      <a:pt x="29" y="30"/>
                      <a:pt x="27" y="29"/>
                      <a:pt x="24" y="28"/>
                    </a:cubicBezTo>
                    <a:cubicBezTo>
                      <a:pt x="23" y="27"/>
                      <a:pt x="21" y="26"/>
                      <a:pt x="19" y="25"/>
                    </a:cubicBezTo>
                    <a:cubicBezTo>
                      <a:pt x="18" y="25"/>
                      <a:pt x="17" y="24"/>
                      <a:pt x="16" y="23"/>
                    </a:cubicBezTo>
                    <a:cubicBezTo>
                      <a:pt x="16" y="23"/>
                      <a:pt x="15" y="23"/>
                      <a:pt x="15" y="22"/>
                    </a:cubicBezTo>
                    <a:cubicBezTo>
                      <a:pt x="15" y="22"/>
                      <a:pt x="13" y="21"/>
                      <a:pt x="12" y="21"/>
                    </a:cubicBezTo>
                    <a:cubicBezTo>
                      <a:pt x="9" y="16"/>
                      <a:pt x="7" y="12"/>
                      <a:pt x="5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8" y="10"/>
                      <a:pt x="9" y="10"/>
                    </a:cubicBezTo>
                    <a:cubicBezTo>
                      <a:pt x="11" y="11"/>
                      <a:pt x="13" y="12"/>
                      <a:pt x="14" y="12"/>
                    </a:cubicBezTo>
                    <a:cubicBezTo>
                      <a:pt x="17" y="13"/>
                      <a:pt x="19" y="13"/>
                      <a:pt x="19" y="13"/>
                    </a:cubicBezTo>
                    <a:cubicBezTo>
                      <a:pt x="20" y="13"/>
                      <a:pt x="18" y="12"/>
                      <a:pt x="15" y="11"/>
                    </a:cubicBezTo>
                    <a:cubicBezTo>
                      <a:pt x="13" y="10"/>
                      <a:pt x="12" y="10"/>
                      <a:pt x="10" y="9"/>
                    </a:cubicBezTo>
                    <a:cubicBezTo>
                      <a:pt x="9" y="8"/>
                      <a:pt x="8" y="8"/>
                      <a:pt x="7" y="7"/>
                    </a:cubicBezTo>
                    <a:cubicBezTo>
                      <a:pt x="7" y="7"/>
                      <a:pt x="6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1" y="2"/>
                      <a:pt x="2" y="6"/>
                    </a:cubicBezTo>
                    <a:cubicBezTo>
                      <a:pt x="2" y="6"/>
                      <a:pt x="2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17"/>
                      <a:pt x="2" y="25"/>
                      <a:pt x="3" y="25"/>
                    </a:cubicBezTo>
                    <a:cubicBezTo>
                      <a:pt x="3" y="25"/>
                      <a:pt x="4" y="19"/>
                      <a:pt x="4" y="10"/>
                    </a:cubicBezTo>
                    <a:cubicBezTo>
                      <a:pt x="6" y="14"/>
                      <a:pt x="8" y="18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3" y="34"/>
                      <a:pt x="15" y="42"/>
                      <a:pt x="16" y="42"/>
                    </a:cubicBezTo>
                    <a:cubicBezTo>
                      <a:pt x="16" y="42"/>
                      <a:pt x="15" y="35"/>
                      <a:pt x="14" y="26"/>
                    </a:cubicBezTo>
                    <a:cubicBezTo>
                      <a:pt x="21" y="37"/>
                      <a:pt x="29" y="44"/>
                      <a:pt x="29" y="44"/>
                    </a:cubicBezTo>
                  </a:path>
                </a:pathLst>
              </a:custGeom>
              <a:solidFill>
                <a:srgbClr val="216D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90" name="Freeform 480"/>
              <p:cNvSpPr/>
              <p:nvPr/>
            </p:nvSpPr>
            <p:spPr bwMode="auto">
              <a:xfrm>
                <a:off x="3681413" y="2346325"/>
                <a:ext cx="247650" cy="177800"/>
              </a:xfrm>
              <a:custGeom>
                <a:avLst/>
                <a:gdLst>
                  <a:gd name="T0" fmla="*/ 14 w 66"/>
                  <a:gd name="T1" fmla="*/ 10 h 47"/>
                  <a:gd name="T2" fmla="*/ 18 w 66"/>
                  <a:gd name="T3" fmla="*/ 11 h 47"/>
                  <a:gd name="T4" fmla="*/ 25 w 66"/>
                  <a:gd name="T5" fmla="*/ 10 h 47"/>
                  <a:gd name="T6" fmla="*/ 43 w 66"/>
                  <a:gd name="T7" fmla="*/ 0 h 47"/>
                  <a:gd name="T8" fmla="*/ 53 w 66"/>
                  <a:gd name="T9" fmla="*/ 9 h 47"/>
                  <a:gd name="T10" fmla="*/ 66 w 66"/>
                  <a:gd name="T11" fmla="*/ 10 h 47"/>
                  <a:gd name="T12" fmla="*/ 59 w 66"/>
                  <a:gd name="T13" fmla="*/ 21 h 47"/>
                  <a:gd name="T14" fmla="*/ 59 w 66"/>
                  <a:gd name="T15" fmla="*/ 34 h 47"/>
                  <a:gd name="T16" fmla="*/ 47 w 66"/>
                  <a:gd name="T17" fmla="*/ 35 h 47"/>
                  <a:gd name="T18" fmla="*/ 40 w 66"/>
                  <a:gd name="T19" fmla="*/ 44 h 47"/>
                  <a:gd name="T20" fmla="*/ 25 w 66"/>
                  <a:gd name="T21" fmla="*/ 40 h 47"/>
                  <a:gd name="T22" fmla="*/ 10 w 66"/>
                  <a:gd name="T23" fmla="*/ 47 h 47"/>
                  <a:gd name="T24" fmla="*/ 9 w 66"/>
                  <a:gd name="T25" fmla="*/ 37 h 47"/>
                  <a:gd name="T26" fmla="*/ 0 w 66"/>
                  <a:gd name="T27" fmla="*/ 28 h 47"/>
                  <a:gd name="T28" fmla="*/ 9 w 66"/>
                  <a:gd name="T29" fmla="*/ 22 h 47"/>
                  <a:gd name="T30" fmla="*/ 10 w 66"/>
                  <a:gd name="T31" fmla="*/ 20 h 47"/>
                  <a:gd name="T32" fmla="*/ 12 w 66"/>
                  <a:gd name="T33" fmla="*/ 9 h 47"/>
                  <a:gd name="T34" fmla="*/ 14 w 66"/>
                  <a:gd name="T35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47">
                    <a:moveTo>
                      <a:pt x="14" y="10"/>
                    </a:moveTo>
                    <a:cubicBezTo>
                      <a:pt x="16" y="11"/>
                      <a:pt x="18" y="11"/>
                      <a:pt x="18" y="11"/>
                    </a:cubicBezTo>
                    <a:cubicBezTo>
                      <a:pt x="20" y="11"/>
                      <a:pt x="23" y="11"/>
                      <a:pt x="25" y="10"/>
                    </a:cubicBezTo>
                    <a:cubicBezTo>
                      <a:pt x="31" y="9"/>
                      <a:pt x="37" y="4"/>
                      <a:pt x="43" y="0"/>
                    </a:cubicBezTo>
                    <a:cubicBezTo>
                      <a:pt x="46" y="3"/>
                      <a:pt x="49" y="7"/>
                      <a:pt x="53" y="9"/>
                    </a:cubicBezTo>
                    <a:cubicBezTo>
                      <a:pt x="56" y="11"/>
                      <a:pt x="62" y="12"/>
                      <a:pt x="66" y="10"/>
                    </a:cubicBezTo>
                    <a:cubicBezTo>
                      <a:pt x="62" y="12"/>
                      <a:pt x="60" y="18"/>
                      <a:pt x="59" y="21"/>
                    </a:cubicBezTo>
                    <a:cubicBezTo>
                      <a:pt x="57" y="25"/>
                      <a:pt x="59" y="30"/>
                      <a:pt x="59" y="34"/>
                    </a:cubicBezTo>
                    <a:cubicBezTo>
                      <a:pt x="55" y="33"/>
                      <a:pt x="51" y="33"/>
                      <a:pt x="47" y="35"/>
                    </a:cubicBezTo>
                    <a:cubicBezTo>
                      <a:pt x="44" y="37"/>
                      <a:pt x="41" y="40"/>
                      <a:pt x="40" y="44"/>
                    </a:cubicBezTo>
                    <a:cubicBezTo>
                      <a:pt x="36" y="40"/>
                      <a:pt x="30" y="39"/>
                      <a:pt x="25" y="40"/>
                    </a:cubicBezTo>
                    <a:cubicBezTo>
                      <a:pt x="20" y="41"/>
                      <a:pt x="15" y="44"/>
                      <a:pt x="10" y="47"/>
                    </a:cubicBezTo>
                    <a:cubicBezTo>
                      <a:pt x="11" y="43"/>
                      <a:pt x="11" y="40"/>
                      <a:pt x="9" y="37"/>
                    </a:cubicBezTo>
                    <a:cubicBezTo>
                      <a:pt x="7" y="33"/>
                      <a:pt x="3" y="30"/>
                      <a:pt x="0" y="28"/>
                    </a:cubicBezTo>
                    <a:cubicBezTo>
                      <a:pt x="1" y="29"/>
                      <a:pt x="8" y="24"/>
                      <a:pt x="9" y="22"/>
                    </a:cubicBezTo>
                    <a:cubicBezTo>
                      <a:pt x="9" y="22"/>
                      <a:pt x="10" y="21"/>
                      <a:pt x="10" y="20"/>
                    </a:cubicBezTo>
                    <a:cubicBezTo>
                      <a:pt x="11" y="16"/>
                      <a:pt x="12" y="13"/>
                      <a:pt x="12" y="9"/>
                    </a:cubicBezTo>
                    <a:cubicBezTo>
                      <a:pt x="12" y="10"/>
                      <a:pt x="13" y="10"/>
                      <a:pt x="14" y="10"/>
                    </a:cubicBezTo>
                  </a:path>
                </a:pathLst>
              </a:custGeom>
              <a:solidFill>
                <a:srgbClr val="3D8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91" name="Freeform 481"/>
              <p:cNvSpPr/>
              <p:nvPr/>
            </p:nvSpPr>
            <p:spPr bwMode="auto">
              <a:xfrm>
                <a:off x="3708400" y="2384425"/>
                <a:ext cx="190500" cy="90488"/>
              </a:xfrm>
              <a:custGeom>
                <a:avLst/>
                <a:gdLst>
                  <a:gd name="T0" fmla="*/ 51 w 51"/>
                  <a:gd name="T1" fmla="*/ 4 h 24"/>
                  <a:gd name="T2" fmla="*/ 28 w 51"/>
                  <a:gd name="T3" fmla="*/ 12 h 24"/>
                  <a:gd name="T4" fmla="*/ 29 w 51"/>
                  <a:gd name="T5" fmla="*/ 12 h 24"/>
                  <a:gd name="T6" fmla="*/ 31 w 51"/>
                  <a:gd name="T7" fmla="*/ 9 h 24"/>
                  <a:gd name="T8" fmla="*/ 35 w 51"/>
                  <a:gd name="T9" fmla="*/ 5 h 24"/>
                  <a:gd name="T10" fmla="*/ 38 w 51"/>
                  <a:gd name="T11" fmla="*/ 0 h 24"/>
                  <a:gd name="T12" fmla="*/ 34 w 51"/>
                  <a:gd name="T13" fmla="*/ 4 h 24"/>
                  <a:gd name="T14" fmla="*/ 30 w 51"/>
                  <a:gd name="T15" fmla="*/ 8 h 24"/>
                  <a:gd name="T16" fmla="*/ 27 w 51"/>
                  <a:gd name="T17" fmla="*/ 10 h 24"/>
                  <a:gd name="T18" fmla="*/ 26 w 51"/>
                  <a:gd name="T19" fmla="*/ 11 h 24"/>
                  <a:gd name="T20" fmla="*/ 24 w 51"/>
                  <a:gd name="T21" fmla="*/ 13 h 24"/>
                  <a:gd name="T22" fmla="*/ 10 w 51"/>
                  <a:gd name="T23" fmla="*/ 16 h 24"/>
                  <a:gd name="T24" fmla="*/ 11 w 51"/>
                  <a:gd name="T25" fmla="*/ 16 h 24"/>
                  <a:gd name="T26" fmla="*/ 13 w 51"/>
                  <a:gd name="T27" fmla="*/ 13 h 24"/>
                  <a:gd name="T28" fmla="*/ 16 w 51"/>
                  <a:gd name="T29" fmla="*/ 9 h 24"/>
                  <a:gd name="T30" fmla="*/ 18 w 51"/>
                  <a:gd name="T31" fmla="*/ 4 h 24"/>
                  <a:gd name="T32" fmla="*/ 15 w 51"/>
                  <a:gd name="T33" fmla="*/ 8 h 24"/>
                  <a:gd name="T34" fmla="*/ 12 w 51"/>
                  <a:gd name="T35" fmla="*/ 12 h 24"/>
                  <a:gd name="T36" fmla="*/ 9 w 51"/>
                  <a:gd name="T37" fmla="*/ 14 h 24"/>
                  <a:gd name="T38" fmla="*/ 8 w 51"/>
                  <a:gd name="T39" fmla="*/ 15 h 24"/>
                  <a:gd name="T40" fmla="*/ 8 w 51"/>
                  <a:gd name="T41" fmla="*/ 15 h 24"/>
                  <a:gd name="T42" fmla="*/ 7 w 51"/>
                  <a:gd name="T43" fmla="*/ 16 h 24"/>
                  <a:gd name="T44" fmla="*/ 7 w 51"/>
                  <a:gd name="T45" fmla="*/ 16 h 24"/>
                  <a:gd name="T46" fmla="*/ 5 w 51"/>
                  <a:gd name="T47" fmla="*/ 17 h 24"/>
                  <a:gd name="T48" fmla="*/ 5 w 51"/>
                  <a:gd name="T49" fmla="*/ 17 h 24"/>
                  <a:gd name="T50" fmla="*/ 5 w 51"/>
                  <a:gd name="T51" fmla="*/ 17 h 24"/>
                  <a:gd name="T52" fmla="*/ 5 w 51"/>
                  <a:gd name="T53" fmla="*/ 17 h 24"/>
                  <a:gd name="T54" fmla="*/ 1 w 51"/>
                  <a:gd name="T55" fmla="*/ 18 h 24"/>
                  <a:gd name="T56" fmla="*/ 6 w 51"/>
                  <a:gd name="T57" fmla="*/ 18 h 24"/>
                  <a:gd name="T58" fmla="*/ 8 w 51"/>
                  <a:gd name="T59" fmla="*/ 19 h 24"/>
                  <a:gd name="T60" fmla="*/ 8 w 51"/>
                  <a:gd name="T61" fmla="*/ 19 h 24"/>
                  <a:gd name="T62" fmla="*/ 8 w 51"/>
                  <a:gd name="T63" fmla="*/ 19 h 24"/>
                  <a:gd name="T64" fmla="*/ 25 w 51"/>
                  <a:gd name="T65" fmla="*/ 24 h 24"/>
                  <a:gd name="T66" fmla="*/ 11 w 51"/>
                  <a:gd name="T67" fmla="*/ 18 h 24"/>
                  <a:gd name="T68" fmla="*/ 25 w 51"/>
                  <a:gd name="T69" fmla="*/ 15 h 24"/>
                  <a:gd name="T70" fmla="*/ 25 w 51"/>
                  <a:gd name="T71" fmla="*/ 15 h 24"/>
                  <a:gd name="T72" fmla="*/ 25 w 51"/>
                  <a:gd name="T73" fmla="*/ 15 h 24"/>
                  <a:gd name="T74" fmla="*/ 25 w 51"/>
                  <a:gd name="T75" fmla="*/ 15 h 24"/>
                  <a:gd name="T76" fmla="*/ 25 w 51"/>
                  <a:gd name="T77" fmla="*/ 15 h 24"/>
                  <a:gd name="T78" fmla="*/ 27 w 51"/>
                  <a:gd name="T79" fmla="*/ 15 h 24"/>
                  <a:gd name="T80" fmla="*/ 27 w 51"/>
                  <a:gd name="T81" fmla="*/ 15 h 24"/>
                  <a:gd name="T82" fmla="*/ 27 w 51"/>
                  <a:gd name="T83" fmla="*/ 15 h 24"/>
                  <a:gd name="T84" fmla="*/ 45 w 51"/>
                  <a:gd name="T85" fmla="*/ 17 h 24"/>
                  <a:gd name="T86" fmla="*/ 30 w 51"/>
                  <a:gd name="T87" fmla="*/ 14 h 24"/>
                  <a:gd name="T88" fmla="*/ 51 w 51"/>
                  <a:gd name="T8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1" h="24">
                    <a:moveTo>
                      <a:pt x="51" y="4"/>
                    </a:moveTo>
                    <a:cubicBezTo>
                      <a:pt x="51" y="4"/>
                      <a:pt x="41" y="8"/>
                      <a:pt x="28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1"/>
                      <a:pt x="30" y="10"/>
                      <a:pt x="31" y="9"/>
                    </a:cubicBezTo>
                    <a:cubicBezTo>
                      <a:pt x="33" y="8"/>
                      <a:pt x="34" y="6"/>
                      <a:pt x="35" y="5"/>
                    </a:cubicBezTo>
                    <a:cubicBezTo>
                      <a:pt x="37" y="2"/>
                      <a:pt x="38" y="1"/>
                      <a:pt x="38" y="0"/>
                    </a:cubicBezTo>
                    <a:cubicBezTo>
                      <a:pt x="37" y="0"/>
                      <a:pt x="36" y="2"/>
                      <a:pt x="34" y="4"/>
                    </a:cubicBezTo>
                    <a:cubicBezTo>
                      <a:pt x="33" y="5"/>
                      <a:pt x="32" y="7"/>
                      <a:pt x="30" y="8"/>
                    </a:cubicBezTo>
                    <a:cubicBezTo>
                      <a:pt x="29" y="9"/>
                      <a:pt x="28" y="10"/>
                      <a:pt x="27" y="10"/>
                    </a:cubicBezTo>
                    <a:cubicBezTo>
                      <a:pt x="27" y="11"/>
                      <a:pt x="26" y="11"/>
                      <a:pt x="26" y="11"/>
                    </a:cubicBezTo>
                    <a:cubicBezTo>
                      <a:pt x="26" y="12"/>
                      <a:pt x="24" y="13"/>
                      <a:pt x="24" y="13"/>
                    </a:cubicBezTo>
                    <a:cubicBezTo>
                      <a:pt x="18" y="15"/>
                      <a:pt x="13" y="16"/>
                      <a:pt x="10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5"/>
                      <a:pt x="12" y="14"/>
                      <a:pt x="13" y="13"/>
                    </a:cubicBezTo>
                    <a:cubicBezTo>
                      <a:pt x="14" y="12"/>
                      <a:pt x="15" y="10"/>
                      <a:pt x="16" y="9"/>
                    </a:cubicBezTo>
                    <a:cubicBezTo>
                      <a:pt x="18" y="6"/>
                      <a:pt x="19" y="4"/>
                      <a:pt x="18" y="4"/>
                    </a:cubicBezTo>
                    <a:cubicBezTo>
                      <a:pt x="18" y="4"/>
                      <a:pt x="17" y="6"/>
                      <a:pt x="15" y="8"/>
                    </a:cubicBezTo>
                    <a:cubicBezTo>
                      <a:pt x="14" y="9"/>
                      <a:pt x="13" y="11"/>
                      <a:pt x="12" y="12"/>
                    </a:cubicBezTo>
                    <a:cubicBezTo>
                      <a:pt x="11" y="13"/>
                      <a:pt x="10" y="13"/>
                      <a:pt x="9" y="14"/>
                    </a:cubicBezTo>
                    <a:cubicBezTo>
                      <a:pt x="9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" y="16"/>
                      <a:pt x="6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2" y="18"/>
                      <a:pt x="0" y="18"/>
                      <a:pt x="1" y="18"/>
                    </a:cubicBezTo>
                    <a:cubicBezTo>
                      <a:pt x="1" y="19"/>
                      <a:pt x="3" y="19"/>
                      <a:pt x="6" y="18"/>
                    </a:cubicBezTo>
                    <a:cubicBezTo>
                      <a:pt x="7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8" y="22"/>
                      <a:pt x="25" y="24"/>
                      <a:pt x="25" y="24"/>
                    </a:cubicBezTo>
                    <a:cubicBezTo>
                      <a:pt x="25" y="23"/>
                      <a:pt x="19" y="21"/>
                      <a:pt x="11" y="18"/>
                    </a:cubicBezTo>
                    <a:cubicBezTo>
                      <a:pt x="15" y="17"/>
                      <a:pt x="20" y="17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6" y="15"/>
                      <a:pt x="26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37" y="17"/>
                      <a:pt x="45" y="17"/>
                      <a:pt x="45" y="17"/>
                    </a:cubicBezTo>
                    <a:cubicBezTo>
                      <a:pt x="45" y="16"/>
                      <a:pt x="38" y="15"/>
                      <a:pt x="30" y="14"/>
                    </a:cubicBezTo>
                    <a:cubicBezTo>
                      <a:pt x="42" y="10"/>
                      <a:pt x="51" y="5"/>
                      <a:pt x="51" y="4"/>
                    </a:cubicBezTo>
                  </a:path>
                </a:pathLst>
              </a:custGeom>
              <a:solidFill>
                <a:srgbClr val="216D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92" name="Freeform 482"/>
              <p:cNvSpPr/>
              <p:nvPr/>
            </p:nvSpPr>
            <p:spPr bwMode="auto">
              <a:xfrm>
                <a:off x="3609975" y="2471738"/>
                <a:ext cx="112713" cy="98425"/>
              </a:xfrm>
              <a:custGeom>
                <a:avLst/>
                <a:gdLst>
                  <a:gd name="T0" fmla="*/ 22 w 30"/>
                  <a:gd name="T1" fmla="*/ 23 h 26"/>
                  <a:gd name="T2" fmla="*/ 16 w 30"/>
                  <a:gd name="T3" fmla="*/ 1 h 26"/>
                  <a:gd name="T4" fmla="*/ 11 w 30"/>
                  <a:gd name="T5" fmla="*/ 1 h 26"/>
                  <a:gd name="T6" fmla="*/ 6 w 30"/>
                  <a:gd name="T7" fmla="*/ 3 h 26"/>
                  <a:gd name="T8" fmla="*/ 2 w 30"/>
                  <a:gd name="T9" fmla="*/ 7 h 26"/>
                  <a:gd name="T10" fmla="*/ 3 w 30"/>
                  <a:gd name="T11" fmla="*/ 19 h 26"/>
                  <a:gd name="T12" fmla="*/ 10 w 30"/>
                  <a:gd name="T13" fmla="*/ 25 h 26"/>
                  <a:gd name="T14" fmla="*/ 22 w 30"/>
                  <a:gd name="T15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6">
                    <a:moveTo>
                      <a:pt x="22" y="23"/>
                    </a:moveTo>
                    <a:cubicBezTo>
                      <a:pt x="30" y="15"/>
                      <a:pt x="25" y="4"/>
                      <a:pt x="16" y="1"/>
                    </a:cubicBezTo>
                    <a:cubicBezTo>
                      <a:pt x="14" y="1"/>
                      <a:pt x="13" y="0"/>
                      <a:pt x="11" y="1"/>
                    </a:cubicBezTo>
                    <a:cubicBezTo>
                      <a:pt x="9" y="1"/>
                      <a:pt x="8" y="2"/>
                      <a:pt x="6" y="3"/>
                    </a:cubicBezTo>
                    <a:cubicBezTo>
                      <a:pt x="5" y="4"/>
                      <a:pt x="3" y="5"/>
                      <a:pt x="2" y="7"/>
                    </a:cubicBezTo>
                    <a:cubicBezTo>
                      <a:pt x="0" y="11"/>
                      <a:pt x="1" y="15"/>
                      <a:pt x="3" y="19"/>
                    </a:cubicBezTo>
                    <a:cubicBezTo>
                      <a:pt x="4" y="22"/>
                      <a:pt x="7" y="24"/>
                      <a:pt x="10" y="25"/>
                    </a:cubicBezTo>
                    <a:cubicBezTo>
                      <a:pt x="14" y="26"/>
                      <a:pt x="19" y="25"/>
                      <a:pt x="22" y="23"/>
                    </a:cubicBezTo>
                  </a:path>
                </a:pathLst>
              </a:custGeom>
              <a:solidFill>
                <a:srgbClr val="BC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93" name="Freeform 483"/>
              <p:cNvSpPr/>
              <p:nvPr/>
            </p:nvSpPr>
            <p:spPr bwMode="auto">
              <a:xfrm>
                <a:off x="3632200" y="2527300"/>
                <a:ext cx="65088" cy="30163"/>
              </a:xfrm>
              <a:custGeom>
                <a:avLst/>
                <a:gdLst>
                  <a:gd name="T0" fmla="*/ 17 w 17"/>
                  <a:gd name="T1" fmla="*/ 0 h 8"/>
                  <a:gd name="T2" fmla="*/ 15 w 17"/>
                  <a:gd name="T3" fmla="*/ 2 h 8"/>
                  <a:gd name="T4" fmla="*/ 10 w 17"/>
                  <a:gd name="T5" fmla="*/ 5 h 8"/>
                  <a:gd name="T6" fmla="*/ 10 w 17"/>
                  <a:gd name="T7" fmla="*/ 5 h 8"/>
                  <a:gd name="T8" fmla="*/ 9 w 17"/>
                  <a:gd name="T9" fmla="*/ 5 h 8"/>
                  <a:gd name="T10" fmla="*/ 8 w 17"/>
                  <a:gd name="T11" fmla="*/ 5 h 8"/>
                  <a:gd name="T12" fmla="*/ 8 w 17"/>
                  <a:gd name="T13" fmla="*/ 5 h 8"/>
                  <a:gd name="T14" fmla="*/ 8 w 17"/>
                  <a:gd name="T15" fmla="*/ 5 h 8"/>
                  <a:gd name="T16" fmla="*/ 8 w 17"/>
                  <a:gd name="T17" fmla="*/ 5 h 8"/>
                  <a:gd name="T18" fmla="*/ 3 w 17"/>
                  <a:gd name="T19" fmla="*/ 4 h 8"/>
                  <a:gd name="T20" fmla="*/ 0 w 17"/>
                  <a:gd name="T21" fmla="*/ 2 h 8"/>
                  <a:gd name="T22" fmla="*/ 0 w 17"/>
                  <a:gd name="T23" fmla="*/ 2 h 8"/>
                  <a:gd name="T24" fmla="*/ 1 w 17"/>
                  <a:gd name="T25" fmla="*/ 5 h 8"/>
                  <a:gd name="T26" fmla="*/ 8 w 17"/>
                  <a:gd name="T27" fmla="*/ 8 h 8"/>
                  <a:gd name="T28" fmla="*/ 9 w 17"/>
                  <a:gd name="T29" fmla="*/ 8 h 8"/>
                  <a:gd name="T30" fmla="*/ 9 w 17"/>
                  <a:gd name="T31" fmla="*/ 8 h 8"/>
                  <a:gd name="T32" fmla="*/ 10 w 17"/>
                  <a:gd name="T33" fmla="*/ 8 h 8"/>
                  <a:gd name="T34" fmla="*/ 11 w 17"/>
                  <a:gd name="T35" fmla="*/ 7 h 8"/>
                  <a:gd name="T36" fmla="*/ 11 w 17"/>
                  <a:gd name="T37" fmla="*/ 7 h 8"/>
                  <a:gd name="T38" fmla="*/ 17 w 17"/>
                  <a:gd name="T39" fmla="*/ 3 h 8"/>
                  <a:gd name="T40" fmla="*/ 17 w 17"/>
                  <a:gd name="T41" fmla="*/ 0 h 8"/>
                  <a:gd name="T42" fmla="*/ 17 w 17"/>
                  <a:gd name="T4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8">
                    <a:moveTo>
                      <a:pt x="17" y="0"/>
                    </a:moveTo>
                    <a:cubicBezTo>
                      <a:pt x="16" y="0"/>
                      <a:pt x="16" y="0"/>
                      <a:pt x="15" y="2"/>
                    </a:cubicBezTo>
                    <a:cubicBezTo>
                      <a:pt x="14" y="3"/>
                      <a:pt x="12" y="4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6" y="5"/>
                      <a:pt x="4" y="4"/>
                      <a:pt x="3" y="4"/>
                    </a:cubicBezTo>
                    <a:cubicBezTo>
                      <a:pt x="1" y="3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3" y="6"/>
                      <a:pt x="5" y="8"/>
                      <a:pt x="8" y="8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4" y="7"/>
                      <a:pt x="16" y="4"/>
                      <a:pt x="17" y="3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C94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94" name="Freeform 484"/>
              <p:cNvSpPr/>
              <p:nvPr/>
            </p:nvSpPr>
            <p:spPr bwMode="auto">
              <a:xfrm>
                <a:off x="3692525" y="2376488"/>
                <a:ext cx="101600" cy="98425"/>
              </a:xfrm>
              <a:custGeom>
                <a:avLst/>
                <a:gdLst>
                  <a:gd name="T0" fmla="*/ 17 w 27"/>
                  <a:gd name="T1" fmla="*/ 2 h 26"/>
                  <a:gd name="T2" fmla="*/ 19 w 27"/>
                  <a:gd name="T3" fmla="*/ 23 h 26"/>
                  <a:gd name="T4" fmla="*/ 15 w 27"/>
                  <a:gd name="T5" fmla="*/ 26 h 26"/>
                  <a:gd name="T6" fmla="*/ 10 w 27"/>
                  <a:gd name="T7" fmla="*/ 26 h 26"/>
                  <a:gd name="T8" fmla="*/ 4 w 27"/>
                  <a:gd name="T9" fmla="*/ 23 h 26"/>
                  <a:gd name="T10" fmla="*/ 0 w 27"/>
                  <a:gd name="T11" fmla="*/ 12 h 26"/>
                  <a:gd name="T12" fmla="*/ 5 w 27"/>
                  <a:gd name="T13" fmla="*/ 4 h 26"/>
                  <a:gd name="T14" fmla="*/ 17 w 27"/>
                  <a:gd name="T15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6">
                    <a:moveTo>
                      <a:pt x="17" y="2"/>
                    </a:moveTo>
                    <a:cubicBezTo>
                      <a:pt x="27" y="5"/>
                      <a:pt x="26" y="17"/>
                      <a:pt x="19" y="23"/>
                    </a:cubicBezTo>
                    <a:cubicBezTo>
                      <a:pt x="18" y="25"/>
                      <a:pt x="16" y="25"/>
                      <a:pt x="15" y="26"/>
                    </a:cubicBezTo>
                    <a:cubicBezTo>
                      <a:pt x="13" y="26"/>
                      <a:pt x="11" y="26"/>
                      <a:pt x="10" y="26"/>
                    </a:cubicBezTo>
                    <a:cubicBezTo>
                      <a:pt x="7" y="25"/>
                      <a:pt x="5" y="24"/>
                      <a:pt x="4" y="23"/>
                    </a:cubicBezTo>
                    <a:cubicBezTo>
                      <a:pt x="1" y="20"/>
                      <a:pt x="0" y="16"/>
                      <a:pt x="0" y="12"/>
                    </a:cubicBezTo>
                    <a:cubicBezTo>
                      <a:pt x="1" y="9"/>
                      <a:pt x="2" y="6"/>
                      <a:pt x="5" y="4"/>
                    </a:cubicBezTo>
                    <a:cubicBezTo>
                      <a:pt x="8" y="1"/>
                      <a:pt x="13" y="0"/>
                      <a:pt x="17" y="2"/>
                    </a:cubicBezTo>
                  </a:path>
                </a:pathLst>
              </a:custGeom>
              <a:solidFill>
                <a:srgbClr val="BC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95" name="Freeform 485"/>
              <p:cNvSpPr/>
              <p:nvPr/>
            </p:nvSpPr>
            <p:spPr bwMode="auto">
              <a:xfrm>
                <a:off x="3708400" y="2392363"/>
                <a:ext cx="63500" cy="30163"/>
              </a:xfrm>
              <a:custGeom>
                <a:avLst/>
                <a:gdLst>
                  <a:gd name="T0" fmla="*/ 9 w 17"/>
                  <a:gd name="T1" fmla="*/ 0 h 8"/>
                  <a:gd name="T2" fmla="*/ 8 w 17"/>
                  <a:gd name="T3" fmla="*/ 0 h 8"/>
                  <a:gd name="T4" fmla="*/ 8 w 17"/>
                  <a:gd name="T5" fmla="*/ 0 h 8"/>
                  <a:gd name="T6" fmla="*/ 8 w 17"/>
                  <a:gd name="T7" fmla="*/ 0 h 8"/>
                  <a:gd name="T8" fmla="*/ 7 w 17"/>
                  <a:gd name="T9" fmla="*/ 0 h 8"/>
                  <a:gd name="T10" fmla="*/ 6 w 17"/>
                  <a:gd name="T11" fmla="*/ 0 h 8"/>
                  <a:gd name="T12" fmla="*/ 6 w 17"/>
                  <a:gd name="T13" fmla="*/ 0 h 8"/>
                  <a:gd name="T14" fmla="*/ 6 w 17"/>
                  <a:gd name="T15" fmla="*/ 0 h 8"/>
                  <a:gd name="T16" fmla="*/ 0 w 17"/>
                  <a:gd name="T17" fmla="*/ 5 h 8"/>
                  <a:gd name="T18" fmla="*/ 0 w 17"/>
                  <a:gd name="T19" fmla="*/ 8 h 8"/>
                  <a:gd name="T20" fmla="*/ 0 w 17"/>
                  <a:gd name="T21" fmla="*/ 8 h 8"/>
                  <a:gd name="T22" fmla="*/ 2 w 17"/>
                  <a:gd name="T23" fmla="*/ 6 h 8"/>
                  <a:gd name="T24" fmla="*/ 7 w 17"/>
                  <a:gd name="T25" fmla="*/ 3 h 8"/>
                  <a:gd name="T26" fmla="*/ 7 w 17"/>
                  <a:gd name="T27" fmla="*/ 3 h 8"/>
                  <a:gd name="T28" fmla="*/ 8 w 17"/>
                  <a:gd name="T29" fmla="*/ 2 h 8"/>
                  <a:gd name="T30" fmla="*/ 8 w 17"/>
                  <a:gd name="T31" fmla="*/ 2 h 8"/>
                  <a:gd name="T32" fmla="*/ 8 w 17"/>
                  <a:gd name="T33" fmla="*/ 2 h 8"/>
                  <a:gd name="T34" fmla="*/ 9 w 17"/>
                  <a:gd name="T35" fmla="*/ 2 h 8"/>
                  <a:gd name="T36" fmla="*/ 14 w 17"/>
                  <a:gd name="T37" fmla="*/ 3 h 8"/>
                  <a:gd name="T38" fmla="*/ 17 w 17"/>
                  <a:gd name="T39" fmla="*/ 5 h 8"/>
                  <a:gd name="T40" fmla="*/ 17 w 17"/>
                  <a:gd name="T41" fmla="*/ 5 h 8"/>
                  <a:gd name="T42" fmla="*/ 15 w 17"/>
                  <a:gd name="T43" fmla="*/ 2 h 8"/>
                  <a:gd name="T44" fmla="*/ 9 w 17"/>
                  <a:gd name="T4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" h="8">
                    <a:moveTo>
                      <a:pt x="9" y="0"/>
                    </a:moveTo>
                    <a:cubicBezTo>
                      <a:pt x="9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1"/>
                      <a:pt x="1" y="3"/>
                      <a:pt x="0" y="5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7"/>
                      <a:pt x="2" y="6"/>
                    </a:cubicBezTo>
                    <a:cubicBezTo>
                      <a:pt x="3" y="5"/>
                      <a:pt x="5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1" y="2"/>
                      <a:pt x="13" y="3"/>
                      <a:pt x="14" y="3"/>
                    </a:cubicBezTo>
                    <a:cubicBezTo>
                      <a:pt x="15" y="4"/>
                      <a:pt x="16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4"/>
                      <a:pt x="17" y="3"/>
                      <a:pt x="15" y="2"/>
                    </a:cubicBezTo>
                    <a:cubicBezTo>
                      <a:pt x="14" y="1"/>
                      <a:pt x="12" y="0"/>
                      <a:pt x="9" y="0"/>
                    </a:cubicBezTo>
                  </a:path>
                </a:pathLst>
              </a:custGeom>
              <a:solidFill>
                <a:srgbClr val="C94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0" name="Freeform 486"/>
              <p:cNvSpPr/>
              <p:nvPr/>
            </p:nvSpPr>
            <p:spPr bwMode="auto">
              <a:xfrm>
                <a:off x="3609975" y="2376488"/>
                <a:ext cx="98425" cy="106363"/>
              </a:xfrm>
              <a:custGeom>
                <a:avLst/>
                <a:gdLst>
                  <a:gd name="T0" fmla="*/ 9 w 26"/>
                  <a:gd name="T1" fmla="*/ 3 h 28"/>
                  <a:gd name="T2" fmla="*/ 24 w 26"/>
                  <a:gd name="T3" fmla="*/ 19 h 28"/>
                  <a:gd name="T4" fmla="*/ 22 w 26"/>
                  <a:gd name="T5" fmla="*/ 24 h 28"/>
                  <a:gd name="T6" fmla="*/ 18 w 26"/>
                  <a:gd name="T7" fmla="*/ 27 h 28"/>
                  <a:gd name="T8" fmla="*/ 12 w 26"/>
                  <a:gd name="T9" fmla="*/ 28 h 28"/>
                  <a:gd name="T10" fmla="*/ 2 w 26"/>
                  <a:gd name="T11" fmla="*/ 22 h 28"/>
                  <a:gd name="T12" fmla="*/ 1 w 26"/>
                  <a:gd name="T13" fmla="*/ 12 h 28"/>
                  <a:gd name="T14" fmla="*/ 9 w 26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8">
                    <a:moveTo>
                      <a:pt x="9" y="3"/>
                    </a:moveTo>
                    <a:cubicBezTo>
                      <a:pt x="20" y="0"/>
                      <a:pt x="26" y="10"/>
                      <a:pt x="24" y="19"/>
                    </a:cubicBezTo>
                    <a:cubicBezTo>
                      <a:pt x="24" y="21"/>
                      <a:pt x="23" y="23"/>
                      <a:pt x="22" y="24"/>
                    </a:cubicBezTo>
                    <a:cubicBezTo>
                      <a:pt x="21" y="25"/>
                      <a:pt x="20" y="26"/>
                      <a:pt x="18" y="27"/>
                    </a:cubicBezTo>
                    <a:cubicBezTo>
                      <a:pt x="16" y="28"/>
                      <a:pt x="14" y="28"/>
                      <a:pt x="12" y="28"/>
                    </a:cubicBezTo>
                    <a:cubicBezTo>
                      <a:pt x="8" y="28"/>
                      <a:pt x="4" y="25"/>
                      <a:pt x="2" y="22"/>
                    </a:cubicBezTo>
                    <a:cubicBezTo>
                      <a:pt x="1" y="19"/>
                      <a:pt x="0" y="15"/>
                      <a:pt x="1" y="12"/>
                    </a:cubicBezTo>
                    <a:cubicBezTo>
                      <a:pt x="2" y="8"/>
                      <a:pt x="5" y="5"/>
                      <a:pt x="9" y="3"/>
                    </a:cubicBezTo>
                  </a:path>
                </a:pathLst>
              </a:custGeom>
              <a:solidFill>
                <a:srgbClr val="A113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1" name="Freeform 487"/>
              <p:cNvSpPr/>
              <p:nvPr/>
            </p:nvSpPr>
            <p:spPr bwMode="auto">
              <a:xfrm>
                <a:off x="3621088" y="2395538"/>
                <a:ext cx="52388" cy="53975"/>
              </a:xfrm>
              <a:custGeom>
                <a:avLst/>
                <a:gdLst>
                  <a:gd name="T0" fmla="*/ 10 w 14"/>
                  <a:gd name="T1" fmla="*/ 0 h 14"/>
                  <a:gd name="T2" fmla="*/ 4 w 14"/>
                  <a:gd name="T3" fmla="*/ 3 h 14"/>
                  <a:gd name="T4" fmla="*/ 4 w 14"/>
                  <a:gd name="T5" fmla="*/ 3 h 14"/>
                  <a:gd name="T6" fmla="*/ 4 w 14"/>
                  <a:gd name="T7" fmla="*/ 3 h 14"/>
                  <a:gd name="T8" fmla="*/ 3 w 14"/>
                  <a:gd name="T9" fmla="*/ 4 h 14"/>
                  <a:gd name="T10" fmla="*/ 2 w 14"/>
                  <a:gd name="T11" fmla="*/ 4 h 14"/>
                  <a:gd name="T12" fmla="*/ 2 w 14"/>
                  <a:gd name="T13" fmla="*/ 4 h 14"/>
                  <a:gd name="T14" fmla="*/ 1 w 14"/>
                  <a:gd name="T15" fmla="*/ 12 h 14"/>
                  <a:gd name="T16" fmla="*/ 2 w 14"/>
                  <a:gd name="T17" fmla="*/ 14 h 14"/>
                  <a:gd name="T18" fmla="*/ 3 w 14"/>
                  <a:gd name="T19" fmla="*/ 14 h 14"/>
                  <a:gd name="T20" fmla="*/ 3 w 14"/>
                  <a:gd name="T21" fmla="*/ 12 h 14"/>
                  <a:gd name="T22" fmla="*/ 5 w 14"/>
                  <a:gd name="T23" fmla="*/ 6 h 14"/>
                  <a:gd name="T24" fmla="*/ 5 w 14"/>
                  <a:gd name="T25" fmla="*/ 6 h 14"/>
                  <a:gd name="T26" fmla="*/ 5 w 14"/>
                  <a:gd name="T27" fmla="*/ 5 h 14"/>
                  <a:gd name="T28" fmla="*/ 5 w 14"/>
                  <a:gd name="T29" fmla="*/ 5 h 14"/>
                  <a:gd name="T30" fmla="*/ 5 w 14"/>
                  <a:gd name="T31" fmla="*/ 5 h 14"/>
                  <a:gd name="T32" fmla="*/ 11 w 14"/>
                  <a:gd name="T33" fmla="*/ 2 h 14"/>
                  <a:gd name="T34" fmla="*/ 14 w 14"/>
                  <a:gd name="T35" fmla="*/ 2 h 14"/>
                  <a:gd name="T36" fmla="*/ 11 w 14"/>
                  <a:gd name="T37" fmla="*/ 0 h 14"/>
                  <a:gd name="T38" fmla="*/ 10 w 14"/>
                  <a:gd name="T3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14">
                    <a:moveTo>
                      <a:pt x="10" y="0"/>
                    </a:moveTo>
                    <a:cubicBezTo>
                      <a:pt x="8" y="0"/>
                      <a:pt x="6" y="1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7"/>
                      <a:pt x="0" y="10"/>
                      <a:pt x="1" y="12"/>
                    </a:cubicBezTo>
                    <a:cubicBezTo>
                      <a:pt x="1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3" y="14"/>
                    </a:cubicBezTo>
                    <a:cubicBezTo>
                      <a:pt x="3" y="14"/>
                      <a:pt x="3" y="13"/>
                      <a:pt x="3" y="12"/>
                    </a:cubicBezTo>
                    <a:cubicBezTo>
                      <a:pt x="3" y="10"/>
                      <a:pt x="3" y="8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7" y="3"/>
                      <a:pt x="9" y="2"/>
                      <a:pt x="11" y="2"/>
                    </a:cubicBezTo>
                    <a:cubicBezTo>
                      <a:pt x="12" y="2"/>
                      <a:pt x="13" y="2"/>
                      <a:pt x="14" y="2"/>
                    </a:cubicBezTo>
                    <a:cubicBezTo>
                      <a:pt x="14" y="1"/>
                      <a:pt x="13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</a:path>
                </a:pathLst>
              </a:custGeom>
              <a:solidFill>
                <a:srgbClr val="B442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10009" y="1389"/>
              <a:ext cx="6526" cy="188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l" fontAlgn="auto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温馨提示：</a:t>
              </a:r>
              <a:r>
                <a:rPr lang="zh-CN" altLang="en-US" sz="1600">
                  <a:solidFill>
                    <a:srgbClr val="216D5E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如果课堂时间不够，此练习可以略过，也可以在课后来完成。</a:t>
              </a:r>
            </a:p>
          </p:txBody>
        </p:sp>
      </p:grpSp>
      <p:pic>
        <p:nvPicPr>
          <p:cNvPr id="10" name="图片 9" descr="作业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0325" y="2675890"/>
            <a:ext cx="753110" cy="75311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编程解决问题</a:t>
            </a:r>
          </a:p>
        </p:txBody>
      </p:sp>
      <p:grpSp>
        <p:nvGrpSpPr>
          <p:cNvPr id="4" name="组合 3" descr="7b0a202020202274657874626f78223a2022220a7d0a"/>
          <p:cNvGrpSpPr/>
          <p:nvPr/>
        </p:nvGrpSpPr>
        <p:grpSpPr>
          <a:xfrm>
            <a:off x="4665345" y="991235"/>
            <a:ext cx="4742180" cy="1305560"/>
            <a:chOff x="9304" y="626"/>
            <a:chExt cx="7835" cy="3415"/>
          </a:xfrm>
        </p:grpSpPr>
        <p:grpSp>
          <p:nvGrpSpPr>
            <p:cNvPr id="482" name="组合 481"/>
            <p:cNvGrpSpPr/>
            <p:nvPr/>
          </p:nvGrpSpPr>
          <p:grpSpPr>
            <a:xfrm>
              <a:off x="9304" y="626"/>
              <a:ext cx="7835" cy="3415"/>
              <a:chOff x="3609975" y="2346325"/>
              <a:chExt cx="4975226" cy="2168525"/>
            </a:xfrm>
          </p:grpSpPr>
          <p:sp>
            <p:nvSpPr>
              <p:cNvPr id="1674" name="Freeform 464"/>
              <p:cNvSpPr>
                <a:spLocks noEditPoints="1"/>
              </p:cNvSpPr>
              <p:nvPr/>
            </p:nvSpPr>
            <p:spPr bwMode="auto">
              <a:xfrm>
                <a:off x="3640138" y="2411413"/>
                <a:ext cx="4919663" cy="2058988"/>
              </a:xfrm>
              <a:custGeom>
                <a:avLst/>
                <a:gdLst>
                  <a:gd name="T0" fmla="*/ 3080 w 3099"/>
                  <a:gd name="T1" fmla="*/ 19 h 1297"/>
                  <a:gd name="T2" fmla="*/ 3080 w 3099"/>
                  <a:gd name="T3" fmla="*/ 1280 h 1297"/>
                  <a:gd name="T4" fmla="*/ 19 w 3099"/>
                  <a:gd name="T5" fmla="*/ 1280 h 1297"/>
                  <a:gd name="T6" fmla="*/ 19 w 3099"/>
                  <a:gd name="T7" fmla="*/ 19 h 1297"/>
                  <a:gd name="T8" fmla="*/ 3080 w 3099"/>
                  <a:gd name="T9" fmla="*/ 19 h 1297"/>
                  <a:gd name="T10" fmla="*/ 3099 w 3099"/>
                  <a:gd name="T11" fmla="*/ 0 h 1297"/>
                  <a:gd name="T12" fmla="*/ 3080 w 3099"/>
                  <a:gd name="T13" fmla="*/ 0 h 1297"/>
                  <a:gd name="T14" fmla="*/ 19 w 3099"/>
                  <a:gd name="T15" fmla="*/ 0 h 1297"/>
                  <a:gd name="T16" fmla="*/ 0 w 3099"/>
                  <a:gd name="T17" fmla="*/ 0 h 1297"/>
                  <a:gd name="T18" fmla="*/ 0 w 3099"/>
                  <a:gd name="T19" fmla="*/ 19 h 1297"/>
                  <a:gd name="T20" fmla="*/ 0 w 3099"/>
                  <a:gd name="T21" fmla="*/ 1280 h 1297"/>
                  <a:gd name="T22" fmla="*/ 0 w 3099"/>
                  <a:gd name="T23" fmla="*/ 1297 h 1297"/>
                  <a:gd name="T24" fmla="*/ 19 w 3099"/>
                  <a:gd name="T25" fmla="*/ 1297 h 1297"/>
                  <a:gd name="T26" fmla="*/ 3080 w 3099"/>
                  <a:gd name="T27" fmla="*/ 1297 h 1297"/>
                  <a:gd name="T28" fmla="*/ 3099 w 3099"/>
                  <a:gd name="T29" fmla="*/ 1297 h 1297"/>
                  <a:gd name="T30" fmla="*/ 3099 w 3099"/>
                  <a:gd name="T31" fmla="*/ 1280 h 1297"/>
                  <a:gd name="T32" fmla="*/ 3099 w 3099"/>
                  <a:gd name="T33" fmla="*/ 19 h 1297"/>
                  <a:gd name="T34" fmla="*/ 3099 w 3099"/>
                  <a:gd name="T35" fmla="*/ 0 h 1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99" h="1297">
                    <a:moveTo>
                      <a:pt x="3080" y="19"/>
                    </a:moveTo>
                    <a:lnTo>
                      <a:pt x="3080" y="1280"/>
                    </a:lnTo>
                    <a:lnTo>
                      <a:pt x="19" y="1280"/>
                    </a:lnTo>
                    <a:lnTo>
                      <a:pt x="19" y="19"/>
                    </a:lnTo>
                    <a:lnTo>
                      <a:pt x="3080" y="19"/>
                    </a:lnTo>
                    <a:close/>
                    <a:moveTo>
                      <a:pt x="3099" y="0"/>
                    </a:moveTo>
                    <a:lnTo>
                      <a:pt x="3080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1280"/>
                    </a:lnTo>
                    <a:lnTo>
                      <a:pt x="0" y="1297"/>
                    </a:lnTo>
                    <a:lnTo>
                      <a:pt x="19" y="1297"/>
                    </a:lnTo>
                    <a:lnTo>
                      <a:pt x="3080" y="1297"/>
                    </a:lnTo>
                    <a:lnTo>
                      <a:pt x="3099" y="1297"/>
                    </a:lnTo>
                    <a:lnTo>
                      <a:pt x="3099" y="1280"/>
                    </a:lnTo>
                    <a:lnTo>
                      <a:pt x="3099" y="19"/>
                    </a:lnTo>
                    <a:lnTo>
                      <a:pt x="3099" y="0"/>
                    </a:lnTo>
                    <a:close/>
                  </a:path>
                </a:pathLst>
              </a:custGeom>
              <a:solidFill>
                <a:srgbClr val="3D8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75" name="Freeform 465"/>
              <p:cNvSpPr>
                <a:spLocks noEditPoints="1"/>
              </p:cNvSpPr>
              <p:nvPr/>
            </p:nvSpPr>
            <p:spPr bwMode="auto">
              <a:xfrm>
                <a:off x="3640455" y="2411730"/>
                <a:ext cx="4919980" cy="1018540"/>
              </a:xfrm>
              <a:custGeom>
                <a:avLst/>
                <a:gdLst>
                  <a:gd name="T0" fmla="*/ 3080 w 3099"/>
                  <a:gd name="T1" fmla="*/ 19 h 1297"/>
                  <a:gd name="T2" fmla="*/ 3080 w 3099"/>
                  <a:gd name="T3" fmla="*/ 1280 h 1297"/>
                  <a:gd name="T4" fmla="*/ 19 w 3099"/>
                  <a:gd name="T5" fmla="*/ 1280 h 1297"/>
                  <a:gd name="T6" fmla="*/ 19 w 3099"/>
                  <a:gd name="T7" fmla="*/ 19 h 1297"/>
                  <a:gd name="T8" fmla="*/ 3080 w 3099"/>
                  <a:gd name="T9" fmla="*/ 19 h 1297"/>
                  <a:gd name="T10" fmla="*/ 3099 w 3099"/>
                  <a:gd name="T11" fmla="*/ 0 h 1297"/>
                  <a:gd name="T12" fmla="*/ 3080 w 3099"/>
                  <a:gd name="T13" fmla="*/ 0 h 1297"/>
                  <a:gd name="T14" fmla="*/ 19 w 3099"/>
                  <a:gd name="T15" fmla="*/ 0 h 1297"/>
                  <a:gd name="T16" fmla="*/ 0 w 3099"/>
                  <a:gd name="T17" fmla="*/ 0 h 1297"/>
                  <a:gd name="T18" fmla="*/ 0 w 3099"/>
                  <a:gd name="T19" fmla="*/ 19 h 1297"/>
                  <a:gd name="T20" fmla="*/ 0 w 3099"/>
                  <a:gd name="T21" fmla="*/ 1280 h 1297"/>
                  <a:gd name="T22" fmla="*/ 0 w 3099"/>
                  <a:gd name="T23" fmla="*/ 1297 h 1297"/>
                  <a:gd name="T24" fmla="*/ 19 w 3099"/>
                  <a:gd name="T25" fmla="*/ 1297 h 1297"/>
                  <a:gd name="T26" fmla="*/ 3080 w 3099"/>
                  <a:gd name="T27" fmla="*/ 1297 h 1297"/>
                  <a:gd name="T28" fmla="*/ 3099 w 3099"/>
                  <a:gd name="T29" fmla="*/ 1297 h 1297"/>
                  <a:gd name="T30" fmla="*/ 3099 w 3099"/>
                  <a:gd name="T31" fmla="*/ 1280 h 1297"/>
                  <a:gd name="T32" fmla="*/ 3099 w 3099"/>
                  <a:gd name="T33" fmla="*/ 19 h 1297"/>
                  <a:gd name="T34" fmla="*/ 3099 w 3099"/>
                  <a:gd name="T35" fmla="*/ 0 h 1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99" h="1297">
                    <a:moveTo>
                      <a:pt x="3080" y="19"/>
                    </a:moveTo>
                    <a:lnTo>
                      <a:pt x="3080" y="1280"/>
                    </a:lnTo>
                    <a:lnTo>
                      <a:pt x="19" y="1280"/>
                    </a:lnTo>
                    <a:lnTo>
                      <a:pt x="19" y="19"/>
                    </a:lnTo>
                    <a:lnTo>
                      <a:pt x="3080" y="19"/>
                    </a:lnTo>
                    <a:moveTo>
                      <a:pt x="3099" y="0"/>
                    </a:moveTo>
                    <a:lnTo>
                      <a:pt x="3080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1280"/>
                    </a:lnTo>
                    <a:lnTo>
                      <a:pt x="0" y="1297"/>
                    </a:lnTo>
                    <a:lnTo>
                      <a:pt x="19" y="1297"/>
                    </a:lnTo>
                    <a:lnTo>
                      <a:pt x="3080" y="1297"/>
                    </a:lnTo>
                    <a:lnTo>
                      <a:pt x="3099" y="1297"/>
                    </a:lnTo>
                    <a:lnTo>
                      <a:pt x="3099" y="1280"/>
                    </a:lnTo>
                    <a:lnTo>
                      <a:pt x="3099" y="19"/>
                    </a:lnTo>
                    <a:lnTo>
                      <a:pt x="30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76" name="Freeform 466"/>
              <p:cNvSpPr/>
              <p:nvPr/>
            </p:nvSpPr>
            <p:spPr bwMode="auto">
              <a:xfrm>
                <a:off x="3719513" y="2738438"/>
                <a:ext cx="4532313" cy="1655763"/>
              </a:xfrm>
              <a:custGeom>
                <a:avLst/>
                <a:gdLst>
                  <a:gd name="T0" fmla="*/ 1206 w 1206"/>
                  <a:gd name="T1" fmla="*/ 435 h 439"/>
                  <a:gd name="T2" fmla="*/ 4 w 1206"/>
                  <a:gd name="T3" fmla="*/ 435 h 439"/>
                  <a:gd name="T4" fmla="*/ 4 w 1206"/>
                  <a:gd name="T5" fmla="*/ 0 h 439"/>
                  <a:gd name="T6" fmla="*/ 0 w 1206"/>
                  <a:gd name="T7" fmla="*/ 0 h 439"/>
                  <a:gd name="T8" fmla="*/ 0 w 1206"/>
                  <a:gd name="T9" fmla="*/ 439 h 439"/>
                  <a:gd name="T10" fmla="*/ 1206 w 1206"/>
                  <a:gd name="T11" fmla="*/ 439 h 439"/>
                  <a:gd name="T12" fmla="*/ 1206 w 1206"/>
                  <a:gd name="T13" fmla="*/ 435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6" h="439">
                    <a:moveTo>
                      <a:pt x="1206" y="435"/>
                    </a:moveTo>
                    <a:cubicBezTo>
                      <a:pt x="4" y="435"/>
                      <a:pt x="4" y="435"/>
                      <a:pt x="4" y="435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439"/>
                      <a:pt x="0" y="439"/>
                      <a:pt x="0" y="439"/>
                    </a:cubicBezTo>
                    <a:cubicBezTo>
                      <a:pt x="1206" y="439"/>
                      <a:pt x="1206" y="439"/>
                      <a:pt x="1206" y="439"/>
                    </a:cubicBezTo>
                    <a:cubicBezTo>
                      <a:pt x="1206" y="437"/>
                      <a:pt x="1206" y="436"/>
                      <a:pt x="1206" y="435"/>
                    </a:cubicBezTo>
                    <a:close/>
                  </a:path>
                </a:pathLst>
              </a:custGeom>
              <a:solidFill>
                <a:srgbClr val="72A5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77" name="Freeform 467"/>
              <p:cNvSpPr/>
              <p:nvPr/>
            </p:nvSpPr>
            <p:spPr bwMode="auto">
              <a:xfrm>
                <a:off x="3940175" y="2490788"/>
                <a:ext cx="4543425" cy="1590675"/>
              </a:xfrm>
              <a:custGeom>
                <a:avLst/>
                <a:gdLst>
                  <a:gd name="T0" fmla="*/ 1 w 1209"/>
                  <a:gd name="T1" fmla="*/ 0 h 422"/>
                  <a:gd name="T2" fmla="*/ 0 w 1209"/>
                  <a:gd name="T3" fmla="*/ 4 h 422"/>
                  <a:gd name="T4" fmla="*/ 1205 w 1209"/>
                  <a:gd name="T5" fmla="*/ 4 h 422"/>
                  <a:gd name="T6" fmla="*/ 1205 w 1209"/>
                  <a:gd name="T7" fmla="*/ 422 h 422"/>
                  <a:gd name="T8" fmla="*/ 1209 w 1209"/>
                  <a:gd name="T9" fmla="*/ 422 h 422"/>
                  <a:gd name="T10" fmla="*/ 1209 w 1209"/>
                  <a:gd name="T11" fmla="*/ 0 h 422"/>
                  <a:gd name="T12" fmla="*/ 1 w 1209"/>
                  <a:gd name="T13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9" h="422">
                    <a:moveTo>
                      <a:pt x="1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1205" y="4"/>
                      <a:pt x="1205" y="4"/>
                      <a:pt x="1205" y="4"/>
                    </a:cubicBezTo>
                    <a:cubicBezTo>
                      <a:pt x="1205" y="422"/>
                      <a:pt x="1205" y="422"/>
                      <a:pt x="1205" y="422"/>
                    </a:cubicBezTo>
                    <a:cubicBezTo>
                      <a:pt x="1206" y="422"/>
                      <a:pt x="1207" y="422"/>
                      <a:pt x="1209" y="422"/>
                    </a:cubicBezTo>
                    <a:cubicBezTo>
                      <a:pt x="1209" y="0"/>
                      <a:pt x="1209" y="0"/>
                      <a:pt x="1209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2A5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78" name="Freeform 468"/>
              <p:cNvSpPr/>
              <p:nvPr/>
            </p:nvSpPr>
            <p:spPr bwMode="auto">
              <a:xfrm>
                <a:off x="8367713" y="4149725"/>
                <a:ext cx="203200" cy="217488"/>
              </a:xfrm>
              <a:custGeom>
                <a:avLst/>
                <a:gdLst>
                  <a:gd name="T0" fmla="*/ 18 w 54"/>
                  <a:gd name="T1" fmla="*/ 50 h 58"/>
                  <a:gd name="T2" fmla="*/ 18 w 54"/>
                  <a:gd name="T3" fmla="*/ 46 h 58"/>
                  <a:gd name="T4" fmla="*/ 15 w 54"/>
                  <a:gd name="T5" fmla="*/ 40 h 58"/>
                  <a:gd name="T6" fmla="*/ 0 w 54"/>
                  <a:gd name="T7" fmla="*/ 26 h 58"/>
                  <a:gd name="T8" fmla="*/ 6 w 54"/>
                  <a:gd name="T9" fmla="*/ 14 h 58"/>
                  <a:gd name="T10" fmla="*/ 3 w 54"/>
                  <a:gd name="T11" fmla="*/ 1 h 58"/>
                  <a:gd name="T12" fmla="*/ 15 w 54"/>
                  <a:gd name="T13" fmla="*/ 4 h 58"/>
                  <a:gd name="T14" fmla="*/ 27 w 54"/>
                  <a:gd name="T15" fmla="*/ 0 h 58"/>
                  <a:gd name="T16" fmla="*/ 32 w 54"/>
                  <a:gd name="T17" fmla="*/ 11 h 58"/>
                  <a:gd name="T18" fmla="*/ 43 w 54"/>
                  <a:gd name="T19" fmla="*/ 15 h 58"/>
                  <a:gd name="T20" fmla="*/ 44 w 54"/>
                  <a:gd name="T21" fmla="*/ 31 h 58"/>
                  <a:gd name="T22" fmla="*/ 54 w 54"/>
                  <a:gd name="T23" fmla="*/ 43 h 58"/>
                  <a:gd name="T24" fmla="*/ 45 w 54"/>
                  <a:gd name="T25" fmla="*/ 47 h 58"/>
                  <a:gd name="T26" fmla="*/ 39 w 54"/>
                  <a:gd name="T27" fmla="*/ 58 h 58"/>
                  <a:gd name="T28" fmla="*/ 31 w 54"/>
                  <a:gd name="T29" fmla="*/ 51 h 58"/>
                  <a:gd name="T30" fmla="*/ 28 w 54"/>
                  <a:gd name="T31" fmla="*/ 51 h 58"/>
                  <a:gd name="T32" fmla="*/ 18 w 54"/>
                  <a:gd name="T33" fmla="*/ 52 h 58"/>
                  <a:gd name="T34" fmla="*/ 18 w 54"/>
                  <a:gd name="T35" fmla="*/ 5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" h="58">
                    <a:moveTo>
                      <a:pt x="18" y="50"/>
                    </a:moveTo>
                    <a:cubicBezTo>
                      <a:pt x="18" y="48"/>
                      <a:pt x="18" y="46"/>
                      <a:pt x="18" y="46"/>
                    </a:cubicBezTo>
                    <a:cubicBezTo>
                      <a:pt x="17" y="44"/>
                      <a:pt x="16" y="42"/>
                      <a:pt x="15" y="40"/>
                    </a:cubicBezTo>
                    <a:cubicBezTo>
                      <a:pt x="12" y="34"/>
                      <a:pt x="5" y="29"/>
                      <a:pt x="0" y="26"/>
                    </a:cubicBezTo>
                    <a:cubicBezTo>
                      <a:pt x="2" y="22"/>
                      <a:pt x="5" y="18"/>
                      <a:pt x="6" y="14"/>
                    </a:cubicBezTo>
                    <a:cubicBezTo>
                      <a:pt x="7" y="9"/>
                      <a:pt x="6" y="4"/>
                      <a:pt x="3" y="1"/>
                    </a:cubicBezTo>
                    <a:cubicBezTo>
                      <a:pt x="5" y="3"/>
                      <a:pt x="12" y="4"/>
                      <a:pt x="15" y="4"/>
                    </a:cubicBezTo>
                    <a:cubicBezTo>
                      <a:pt x="20" y="4"/>
                      <a:pt x="24" y="2"/>
                      <a:pt x="27" y="0"/>
                    </a:cubicBezTo>
                    <a:cubicBezTo>
                      <a:pt x="27" y="4"/>
                      <a:pt x="29" y="8"/>
                      <a:pt x="32" y="11"/>
                    </a:cubicBezTo>
                    <a:cubicBezTo>
                      <a:pt x="35" y="14"/>
                      <a:pt x="39" y="15"/>
                      <a:pt x="43" y="15"/>
                    </a:cubicBezTo>
                    <a:cubicBezTo>
                      <a:pt x="41" y="20"/>
                      <a:pt x="41" y="26"/>
                      <a:pt x="44" y="31"/>
                    </a:cubicBezTo>
                    <a:cubicBezTo>
                      <a:pt x="46" y="35"/>
                      <a:pt x="50" y="39"/>
                      <a:pt x="54" y="43"/>
                    </a:cubicBezTo>
                    <a:cubicBezTo>
                      <a:pt x="51" y="43"/>
                      <a:pt x="47" y="44"/>
                      <a:pt x="45" y="47"/>
                    </a:cubicBezTo>
                    <a:cubicBezTo>
                      <a:pt x="42" y="50"/>
                      <a:pt x="41" y="55"/>
                      <a:pt x="39" y="58"/>
                    </a:cubicBezTo>
                    <a:cubicBezTo>
                      <a:pt x="40" y="56"/>
                      <a:pt x="33" y="52"/>
                      <a:pt x="31" y="51"/>
                    </a:cubicBezTo>
                    <a:cubicBezTo>
                      <a:pt x="30" y="51"/>
                      <a:pt x="29" y="51"/>
                      <a:pt x="28" y="51"/>
                    </a:cubicBezTo>
                    <a:cubicBezTo>
                      <a:pt x="25" y="51"/>
                      <a:pt x="21" y="51"/>
                      <a:pt x="18" y="52"/>
                    </a:cubicBezTo>
                    <a:cubicBezTo>
                      <a:pt x="18" y="52"/>
                      <a:pt x="18" y="51"/>
                      <a:pt x="18" y="50"/>
                    </a:cubicBezTo>
                  </a:path>
                </a:pathLst>
              </a:custGeom>
              <a:solidFill>
                <a:srgbClr val="3D8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79" name="Freeform 469"/>
              <p:cNvSpPr/>
              <p:nvPr/>
            </p:nvSpPr>
            <p:spPr bwMode="auto">
              <a:xfrm>
                <a:off x="8401050" y="4171950"/>
                <a:ext cx="109538" cy="169863"/>
              </a:xfrm>
              <a:custGeom>
                <a:avLst/>
                <a:gdLst>
                  <a:gd name="T0" fmla="*/ 0 w 29"/>
                  <a:gd name="T1" fmla="*/ 1 h 45"/>
                  <a:gd name="T2" fmla="*/ 14 w 29"/>
                  <a:gd name="T3" fmla="*/ 20 h 45"/>
                  <a:gd name="T4" fmla="*/ 14 w 29"/>
                  <a:gd name="T5" fmla="*/ 20 h 45"/>
                  <a:gd name="T6" fmla="*/ 11 w 29"/>
                  <a:gd name="T7" fmla="*/ 18 h 45"/>
                  <a:gd name="T8" fmla="*/ 5 w 29"/>
                  <a:gd name="T9" fmla="*/ 16 h 45"/>
                  <a:gd name="T10" fmla="*/ 0 w 29"/>
                  <a:gd name="T11" fmla="*/ 15 h 45"/>
                  <a:gd name="T12" fmla="*/ 5 w 29"/>
                  <a:gd name="T13" fmla="*/ 17 h 45"/>
                  <a:gd name="T14" fmla="*/ 10 w 29"/>
                  <a:gd name="T15" fmla="*/ 20 h 45"/>
                  <a:gd name="T16" fmla="*/ 13 w 29"/>
                  <a:gd name="T17" fmla="*/ 21 h 45"/>
                  <a:gd name="T18" fmla="*/ 14 w 29"/>
                  <a:gd name="T19" fmla="*/ 23 h 45"/>
                  <a:gd name="T20" fmla="*/ 17 w 29"/>
                  <a:gd name="T21" fmla="*/ 24 h 45"/>
                  <a:gd name="T22" fmla="*/ 24 w 29"/>
                  <a:gd name="T23" fmla="*/ 37 h 45"/>
                  <a:gd name="T24" fmla="*/ 23 w 29"/>
                  <a:gd name="T25" fmla="*/ 36 h 45"/>
                  <a:gd name="T26" fmla="*/ 20 w 29"/>
                  <a:gd name="T27" fmla="*/ 34 h 45"/>
                  <a:gd name="T28" fmla="*/ 15 w 29"/>
                  <a:gd name="T29" fmla="*/ 33 h 45"/>
                  <a:gd name="T30" fmla="*/ 10 w 29"/>
                  <a:gd name="T31" fmla="*/ 32 h 45"/>
                  <a:gd name="T32" fmla="*/ 14 w 29"/>
                  <a:gd name="T33" fmla="*/ 34 h 45"/>
                  <a:gd name="T34" fmla="*/ 19 w 29"/>
                  <a:gd name="T35" fmla="*/ 36 h 45"/>
                  <a:gd name="T36" fmla="*/ 22 w 29"/>
                  <a:gd name="T37" fmla="*/ 38 h 45"/>
                  <a:gd name="T38" fmla="*/ 23 w 29"/>
                  <a:gd name="T39" fmla="*/ 39 h 45"/>
                  <a:gd name="T40" fmla="*/ 23 w 29"/>
                  <a:gd name="T41" fmla="*/ 39 h 45"/>
                  <a:gd name="T42" fmla="*/ 24 w 29"/>
                  <a:gd name="T43" fmla="*/ 39 h 45"/>
                  <a:gd name="T44" fmla="*/ 24 w 29"/>
                  <a:gd name="T45" fmla="*/ 40 h 45"/>
                  <a:gd name="T46" fmla="*/ 26 w 29"/>
                  <a:gd name="T47" fmla="*/ 41 h 45"/>
                  <a:gd name="T48" fmla="*/ 26 w 29"/>
                  <a:gd name="T49" fmla="*/ 41 h 45"/>
                  <a:gd name="T50" fmla="*/ 26 w 29"/>
                  <a:gd name="T51" fmla="*/ 41 h 45"/>
                  <a:gd name="T52" fmla="*/ 26 w 29"/>
                  <a:gd name="T53" fmla="*/ 41 h 45"/>
                  <a:gd name="T54" fmla="*/ 29 w 29"/>
                  <a:gd name="T55" fmla="*/ 45 h 45"/>
                  <a:gd name="T56" fmla="*/ 27 w 29"/>
                  <a:gd name="T57" fmla="*/ 39 h 45"/>
                  <a:gd name="T58" fmla="*/ 27 w 29"/>
                  <a:gd name="T59" fmla="*/ 37 h 45"/>
                  <a:gd name="T60" fmla="*/ 27 w 29"/>
                  <a:gd name="T61" fmla="*/ 37 h 45"/>
                  <a:gd name="T62" fmla="*/ 27 w 29"/>
                  <a:gd name="T63" fmla="*/ 37 h 45"/>
                  <a:gd name="T64" fmla="*/ 26 w 29"/>
                  <a:gd name="T65" fmla="*/ 20 h 45"/>
                  <a:gd name="T66" fmla="*/ 25 w 29"/>
                  <a:gd name="T67" fmla="*/ 35 h 45"/>
                  <a:gd name="T68" fmla="*/ 18 w 29"/>
                  <a:gd name="T69" fmla="*/ 23 h 45"/>
                  <a:gd name="T70" fmla="*/ 18 w 29"/>
                  <a:gd name="T71" fmla="*/ 23 h 45"/>
                  <a:gd name="T72" fmla="*/ 18 w 29"/>
                  <a:gd name="T73" fmla="*/ 23 h 45"/>
                  <a:gd name="T74" fmla="*/ 18 w 29"/>
                  <a:gd name="T75" fmla="*/ 22 h 45"/>
                  <a:gd name="T76" fmla="*/ 18 w 29"/>
                  <a:gd name="T77" fmla="*/ 22 h 45"/>
                  <a:gd name="T78" fmla="*/ 18 w 29"/>
                  <a:gd name="T79" fmla="*/ 21 h 45"/>
                  <a:gd name="T80" fmla="*/ 18 w 29"/>
                  <a:gd name="T81" fmla="*/ 21 h 45"/>
                  <a:gd name="T82" fmla="*/ 18 w 29"/>
                  <a:gd name="T83" fmla="*/ 21 h 45"/>
                  <a:gd name="T84" fmla="*/ 14 w 29"/>
                  <a:gd name="T85" fmla="*/ 3 h 45"/>
                  <a:gd name="T86" fmla="*/ 15 w 29"/>
                  <a:gd name="T87" fmla="*/ 18 h 45"/>
                  <a:gd name="T88" fmla="*/ 0 w 29"/>
                  <a:gd name="T89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" h="45">
                    <a:moveTo>
                      <a:pt x="0" y="1"/>
                    </a:moveTo>
                    <a:cubicBezTo>
                      <a:pt x="0" y="1"/>
                      <a:pt x="7" y="9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19"/>
                      <a:pt x="12" y="19"/>
                      <a:pt x="11" y="18"/>
                    </a:cubicBezTo>
                    <a:cubicBezTo>
                      <a:pt x="9" y="17"/>
                      <a:pt x="7" y="16"/>
                      <a:pt x="5" y="16"/>
                    </a:cubicBezTo>
                    <a:cubicBezTo>
                      <a:pt x="2" y="14"/>
                      <a:pt x="0" y="14"/>
                      <a:pt x="0" y="15"/>
                    </a:cubicBezTo>
                    <a:cubicBezTo>
                      <a:pt x="0" y="15"/>
                      <a:pt x="2" y="16"/>
                      <a:pt x="5" y="17"/>
                    </a:cubicBezTo>
                    <a:cubicBezTo>
                      <a:pt x="6" y="18"/>
                      <a:pt x="8" y="18"/>
                      <a:pt x="10" y="20"/>
                    </a:cubicBezTo>
                    <a:cubicBezTo>
                      <a:pt x="11" y="20"/>
                      <a:pt x="12" y="21"/>
                      <a:pt x="13" y="21"/>
                    </a:cubicBezTo>
                    <a:cubicBezTo>
                      <a:pt x="13" y="22"/>
                      <a:pt x="14" y="22"/>
                      <a:pt x="14" y="23"/>
                    </a:cubicBezTo>
                    <a:cubicBezTo>
                      <a:pt x="14" y="23"/>
                      <a:pt x="16" y="24"/>
                      <a:pt x="17" y="24"/>
                    </a:cubicBezTo>
                    <a:cubicBezTo>
                      <a:pt x="20" y="29"/>
                      <a:pt x="22" y="33"/>
                      <a:pt x="24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5"/>
                      <a:pt x="21" y="35"/>
                      <a:pt x="20" y="34"/>
                    </a:cubicBezTo>
                    <a:cubicBezTo>
                      <a:pt x="18" y="34"/>
                      <a:pt x="16" y="33"/>
                      <a:pt x="15" y="33"/>
                    </a:cubicBezTo>
                    <a:cubicBezTo>
                      <a:pt x="12" y="32"/>
                      <a:pt x="10" y="32"/>
                      <a:pt x="10" y="32"/>
                    </a:cubicBezTo>
                    <a:cubicBezTo>
                      <a:pt x="10" y="32"/>
                      <a:pt x="11" y="33"/>
                      <a:pt x="14" y="34"/>
                    </a:cubicBezTo>
                    <a:cubicBezTo>
                      <a:pt x="16" y="35"/>
                      <a:pt x="17" y="35"/>
                      <a:pt x="19" y="36"/>
                    </a:cubicBezTo>
                    <a:cubicBezTo>
                      <a:pt x="20" y="37"/>
                      <a:pt x="21" y="37"/>
                      <a:pt x="22" y="38"/>
                    </a:cubicBezTo>
                    <a:cubicBezTo>
                      <a:pt x="22" y="38"/>
                      <a:pt x="23" y="38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5" y="40"/>
                      <a:pt x="25" y="40"/>
                      <a:pt x="26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8" y="43"/>
                      <a:pt x="28" y="45"/>
                      <a:pt x="29" y="45"/>
                    </a:cubicBezTo>
                    <a:cubicBezTo>
                      <a:pt x="29" y="45"/>
                      <a:pt x="28" y="42"/>
                      <a:pt x="27" y="39"/>
                    </a:cubicBezTo>
                    <a:cubicBezTo>
                      <a:pt x="27" y="38"/>
                      <a:pt x="27" y="38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27"/>
                      <a:pt x="27" y="20"/>
                      <a:pt x="26" y="20"/>
                    </a:cubicBezTo>
                    <a:cubicBezTo>
                      <a:pt x="26" y="20"/>
                      <a:pt x="25" y="26"/>
                      <a:pt x="25" y="35"/>
                    </a:cubicBezTo>
                    <a:cubicBezTo>
                      <a:pt x="23" y="31"/>
                      <a:pt x="21" y="27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10"/>
                      <a:pt x="14" y="3"/>
                      <a:pt x="14" y="3"/>
                    </a:cubicBezTo>
                    <a:cubicBezTo>
                      <a:pt x="13" y="3"/>
                      <a:pt x="14" y="9"/>
                      <a:pt x="15" y="18"/>
                    </a:cubicBezTo>
                    <a:cubicBezTo>
                      <a:pt x="8" y="7"/>
                      <a:pt x="1" y="0"/>
                      <a:pt x="0" y="1"/>
                    </a:cubicBezTo>
                  </a:path>
                </a:pathLst>
              </a:custGeom>
              <a:solidFill>
                <a:srgbClr val="216D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0" name="Freeform 470"/>
              <p:cNvSpPr/>
              <p:nvPr/>
            </p:nvSpPr>
            <p:spPr bwMode="auto">
              <a:xfrm>
                <a:off x="8266113" y="4337050"/>
                <a:ext cx="247650" cy="177800"/>
              </a:xfrm>
              <a:custGeom>
                <a:avLst/>
                <a:gdLst>
                  <a:gd name="T0" fmla="*/ 52 w 66"/>
                  <a:gd name="T1" fmla="*/ 36 h 47"/>
                  <a:gd name="T2" fmla="*/ 48 w 66"/>
                  <a:gd name="T3" fmla="*/ 36 h 47"/>
                  <a:gd name="T4" fmla="*/ 42 w 66"/>
                  <a:gd name="T5" fmla="*/ 37 h 47"/>
                  <a:gd name="T6" fmla="*/ 24 w 66"/>
                  <a:gd name="T7" fmla="*/ 47 h 47"/>
                  <a:gd name="T8" fmla="*/ 14 w 66"/>
                  <a:gd name="T9" fmla="*/ 38 h 47"/>
                  <a:gd name="T10" fmla="*/ 0 w 66"/>
                  <a:gd name="T11" fmla="*/ 37 h 47"/>
                  <a:gd name="T12" fmla="*/ 7 w 66"/>
                  <a:gd name="T13" fmla="*/ 26 h 47"/>
                  <a:gd name="T14" fmla="*/ 7 w 66"/>
                  <a:gd name="T15" fmla="*/ 13 h 47"/>
                  <a:gd name="T16" fmla="*/ 19 w 66"/>
                  <a:gd name="T17" fmla="*/ 12 h 47"/>
                  <a:gd name="T18" fmla="*/ 27 w 66"/>
                  <a:gd name="T19" fmla="*/ 2 h 47"/>
                  <a:gd name="T20" fmla="*/ 41 w 66"/>
                  <a:gd name="T21" fmla="*/ 7 h 47"/>
                  <a:gd name="T22" fmla="*/ 56 w 66"/>
                  <a:gd name="T23" fmla="*/ 0 h 47"/>
                  <a:gd name="T24" fmla="*/ 57 w 66"/>
                  <a:gd name="T25" fmla="*/ 10 h 47"/>
                  <a:gd name="T26" fmla="*/ 66 w 66"/>
                  <a:gd name="T27" fmla="*/ 19 h 47"/>
                  <a:gd name="T28" fmla="*/ 57 w 66"/>
                  <a:gd name="T29" fmla="*/ 24 h 47"/>
                  <a:gd name="T30" fmla="*/ 56 w 66"/>
                  <a:gd name="T31" fmla="*/ 27 h 47"/>
                  <a:gd name="T32" fmla="*/ 54 w 66"/>
                  <a:gd name="T33" fmla="*/ 38 h 47"/>
                  <a:gd name="T34" fmla="*/ 52 w 66"/>
                  <a:gd name="T35" fmla="*/ 3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47">
                    <a:moveTo>
                      <a:pt x="52" y="36"/>
                    </a:moveTo>
                    <a:cubicBezTo>
                      <a:pt x="50" y="36"/>
                      <a:pt x="48" y="36"/>
                      <a:pt x="48" y="36"/>
                    </a:cubicBezTo>
                    <a:cubicBezTo>
                      <a:pt x="46" y="36"/>
                      <a:pt x="44" y="36"/>
                      <a:pt x="42" y="37"/>
                    </a:cubicBezTo>
                    <a:cubicBezTo>
                      <a:pt x="35" y="38"/>
                      <a:pt x="29" y="43"/>
                      <a:pt x="24" y="47"/>
                    </a:cubicBezTo>
                    <a:cubicBezTo>
                      <a:pt x="21" y="44"/>
                      <a:pt x="18" y="40"/>
                      <a:pt x="14" y="38"/>
                    </a:cubicBezTo>
                    <a:cubicBezTo>
                      <a:pt x="10" y="35"/>
                      <a:pt x="5" y="35"/>
                      <a:pt x="0" y="37"/>
                    </a:cubicBezTo>
                    <a:cubicBezTo>
                      <a:pt x="4" y="35"/>
                      <a:pt x="6" y="29"/>
                      <a:pt x="7" y="26"/>
                    </a:cubicBezTo>
                    <a:cubicBezTo>
                      <a:pt x="9" y="22"/>
                      <a:pt x="8" y="17"/>
                      <a:pt x="7" y="13"/>
                    </a:cubicBezTo>
                    <a:cubicBezTo>
                      <a:pt x="11" y="14"/>
                      <a:pt x="15" y="14"/>
                      <a:pt x="19" y="12"/>
                    </a:cubicBezTo>
                    <a:cubicBezTo>
                      <a:pt x="23" y="10"/>
                      <a:pt x="25" y="6"/>
                      <a:pt x="27" y="2"/>
                    </a:cubicBezTo>
                    <a:cubicBezTo>
                      <a:pt x="30" y="6"/>
                      <a:pt x="36" y="7"/>
                      <a:pt x="41" y="7"/>
                    </a:cubicBezTo>
                    <a:cubicBezTo>
                      <a:pt x="47" y="6"/>
                      <a:pt x="51" y="3"/>
                      <a:pt x="56" y="0"/>
                    </a:cubicBezTo>
                    <a:cubicBezTo>
                      <a:pt x="55" y="4"/>
                      <a:pt x="55" y="7"/>
                      <a:pt x="57" y="10"/>
                    </a:cubicBezTo>
                    <a:cubicBezTo>
                      <a:pt x="59" y="14"/>
                      <a:pt x="63" y="16"/>
                      <a:pt x="66" y="19"/>
                    </a:cubicBezTo>
                    <a:cubicBezTo>
                      <a:pt x="65" y="18"/>
                      <a:pt x="58" y="23"/>
                      <a:pt x="57" y="24"/>
                    </a:cubicBezTo>
                    <a:cubicBezTo>
                      <a:pt x="57" y="25"/>
                      <a:pt x="56" y="26"/>
                      <a:pt x="56" y="27"/>
                    </a:cubicBezTo>
                    <a:cubicBezTo>
                      <a:pt x="55" y="31"/>
                      <a:pt x="54" y="34"/>
                      <a:pt x="54" y="38"/>
                    </a:cubicBezTo>
                    <a:cubicBezTo>
                      <a:pt x="54" y="37"/>
                      <a:pt x="53" y="37"/>
                      <a:pt x="52" y="36"/>
                    </a:cubicBezTo>
                  </a:path>
                </a:pathLst>
              </a:custGeom>
              <a:solidFill>
                <a:srgbClr val="3D8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1" name="Freeform 471"/>
              <p:cNvSpPr/>
              <p:nvPr/>
            </p:nvSpPr>
            <p:spPr bwMode="auto">
              <a:xfrm>
                <a:off x="8296275" y="4383088"/>
                <a:ext cx="192088" cy="93663"/>
              </a:xfrm>
              <a:custGeom>
                <a:avLst/>
                <a:gdLst>
                  <a:gd name="T0" fmla="*/ 0 w 51"/>
                  <a:gd name="T1" fmla="*/ 20 h 25"/>
                  <a:gd name="T2" fmla="*/ 23 w 51"/>
                  <a:gd name="T3" fmla="*/ 13 h 25"/>
                  <a:gd name="T4" fmla="*/ 23 w 51"/>
                  <a:gd name="T5" fmla="*/ 13 h 25"/>
                  <a:gd name="T6" fmla="*/ 20 w 51"/>
                  <a:gd name="T7" fmla="*/ 15 h 25"/>
                  <a:gd name="T8" fmla="*/ 16 w 51"/>
                  <a:gd name="T9" fmla="*/ 20 h 25"/>
                  <a:gd name="T10" fmla="*/ 13 w 51"/>
                  <a:gd name="T11" fmla="*/ 24 h 25"/>
                  <a:gd name="T12" fmla="*/ 17 w 51"/>
                  <a:gd name="T13" fmla="*/ 21 h 25"/>
                  <a:gd name="T14" fmla="*/ 21 w 51"/>
                  <a:gd name="T15" fmla="*/ 17 h 25"/>
                  <a:gd name="T16" fmla="*/ 24 w 51"/>
                  <a:gd name="T17" fmla="*/ 15 h 25"/>
                  <a:gd name="T18" fmla="*/ 25 w 51"/>
                  <a:gd name="T19" fmla="*/ 13 h 25"/>
                  <a:gd name="T20" fmla="*/ 27 w 51"/>
                  <a:gd name="T21" fmla="*/ 11 h 25"/>
                  <a:gd name="T22" fmla="*/ 42 w 51"/>
                  <a:gd name="T23" fmla="*/ 8 h 25"/>
                  <a:gd name="T24" fmla="*/ 41 w 51"/>
                  <a:gd name="T25" fmla="*/ 9 h 25"/>
                  <a:gd name="T26" fmla="*/ 38 w 51"/>
                  <a:gd name="T27" fmla="*/ 12 h 25"/>
                  <a:gd name="T28" fmla="*/ 35 w 51"/>
                  <a:gd name="T29" fmla="*/ 16 h 25"/>
                  <a:gd name="T30" fmla="*/ 33 w 51"/>
                  <a:gd name="T31" fmla="*/ 21 h 25"/>
                  <a:gd name="T32" fmla="*/ 36 w 51"/>
                  <a:gd name="T33" fmla="*/ 17 h 25"/>
                  <a:gd name="T34" fmla="*/ 40 w 51"/>
                  <a:gd name="T35" fmla="*/ 13 h 25"/>
                  <a:gd name="T36" fmla="*/ 42 w 51"/>
                  <a:gd name="T37" fmla="*/ 11 h 25"/>
                  <a:gd name="T38" fmla="*/ 43 w 51"/>
                  <a:gd name="T39" fmla="*/ 10 h 25"/>
                  <a:gd name="T40" fmla="*/ 43 w 51"/>
                  <a:gd name="T41" fmla="*/ 9 h 25"/>
                  <a:gd name="T42" fmla="*/ 44 w 51"/>
                  <a:gd name="T43" fmla="*/ 9 h 25"/>
                  <a:gd name="T44" fmla="*/ 44 w 51"/>
                  <a:gd name="T45" fmla="*/ 9 h 25"/>
                  <a:gd name="T46" fmla="*/ 46 w 51"/>
                  <a:gd name="T47" fmla="*/ 8 h 25"/>
                  <a:gd name="T48" fmla="*/ 46 w 51"/>
                  <a:gd name="T49" fmla="*/ 8 h 25"/>
                  <a:gd name="T50" fmla="*/ 46 w 51"/>
                  <a:gd name="T51" fmla="*/ 8 h 25"/>
                  <a:gd name="T52" fmla="*/ 46 w 51"/>
                  <a:gd name="T53" fmla="*/ 7 h 25"/>
                  <a:gd name="T54" fmla="*/ 51 w 51"/>
                  <a:gd name="T55" fmla="*/ 6 h 25"/>
                  <a:gd name="T56" fmla="*/ 45 w 51"/>
                  <a:gd name="T57" fmla="*/ 6 h 25"/>
                  <a:gd name="T58" fmla="*/ 43 w 51"/>
                  <a:gd name="T59" fmla="*/ 6 h 25"/>
                  <a:gd name="T60" fmla="*/ 43 w 51"/>
                  <a:gd name="T61" fmla="*/ 6 h 25"/>
                  <a:gd name="T62" fmla="*/ 43 w 51"/>
                  <a:gd name="T63" fmla="*/ 6 h 25"/>
                  <a:gd name="T64" fmla="*/ 26 w 51"/>
                  <a:gd name="T65" fmla="*/ 1 h 25"/>
                  <a:gd name="T66" fmla="*/ 40 w 51"/>
                  <a:gd name="T67" fmla="*/ 7 h 25"/>
                  <a:gd name="T68" fmla="*/ 27 w 51"/>
                  <a:gd name="T69" fmla="*/ 10 h 25"/>
                  <a:gd name="T70" fmla="*/ 27 w 51"/>
                  <a:gd name="T71" fmla="*/ 10 h 25"/>
                  <a:gd name="T72" fmla="*/ 27 w 51"/>
                  <a:gd name="T73" fmla="*/ 10 h 25"/>
                  <a:gd name="T74" fmla="*/ 26 w 51"/>
                  <a:gd name="T75" fmla="*/ 10 h 25"/>
                  <a:gd name="T76" fmla="*/ 26 w 51"/>
                  <a:gd name="T77" fmla="*/ 10 h 25"/>
                  <a:gd name="T78" fmla="*/ 24 w 51"/>
                  <a:gd name="T79" fmla="*/ 9 h 25"/>
                  <a:gd name="T80" fmla="*/ 24 w 51"/>
                  <a:gd name="T81" fmla="*/ 9 h 25"/>
                  <a:gd name="T82" fmla="*/ 6 w 51"/>
                  <a:gd name="T83" fmla="*/ 8 h 25"/>
                  <a:gd name="T84" fmla="*/ 22 w 51"/>
                  <a:gd name="T85" fmla="*/ 11 h 25"/>
                  <a:gd name="T86" fmla="*/ 0 w 51"/>
                  <a:gd name="T87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1" h="25">
                    <a:moveTo>
                      <a:pt x="0" y="20"/>
                    </a:moveTo>
                    <a:cubicBezTo>
                      <a:pt x="1" y="21"/>
                      <a:pt x="10" y="16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4"/>
                      <a:pt x="21" y="15"/>
                      <a:pt x="20" y="15"/>
                    </a:cubicBezTo>
                    <a:cubicBezTo>
                      <a:pt x="18" y="17"/>
                      <a:pt x="17" y="18"/>
                      <a:pt x="16" y="20"/>
                    </a:cubicBezTo>
                    <a:cubicBezTo>
                      <a:pt x="14" y="22"/>
                      <a:pt x="13" y="24"/>
                      <a:pt x="13" y="24"/>
                    </a:cubicBezTo>
                    <a:cubicBezTo>
                      <a:pt x="14" y="25"/>
                      <a:pt x="15" y="23"/>
                      <a:pt x="17" y="21"/>
                    </a:cubicBezTo>
                    <a:cubicBezTo>
                      <a:pt x="18" y="19"/>
                      <a:pt x="19" y="18"/>
                      <a:pt x="21" y="17"/>
                    </a:cubicBezTo>
                    <a:cubicBezTo>
                      <a:pt x="22" y="16"/>
                      <a:pt x="23" y="15"/>
                      <a:pt x="24" y="15"/>
                    </a:cubicBezTo>
                    <a:cubicBezTo>
                      <a:pt x="24" y="14"/>
                      <a:pt x="25" y="14"/>
                      <a:pt x="25" y="13"/>
                    </a:cubicBezTo>
                    <a:cubicBezTo>
                      <a:pt x="25" y="13"/>
                      <a:pt x="27" y="12"/>
                      <a:pt x="27" y="11"/>
                    </a:cubicBezTo>
                    <a:cubicBezTo>
                      <a:pt x="33" y="10"/>
                      <a:pt x="38" y="9"/>
                      <a:pt x="42" y="8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0" y="10"/>
                      <a:pt x="39" y="11"/>
                      <a:pt x="38" y="12"/>
                    </a:cubicBezTo>
                    <a:cubicBezTo>
                      <a:pt x="37" y="13"/>
                      <a:pt x="36" y="15"/>
                      <a:pt x="35" y="16"/>
                    </a:cubicBezTo>
                    <a:cubicBezTo>
                      <a:pt x="33" y="19"/>
                      <a:pt x="32" y="20"/>
                      <a:pt x="33" y="21"/>
                    </a:cubicBezTo>
                    <a:cubicBezTo>
                      <a:pt x="33" y="21"/>
                      <a:pt x="34" y="19"/>
                      <a:pt x="36" y="17"/>
                    </a:cubicBezTo>
                    <a:cubicBezTo>
                      <a:pt x="37" y="16"/>
                      <a:pt x="38" y="14"/>
                      <a:pt x="40" y="13"/>
                    </a:cubicBezTo>
                    <a:cubicBezTo>
                      <a:pt x="40" y="12"/>
                      <a:pt x="41" y="11"/>
                      <a:pt x="42" y="11"/>
                    </a:cubicBezTo>
                    <a:cubicBezTo>
                      <a:pt x="42" y="10"/>
                      <a:pt x="43" y="10"/>
                      <a:pt x="43" y="10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5" y="8"/>
                      <a:pt x="45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9" y="7"/>
                      <a:pt x="51" y="7"/>
                      <a:pt x="51" y="6"/>
                    </a:cubicBezTo>
                    <a:cubicBezTo>
                      <a:pt x="51" y="6"/>
                      <a:pt x="48" y="6"/>
                      <a:pt x="45" y="6"/>
                    </a:cubicBezTo>
                    <a:cubicBezTo>
                      <a:pt x="44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4" y="3"/>
                      <a:pt x="26" y="0"/>
                      <a:pt x="26" y="1"/>
                    </a:cubicBezTo>
                    <a:cubicBezTo>
                      <a:pt x="26" y="2"/>
                      <a:pt x="32" y="4"/>
                      <a:pt x="40" y="7"/>
                    </a:cubicBezTo>
                    <a:cubicBezTo>
                      <a:pt x="36" y="7"/>
                      <a:pt x="32" y="8"/>
                      <a:pt x="27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5" y="10"/>
                      <a:pt x="25" y="10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14" y="8"/>
                      <a:pt x="6" y="8"/>
                      <a:pt x="6" y="8"/>
                    </a:cubicBezTo>
                    <a:cubicBezTo>
                      <a:pt x="6" y="9"/>
                      <a:pt x="13" y="9"/>
                      <a:pt x="22" y="11"/>
                    </a:cubicBezTo>
                    <a:cubicBezTo>
                      <a:pt x="9" y="15"/>
                      <a:pt x="0" y="20"/>
                      <a:pt x="0" y="20"/>
                    </a:cubicBezTo>
                  </a:path>
                </a:pathLst>
              </a:custGeom>
              <a:solidFill>
                <a:srgbClr val="216D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2" name="Freeform 472"/>
              <p:cNvSpPr/>
              <p:nvPr/>
            </p:nvSpPr>
            <p:spPr bwMode="auto">
              <a:xfrm>
                <a:off x="8472488" y="4289425"/>
                <a:ext cx="112713" cy="96838"/>
              </a:xfrm>
              <a:custGeom>
                <a:avLst/>
                <a:gdLst>
                  <a:gd name="T0" fmla="*/ 8 w 30"/>
                  <a:gd name="T1" fmla="*/ 4 h 26"/>
                  <a:gd name="T2" fmla="*/ 14 w 30"/>
                  <a:gd name="T3" fmla="*/ 25 h 26"/>
                  <a:gd name="T4" fmla="*/ 19 w 30"/>
                  <a:gd name="T5" fmla="*/ 26 h 26"/>
                  <a:gd name="T6" fmla="*/ 24 w 30"/>
                  <a:gd name="T7" fmla="*/ 24 h 26"/>
                  <a:gd name="T8" fmla="*/ 28 w 30"/>
                  <a:gd name="T9" fmla="*/ 20 h 26"/>
                  <a:gd name="T10" fmla="*/ 28 w 30"/>
                  <a:gd name="T11" fmla="*/ 8 h 26"/>
                  <a:gd name="T12" fmla="*/ 20 w 30"/>
                  <a:gd name="T13" fmla="*/ 2 h 26"/>
                  <a:gd name="T14" fmla="*/ 8 w 30"/>
                  <a:gd name="T15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6">
                    <a:moveTo>
                      <a:pt x="8" y="4"/>
                    </a:moveTo>
                    <a:cubicBezTo>
                      <a:pt x="0" y="11"/>
                      <a:pt x="5" y="22"/>
                      <a:pt x="14" y="25"/>
                    </a:cubicBezTo>
                    <a:cubicBezTo>
                      <a:pt x="16" y="26"/>
                      <a:pt x="18" y="26"/>
                      <a:pt x="19" y="26"/>
                    </a:cubicBezTo>
                    <a:cubicBezTo>
                      <a:pt x="21" y="26"/>
                      <a:pt x="22" y="25"/>
                      <a:pt x="24" y="24"/>
                    </a:cubicBezTo>
                    <a:cubicBezTo>
                      <a:pt x="26" y="23"/>
                      <a:pt x="27" y="21"/>
                      <a:pt x="28" y="20"/>
                    </a:cubicBezTo>
                    <a:cubicBezTo>
                      <a:pt x="30" y="16"/>
                      <a:pt x="30" y="12"/>
                      <a:pt x="28" y="8"/>
                    </a:cubicBezTo>
                    <a:cubicBezTo>
                      <a:pt x="26" y="5"/>
                      <a:pt x="23" y="3"/>
                      <a:pt x="20" y="2"/>
                    </a:cubicBezTo>
                    <a:cubicBezTo>
                      <a:pt x="16" y="0"/>
                      <a:pt x="12" y="1"/>
                      <a:pt x="8" y="4"/>
                    </a:cubicBezTo>
                  </a:path>
                </a:pathLst>
              </a:custGeom>
              <a:solidFill>
                <a:srgbClr val="BC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3" name="Freeform 473"/>
              <p:cNvSpPr/>
              <p:nvPr/>
            </p:nvSpPr>
            <p:spPr bwMode="auto">
              <a:xfrm>
                <a:off x="8499475" y="4303713"/>
                <a:ext cx="63500" cy="30163"/>
              </a:xfrm>
              <a:custGeom>
                <a:avLst/>
                <a:gdLst>
                  <a:gd name="T0" fmla="*/ 9 w 17"/>
                  <a:gd name="T1" fmla="*/ 0 h 8"/>
                  <a:gd name="T2" fmla="*/ 8 w 17"/>
                  <a:gd name="T3" fmla="*/ 0 h 8"/>
                  <a:gd name="T4" fmla="*/ 8 w 17"/>
                  <a:gd name="T5" fmla="*/ 0 h 8"/>
                  <a:gd name="T6" fmla="*/ 8 w 17"/>
                  <a:gd name="T7" fmla="*/ 0 h 8"/>
                  <a:gd name="T8" fmla="*/ 8 w 17"/>
                  <a:gd name="T9" fmla="*/ 0 h 8"/>
                  <a:gd name="T10" fmla="*/ 7 w 17"/>
                  <a:gd name="T11" fmla="*/ 0 h 8"/>
                  <a:gd name="T12" fmla="*/ 7 w 17"/>
                  <a:gd name="T13" fmla="*/ 0 h 8"/>
                  <a:gd name="T14" fmla="*/ 1 w 17"/>
                  <a:gd name="T15" fmla="*/ 5 h 8"/>
                  <a:gd name="T16" fmla="*/ 0 w 17"/>
                  <a:gd name="T17" fmla="*/ 8 h 8"/>
                  <a:gd name="T18" fmla="*/ 0 w 17"/>
                  <a:gd name="T19" fmla="*/ 8 h 8"/>
                  <a:gd name="T20" fmla="*/ 2 w 17"/>
                  <a:gd name="T21" fmla="*/ 6 h 8"/>
                  <a:gd name="T22" fmla="*/ 7 w 17"/>
                  <a:gd name="T23" fmla="*/ 3 h 8"/>
                  <a:gd name="T24" fmla="*/ 7 w 17"/>
                  <a:gd name="T25" fmla="*/ 3 h 8"/>
                  <a:gd name="T26" fmla="*/ 7 w 17"/>
                  <a:gd name="T27" fmla="*/ 3 h 8"/>
                  <a:gd name="T28" fmla="*/ 8 w 17"/>
                  <a:gd name="T29" fmla="*/ 3 h 8"/>
                  <a:gd name="T30" fmla="*/ 9 w 17"/>
                  <a:gd name="T31" fmla="*/ 3 h 8"/>
                  <a:gd name="T32" fmla="*/ 9 w 17"/>
                  <a:gd name="T33" fmla="*/ 3 h 8"/>
                  <a:gd name="T34" fmla="*/ 9 w 17"/>
                  <a:gd name="T35" fmla="*/ 3 h 8"/>
                  <a:gd name="T36" fmla="*/ 14 w 17"/>
                  <a:gd name="T37" fmla="*/ 4 h 8"/>
                  <a:gd name="T38" fmla="*/ 17 w 17"/>
                  <a:gd name="T39" fmla="*/ 6 h 8"/>
                  <a:gd name="T40" fmla="*/ 17 w 17"/>
                  <a:gd name="T41" fmla="*/ 5 h 8"/>
                  <a:gd name="T42" fmla="*/ 16 w 17"/>
                  <a:gd name="T43" fmla="*/ 3 h 8"/>
                  <a:gd name="T44" fmla="*/ 9 w 17"/>
                  <a:gd name="T4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" h="8">
                    <a:moveTo>
                      <a:pt x="9" y="0"/>
                    </a:move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1" y="3"/>
                      <a:pt x="1" y="5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7"/>
                      <a:pt x="2" y="6"/>
                    </a:cubicBezTo>
                    <a:cubicBezTo>
                      <a:pt x="3" y="5"/>
                      <a:pt x="5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1" y="3"/>
                      <a:pt x="13" y="4"/>
                      <a:pt x="14" y="4"/>
                    </a:cubicBezTo>
                    <a:cubicBezTo>
                      <a:pt x="16" y="5"/>
                      <a:pt x="16" y="6"/>
                      <a:pt x="17" y="6"/>
                    </a:cubicBezTo>
                    <a:cubicBezTo>
                      <a:pt x="17" y="6"/>
                      <a:pt x="17" y="5"/>
                      <a:pt x="17" y="5"/>
                    </a:cubicBezTo>
                    <a:cubicBezTo>
                      <a:pt x="17" y="5"/>
                      <a:pt x="17" y="4"/>
                      <a:pt x="16" y="3"/>
                    </a:cubicBezTo>
                    <a:cubicBezTo>
                      <a:pt x="14" y="1"/>
                      <a:pt x="12" y="0"/>
                      <a:pt x="9" y="0"/>
                    </a:cubicBezTo>
                  </a:path>
                </a:pathLst>
              </a:custGeom>
              <a:solidFill>
                <a:srgbClr val="C94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4" name="Freeform 474"/>
              <p:cNvSpPr/>
              <p:nvPr/>
            </p:nvSpPr>
            <p:spPr bwMode="auto">
              <a:xfrm>
                <a:off x="8401050" y="4386263"/>
                <a:ext cx="101600" cy="98425"/>
              </a:xfrm>
              <a:custGeom>
                <a:avLst/>
                <a:gdLst>
                  <a:gd name="T0" fmla="*/ 10 w 27"/>
                  <a:gd name="T1" fmla="*/ 24 h 26"/>
                  <a:gd name="T2" fmla="*/ 8 w 27"/>
                  <a:gd name="T3" fmla="*/ 2 h 26"/>
                  <a:gd name="T4" fmla="*/ 13 w 27"/>
                  <a:gd name="T5" fmla="*/ 0 h 26"/>
                  <a:gd name="T6" fmla="*/ 18 w 27"/>
                  <a:gd name="T7" fmla="*/ 0 h 26"/>
                  <a:gd name="T8" fmla="*/ 23 w 27"/>
                  <a:gd name="T9" fmla="*/ 3 h 26"/>
                  <a:gd name="T10" fmla="*/ 27 w 27"/>
                  <a:gd name="T11" fmla="*/ 14 h 26"/>
                  <a:gd name="T12" fmla="*/ 22 w 27"/>
                  <a:gd name="T13" fmla="*/ 22 h 26"/>
                  <a:gd name="T14" fmla="*/ 10 w 27"/>
                  <a:gd name="T15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6">
                    <a:moveTo>
                      <a:pt x="10" y="24"/>
                    </a:moveTo>
                    <a:cubicBezTo>
                      <a:pt x="0" y="20"/>
                      <a:pt x="1" y="9"/>
                      <a:pt x="8" y="2"/>
                    </a:cubicBezTo>
                    <a:cubicBezTo>
                      <a:pt x="9" y="1"/>
                      <a:pt x="11" y="0"/>
                      <a:pt x="13" y="0"/>
                    </a:cubicBezTo>
                    <a:cubicBezTo>
                      <a:pt x="14" y="0"/>
                      <a:pt x="16" y="0"/>
                      <a:pt x="18" y="0"/>
                    </a:cubicBezTo>
                    <a:cubicBezTo>
                      <a:pt x="20" y="1"/>
                      <a:pt x="22" y="1"/>
                      <a:pt x="23" y="3"/>
                    </a:cubicBezTo>
                    <a:cubicBezTo>
                      <a:pt x="26" y="5"/>
                      <a:pt x="27" y="10"/>
                      <a:pt x="27" y="14"/>
                    </a:cubicBezTo>
                    <a:cubicBezTo>
                      <a:pt x="26" y="17"/>
                      <a:pt x="25" y="20"/>
                      <a:pt x="22" y="22"/>
                    </a:cubicBezTo>
                    <a:cubicBezTo>
                      <a:pt x="19" y="25"/>
                      <a:pt x="14" y="26"/>
                      <a:pt x="10" y="24"/>
                    </a:cubicBezTo>
                  </a:path>
                </a:pathLst>
              </a:custGeom>
              <a:solidFill>
                <a:srgbClr val="BC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5" name="Freeform 475"/>
              <p:cNvSpPr/>
              <p:nvPr/>
            </p:nvSpPr>
            <p:spPr bwMode="auto">
              <a:xfrm>
                <a:off x="8423275" y="4440238"/>
                <a:ext cx="68263" cy="30163"/>
              </a:xfrm>
              <a:custGeom>
                <a:avLst/>
                <a:gdLst>
                  <a:gd name="T0" fmla="*/ 17 w 18"/>
                  <a:gd name="T1" fmla="*/ 0 h 8"/>
                  <a:gd name="T2" fmla="*/ 15 w 18"/>
                  <a:gd name="T3" fmla="*/ 2 h 8"/>
                  <a:gd name="T4" fmla="*/ 10 w 18"/>
                  <a:gd name="T5" fmla="*/ 5 h 8"/>
                  <a:gd name="T6" fmla="*/ 10 w 18"/>
                  <a:gd name="T7" fmla="*/ 5 h 8"/>
                  <a:gd name="T8" fmla="*/ 10 w 18"/>
                  <a:gd name="T9" fmla="*/ 5 h 8"/>
                  <a:gd name="T10" fmla="*/ 9 w 18"/>
                  <a:gd name="T11" fmla="*/ 5 h 8"/>
                  <a:gd name="T12" fmla="*/ 9 w 18"/>
                  <a:gd name="T13" fmla="*/ 5 h 8"/>
                  <a:gd name="T14" fmla="*/ 8 w 18"/>
                  <a:gd name="T15" fmla="*/ 6 h 8"/>
                  <a:gd name="T16" fmla="*/ 3 w 18"/>
                  <a:gd name="T17" fmla="*/ 4 h 8"/>
                  <a:gd name="T18" fmla="*/ 1 w 18"/>
                  <a:gd name="T19" fmla="*/ 3 h 8"/>
                  <a:gd name="T20" fmla="*/ 0 w 18"/>
                  <a:gd name="T21" fmla="*/ 3 h 8"/>
                  <a:gd name="T22" fmla="*/ 2 w 18"/>
                  <a:gd name="T23" fmla="*/ 6 h 8"/>
                  <a:gd name="T24" fmla="*/ 8 w 18"/>
                  <a:gd name="T25" fmla="*/ 8 h 8"/>
                  <a:gd name="T26" fmla="*/ 9 w 18"/>
                  <a:gd name="T27" fmla="*/ 8 h 8"/>
                  <a:gd name="T28" fmla="*/ 9 w 18"/>
                  <a:gd name="T29" fmla="*/ 8 h 8"/>
                  <a:gd name="T30" fmla="*/ 10 w 18"/>
                  <a:gd name="T31" fmla="*/ 8 h 8"/>
                  <a:gd name="T32" fmla="*/ 11 w 18"/>
                  <a:gd name="T33" fmla="*/ 8 h 8"/>
                  <a:gd name="T34" fmla="*/ 11 w 18"/>
                  <a:gd name="T35" fmla="*/ 8 h 8"/>
                  <a:gd name="T36" fmla="*/ 17 w 18"/>
                  <a:gd name="T37" fmla="*/ 3 h 8"/>
                  <a:gd name="T38" fmla="*/ 17 w 18"/>
                  <a:gd name="T39" fmla="*/ 0 h 8"/>
                  <a:gd name="T40" fmla="*/ 17 w 18"/>
                  <a:gd name="T4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8">
                    <a:moveTo>
                      <a:pt x="17" y="0"/>
                    </a:moveTo>
                    <a:cubicBezTo>
                      <a:pt x="17" y="0"/>
                      <a:pt x="16" y="1"/>
                      <a:pt x="15" y="2"/>
                    </a:cubicBezTo>
                    <a:cubicBezTo>
                      <a:pt x="14" y="3"/>
                      <a:pt x="12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6" y="6"/>
                      <a:pt x="4" y="5"/>
                      <a:pt x="3" y="4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5"/>
                      <a:pt x="2" y="6"/>
                    </a:cubicBezTo>
                    <a:cubicBezTo>
                      <a:pt x="3" y="7"/>
                      <a:pt x="5" y="8"/>
                      <a:pt x="8" y="8"/>
                    </a:cubicBezTo>
                    <a:cubicBezTo>
                      <a:pt x="8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4" y="7"/>
                      <a:pt x="16" y="5"/>
                      <a:pt x="17" y="3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C94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6" name="Freeform 476"/>
              <p:cNvSpPr/>
              <p:nvPr/>
            </p:nvSpPr>
            <p:spPr bwMode="auto">
              <a:xfrm>
                <a:off x="8488363" y="4379913"/>
                <a:ext cx="96838" cy="104775"/>
              </a:xfrm>
              <a:custGeom>
                <a:avLst/>
                <a:gdLst>
                  <a:gd name="T0" fmla="*/ 17 w 26"/>
                  <a:gd name="T1" fmla="*/ 24 h 28"/>
                  <a:gd name="T2" fmla="*/ 2 w 26"/>
                  <a:gd name="T3" fmla="*/ 9 h 28"/>
                  <a:gd name="T4" fmla="*/ 4 w 26"/>
                  <a:gd name="T5" fmla="*/ 4 h 28"/>
                  <a:gd name="T6" fmla="*/ 8 w 26"/>
                  <a:gd name="T7" fmla="*/ 1 h 28"/>
                  <a:gd name="T8" fmla="*/ 14 w 26"/>
                  <a:gd name="T9" fmla="*/ 0 h 28"/>
                  <a:gd name="T10" fmla="*/ 24 w 26"/>
                  <a:gd name="T11" fmla="*/ 6 h 28"/>
                  <a:gd name="T12" fmla="*/ 25 w 26"/>
                  <a:gd name="T13" fmla="*/ 16 h 28"/>
                  <a:gd name="T14" fmla="*/ 17 w 26"/>
                  <a:gd name="T15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8">
                    <a:moveTo>
                      <a:pt x="17" y="24"/>
                    </a:moveTo>
                    <a:cubicBezTo>
                      <a:pt x="7" y="28"/>
                      <a:pt x="0" y="18"/>
                      <a:pt x="2" y="9"/>
                    </a:cubicBezTo>
                    <a:cubicBezTo>
                      <a:pt x="2" y="7"/>
                      <a:pt x="3" y="5"/>
                      <a:pt x="4" y="4"/>
                    </a:cubicBezTo>
                    <a:cubicBezTo>
                      <a:pt x="5" y="3"/>
                      <a:pt x="7" y="2"/>
                      <a:pt x="8" y="1"/>
                    </a:cubicBezTo>
                    <a:cubicBezTo>
                      <a:pt x="10" y="0"/>
                      <a:pt x="12" y="0"/>
                      <a:pt x="14" y="0"/>
                    </a:cubicBezTo>
                    <a:cubicBezTo>
                      <a:pt x="18" y="0"/>
                      <a:pt x="22" y="3"/>
                      <a:pt x="24" y="6"/>
                    </a:cubicBezTo>
                    <a:cubicBezTo>
                      <a:pt x="25" y="9"/>
                      <a:pt x="26" y="12"/>
                      <a:pt x="25" y="16"/>
                    </a:cubicBezTo>
                    <a:cubicBezTo>
                      <a:pt x="24" y="20"/>
                      <a:pt x="21" y="23"/>
                      <a:pt x="17" y="24"/>
                    </a:cubicBezTo>
                  </a:path>
                </a:pathLst>
              </a:custGeom>
              <a:solidFill>
                <a:srgbClr val="A113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7" name="Freeform 477"/>
              <p:cNvSpPr/>
              <p:nvPr/>
            </p:nvSpPr>
            <p:spPr bwMode="auto">
              <a:xfrm>
                <a:off x="8521700" y="4410075"/>
                <a:ext cx="52388" cy="55563"/>
              </a:xfrm>
              <a:custGeom>
                <a:avLst/>
                <a:gdLst>
                  <a:gd name="T0" fmla="*/ 12 w 14"/>
                  <a:gd name="T1" fmla="*/ 0 h 15"/>
                  <a:gd name="T2" fmla="*/ 12 w 14"/>
                  <a:gd name="T3" fmla="*/ 0 h 15"/>
                  <a:gd name="T4" fmla="*/ 11 w 14"/>
                  <a:gd name="T5" fmla="*/ 3 h 15"/>
                  <a:gd name="T6" fmla="*/ 10 w 14"/>
                  <a:gd name="T7" fmla="*/ 9 h 15"/>
                  <a:gd name="T8" fmla="*/ 10 w 14"/>
                  <a:gd name="T9" fmla="*/ 9 h 15"/>
                  <a:gd name="T10" fmla="*/ 9 w 14"/>
                  <a:gd name="T11" fmla="*/ 10 h 15"/>
                  <a:gd name="T12" fmla="*/ 9 w 14"/>
                  <a:gd name="T13" fmla="*/ 10 h 15"/>
                  <a:gd name="T14" fmla="*/ 9 w 14"/>
                  <a:gd name="T15" fmla="*/ 10 h 15"/>
                  <a:gd name="T16" fmla="*/ 3 w 14"/>
                  <a:gd name="T17" fmla="*/ 13 h 15"/>
                  <a:gd name="T18" fmla="*/ 1 w 14"/>
                  <a:gd name="T19" fmla="*/ 13 h 15"/>
                  <a:gd name="T20" fmla="*/ 3 w 14"/>
                  <a:gd name="T21" fmla="*/ 15 h 15"/>
                  <a:gd name="T22" fmla="*/ 4 w 14"/>
                  <a:gd name="T23" fmla="*/ 15 h 15"/>
                  <a:gd name="T24" fmla="*/ 11 w 14"/>
                  <a:gd name="T25" fmla="*/ 12 h 15"/>
                  <a:gd name="T26" fmla="*/ 11 w 14"/>
                  <a:gd name="T27" fmla="*/ 12 h 15"/>
                  <a:gd name="T28" fmla="*/ 11 w 14"/>
                  <a:gd name="T29" fmla="*/ 12 h 15"/>
                  <a:gd name="T30" fmla="*/ 11 w 14"/>
                  <a:gd name="T31" fmla="*/ 11 h 15"/>
                  <a:gd name="T32" fmla="*/ 12 w 14"/>
                  <a:gd name="T33" fmla="*/ 11 h 15"/>
                  <a:gd name="T34" fmla="*/ 12 w 14"/>
                  <a:gd name="T35" fmla="*/ 11 h 15"/>
                  <a:gd name="T36" fmla="*/ 13 w 14"/>
                  <a:gd name="T37" fmla="*/ 3 h 15"/>
                  <a:gd name="T38" fmla="*/ 12 w 14"/>
                  <a:gd name="T3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15">
                    <a:moveTo>
                      <a:pt x="1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5"/>
                      <a:pt x="11" y="7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7" y="12"/>
                      <a:pt x="5" y="12"/>
                      <a:pt x="3" y="13"/>
                    </a:cubicBezTo>
                    <a:cubicBezTo>
                      <a:pt x="2" y="13"/>
                      <a:pt x="1" y="13"/>
                      <a:pt x="1" y="13"/>
                    </a:cubicBezTo>
                    <a:cubicBezTo>
                      <a:pt x="0" y="14"/>
                      <a:pt x="1" y="14"/>
                      <a:pt x="3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6" y="15"/>
                      <a:pt x="8" y="14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8"/>
                      <a:pt x="14" y="5"/>
                      <a:pt x="13" y="3"/>
                    </a:cubicBezTo>
                    <a:cubicBezTo>
                      <a:pt x="13" y="1"/>
                      <a:pt x="12" y="0"/>
                      <a:pt x="12" y="0"/>
                    </a:cubicBezTo>
                  </a:path>
                </a:pathLst>
              </a:custGeom>
              <a:solidFill>
                <a:srgbClr val="B442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8" name="Freeform 478"/>
              <p:cNvSpPr/>
              <p:nvPr/>
            </p:nvSpPr>
            <p:spPr bwMode="auto">
              <a:xfrm>
                <a:off x="3625850" y="2490788"/>
                <a:ext cx="201613" cy="222250"/>
              </a:xfrm>
              <a:custGeom>
                <a:avLst/>
                <a:gdLst>
                  <a:gd name="T0" fmla="*/ 36 w 54"/>
                  <a:gd name="T1" fmla="*/ 9 h 59"/>
                  <a:gd name="T2" fmla="*/ 36 w 54"/>
                  <a:gd name="T3" fmla="*/ 13 h 59"/>
                  <a:gd name="T4" fmla="*/ 39 w 54"/>
                  <a:gd name="T5" fmla="*/ 19 h 59"/>
                  <a:gd name="T6" fmla="*/ 54 w 54"/>
                  <a:gd name="T7" fmla="*/ 33 h 59"/>
                  <a:gd name="T8" fmla="*/ 49 w 54"/>
                  <a:gd name="T9" fmla="*/ 45 h 59"/>
                  <a:gd name="T10" fmla="*/ 51 w 54"/>
                  <a:gd name="T11" fmla="*/ 58 h 59"/>
                  <a:gd name="T12" fmla="*/ 39 w 54"/>
                  <a:gd name="T13" fmla="*/ 55 h 59"/>
                  <a:gd name="T14" fmla="*/ 27 w 54"/>
                  <a:gd name="T15" fmla="*/ 59 h 59"/>
                  <a:gd name="T16" fmla="*/ 22 w 54"/>
                  <a:gd name="T17" fmla="*/ 48 h 59"/>
                  <a:gd name="T18" fmla="*/ 11 w 54"/>
                  <a:gd name="T19" fmla="*/ 43 h 59"/>
                  <a:gd name="T20" fmla="*/ 10 w 54"/>
                  <a:gd name="T21" fmla="*/ 28 h 59"/>
                  <a:gd name="T22" fmla="*/ 0 w 54"/>
                  <a:gd name="T23" fmla="*/ 16 h 59"/>
                  <a:gd name="T24" fmla="*/ 9 w 54"/>
                  <a:gd name="T25" fmla="*/ 12 h 59"/>
                  <a:gd name="T26" fmla="*/ 15 w 54"/>
                  <a:gd name="T27" fmla="*/ 0 h 59"/>
                  <a:gd name="T28" fmla="*/ 23 w 54"/>
                  <a:gd name="T29" fmla="*/ 7 h 59"/>
                  <a:gd name="T30" fmla="*/ 26 w 54"/>
                  <a:gd name="T31" fmla="*/ 8 h 59"/>
                  <a:gd name="T32" fmla="*/ 36 w 54"/>
                  <a:gd name="T33" fmla="*/ 7 h 59"/>
                  <a:gd name="T34" fmla="*/ 36 w 54"/>
                  <a:gd name="T35" fmla="*/ 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" h="59">
                    <a:moveTo>
                      <a:pt x="36" y="9"/>
                    </a:moveTo>
                    <a:cubicBezTo>
                      <a:pt x="36" y="11"/>
                      <a:pt x="36" y="13"/>
                      <a:pt x="36" y="13"/>
                    </a:cubicBezTo>
                    <a:cubicBezTo>
                      <a:pt x="37" y="15"/>
                      <a:pt x="38" y="17"/>
                      <a:pt x="39" y="19"/>
                    </a:cubicBezTo>
                    <a:cubicBezTo>
                      <a:pt x="42" y="25"/>
                      <a:pt x="49" y="29"/>
                      <a:pt x="54" y="33"/>
                    </a:cubicBezTo>
                    <a:cubicBezTo>
                      <a:pt x="52" y="37"/>
                      <a:pt x="50" y="41"/>
                      <a:pt x="49" y="45"/>
                    </a:cubicBezTo>
                    <a:cubicBezTo>
                      <a:pt x="48" y="50"/>
                      <a:pt x="48" y="55"/>
                      <a:pt x="51" y="58"/>
                    </a:cubicBezTo>
                    <a:cubicBezTo>
                      <a:pt x="49" y="56"/>
                      <a:pt x="42" y="55"/>
                      <a:pt x="39" y="55"/>
                    </a:cubicBezTo>
                    <a:cubicBezTo>
                      <a:pt x="35" y="55"/>
                      <a:pt x="31" y="57"/>
                      <a:pt x="27" y="59"/>
                    </a:cubicBezTo>
                    <a:cubicBezTo>
                      <a:pt x="27" y="55"/>
                      <a:pt x="25" y="51"/>
                      <a:pt x="22" y="48"/>
                    </a:cubicBezTo>
                    <a:cubicBezTo>
                      <a:pt x="19" y="45"/>
                      <a:pt x="15" y="43"/>
                      <a:pt x="11" y="43"/>
                    </a:cubicBezTo>
                    <a:cubicBezTo>
                      <a:pt x="14" y="39"/>
                      <a:pt x="13" y="33"/>
                      <a:pt x="10" y="28"/>
                    </a:cubicBezTo>
                    <a:cubicBezTo>
                      <a:pt x="8" y="23"/>
                      <a:pt x="4" y="20"/>
                      <a:pt x="0" y="16"/>
                    </a:cubicBezTo>
                    <a:cubicBezTo>
                      <a:pt x="4" y="16"/>
                      <a:pt x="7" y="15"/>
                      <a:pt x="9" y="12"/>
                    </a:cubicBezTo>
                    <a:cubicBezTo>
                      <a:pt x="12" y="9"/>
                      <a:pt x="13" y="4"/>
                      <a:pt x="15" y="0"/>
                    </a:cubicBezTo>
                    <a:cubicBezTo>
                      <a:pt x="14" y="3"/>
                      <a:pt x="21" y="7"/>
                      <a:pt x="23" y="7"/>
                    </a:cubicBezTo>
                    <a:cubicBezTo>
                      <a:pt x="24" y="8"/>
                      <a:pt x="25" y="8"/>
                      <a:pt x="26" y="8"/>
                    </a:cubicBezTo>
                    <a:cubicBezTo>
                      <a:pt x="29" y="8"/>
                      <a:pt x="33" y="8"/>
                      <a:pt x="36" y="7"/>
                    </a:cubicBezTo>
                    <a:cubicBezTo>
                      <a:pt x="36" y="7"/>
                      <a:pt x="36" y="8"/>
                      <a:pt x="36" y="9"/>
                    </a:cubicBezTo>
                  </a:path>
                </a:pathLst>
              </a:custGeom>
              <a:solidFill>
                <a:srgbClr val="3D8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9" name="Freeform 479"/>
              <p:cNvSpPr/>
              <p:nvPr/>
            </p:nvSpPr>
            <p:spPr bwMode="auto">
              <a:xfrm>
                <a:off x="3684588" y="2520950"/>
                <a:ext cx="112713" cy="165100"/>
              </a:xfrm>
              <a:custGeom>
                <a:avLst/>
                <a:gdLst>
                  <a:gd name="T0" fmla="*/ 29 w 30"/>
                  <a:gd name="T1" fmla="*/ 44 h 44"/>
                  <a:gd name="T2" fmla="*/ 15 w 30"/>
                  <a:gd name="T3" fmla="*/ 25 h 44"/>
                  <a:gd name="T4" fmla="*/ 15 w 30"/>
                  <a:gd name="T5" fmla="*/ 25 h 44"/>
                  <a:gd name="T6" fmla="*/ 18 w 30"/>
                  <a:gd name="T7" fmla="*/ 27 h 44"/>
                  <a:gd name="T8" fmla="*/ 24 w 30"/>
                  <a:gd name="T9" fmla="*/ 29 h 44"/>
                  <a:gd name="T10" fmla="*/ 29 w 30"/>
                  <a:gd name="T11" fmla="*/ 30 h 44"/>
                  <a:gd name="T12" fmla="*/ 24 w 30"/>
                  <a:gd name="T13" fmla="*/ 28 h 44"/>
                  <a:gd name="T14" fmla="*/ 19 w 30"/>
                  <a:gd name="T15" fmla="*/ 25 h 44"/>
                  <a:gd name="T16" fmla="*/ 16 w 30"/>
                  <a:gd name="T17" fmla="*/ 23 h 44"/>
                  <a:gd name="T18" fmla="*/ 15 w 30"/>
                  <a:gd name="T19" fmla="*/ 22 h 44"/>
                  <a:gd name="T20" fmla="*/ 12 w 30"/>
                  <a:gd name="T21" fmla="*/ 21 h 44"/>
                  <a:gd name="T22" fmla="*/ 5 w 30"/>
                  <a:gd name="T23" fmla="*/ 8 h 44"/>
                  <a:gd name="T24" fmla="*/ 6 w 30"/>
                  <a:gd name="T25" fmla="*/ 9 h 44"/>
                  <a:gd name="T26" fmla="*/ 9 w 30"/>
                  <a:gd name="T27" fmla="*/ 10 h 44"/>
                  <a:gd name="T28" fmla="*/ 14 w 30"/>
                  <a:gd name="T29" fmla="*/ 12 h 44"/>
                  <a:gd name="T30" fmla="*/ 19 w 30"/>
                  <a:gd name="T31" fmla="*/ 13 h 44"/>
                  <a:gd name="T32" fmla="*/ 15 w 30"/>
                  <a:gd name="T33" fmla="*/ 11 h 44"/>
                  <a:gd name="T34" fmla="*/ 10 w 30"/>
                  <a:gd name="T35" fmla="*/ 9 h 44"/>
                  <a:gd name="T36" fmla="*/ 7 w 30"/>
                  <a:gd name="T37" fmla="*/ 7 h 44"/>
                  <a:gd name="T38" fmla="*/ 6 w 30"/>
                  <a:gd name="T39" fmla="*/ 6 h 44"/>
                  <a:gd name="T40" fmla="*/ 6 w 30"/>
                  <a:gd name="T41" fmla="*/ 6 h 44"/>
                  <a:gd name="T42" fmla="*/ 5 w 30"/>
                  <a:gd name="T43" fmla="*/ 6 h 44"/>
                  <a:gd name="T44" fmla="*/ 5 w 30"/>
                  <a:gd name="T45" fmla="*/ 5 h 44"/>
                  <a:gd name="T46" fmla="*/ 3 w 30"/>
                  <a:gd name="T47" fmla="*/ 4 h 44"/>
                  <a:gd name="T48" fmla="*/ 3 w 30"/>
                  <a:gd name="T49" fmla="*/ 4 h 44"/>
                  <a:gd name="T50" fmla="*/ 3 w 30"/>
                  <a:gd name="T51" fmla="*/ 4 h 44"/>
                  <a:gd name="T52" fmla="*/ 3 w 30"/>
                  <a:gd name="T53" fmla="*/ 4 h 44"/>
                  <a:gd name="T54" fmla="*/ 1 w 30"/>
                  <a:gd name="T55" fmla="*/ 0 h 44"/>
                  <a:gd name="T56" fmla="*/ 2 w 30"/>
                  <a:gd name="T57" fmla="*/ 6 h 44"/>
                  <a:gd name="T58" fmla="*/ 2 w 30"/>
                  <a:gd name="T59" fmla="*/ 8 h 44"/>
                  <a:gd name="T60" fmla="*/ 2 w 30"/>
                  <a:gd name="T61" fmla="*/ 8 h 44"/>
                  <a:gd name="T62" fmla="*/ 2 w 30"/>
                  <a:gd name="T63" fmla="*/ 8 h 44"/>
                  <a:gd name="T64" fmla="*/ 3 w 30"/>
                  <a:gd name="T65" fmla="*/ 25 h 44"/>
                  <a:gd name="T66" fmla="*/ 4 w 30"/>
                  <a:gd name="T67" fmla="*/ 10 h 44"/>
                  <a:gd name="T68" fmla="*/ 11 w 30"/>
                  <a:gd name="T69" fmla="*/ 22 h 44"/>
                  <a:gd name="T70" fmla="*/ 11 w 30"/>
                  <a:gd name="T71" fmla="*/ 22 h 44"/>
                  <a:gd name="T72" fmla="*/ 11 w 30"/>
                  <a:gd name="T73" fmla="*/ 22 h 44"/>
                  <a:gd name="T74" fmla="*/ 11 w 30"/>
                  <a:gd name="T75" fmla="*/ 23 h 44"/>
                  <a:gd name="T76" fmla="*/ 11 w 30"/>
                  <a:gd name="T77" fmla="*/ 23 h 44"/>
                  <a:gd name="T78" fmla="*/ 11 w 30"/>
                  <a:gd name="T79" fmla="*/ 24 h 44"/>
                  <a:gd name="T80" fmla="*/ 11 w 30"/>
                  <a:gd name="T81" fmla="*/ 24 h 44"/>
                  <a:gd name="T82" fmla="*/ 11 w 30"/>
                  <a:gd name="T83" fmla="*/ 24 h 44"/>
                  <a:gd name="T84" fmla="*/ 16 w 30"/>
                  <a:gd name="T85" fmla="*/ 42 h 44"/>
                  <a:gd name="T86" fmla="*/ 14 w 30"/>
                  <a:gd name="T87" fmla="*/ 26 h 44"/>
                  <a:gd name="T88" fmla="*/ 29 w 30"/>
                  <a:gd name="T8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0" h="44">
                    <a:moveTo>
                      <a:pt x="29" y="44"/>
                    </a:moveTo>
                    <a:cubicBezTo>
                      <a:pt x="30" y="43"/>
                      <a:pt x="22" y="36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6" y="26"/>
                      <a:pt x="17" y="26"/>
                      <a:pt x="18" y="27"/>
                    </a:cubicBezTo>
                    <a:cubicBezTo>
                      <a:pt x="20" y="28"/>
                      <a:pt x="22" y="29"/>
                      <a:pt x="24" y="29"/>
                    </a:cubicBezTo>
                    <a:cubicBezTo>
                      <a:pt x="27" y="30"/>
                      <a:pt x="29" y="31"/>
                      <a:pt x="29" y="30"/>
                    </a:cubicBezTo>
                    <a:cubicBezTo>
                      <a:pt x="29" y="30"/>
                      <a:pt x="27" y="29"/>
                      <a:pt x="24" y="28"/>
                    </a:cubicBezTo>
                    <a:cubicBezTo>
                      <a:pt x="23" y="27"/>
                      <a:pt x="21" y="26"/>
                      <a:pt x="19" y="25"/>
                    </a:cubicBezTo>
                    <a:cubicBezTo>
                      <a:pt x="18" y="25"/>
                      <a:pt x="17" y="24"/>
                      <a:pt x="16" y="23"/>
                    </a:cubicBezTo>
                    <a:cubicBezTo>
                      <a:pt x="16" y="23"/>
                      <a:pt x="15" y="23"/>
                      <a:pt x="15" y="22"/>
                    </a:cubicBezTo>
                    <a:cubicBezTo>
                      <a:pt x="15" y="22"/>
                      <a:pt x="13" y="21"/>
                      <a:pt x="12" y="21"/>
                    </a:cubicBezTo>
                    <a:cubicBezTo>
                      <a:pt x="9" y="16"/>
                      <a:pt x="7" y="12"/>
                      <a:pt x="5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8" y="10"/>
                      <a:pt x="9" y="10"/>
                    </a:cubicBezTo>
                    <a:cubicBezTo>
                      <a:pt x="11" y="11"/>
                      <a:pt x="13" y="12"/>
                      <a:pt x="14" y="12"/>
                    </a:cubicBezTo>
                    <a:cubicBezTo>
                      <a:pt x="17" y="13"/>
                      <a:pt x="19" y="13"/>
                      <a:pt x="19" y="13"/>
                    </a:cubicBezTo>
                    <a:cubicBezTo>
                      <a:pt x="20" y="13"/>
                      <a:pt x="18" y="12"/>
                      <a:pt x="15" y="11"/>
                    </a:cubicBezTo>
                    <a:cubicBezTo>
                      <a:pt x="13" y="10"/>
                      <a:pt x="12" y="10"/>
                      <a:pt x="10" y="9"/>
                    </a:cubicBezTo>
                    <a:cubicBezTo>
                      <a:pt x="9" y="8"/>
                      <a:pt x="8" y="8"/>
                      <a:pt x="7" y="7"/>
                    </a:cubicBezTo>
                    <a:cubicBezTo>
                      <a:pt x="7" y="7"/>
                      <a:pt x="6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1" y="2"/>
                      <a:pt x="2" y="6"/>
                    </a:cubicBezTo>
                    <a:cubicBezTo>
                      <a:pt x="2" y="6"/>
                      <a:pt x="2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17"/>
                      <a:pt x="2" y="25"/>
                      <a:pt x="3" y="25"/>
                    </a:cubicBezTo>
                    <a:cubicBezTo>
                      <a:pt x="3" y="25"/>
                      <a:pt x="4" y="19"/>
                      <a:pt x="4" y="10"/>
                    </a:cubicBezTo>
                    <a:cubicBezTo>
                      <a:pt x="6" y="14"/>
                      <a:pt x="8" y="18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3" y="34"/>
                      <a:pt x="15" y="42"/>
                      <a:pt x="16" y="42"/>
                    </a:cubicBezTo>
                    <a:cubicBezTo>
                      <a:pt x="16" y="42"/>
                      <a:pt x="15" y="35"/>
                      <a:pt x="14" y="26"/>
                    </a:cubicBezTo>
                    <a:cubicBezTo>
                      <a:pt x="21" y="37"/>
                      <a:pt x="29" y="44"/>
                      <a:pt x="29" y="44"/>
                    </a:cubicBezTo>
                  </a:path>
                </a:pathLst>
              </a:custGeom>
              <a:solidFill>
                <a:srgbClr val="216D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90" name="Freeform 480"/>
              <p:cNvSpPr/>
              <p:nvPr/>
            </p:nvSpPr>
            <p:spPr bwMode="auto">
              <a:xfrm>
                <a:off x="3681413" y="2346325"/>
                <a:ext cx="247650" cy="177800"/>
              </a:xfrm>
              <a:custGeom>
                <a:avLst/>
                <a:gdLst>
                  <a:gd name="T0" fmla="*/ 14 w 66"/>
                  <a:gd name="T1" fmla="*/ 10 h 47"/>
                  <a:gd name="T2" fmla="*/ 18 w 66"/>
                  <a:gd name="T3" fmla="*/ 11 h 47"/>
                  <a:gd name="T4" fmla="*/ 25 w 66"/>
                  <a:gd name="T5" fmla="*/ 10 h 47"/>
                  <a:gd name="T6" fmla="*/ 43 w 66"/>
                  <a:gd name="T7" fmla="*/ 0 h 47"/>
                  <a:gd name="T8" fmla="*/ 53 w 66"/>
                  <a:gd name="T9" fmla="*/ 9 h 47"/>
                  <a:gd name="T10" fmla="*/ 66 w 66"/>
                  <a:gd name="T11" fmla="*/ 10 h 47"/>
                  <a:gd name="T12" fmla="*/ 59 w 66"/>
                  <a:gd name="T13" fmla="*/ 21 h 47"/>
                  <a:gd name="T14" fmla="*/ 59 w 66"/>
                  <a:gd name="T15" fmla="*/ 34 h 47"/>
                  <a:gd name="T16" fmla="*/ 47 w 66"/>
                  <a:gd name="T17" fmla="*/ 35 h 47"/>
                  <a:gd name="T18" fmla="*/ 40 w 66"/>
                  <a:gd name="T19" fmla="*/ 44 h 47"/>
                  <a:gd name="T20" fmla="*/ 25 w 66"/>
                  <a:gd name="T21" fmla="*/ 40 h 47"/>
                  <a:gd name="T22" fmla="*/ 10 w 66"/>
                  <a:gd name="T23" fmla="*/ 47 h 47"/>
                  <a:gd name="T24" fmla="*/ 9 w 66"/>
                  <a:gd name="T25" fmla="*/ 37 h 47"/>
                  <a:gd name="T26" fmla="*/ 0 w 66"/>
                  <a:gd name="T27" fmla="*/ 28 h 47"/>
                  <a:gd name="T28" fmla="*/ 9 w 66"/>
                  <a:gd name="T29" fmla="*/ 22 h 47"/>
                  <a:gd name="T30" fmla="*/ 10 w 66"/>
                  <a:gd name="T31" fmla="*/ 20 h 47"/>
                  <a:gd name="T32" fmla="*/ 12 w 66"/>
                  <a:gd name="T33" fmla="*/ 9 h 47"/>
                  <a:gd name="T34" fmla="*/ 14 w 66"/>
                  <a:gd name="T35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47">
                    <a:moveTo>
                      <a:pt x="14" y="10"/>
                    </a:moveTo>
                    <a:cubicBezTo>
                      <a:pt x="16" y="11"/>
                      <a:pt x="18" y="11"/>
                      <a:pt x="18" y="11"/>
                    </a:cubicBezTo>
                    <a:cubicBezTo>
                      <a:pt x="20" y="11"/>
                      <a:pt x="23" y="11"/>
                      <a:pt x="25" y="10"/>
                    </a:cubicBezTo>
                    <a:cubicBezTo>
                      <a:pt x="31" y="9"/>
                      <a:pt x="37" y="4"/>
                      <a:pt x="43" y="0"/>
                    </a:cubicBezTo>
                    <a:cubicBezTo>
                      <a:pt x="46" y="3"/>
                      <a:pt x="49" y="7"/>
                      <a:pt x="53" y="9"/>
                    </a:cubicBezTo>
                    <a:cubicBezTo>
                      <a:pt x="56" y="11"/>
                      <a:pt x="62" y="12"/>
                      <a:pt x="66" y="10"/>
                    </a:cubicBezTo>
                    <a:cubicBezTo>
                      <a:pt x="62" y="12"/>
                      <a:pt x="60" y="18"/>
                      <a:pt x="59" y="21"/>
                    </a:cubicBezTo>
                    <a:cubicBezTo>
                      <a:pt x="57" y="25"/>
                      <a:pt x="59" y="30"/>
                      <a:pt x="59" y="34"/>
                    </a:cubicBezTo>
                    <a:cubicBezTo>
                      <a:pt x="55" y="33"/>
                      <a:pt x="51" y="33"/>
                      <a:pt x="47" y="35"/>
                    </a:cubicBezTo>
                    <a:cubicBezTo>
                      <a:pt x="44" y="37"/>
                      <a:pt x="41" y="40"/>
                      <a:pt x="40" y="44"/>
                    </a:cubicBezTo>
                    <a:cubicBezTo>
                      <a:pt x="36" y="40"/>
                      <a:pt x="30" y="39"/>
                      <a:pt x="25" y="40"/>
                    </a:cubicBezTo>
                    <a:cubicBezTo>
                      <a:pt x="20" y="41"/>
                      <a:pt x="15" y="44"/>
                      <a:pt x="10" y="47"/>
                    </a:cubicBezTo>
                    <a:cubicBezTo>
                      <a:pt x="11" y="43"/>
                      <a:pt x="11" y="40"/>
                      <a:pt x="9" y="37"/>
                    </a:cubicBezTo>
                    <a:cubicBezTo>
                      <a:pt x="7" y="33"/>
                      <a:pt x="3" y="30"/>
                      <a:pt x="0" y="28"/>
                    </a:cubicBezTo>
                    <a:cubicBezTo>
                      <a:pt x="1" y="29"/>
                      <a:pt x="8" y="24"/>
                      <a:pt x="9" y="22"/>
                    </a:cubicBezTo>
                    <a:cubicBezTo>
                      <a:pt x="9" y="22"/>
                      <a:pt x="10" y="21"/>
                      <a:pt x="10" y="20"/>
                    </a:cubicBezTo>
                    <a:cubicBezTo>
                      <a:pt x="11" y="16"/>
                      <a:pt x="12" y="13"/>
                      <a:pt x="12" y="9"/>
                    </a:cubicBezTo>
                    <a:cubicBezTo>
                      <a:pt x="12" y="10"/>
                      <a:pt x="13" y="10"/>
                      <a:pt x="14" y="10"/>
                    </a:cubicBezTo>
                  </a:path>
                </a:pathLst>
              </a:custGeom>
              <a:solidFill>
                <a:srgbClr val="3D8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91" name="Freeform 481"/>
              <p:cNvSpPr/>
              <p:nvPr/>
            </p:nvSpPr>
            <p:spPr bwMode="auto">
              <a:xfrm>
                <a:off x="3708400" y="2384425"/>
                <a:ext cx="190500" cy="90488"/>
              </a:xfrm>
              <a:custGeom>
                <a:avLst/>
                <a:gdLst>
                  <a:gd name="T0" fmla="*/ 51 w 51"/>
                  <a:gd name="T1" fmla="*/ 4 h 24"/>
                  <a:gd name="T2" fmla="*/ 28 w 51"/>
                  <a:gd name="T3" fmla="*/ 12 h 24"/>
                  <a:gd name="T4" fmla="*/ 29 w 51"/>
                  <a:gd name="T5" fmla="*/ 12 h 24"/>
                  <a:gd name="T6" fmla="*/ 31 w 51"/>
                  <a:gd name="T7" fmla="*/ 9 h 24"/>
                  <a:gd name="T8" fmla="*/ 35 w 51"/>
                  <a:gd name="T9" fmla="*/ 5 h 24"/>
                  <a:gd name="T10" fmla="*/ 38 w 51"/>
                  <a:gd name="T11" fmla="*/ 0 h 24"/>
                  <a:gd name="T12" fmla="*/ 34 w 51"/>
                  <a:gd name="T13" fmla="*/ 4 h 24"/>
                  <a:gd name="T14" fmla="*/ 30 w 51"/>
                  <a:gd name="T15" fmla="*/ 8 h 24"/>
                  <a:gd name="T16" fmla="*/ 27 w 51"/>
                  <a:gd name="T17" fmla="*/ 10 h 24"/>
                  <a:gd name="T18" fmla="*/ 26 w 51"/>
                  <a:gd name="T19" fmla="*/ 11 h 24"/>
                  <a:gd name="T20" fmla="*/ 24 w 51"/>
                  <a:gd name="T21" fmla="*/ 13 h 24"/>
                  <a:gd name="T22" fmla="*/ 10 w 51"/>
                  <a:gd name="T23" fmla="*/ 16 h 24"/>
                  <a:gd name="T24" fmla="*/ 11 w 51"/>
                  <a:gd name="T25" fmla="*/ 16 h 24"/>
                  <a:gd name="T26" fmla="*/ 13 w 51"/>
                  <a:gd name="T27" fmla="*/ 13 h 24"/>
                  <a:gd name="T28" fmla="*/ 16 w 51"/>
                  <a:gd name="T29" fmla="*/ 9 h 24"/>
                  <a:gd name="T30" fmla="*/ 18 w 51"/>
                  <a:gd name="T31" fmla="*/ 4 h 24"/>
                  <a:gd name="T32" fmla="*/ 15 w 51"/>
                  <a:gd name="T33" fmla="*/ 8 h 24"/>
                  <a:gd name="T34" fmla="*/ 12 w 51"/>
                  <a:gd name="T35" fmla="*/ 12 h 24"/>
                  <a:gd name="T36" fmla="*/ 9 w 51"/>
                  <a:gd name="T37" fmla="*/ 14 h 24"/>
                  <a:gd name="T38" fmla="*/ 8 w 51"/>
                  <a:gd name="T39" fmla="*/ 15 h 24"/>
                  <a:gd name="T40" fmla="*/ 8 w 51"/>
                  <a:gd name="T41" fmla="*/ 15 h 24"/>
                  <a:gd name="T42" fmla="*/ 7 w 51"/>
                  <a:gd name="T43" fmla="*/ 16 h 24"/>
                  <a:gd name="T44" fmla="*/ 7 w 51"/>
                  <a:gd name="T45" fmla="*/ 16 h 24"/>
                  <a:gd name="T46" fmla="*/ 5 w 51"/>
                  <a:gd name="T47" fmla="*/ 17 h 24"/>
                  <a:gd name="T48" fmla="*/ 5 w 51"/>
                  <a:gd name="T49" fmla="*/ 17 h 24"/>
                  <a:gd name="T50" fmla="*/ 5 w 51"/>
                  <a:gd name="T51" fmla="*/ 17 h 24"/>
                  <a:gd name="T52" fmla="*/ 5 w 51"/>
                  <a:gd name="T53" fmla="*/ 17 h 24"/>
                  <a:gd name="T54" fmla="*/ 1 w 51"/>
                  <a:gd name="T55" fmla="*/ 18 h 24"/>
                  <a:gd name="T56" fmla="*/ 6 w 51"/>
                  <a:gd name="T57" fmla="*/ 18 h 24"/>
                  <a:gd name="T58" fmla="*/ 8 w 51"/>
                  <a:gd name="T59" fmla="*/ 19 h 24"/>
                  <a:gd name="T60" fmla="*/ 8 w 51"/>
                  <a:gd name="T61" fmla="*/ 19 h 24"/>
                  <a:gd name="T62" fmla="*/ 8 w 51"/>
                  <a:gd name="T63" fmla="*/ 19 h 24"/>
                  <a:gd name="T64" fmla="*/ 25 w 51"/>
                  <a:gd name="T65" fmla="*/ 24 h 24"/>
                  <a:gd name="T66" fmla="*/ 11 w 51"/>
                  <a:gd name="T67" fmla="*/ 18 h 24"/>
                  <a:gd name="T68" fmla="*/ 25 w 51"/>
                  <a:gd name="T69" fmla="*/ 15 h 24"/>
                  <a:gd name="T70" fmla="*/ 25 w 51"/>
                  <a:gd name="T71" fmla="*/ 15 h 24"/>
                  <a:gd name="T72" fmla="*/ 25 w 51"/>
                  <a:gd name="T73" fmla="*/ 15 h 24"/>
                  <a:gd name="T74" fmla="*/ 25 w 51"/>
                  <a:gd name="T75" fmla="*/ 15 h 24"/>
                  <a:gd name="T76" fmla="*/ 25 w 51"/>
                  <a:gd name="T77" fmla="*/ 15 h 24"/>
                  <a:gd name="T78" fmla="*/ 27 w 51"/>
                  <a:gd name="T79" fmla="*/ 15 h 24"/>
                  <a:gd name="T80" fmla="*/ 27 w 51"/>
                  <a:gd name="T81" fmla="*/ 15 h 24"/>
                  <a:gd name="T82" fmla="*/ 27 w 51"/>
                  <a:gd name="T83" fmla="*/ 15 h 24"/>
                  <a:gd name="T84" fmla="*/ 45 w 51"/>
                  <a:gd name="T85" fmla="*/ 17 h 24"/>
                  <a:gd name="T86" fmla="*/ 30 w 51"/>
                  <a:gd name="T87" fmla="*/ 14 h 24"/>
                  <a:gd name="T88" fmla="*/ 51 w 51"/>
                  <a:gd name="T8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1" h="24">
                    <a:moveTo>
                      <a:pt x="51" y="4"/>
                    </a:moveTo>
                    <a:cubicBezTo>
                      <a:pt x="51" y="4"/>
                      <a:pt x="41" y="8"/>
                      <a:pt x="28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1"/>
                      <a:pt x="30" y="10"/>
                      <a:pt x="31" y="9"/>
                    </a:cubicBezTo>
                    <a:cubicBezTo>
                      <a:pt x="33" y="8"/>
                      <a:pt x="34" y="6"/>
                      <a:pt x="35" y="5"/>
                    </a:cubicBezTo>
                    <a:cubicBezTo>
                      <a:pt x="37" y="2"/>
                      <a:pt x="38" y="1"/>
                      <a:pt x="38" y="0"/>
                    </a:cubicBezTo>
                    <a:cubicBezTo>
                      <a:pt x="37" y="0"/>
                      <a:pt x="36" y="2"/>
                      <a:pt x="34" y="4"/>
                    </a:cubicBezTo>
                    <a:cubicBezTo>
                      <a:pt x="33" y="5"/>
                      <a:pt x="32" y="7"/>
                      <a:pt x="30" y="8"/>
                    </a:cubicBezTo>
                    <a:cubicBezTo>
                      <a:pt x="29" y="9"/>
                      <a:pt x="28" y="10"/>
                      <a:pt x="27" y="10"/>
                    </a:cubicBezTo>
                    <a:cubicBezTo>
                      <a:pt x="27" y="11"/>
                      <a:pt x="26" y="11"/>
                      <a:pt x="26" y="11"/>
                    </a:cubicBezTo>
                    <a:cubicBezTo>
                      <a:pt x="26" y="12"/>
                      <a:pt x="24" y="13"/>
                      <a:pt x="24" y="13"/>
                    </a:cubicBezTo>
                    <a:cubicBezTo>
                      <a:pt x="18" y="15"/>
                      <a:pt x="13" y="16"/>
                      <a:pt x="10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5"/>
                      <a:pt x="12" y="14"/>
                      <a:pt x="13" y="13"/>
                    </a:cubicBezTo>
                    <a:cubicBezTo>
                      <a:pt x="14" y="12"/>
                      <a:pt x="15" y="10"/>
                      <a:pt x="16" y="9"/>
                    </a:cubicBezTo>
                    <a:cubicBezTo>
                      <a:pt x="18" y="6"/>
                      <a:pt x="19" y="4"/>
                      <a:pt x="18" y="4"/>
                    </a:cubicBezTo>
                    <a:cubicBezTo>
                      <a:pt x="18" y="4"/>
                      <a:pt x="17" y="6"/>
                      <a:pt x="15" y="8"/>
                    </a:cubicBezTo>
                    <a:cubicBezTo>
                      <a:pt x="14" y="9"/>
                      <a:pt x="13" y="11"/>
                      <a:pt x="12" y="12"/>
                    </a:cubicBezTo>
                    <a:cubicBezTo>
                      <a:pt x="11" y="13"/>
                      <a:pt x="10" y="13"/>
                      <a:pt x="9" y="14"/>
                    </a:cubicBezTo>
                    <a:cubicBezTo>
                      <a:pt x="9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" y="16"/>
                      <a:pt x="6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2" y="18"/>
                      <a:pt x="0" y="18"/>
                      <a:pt x="1" y="18"/>
                    </a:cubicBezTo>
                    <a:cubicBezTo>
                      <a:pt x="1" y="19"/>
                      <a:pt x="3" y="19"/>
                      <a:pt x="6" y="18"/>
                    </a:cubicBezTo>
                    <a:cubicBezTo>
                      <a:pt x="7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8" y="22"/>
                      <a:pt x="25" y="24"/>
                      <a:pt x="25" y="24"/>
                    </a:cubicBezTo>
                    <a:cubicBezTo>
                      <a:pt x="25" y="23"/>
                      <a:pt x="19" y="21"/>
                      <a:pt x="11" y="18"/>
                    </a:cubicBezTo>
                    <a:cubicBezTo>
                      <a:pt x="15" y="17"/>
                      <a:pt x="20" y="17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6" y="15"/>
                      <a:pt x="26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37" y="17"/>
                      <a:pt x="45" y="17"/>
                      <a:pt x="45" y="17"/>
                    </a:cubicBezTo>
                    <a:cubicBezTo>
                      <a:pt x="45" y="16"/>
                      <a:pt x="38" y="15"/>
                      <a:pt x="30" y="14"/>
                    </a:cubicBezTo>
                    <a:cubicBezTo>
                      <a:pt x="42" y="10"/>
                      <a:pt x="51" y="5"/>
                      <a:pt x="51" y="4"/>
                    </a:cubicBezTo>
                  </a:path>
                </a:pathLst>
              </a:custGeom>
              <a:solidFill>
                <a:srgbClr val="216D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92" name="Freeform 482"/>
              <p:cNvSpPr/>
              <p:nvPr/>
            </p:nvSpPr>
            <p:spPr bwMode="auto">
              <a:xfrm>
                <a:off x="3609975" y="2471738"/>
                <a:ext cx="112713" cy="98425"/>
              </a:xfrm>
              <a:custGeom>
                <a:avLst/>
                <a:gdLst>
                  <a:gd name="T0" fmla="*/ 22 w 30"/>
                  <a:gd name="T1" fmla="*/ 23 h 26"/>
                  <a:gd name="T2" fmla="*/ 16 w 30"/>
                  <a:gd name="T3" fmla="*/ 1 h 26"/>
                  <a:gd name="T4" fmla="*/ 11 w 30"/>
                  <a:gd name="T5" fmla="*/ 1 h 26"/>
                  <a:gd name="T6" fmla="*/ 6 w 30"/>
                  <a:gd name="T7" fmla="*/ 3 h 26"/>
                  <a:gd name="T8" fmla="*/ 2 w 30"/>
                  <a:gd name="T9" fmla="*/ 7 h 26"/>
                  <a:gd name="T10" fmla="*/ 3 w 30"/>
                  <a:gd name="T11" fmla="*/ 19 h 26"/>
                  <a:gd name="T12" fmla="*/ 10 w 30"/>
                  <a:gd name="T13" fmla="*/ 25 h 26"/>
                  <a:gd name="T14" fmla="*/ 22 w 30"/>
                  <a:gd name="T15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6">
                    <a:moveTo>
                      <a:pt x="22" y="23"/>
                    </a:moveTo>
                    <a:cubicBezTo>
                      <a:pt x="30" y="15"/>
                      <a:pt x="25" y="4"/>
                      <a:pt x="16" y="1"/>
                    </a:cubicBezTo>
                    <a:cubicBezTo>
                      <a:pt x="14" y="1"/>
                      <a:pt x="13" y="0"/>
                      <a:pt x="11" y="1"/>
                    </a:cubicBezTo>
                    <a:cubicBezTo>
                      <a:pt x="9" y="1"/>
                      <a:pt x="8" y="2"/>
                      <a:pt x="6" y="3"/>
                    </a:cubicBezTo>
                    <a:cubicBezTo>
                      <a:pt x="5" y="4"/>
                      <a:pt x="3" y="5"/>
                      <a:pt x="2" y="7"/>
                    </a:cubicBezTo>
                    <a:cubicBezTo>
                      <a:pt x="0" y="11"/>
                      <a:pt x="1" y="15"/>
                      <a:pt x="3" y="19"/>
                    </a:cubicBezTo>
                    <a:cubicBezTo>
                      <a:pt x="4" y="22"/>
                      <a:pt x="7" y="24"/>
                      <a:pt x="10" y="25"/>
                    </a:cubicBezTo>
                    <a:cubicBezTo>
                      <a:pt x="14" y="26"/>
                      <a:pt x="19" y="25"/>
                      <a:pt x="22" y="23"/>
                    </a:cubicBezTo>
                  </a:path>
                </a:pathLst>
              </a:custGeom>
              <a:solidFill>
                <a:srgbClr val="BC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93" name="Freeform 483"/>
              <p:cNvSpPr/>
              <p:nvPr/>
            </p:nvSpPr>
            <p:spPr bwMode="auto">
              <a:xfrm>
                <a:off x="3632200" y="2527300"/>
                <a:ext cx="65088" cy="30163"/>
              </a:xfrm>
              <a:custGeom>
                <a:avLst/>
                <a:gdLst>
                  <a:gd name="T0" fmla="*/ 17 w 17"/>
                  <a:gd name="T1" fmla="*/ 0 h 8"/>
                  <a:gd name="T2" fmla="*/ 15 w 17"/>
                  <a:gd name="T3" fmla="*/ 2 h 8"/>
                  <a:gd name="T4" fmla="*/ 10 w 17"/>
                  <a:gd name="T5" fmla="*/ 5 h 8"/>
                  <a:gd name="T6" fmla="*/ 10 w 17"/>
                  <a:gd name="T7" fmla="*/ 5 h 8"/>
                  <a:gd name="T8" fmla="*/ 9 w 17"/>
                  <a:gd name="T9" fmla="*/ 5 h 8"/>
                  <a:gd name="T10" fmla="*/ 8 w 17"/>
                  <a:gd name="T11" fmla="*/ 5 h 8"/>
                  <a:gd name="T12" fmla="*/ 8 w 17"/>
                  <a:gd name="T13" fmla="*/ 5 h 8"/>
                  <a:gd name="T14" fmla="*/ 8 w 17"/>
                  <a:gd name="T15" fmla="*/ 5 h 8"/>
                  <a:gd name="T16" fmla="*/ 8 w 17"/>
                  <a:gd name="T17" fmla="*/ 5 h 8"/>
                  <a:gd name="T18" fmla="*/ 3 w 17"/>
                  <a:gd name="T19" fmla="*/ 4 h 8"/>
                  <a:gd name="T20" fmla="*/ 0 w 17"/>
                  <a:gd name="T21" fmla="*/ 2 h 8"/>
                  <a:gd name="T22" fmla="*/ 0 w 17"/>
                  <a:gd name="T23" fmla="*/ 2 h 8"/>
                  <a:gd name="T24" fmla="*/ 1 w 17"/>
                  <a:gd name="T25" fmla="*/ 5 h 8"/>
                  <a:gd name="T26" fmla="*/ 8 w 17"/>
                  <a:gd name="T27" fmla="*/ 8 h 8"/>
                  <a:gd name="T28" fmla="*/ 9 w 17"/>
                  <a:gd name="T29" fmla="*/ 8 h 8"/>
                  <a:gd name="T30" fmla="*/ 9 w 17"/>
                  <a:gd name="T31" fmla="*/ 8 h 8"/>
                  <a:gd name="T32" fmla="*/ 10 w 17"/>
                  <a:gd name="T33" fmla="*/ 8 h 8"/>
                  <a:gd name="T34" fmla="*/ 11 w 17"/>
                  <a:gd name="T35" fmla="*/ 7 h 8"/>
                  <a:gd name="T36" fmla="*/ 11 w 17"/>
                  <a:gd name="T37" fmla="*/ 7 h 8"/>
                  <a:gd name="T38" fmla="*/ 17 w 17"/>
                  <a:gd name="T39" fmla="*/ 3 h 8"/>
                  <a:gd name="T40" fmla="*/ 17 w 17"/>
                  <a:gd name="T41" fmla="*/ 0 h 8"/>
                  <a:gd name="T42" fmla="*/ 17 w 17"/>
                  <a:gd name="T4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8">
                    <a:moveTo>
                      <a:pt x="17" y="0"/>
                    </a:moveTo>
                    <a:cubicBezTo>
                      <a:pt x="16" y="0"/>
                      <a:pt x="16" y="0"/>
                      <a:pt x="15" y="2"/>
                    </a:cubicBezTo>
                    <a:cubicBezTo>
                      <a:pt x="14" y="3"/>
                      <a:pt x="12" y="4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6" y="5"/>
                      <a:pt x="4" y="4"/>
                      <a:pt x="3" y="4"/>
                    </a:cubicBezTo>
                    <a:cubicBezTo>
                      <a:pt x="1" y="3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3" y="6"/>
                      <a:pt x="5" y="8"/>
                      <a:pt x="8" y="8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4" y="7"/>
                      <a:pt x="16" y="4"/>
                      <a:pt x="17" y="3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C94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94" name="Freeform 484"/>
              <p:cNvSpPr/>
              <p:nvPr/>
            </p:nvSpPr>
            <p:spPr bwMode="auto">
              <a:xfrm>
                <a:off x="3692525" y="2376488"/>
                <a:ext cx="101600" cy="98425"/>
              </a:xfrm>
              <a:custGeom>
                <a:avLst/>
                <a:gdLst>
                  <a:gd name="T0" fmla="*/ 17 w 27"/>
                  <a:gd name="T1" fmla="*/ 2 h 26"/>
                  <a:gd name="T2" fmla="*/ 19 w 27"/>
                  <a:gd name="T3" fmla="*/ 23 h 26"/>
                  <a:gd name="T4" fmla="*/ 15 w 27"/>
                  <a:gd name="T5" fmla="*/ 26 h 26"/>
                  <a:gd name="T6" fmla="*/ 10 w 27"/>
                  <a:gd name="T7" fmla="*/ 26 h 26"/>
                  <a:gd name="T8" fmla="*/ 4 w 27"/>
                  <a:gd name="T9" fmla="*/ 23 h 26"/>
                  <a:gd name="T10" fmla="*/ 0 w 27"/>
                  <a:gd name="T11" fmla="*/ 12 h 26"/>
                  <a:gd name="T12" fmla="*/ 5 w 27"/>
                  <a:gd name="T13" fmla="*/ 4 h 26"/>
                  <a:gd name="T14" fmla="*/ 17 w 27"/>
                  <a:gd name="T15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6">
                    <a:moveTo>
                      <a:pt x="17" y="2"/>
                    </a:moveTo>
                    <a:cubicBezTo>
                      <a:pt x="27" y="5"/>
                      <a:pt x="26" y="17"/>
                      <a:pt x="19" y="23"/>
                    </a:cubicBezTo>
                    <a:cubicBezTo>
                      <a:pt x="18" y="25"/>
                      <a:pt x="16" y="25"/>
                      <a:pt x="15" y="26"/>
                    </a:cubicBezTo>
                    <a:cubicBezTo>
                      <a:pt x="13" y="26"/>
                      <a:pt x="11" y="26"/>
                      <a:pt x="10" y="26"/>
                    </a:cubicBezTo>
                    <a:cubicBezTo>
                      <a:pt x="7" y="25"/>
                      <a:pt x="5" y="24"/>
                      <a:pt x="4" y="23"/>
                    </a:cubicBezTo>
                    <a:cubicBezTo>
                      <a:pt x="1" y="20"/>
                      <a:pt x="0" y="16"/>
                      <a:pt x="0" y="12"/>
                    </a:cubicBezTo>
                    <a:cubicBezTo>
                      <a:pt x="1" y="9"/>
                      <a:pt x="2" y="6"/>
                      <a:pt x="5" y="4"/>
                    </a:cubicBezTo>
                    <a:cubicBezTo>
                      <a:pt x="8" y="1"/>
                      <a:pt x="13" y="0"/>
                      <a:pt x="17" y="2"/>
                    </a:cubicBezTo>
                  </a:path>
                </a:pathLst>
              </a:custGeom>
              <a:solidFill>
                <a:srgbClr val="BC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95" name="Freeform 485"/>
              <p:cNvSpPr/>
              <p:nvPr/>
            </p:nvSpPr>
            <p:spPr bwMode="auto">
              <a:xfrm>
                <a:off x="3708400" y="2392363"/>
                <a:ext cx="63500" cy="30163"/>
              </a:xfrm>
              <a:custGeom>
                <a:avLst/>
                <a:gdLst>
                  <a:gd name="T0" fmla="*/ 9 w 17"/>
                  <a:gd name="T1" fmla="*/ 0 h 8"/>
                  <a:gd name="T2" fmla="*/ 8 w 17"/>
                  <a:gd name="T3" fmla="*/ 0 h 8"/>
                  <a:gd name="T4" fmla="*/ 8 w 17"/>
                  <a:gd name="T5" fmla="*/ 0 h 8"/>
                  <a:gd name="T6" fmla="*/ 8 w 17"/>
                  <a:gd name="T7" fmla="*/ 0 h 8"/>
                  <a:gd name="T8" fmla="*/ 7 w 17"/>
                  <a:gd name="T9" fmla="*/ 0 h 8"/>
                  <a:gd name="T10" fmla="*/ 6 w 17"/>
                  <a:gd name="T11" fmla="*/ 0 h 8"/>
                  <a:gd name="T12" fmla="*/ 6 w 17"/>
                  <a:gd name="T13" fmla="*/ 0 h 8"/>
                  <a:gd name="T14" fmla="*/ 6 w 17"/>
                  <a:gd name="T15" fmla="*/ 0 h 8"/>
                  <a:gd name="T16" fmla="*/ 0 w 17"/>
                  <a:gd name="T17" fmla="*/ 5 h 8"/>
                  <a:gd name="T18" fmla="*/ 0 w 17"/>
                  <a:gd name="T19" fmla="*/ 8 h 8"/>
                  <a:gd name="T20" fmla="*/ 0 w 17"/>
                  <a:gd name="T21" fmla="*/ 8 h 8"/>
                  <a:gd name="T22" fmla="*/ 2 w 17"/>
                  <a:gd name="T23" fmla="*/ 6 h 8"/>
                  <a:gd name="T24" fmla="*/ 7 w 17"/>
                  <a:gd name="T25" fmla="*/ 3 h 8"/>
                  <a:gd name="T26" fmla="*/ 7 w 17"/>
                  <a:gd name="T27" fmla="*/ 3 h 8"/>
                  <a:gd name="T28" fmla="*/ 8 w 17"/>
                  <a:gd name="T29" fmla="*/ 2 h 8"/>
                  <a:gd name="T30" fmla="*/ 8 w 17"/>
                  <a:gd name="T31" fmla="*/ 2 h 8"/>
                  <a:gd name="T32" fmla="*/ 8 w 17"/>
                  <a:gd name="T33" fmla="*/ 2 h 8"/>
                  <a:gd name="T34" fmla="*/ 9 w 17"/>
                  <a:gd name="T35" fmla="*/ 2 h 8"/>
                  <a:gd name="T36" fmla="*/ 14 w 17"/>
                  <a:gd name="T37" fmla="*/ 3 h 8"/>
                  <a:gd name="T38" fmla="*/ 17 w 17"/>
                  <a:gd name="T39" fmla="*/ 5 h 8"/>
                  <a:gd name="T40" fmla="*/ 17 w 17"/>
                  <a:gd name="T41" fmla="*/ 5 h 8"/>
                  <a:gd name="T42" fmla="*/ 15 w 17"/>
                  <a:gd name="T43" fmla="*/ 2 h 8"/>
                  <a:gd name="T44" fmla="*/ 9 w 17"/>
                  <a:gd name="T4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" h="8">
                    <a:moveTo>
                      <a:pt x="9" y="0"/>
                    </a:moveTo>
                    <a:cubicBezTo>
                      <a:pt x="9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1"/>
                      <a:pt x="1" y="3"/>
                      <a:pt x="0" y="5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7"/>
                      <a:pt x="2" y="6"/>
                    </a:cubicBezTo>
                    <a:cubicBezTo>
                      <a:pt x="3" y="5"/>
                      <a:pt x="5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1" y="2"/>
                      <a:pt x="13" y="3"/>
                      <a:pt x="14" y="3"/>
                    </a:cubicBezTo>
                    <a:cubicBezTo>
                      <a:pt x="15" y="4"/>
                      <a:pt x="16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4"/>
                      <a:pt x="17" y="3"/>
                      <a:pt x="15" y="2"/>
                    </a:cubicBezTo>
                    <a:cubicBezTo>
                      <a:pt x="14" y="1"/>
                      <a:pt x="12" y="0"/>
                      <a:pt x="9" y="0"/>
                    </a:cubicBezTo>
                  </a:path>
                </a:pathLst>
              </a:custGeom>
              <a:solidFill>
                <a:srgbClr val="C94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0" name="Freeform 486"/>
              <p:cNvSpPr/>
              <p:nvPr/>
            </p:nvSpPr>
            <p:spPr bwMode="auto">
              <a:xfrm>
                <a:off x="3609975" y="2376488"/>
                <a:ext cx="98425" cy="106363"/>
              </a:xfrm>
              <a:custGeom>
                <a:avLst/>
                <a:gdLst>
                  <a:gd name="T0" fmla="*/ 9 w 26"/>
                  <a:gd name="T1" fmla="*/ 3 h 28"/>
                  <a:gd name="T2" fmla="*/ 24 w 26"/>
                  <a:gd name="T3" fmla="*/ 19 h 28"/>
                  <a:gd name="T4" fmla="*/ 22 w 26"/>
                  <a:gd name="T5" fmla="*/ 24 h 28"/>
                  <a:gd name="T6" fmla="*/ 18 w 26"/>
                  <a:gd name="T7" fmla="*/ 27 h 28"/>
                  <a:gd name="T8" fmla="*/ 12 w 26"/>
                  <a:gd name="T9" fmla="*/ 28 h 28"/>
                  <a:gd name="T10" fmla="*/ 2 w 26"/>
                  <a:gd name="T11" fmla="*/ 22 h 28"/>
                  <a:gd name="T12" fmla="*/ 1 w 26"/>
                  <a:gd name="T13" fmla="*/ 12 h 28"/>
                  <a:gd name="T14" fmla="*/ 9 w 26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8">
                    <a:moveTo>
                      <a:pt x="9" y="3"/>
                    </a:moveTo>
                    <a:cubicBezTo>
                      <a:pt x="20" y="0"/>
                      <a:pt x="26" y="10"/>
                      <a:pt x="24" y="19"/>
                    </a:cubicBezTo>
                    <a:cubicBezTo>
                      <a:pt x="24" y="21"/>
                      <a:pt x="23" y="23"/>
                      <a:pt x="22" y="24"/>
                    </a:cubicBezTo>
                    <a:cubicBezTo>
                      <a:pt x="21" y="25"/>
                      <a:pt x="20" y="26"/>
                      <a:pt x="18" y="27"/>
                    </a:cubicBezTo>
                    <a:cubicBezTo>
                      <a:pt x="16" y="28"/>
                      <a:pt x="14" y="28"/>
                      <a:pt x="12" y="28"/>
                    </a:cubicBezTo>
                    <a:cubicBezTo>
                      <a:pt x="8" y="28"/>
                      <a:pt x="4" y="25"/>
                      <a:pt x="2" y="22"/>
                    </a:cubicBezTo>
                    <a:cubicBezTo>
                      <a:pt x="1" y="19"/>
                      <a:pt x="0" y="15"/>
                      <a:pt x="1" y="12"/>
                    </a:cubicBezTo>
                    <a:cubicBezTo>
                      <a:pt x="2" y="8"/>
                      <a:pt x="5" y="5"/>
                      <a:pt x="9" y="3"/>
                    </a:cubicBezTo>
                  </a:path>
                </a:pathLst>
              </a:custGeom>
              <a:solidFill>
                <a:srgbClr val="A113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1" name="Freeform 487"/>
              <p:cNvSpPr/>
              <p:nvPr/>
            </p:nvSpPr>
            <p:spPr bwMode="auto">
              <a:xfrm>
                <a:off x="3621088" y="2395538"/>
                <a:ext cx="52388" cy="53975"/>
              </a:xfrm>
              <a:custGeom>
                <a:avLst/>
                <a:gdLst>
                  <a:gd name="T0" fmla="*/ 10 w 14"/>
                  <a:gd name="T1" fmla="*/ 0 h 14"/>
                  <a:gd name="T2" fmla="*/ 4 w 14"/>
                  <a:gd name="T3" fmla="*/ 3 h 14"/>
                  <a:gd name="T4" fmla="*/ 4 w 14"/>
                  <a:gd name="T5" fmla="*/ 3 h 14"/>
                  <a:gd name="T6" fmla="*/ 4 w 14"/>
                  <a:gd name="T7" fmla="*/ 3 h 14"/>
                  <a:gd name="T8" fmla="*/ 3 w 14"/>
                  <a:gd name="T9" fmla="*/ 4 h 14"/>
                  <a:gd name="T10" fmla="*/ 2 w 14"/>
                  <a:gd name="T11" fmla="*/ 4 h 14"/>
                  <a:gd name="T12" fmla="*/ 2 w 14"/>
                  <a:gd name="T13" fmla="*/ 4 h 14"/>
                  <a:gd name="T14" fmla="*/ 1 w 14"/>
                  <a:gd name="T15" fmla="*/ 12 h 14"/>
                  <a:gd name="T16" fmla="*/ 2 w 14"/>
                  <a:gd name="T17" fmla="*/ 14 h 14"/>
                  <a:gd name="T18" fmla="*/ 3 w 14"/>
                  <a:gd name="T19" fmla="*/ 14 h 14"/>
                  <a:gd name="T20" fmla="*/ 3 w 14"/>
                  <a:gd name="T21" fmla="*/ 12 h 14"/>
                  <a:gd name="T22" fmla="*/ 5 w 14"/>
                  <a:gd name="T23" fmla="*/ 6 h 14"/>
                  <a:gd name="T24" fmla="*/ 5 w 14"/>
                  <a:gd name="T25" fmla="*/ 6 h 14"/>
                  <a:gd name="T26" fmla="*/ 5 w 14"/>
                  <a:gd name="T27" fmla="*/ 5 h 14"/>
                  <a:gd name="T28" fmla="*/ 5 w 14"/>
                  <a:gd name="T29" fmla="*/ 5 h 14"/>
                  <a:gd name="T30" fmla="*/ 5 w 14"/>
                  <a:gd name="T31" fmla="*/ 5 h 14"/>
                  <a:gd name="T32" fmla="*/ 11 w 14"/>
                  <a:gd name="T33" fmla="*/ 2 h 14"/>
                  <a:gd name="T34" fmla="*/ 14 w 14"/>
                  <a:gd name="T35" fmla="*/ 2 h 14"/>
                  <a:gd name="T36" fmla="*/ 11 w 14"/>
                  <a:gd name="T37" fmla="*/ 0 h 14"/>
                  <a:gd name="T38" fmla="*/ 10 w 14"/>
                  <a:gd name="T3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14">
                    <a:moveTo>
                      <a:pt x="10" y="0"/>
                    </a:moveTo>
                    <a:cubicBezTo>
                      <a:pt x="8" y="0"/>
                      <a:pt x="6" y="1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7"/>
                      <a:pt x="0" y="10"/>
                      <a:pt x="1" y="12"/>
                    </a:cubicBezTo>
                    <a:cubicBezTo>
                      <a:pt x="1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3" y="14"/>
                    </a:cubicBezTo>
                    <a:cubicBezTo>
                      <a:pt x="3" y="14"/>
                      <a:pt x="3" y="13"/>
                      <a:pt x="3" y="12"/>
                    </a:cubicBezTo>
                    <a:cubicBezTo>
                      <a:pt x="3" y="10"/>
                      <a:pt x="3" y="8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7" y="3"/>
                      <a:pt x="9" y="2"/>
                      <a:pt x="11" y="2"/>
                    </a:cubicBezTo>
                    <a:cubicBezTo>
                      <a:pt x="12" y="2"/>
                      <a:pt x="13" y="2"/>
                      <a:pt x="14" y="2"/>
                    </a:cubicBezTo>
                    <a:cubicBezTo>
                      <a:pt x="14" y="1"/>
                      <a:pt x="13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</a:path>
                </a:pathLst>
              </a:custGeom>
              <a:solidFill>
                <a:srgbClr val="B442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10009" y="1389"/>
              <a:ext cx="6526" cy="188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l" fontAlgn="auto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温馨提示：</a:t>
              </a:r>
              <a:r>
                <a:rPr lang="zh-CN" altLang="en-US" sz="1600">
                  <a:solidFill>
                    <a:srgbClr val="216D5E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如果课堂时间不够，此练习可以略过，也可以在课后来完成。</a:t>
              </a:r>
            </a:p>
          </p:txBody>
        </p:sp>
      </p:grpSp>
      <p:sp>
        <p:nvSpPr>
          <p:cNvPr id="103" name="文本框 102"/>
          <p:cNvSpPr txBox="1"/>
          <p:nvPr/>
        </p:nvSpPr>
        <p:spPr>
          <a:xfrm>
            <a:off x="1440815" y="2681605"/>
            <a:ext cx="8503920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3530" algn="ctr"/>
            <a:r>
              <a:rPr lang="zh-CN" sz="2100" b="0">
                <a:latin typeface="+mj-ea"/>
                <a:ea typeface="+mj-ea"/>
                <a:cs typeface="+mj-ea"/>
              </a:rPr>
              <a:t>根据下面提示，编写程序，快速计算出</a:t>
            </a:r>
            <a:r>
              <a:rPr lang="en-US" sz="2100" b="0">
                <a:latin typeface="+mj-ea"/>
                <a:ea typeface="+mj-ea"/>
                <a:cs typeface="+mj-ea"/>
              </a:rPr>
              <a:t> 9</a:t>
            </a:r>
            <a:r>
              <a:rPr lang="zh-CN" sz="2100" b="0">
                <a:latin typeface="+mj-ea"/>
                <a:ea typeface="+mj-ea"/>
                <a:cs typeface="+mj-ea"/>
              </a:rPr>
              <a:t>个</a:t>
            </a:r>
            <a:r>
              <a:rPr lang="en-US" sz="2100" b="0">
                <a:latin typeface="+mj-ea"/>
                <a:ea typeface="+mj-ea"/>
                <a:cs typeface="+mj-ea"/>
              </a:rPr>
              <a:t> 3</a:t>
            </a:r>
            <a:r>
              <a:rPr lang="zh-CN" sz="2100" b="0">
                <a:latin typeface="+mj-ea"/>
                <a:ea typeface="+mj-ea"/>
                <a:cs typeface="+mj-ea"/>
              </a:rPr>
              <a:t>相乘的结果。</a:t>
            </a:r>
            <a:endParaRPr lang="zh-CN" altLang="en-US" sz="2100" b="0">
              <a:latin typeface="+mj-ea"/>
              <a:ea typeface="+mj-ea"/>
              <a:cs typeface="+mj-ea"/>
            </a:endParaRPr>
          </a:p>
        </p:txBody>
      </p:sp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3584575" y="3589655"/>
            <a:ext cx="3951605" cy="6629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44040" y="4974590"/>
            <a:ext cx="8503920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3530" algn="l"/>
            <a:r>
              <a:rPr lang="zh-CN" altLang="en-US" sz="210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小技巧：注意设置变量</a:t>
            </a:r>
            <a:r>
              <a:rPr lang="en-US" altLang="zh-CN" sz="210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210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乘积</a:t>
            </a:r>
            <a:r>
              <a:rPr lang="en-US" altLang="zh-CN" sz="210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210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的初始值和巧妙运用循环结构。</a:t>
            </a:r>
          </a:p>
        </p:txBody>
      </p:sp>
      <p:pic>
        <p:nvPicPr>
          <p:cNvPr id="6" name="图片 5" descr="作业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08455" y="2512060"/>
            <a:ext cx="753110" cy="753110"/>
          </a:xfrm>
          <a:prstGeom prst="rect">
            <a:avLst/>
          </a:prstGeom>
        </p:spPr>
      </p:pic>
      <p:pic>
        <p:nvPicPr>
          <p:cNvPr id="9" name="图片 8" descr="铃声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19530" y="4723765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814387" y="752864"/>
            <a:ext cx="10563225" cy="5628886"/>
          </a:xfrm>
          <a:prstGeom prst="roundRect">
            <a:avLst>
              <a:gd name="adj" fmla="val 44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9326670" y="418460"/>
            <a:ext cx="2050942" cy="172002"/>
            <a:chOff x="971550" y="512132"/>
            <a:chExt cx="1989913" cy="159475"/>
          </a:xfrm>
        </p:grpSpPr>
        <p:sp>
          <p:nvSpPr>
            <p:cNvPr id="7" name="矩形: 圆角 6"/>
            <p:cNvSpPr/>
            <p:nvPr/>
          </p:nvSpPr>
          <p:spPr>
            <a:xfrm>
              <a:off x="971550" y="512132"/>
              <a:ext cx="1714500" cy="1488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812603" y="522747"/>
              <a:ext cx="148860" cy="1488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312391" y="1156512"/>
            <a:ext cx="41766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五年级上册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1" y="846368"/>
            <a:ext cx="771075" cy="620287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286409" y="2735646"/>
            <a:ext cx="6573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7200" b="1" dirty="0">
                <a:solidFill>
                  <a:srgbClr val="0070C0"/>
                </a:solidFill>
                <a:effectLst>
                  <a:glow rad="292100">
                    <a:prstClr val="white">
                      <a:alpha val="12000"/>
                    </a:prstClr>
                  </a:glow>
                </a:effectLst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下节课再见！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21" y="5789765"/>
            <a:ext cx="3864991" cy="553407"/>
          </a:xfrm>
          <a:prstGeom prst="rect">
            <a:avLst/>
          </a:prstGeom>
        </p:spPr>
      </p:pic>
      <p:sp>
        <p:nvSpPr>
          <p:cNvPr id="3" name="矩形: 圆角 2"/>
          <p:cNvSpPr>
            <a:spLocks noChangeAspect="1"/>
          </p:cNvSpPr>
          <p:nvPr/>
        </p:nvSpPr>
        <p:spPr>
          <a:xfrm>
            <a:off x="900560" y="832678"/>
            <a:ext cx="10364589" cy="5460019"/>
          </a:xfrm>
          <a:prstGeom prst="roundRect">
            <a:avLst>
              <a:gd name="adj" fmla="val 4439"/>
            </a:avLst>
          </a:prstGeom>
          <a:noFill/>
          <a:ln w="19050">
            <a:solidFill>
              <a:srgbClr val="4151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8158" y="4109826"/>
            <a:ext cx="3798939" cy="284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674758" y="635238"/>
            <a:ext cx="1977065" cy="504000"/>
            <a:chOff x="360782" y="426525"/>
            <a:chExt cx="1977065" cy="504000"/>
          </a:xfrm>
        </p:grpSpPr>
        <p:sp>
          <p:nvSpPr>
            <p:cNvPr id="4" name="PA-矩形 1"/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lang="zh-CN" altLang="en-US" sz="2400" b="1" noProof="0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目标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2166793" y="2158956"/>
            <a:ext cx="8473440" cy="1718945"/>
            <a:chOff x="3551" y="3391"/>
            <a:chExt cx="13344" cy="2707"/>
          </a:xfrm>
        </p:grpSpPr>
        <p:sp>
          <p:nvSpPr>
            <p:cNvPr id="6" name="文本框 5"/>
            <p:cNvSpPr txBox="1"/>
            <p:nvPr/>
          </p:nvSpPr>
          <p:spPr>
            <a:xfrm>
              <a:off x="3551" y="3391"/>
              <a:ext cx="8130" cy="66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Clr>
                  <a:srgbClr val="C00000"/>
                </a:buClr>
                <a:buFont typeface="Wingdings" panose="05000000000000000000" pitchFamily="2" charset="2"/>
                <a:buNone/>
              </a:pPr>
              <a:r>
                <a:rPr lang="en-US" altLang="zh-CN" sz="2400" b="1" dirty="0">
                  <a:solidFill>
                    <a:srgbClr val="38B4B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sz="2400" b="1" dirty="0">
                  <a:solidFill>
                    <a:srgbClr val="38B4B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了解算法的循环控制结构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551" y="4411"/>
              <a:ext cx="6624" cy="667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 algn="l">
                <a:buClr>
                  <a:srgbClr val="C00000"/>
                </a:buClr>
                <a:buFont typeface="Wingdings" panose="05000000000000000000" pitchFamily="2" charset="2"/>
                <a:buNone/>
              </a:pPr>
              <a:r>
                <a:rPr lang="en-US" altLang="zh-CN" sz="2400" b="1" dirty="0">
                  <a:solidFill>
                    <a:srgbClr val="38B4B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 </a:t>
              </a:r>
              <a:r>
                <a:rPr lang="zh-CN" altLang="en-US" sz="2400" b="1" dirty="0">
                  <a:solidFill>
                    <a:srgbClr val="38B4B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能理解循环结构的执行过程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551" y="5431"/>
              <a:ext cx="13344" cy="667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 algn="l">
                <a:buClr>
                  <a:srgbClr val="C00000"/>
                </a:buClr>
                <a:buFont typeface="Wingdings" panose="05000000000000000000" pitchFamily="2" charset="2"/>
                <a:buNone/>
              </a:pPr>
              <a:r>
                <a:rPr lang="en-US" altLang="zh-CN" sz="2400" b="1" dirty="0">
                  <a:solidFill>
                    <a:srgbClr val="38B4B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 </a:t>
              </a:r>
              <a:r>
                <a:rPr lang="zh-CN" altLang="en-US" sz="2400" b="1" dirty="0">
                  <a:solidFill>
                    <a:srgbClr val="38B4B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编写计算机程序，实现判断口算题答案的对错，并自动计分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674758" y="635238"/>
            <a:ext cx="1977065" cy="504000"/>
            <a:chOff x="360782" y="426525"/>
            <a:chExt cx="1977065" cy="504000"/>
          </a:xfrm>
        </p:grpSpPr>
        <p:sp>
          <p:nvSpPr>
            <p:cNvPr id="4" name="PA-矩形 1"/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问题情境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sp>
        <p:nvSpPr>
          <p:cNvPr id="3" name="矩形: 剪去左右顶角 2"/>
          <p:cNvSpPr txBox="1"/>
          <p:nvPr/>
        </p:nvSpPr>
        <p:spPr>
          <a:xfrm>
            <a:off x="2457450" y="1808480"/>
            <a:ext cx="7460615" cy="1087754"/>
          </a:xfrm>
          <a:prstGeom prst="snip2SameRect">
            <a:avLst>
              <a:gd name="adj1" fmla="val 0"/>
              <a:gd name="adj2" fmla="val 0"/>
            </a:avLst>
          </a:prstGeom>
          <a:noFill/>
        </p:spPr>
        <p:txBody>
          <a:bodyPr wrap="square" rtlCol="0" anchor="t" anchorCtr="0">
            <a:sp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en-US">
                <a:sym typeface="+mn-ea"/>
              </a:rPr>
              <a:t>        前面已经完成计算机出题并评判正误的功能，对于本次比赛，需要给每位选手出20 道题目，每题答对得5分。答题结束后，同学们可以直接查看自己的得分。</a:t>
            </a:r>
          </a:p>
        </p:txBody>
      </p:sp>
      <p:pic>
        <p:nvPicPr>
          <p:cNvPr id="12" name="图片 11" descr="咪咪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925" y="3712210"/>
            <a:ext cx="1268095" cy="1743710"/>
          </a:xfrm>
          <a:prstGeom prst="rect">
            <a:avLst/>
          </a:prstGeom>
        </p:spPr>
      </p:pic>
      <p:pic>
        <p:nvPicPr>
          <p:cNvPr id="15" name="图片 14" descr="咪尼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964930" y="3429000"/>
            <a:ext cx="1457325" cy="1866265"/>
          </a:xfrm>
          <a:prstGeom prst="rect">
            <a:avLst/>
          </a:prstGeom>
        </p:spPr>
      </p:pic>
      <p:sp>
        <p:nvSpPr>
          <p:cNvPr id="16" name="圆角矩形标注 15"/>
          <p:cNvSpPr/>
          <p:nvPr/>
        </p:nvSpPr>
        <p:spPr>
          <a:xfrm>
            <a:off x="2467610" y="3508375"/>
            <a:ext cx="2406650" cy="1043940"/>
          </a:xfrm>
          <a:prstGeom prst="wedgeRoundRectCallout">
            <a:avLst>
              <a:gd name="adj1" fmla="val -57307"/>
              <a:gd name="adj2" fmla="val 66666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zh-CN" kern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如何让计算机自动计算出得分呢？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6396355" y="3508375"/>
            <a:ext cx="2406650" cy="1043940"/>
          </a:xfrm>
          <a:prstGeom prst="wedgeRoundRectCallout">
            <a:avLst>
              <a:gd name="adj1" fmla="val 60158"/>
              <a:gd name="adj2" fmla="val 59732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zh-CN" kern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kern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让我们思考一下，并在小组内讨论吧！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41408" y="578088"/>
            <a:ext cx="1977065" cy="504000"/>
            <a:chOff x="360782" y="426525"/>
            <a:chExt cx="1977065" cy="504000"/>
          </a:xfrm>
        </p:grpSpPr>
        <p:sp>
          <p:nvSpPr>
            <p:cNvPr id="5" name="PA-矩形 1"/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lang="zh-CN" altLang="en-US" sz="2400" b="1" noProof="0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导航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3" y="1892789"/>
            <a:ext cx="2224503" cy="11270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024" y="1872397"/>
            <a:ext cx="2224503" cy="11678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40" y="1942789"/>
            <a:ext cx="2393321" cy="108653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548" y="1994349"/>
            <a:ext cx="2260391" cy="983417"/>
          </a:xfrm>
          <a:prstGeom prst="rect">
            <a:avLst/>
          </a:prstGeom>
        </p:spPr>
      </p:pic>
      <p:sp>
        <p:nvSpPr>
          <p:cNvPr id="14" name="流程图: 文档 13"/>
          <p:cNvSpPr/>
          <p:nvPr/>
        </p:nvSpPr>
        <p:spPr>
          <a:xfrm rot="16200000">
            <a:off x="1344930" y="2445385"/>
            <a:ext cx="1812290" cy="2555240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文档 14"/>
          <p:cNvSpPr/>
          <p:nvPr/>
        </p:nvSpPr>
        <p:spPr>
          <a:xfrm rot="16200000">
            <a:off x="4049395" y="2444750"/>
            <a:ext cx="1812290" cy="2555240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文档 15"/>
          <p:cNvSpPr/>
          <p:nvPr/>
        </p:nvSpPr>
        <p:spPr>
          <a:xfrm rot="16200000">
            <a:off x="6685280" y="2432685"/>
            <a:ext cx="1837690" cy="2555240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流程图: 文档 16"/>
          <p:cNvSpPr/>
          <p:nvPr/>
        </p:nvSpPr>
        <p:spPr>
          <a:xfrm rot="16200000">
            <a:off x="9384665" y="2444750"/>
            <a:ext cx="1812290" cy="2555240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汇总连接 17"/>
          <p:cNvSpPr/>
          <p:nvPr/>
        </p:nvSpPr>
        <p:spPr>
          <a:xfrm>
            <a:off x="1139793" y="444265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流程图: 汇总连接 18"/>
          <p:cNvSpPr/>
          <p:nvPr/>
        </p:nvSpPr>
        <p:spPr>
          <a:xfrm>
            <a:off x="2519479" y="444265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汇总连接 19"/>
          <p:cNvSpPr/>
          <p:nvPr/>
        </p:nvSpPr>
        <p:spPr>
          <a:xfrm>
            <a:off x="4047630" y="444265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汇总连接 20"/>
          <p:cNvSpPr/>
          <p:nvPr/>
        </p:nvSpPr>
        <p:spPr>
          <a:xfrm>
            <a:off x="5427316" y="444265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汇总连接 21"/>
          <p:cNvSpPr/>
          <p:nvPr/>
        </p:nvSpPr>
        <p:spPr>
          <a:xfrm>
            <a:off x="6730332" y="4432258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汇总连接 22"/>
          <p:cNvSpPr/>
          <p:nvPr/>
        </p:nvSpPr>
        <p:spPr>
          <a:xfrm>
            <a:off x="8110018" y="4432258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汇总连接 23"/>
          <p:cNvSpPr/>
          <p:nvPr/>
        </p:nvSpPr>
        <p:spPr>
          <a:xfrm>
            <a:off x="9273413" y="445042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流程图: 汇总连接 24"/>
          <p:cNvSpPr/>
          <p:nvPr/>
        </p:nvSpPr>
        <p:spPr>
          <a:xfrm>
            <a:off x="10653099" y="445042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942932" y="3086562"/>
            <a:ext cx="23631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sz="1800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问题分析</a:t>
            </a:r>
          </a:p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sz="1800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设计方案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716655" y="3086735"/>
            <a:ext cx="26231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计算单个题目得分</a:t>
            </a:r>
          </a:p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算多个题目得分</a:t>
            </a:r>
          </a:p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输出计算结果</a:t>
            </a:r>
          </a:p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测试程序运行结果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403700" y="3086562"/>
            <a:ext cx="2291451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累加求和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循环结构的执行过程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144820" y="3086562"/>
            <a:ext cx="234439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阅读程序写结果</a:t>
            </a:r>
            <a:endParaRPr lang="en-US" altLang="zh-CN" kern="0" dirty="0">
              <a:solidFill>
                <a:srgbClr val="38B4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编程解决问题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en-US" altLang="zh-CN" sz="28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问题分析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62208" y="5271079"/>
            <a:ext cx="562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v</a:t>
            </a:r>
            <a:r>
              <a:rPr lang="zh-CN" altLang="en-US" u="sng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</a:t>
            </a:r>
          </a:p>
        </p:txBody>
      </p:sp>
      <p:sp>
        <p:nvSpPr>
          <p:cNvPr id="6" name="矩形: 剪去左右顶角 2"/>
          <p:cNvSpPr txBox="1"/>
          <p:nvPr/>
        </p:nvSpPr>
        <p:spPr>
          <a:xfrm>
            <a:off x="2896235" y="1645285"/>
            <a:ext cx="6155690" cy="755649"/>
          </a:xfrm>
          <a:prstGeom prst="snip2SameRect">
            <a:avLst>
              <a:gd name="adj1" fmla="val 0"/>
              <a:gd name="adj2" fmla="val 0"/>
            </a:avLst>
          </a:prstGeom>
          <a:noFill/>
        </p:spPr>
        <p:txBody>
          <a:bodyPr wrap="square" rtlCol="0" anchor="t" anchorCtr="0">
            <a:sp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en-US">
                <a:sym typeface="+mn-ea"/>
              </a:rPr>
              <a:t>        </a:t>
            </a:r>
            <a:r>
              <a:rPr 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对于任何一道题，都有“出题”“判断”“计分”三个基本环节，在计分环节。请完善流程图。</a:t>
            </a:r>
          </a:p>
        </p:txBody>
      </p:sp>
      <p:pic>
        <p:nvPicPr>
          <p:cNvPr id="12" name="图片 11" descr="咪咪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925" y="3712210"/>
            <a:ext cx="1268095" cy="1743710"/>
          </a:xfrm>
          <a:prstGeom prst="rect">
            <a:avLst/>
          </a:prstGeom>
        </p:spPr>
      </p:pic>
      <p:pic>
        <p:nvPicPr>
          <p:cNvPr id="15" name="图片 14" descr="咪尼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139680" y="3508375"/>
            <a:ext cx="1457325" cy="1866265"/>
          </a:xfrm>
          <a:prstGeom prst="rect">
            <a:avLst/>
          </a:prstGeom>
        </p:spPr>
      </p:pic>
      <p:sp>
        <p:nvSpPr>
          <p:cNvPr id="16" name="圆角矩形标注 15"/>
          <p:cNvSpPr/>
          <p:nvPr/>
        </p:nvSpPr>
        <p:spPr>
          <a:xfrm>
            <a:off x="2319020" y="3305175"/>
            <a:ext cx="1715135" cy="1247140"/>
          </a:xfrm>
          <a:prstGeom prst="wedgeRoundRectCallout">
            <a:avLst>
              <a:gd name="adj1" fmla="val -57307"/>
              <a:gd name="adj2" fmla="val 66666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如何根据判断的结果，进行计分呢？</a:t>
            </a:r>
            <a:endParaRPr lang="zh-CN" altLang="en-US" kern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8474075" y="2907030"/>
            <a:ext cx="1665605" cy="1043940"/>
          </a:xfrm>
          <a:prstGeom prst="wedgeRoundRectCallout">
            <a:avLst>
              <a:gd name="adj1" fmla="val 60158"/>
              <a:gd name="adj2" fmla="val 59732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zh-CN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用流程图来分析一下。</a:t>
            </a:r>
          </a:p>
        </p:txBody>
      </p:sp>
      <p:pic>
        <p:nvPicPr>
          <p:cNvPr id="8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0530" y="2525395"/>
            <a:ext cx="4026535" cy="24599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5668010" y="374777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latin typeface="Calibri" panose="020F0502020204030204" charset="0"/>
              </a:rPr>
              <a:t>①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553325" y="374777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latin typeface="Calibri" panose="020F0502020204030204" charset="0"/>
              </a:rPr>
              <a:t>②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3983355" y="5074285"/>
            <a:ext cx="5165090" cy="897890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zh-CN" altLang="en-US" sz="2400">
                <a:latin typeface="Calibri" panose="020F0502020204030204" charset="0"/>
              </a:rPr>
              <a:t>①：</a:t>
            </a:r>
            <a:r>
              <a:rPr lang="en-US" altLang="zh-CN" sz="2400">
                <a:latin typeface="Calibri" panose="020F0502020204030204" charset="0"/>
              </a:rPr>
              <a:t>________________________</a:t>
            </a:r>
            <a:endParaRPr lang="zh-CN" altLang="en-US" sz="2400">
              <a:latin typeface="Calibri" panose="020F0502020204030204" charset="0"/>
            </a:endParaRPr>
          </a:p>
          <a:p>
            <a:pPr algn="l"/>
            <a:r>
              <a:rPr lang="zh-CN" altLang="en-US" sz="2400">
                <a:latin typeface="Calibri" panose="020F0502020204030204" charset="0"/>
              </a:rPr>
              <a:t>②：</a:t>
            </a:r>
            <a:r>
              <a:rPr lang="en-US" altLang="zh-CN" sz="2400">
                <a:latin typeface="Calibri" panose="020F0502020204030204" charset="0"/>
              </a:rPr>
              <a:t>________________________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flipH="1">
            <a:off x="1292383" y="1105828"/>
            <a:ext cx="2754837" cy="535305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设计方案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: 剪去左右顶角 2"/>
          <p:cNvSpPr/>
          <p:nvPr/>
        </p:nvSpPr>
        <p:spPr>
          <a:xfrm>
            <a:off x="2259965" y="2155825"/>
            <a:ext cx="7444740" cy="1004570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 anchorCtr="0">
            <a:normAutofit/>
          </a:bodyPr>
          <a:lstStyle/>
          <a:p>
            <a:pPr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       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如下图所示，</a:t>
            </a:r>
            <a:r>
              <a:rPr kumimoji="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尝试用顺序结构，画出比赛流程图，说一说你</a:t>
            </a:r>
            <a:r>
              <a:rPr kumimoji="0" lang="zh-CN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的</a:t>
            </a:r>
            <a:r>
              <a:rPr kumimoji="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发现</a:t>
            </a:r>
            <a:r>
              <a:rPr kumimoji="0" lang="zh-CN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2854960" y="4959985"/>
            <a:ext cx="5871845" cy="897890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zh-CN" altLang="en-US">
                <a:latin typeface="Calibri" panose="020F0502020204030204" charset="0"/>
              </a:rPr>
              <a:t>我的发现：</a:t>
            </a:r>
            <a:r>
              <a:rPr lang="en-US" altLang="zh-CN">
                <a:latin typeface="Calibri" panose="020F0502020204030204" charset="0"/>
              </a:rPr>
              <a:t>_________________________________</a:t>
            </a:r>
          </a:p>
        </p:txBody>
      </p:sp>
      <p:pic>
        <p:nvPicPr>
          <p:cNvPr id="13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810" y="2738755"/>
            <a:ext cx="3757295" cy="19958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flipH="1">
            <a:off x="1292383" y="1105828"/>
            <a:ext cx="2754837" cy="535305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设计方案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 descr="咪咪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15" y="4588510"/>
            <a:ext cx="1268095" cy="1743710"/>
          </a:xfrm>
          <a:prstGeom prst="rect">
            <a:avLst/>
          </a:prstGeom>
        </p:spPr>
      </p:pic>
      <p:pic>
        <p:nvPicPr>
          <p:cNvPr id="15" name="图片 14" descr="咪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205720" y="3832860"/>
            <a:ext cx="1457325" cy="1866265"/>
          </a:xfrm>
          <a:prstGeom prst="rect">
            <a:avLst/>
          </a:prstGeom>
        </p:spPr>
      </p:pic>
      <p:sp>
        <p:nvSpPr>
          <p:cNvPr id="16" name="圆角矩形标注 15"/>
          <p:cNvSpPr/>
          <p:nvPr/>
        </p:nvSpPr>
        <p:spPr>
          <a:xfrm>
            <a:off x="1950085" y="3832860"/>
            <a:ext cx="1624330" cy="1490980"/>
          </a:xfrm>
          <a:prstGeom prst="wedgeRoundRectCallout">
            <a:avLst>
              <a:gd name="adj1" fmla="val -57307"/>
              <a:gd name="adj2" fmla="val 66666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kern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如何优化这种重复多次的顺序结构？</a:t>
            </a:r>
          </a:p>
        </p:txBody>
      </p:sp>
      <p:sp>
        <p:nvSpPr>
          <p:cNvPr id="17" name="圆角矩形标注 16"/>
          <p:cNvSpPr/>
          <p:nvPr/>
        </p:nvSpPr>
        <p:spPr>
          <a:xfrm>
            <a:off x="8513445" y="2490470"/>
            <a:ext cx="2228215" cy="1572260"/>
          </a:xfrm>
          <a:prstGeom prst="wedgeRoundRectCallout">
            <a:avLst>
              <a:gd name="adj1" fmla="val 60158"/>
              <a:gd name="adj2" fmla="val 59732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针对20次的</a:t>
            </a:r>
            <a:r>
              <a:rPr lang="en-US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出题</a:t>
            </a:r>
            <a:r>
              <a:rPr lang="en-US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</a:t>
            </a:r>
            <a:r>
              <a:rPr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判断</a:t>
            </a:r>
            <a:r>
              <a:rPr lang="en-US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</a:t>
            </a:r>
            <a:r>
              <a:rPr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计分</a:t>
            </a:r>
            <a:r>
              <a:rPr lang="en-US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情况</a:t>
            </a:r>
            <a:r>
              <a:rPr lang="zh-CN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，可以用循环结构来简化</a:t>
            </a:r>
            <a:r>
              <a:rPr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kern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" name="图片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5885" y="1640840"/>
            <a:ext cx="1917700" cy="2338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6315" y="1892300"/>
            <a:ext cx="3606800" cy="19157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圆角矩形 20"/>
          <p:cNvSpPr/>
          <p:nvPr/>
        </p:nvSpPr>
        <p:spPr>
          <a:xfrm>
            <a:off x="4047490" y="4822825"/>
            <a:ext cx="4699635" cy="501015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zh-CN" altLang="en-US">
                <a:latin typeface="Calibri" panose="020F0502020204030204" charset="0"/>
              </a:rPr>
              <a:t>循环的次数是：</a:t>
            </a:r>
            <a:r>
              <a:rPr lang="en-US" altLang="zh-CN">
                <a:latin typeface="Calibri" panose="020F0502020204030204" charset="0"/>
              </a:rPr>
              <a:t>_________</a:t>
            </a:r>
          </a:p>
        </p:txBody>
      </p:sp>
      <p:pic>
        <p:nvPicPr>
          <p:cNvPr id="4" name="图片 3" descr="向右箭头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73115" y="2489835"/>
            <a:ext cx="422910" cy="42291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flipH="1">
            <a:off x="1164590" y="1077595"/>
            <a:ext cx="4357370" cy="561340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计算单个题目得分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875915" y="1820545"/>
            <a:ext cx="596773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en-US">
                <a:sym typeface="+mn-ea"/>
              </a:rPr>
              <a:t>       </a:t>
            </a:r>
            <a:r>
              <a:rPr lang="en-US">
                <a:solidFill>
                  <a:schemeClr val="tx1"/>
                </a:solidFill>
                <a:sym typeface="+mn-ea"/>
              </a:rPr>
              <a:t>请阅读上节课的代码，再根据你计算单个题目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得分</a:t>
            </a:r>
            <a:r>
              <a:rPr lang="en-US">
                <a:solidFill>
                  <a:schemeClr val="tx1"/>
                </a:solidFill>
                <a:sym typeface="+mn-ea"/>
              </a:rPr>
              <a:t>的流程图，选择适合的分支结构，根据代码提示，完成“计算单个题目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得分</a:t>
            </a:r>
            <a:r>
              <a:rPr lang="en-US">
                <a:solidFill>
                  <a:schemeClr val="tx1"/>
                </a:solidFill>
                <a:sym typeface="+mn-ea"/>
              </a:rPr>
              <a:t>”的代码编写</a:t>
            </a:r>
            <a:r>
              <a:rPr lang="en-US">
                <a:sym typeface="+mn-ea"/>
              </a:rPr>
              <a:t>。</a:t>
            </a:r>
          </a:p>
        </p:txBody>
      </p:sp>
      <p:pic>
        <p:nvPicPr>
          <p:cNvPr id="3" name="图片 2"/>
          <p:cNvPicPr/>
          <p:nvPr/>
        </p:nvPicPr>
        <p:blipFill>
          <a:blip r:embed="rId4"/>
          <a:stretch>
            <a:fillRect/>
          </a:stretch>
        </p:blipFill>
        <p:spPr>
          <a:xfrm>
            <a:off x="1142365" y="2970530"/>
            <a:ext cx="7048500" cy="22104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5"/>
          <a:stretch>
            <a:fillRect/>
          </a:stretch>
        </p:blipFill>
        <p:spPr>
          <a:xfrm>
            <a:off x="8298815" y="3465830"/>
            <a:ext cx="3260725" cy="17151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标注 3"/>
          <p:cNvSpPr/>
          <p:nvPr/>
        </p:nvSpPr>
        <p:spPr>
          <a:xfrm>
            <a:off x="1763395" y="5504180"/>
            <a:ext cx="1173480" cy="441960"/>
          </a:xfrm>
          <a:prstGeom prst="wedgeRectCallout">
            <a:avLst>
              <a:gd name="adj1" fmla="val 42803"/>
              <a:gd name="adj2" fmla="val -118534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上节课代码</a:t>
            </a:r>
          </a:p>
        </p:txBody>
      </p:sp>
      <p:sp>
        <p:nvSpPr>
          <p:cNvPr id="9" name="矩形标注 8"/>
          <p:cNvSpPr/>
          <p:nvPr/>
        </p:nvSpPr>
        <p:spPr>
          <a:xfrm>
            <a:off x="9238615" y="5549900"/>
            <a:ext cx="1173480" cy="441960"/>
          </a:xfrm>
          <a:prstGeom prst="wedgeRectCallout">
            <a:avLst>
              <a:gd name="adj1" fmla="val -50054"/>
              <a:gd name="adj2" fmla="val -140948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代码提示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flipH="1">
            <a:off x="1164590" y="1077595"/>
            <a:ext cx="3867150" cy="561340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计算单个题目得分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1848485" y="4215130"/>
            <a:ext cx="8733155" cy="1073785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>
                <a:latin typeface="Calibri" panose="020F0502020204030204" charset="0"/>
              </a:rPr>
              <a:t>我选择的是：</a:t>
            </a:r>
            <a:r>
              <a:rPr>
                <a:latin typeface="Calibri" panose="020F0502020204030204" charset="0"/>
                <a:sym typeface="Wingdings" panose="05000000000000000000" charset="0"/>
              </a:rPr>
              <a:t></a:t>
            </a:r>
            <a:r>
              <a:rPr>
                <a:latin typeface="Calibri" panose="020F0502020204030204" charset="0"/>
              </a:rPr>
              <a:t>单分支  </a:t>
            </a:r>
            <a:r>
              <a:rPr lang="en-US">
                <a:latin typeface="Calibri" panose="020F0502020204030204" charset="0"/>
              </a:rPr>
              <a:t>  </a:t>
            </a:r>
            <a:r>
              <a:rPr>
                <a:latin typeface="Calibri" panose="020F0502020204030204" charset="0"/>
                <a:sym typeface="Wingdings" panose="05000000000000000000" charset="0"/>
              </a:rPr>
              <a:t></a:t>
            </a:r>
            <a:r>
              <a:rPr>
                <a:latin typeface="Calibri" panose="020F0502020204030204" charset="0"/>
              </a:rPr>
              <a:t>双分支</a:t>
            </a:r>
          </a:p>
          <a:p>
            <a:pPr algn="l"/>
            <a:r>
              <a:rPr>
                <a:latin typeface="Calibri" panose="020F0502020204030204" charset="0"/>
              </a:rPr>
              <a:t>理由是：________________________________________________。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07870" y="1820545"/>
            <a:ext cx="83013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下图是两种分支结构，请根据前面的分析，</a:t>
            </a:r>
            <a:r>
              <a:rPr lang="zh-CN" altLang="en-US">
                <a:sym typeface="+mn-ea"/>
              </a:rPr>
              <a:t>选择</a:t>
            </a:r>
            <a:r>
              <a:rPr lang="zh-CN" altLang="en-US"/>
              <a:t>合适的分支结构，并说一说理由。</a:t>
            </a:r>
          </a:p>
        </p:txBody>
      </p:sp>
      <p:graphicFrame>
        <p:nvGraphicFramePr>
          <p:cNvPr id="6" name="Object 17"/>
          <p:cNvGraphicFramePr>
            <a:graphicFrameLocks noChangeAspect="1"/>
          </p:cNvGraphicFramePr>
          <p:nvPr/>
        </p:nvGraphicFramePr>
        <p:xfrm>
          <a:off x="4794250" y="2520315"/>
          <a:ext cx="2604135" cy="1481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019300" imgH="1203960" progId="Word.Document.8">
                  <p:embed/>
                </p:oleObj>
              </mc:Choice>
              <mc:Fallback>
                <p:oleObj r:id="rId3" imgW="2019300" imgH="1203960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rcRect l="2466" b="2386"/>
                      <a:stretch>
                        <a:fillRect/>
                      </a:stretch>
                    </p:blipFill>
                    <p:spPr>
                      <a:xfrm>
                        <a:off x="4794250" y="2520315"/>
                        <a:ext cx="2604135" cy="14814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ZkODUzY2Q2MTkxYjUyMmI4YzhmNjdkODg4MzMwMT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34*129"/>
  <p:tag name="TABLE_ENDDRAG_RECT" val="252*215*434*129"/>
</p:tagLst>
</file>

<file path=ppt/theme/theme1.xml><?xml version="1.0" encoding="utf-8"?>
<a:theme xmlns:a="http://schemas.openxmlformats.org/drawingml/2006/main" name="Office 主题​​">
  <a:themeElements>
    <a:clrScheme name="自定义 128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7661C7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763</Words>
  <Application>Microsoft Office PowerPoint</Application>
  <PresentationFormat>宽屏</PresentationFormat>
  <Paragraphs>107</Paragraphs>
  <Slides>19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隶书</vt:lpstr>
      <vt:lpstr>微软雅黑</vt:lpstr>
      <vt:lpstr>方正苏新诗柳楷简体</vt:lpstr>
      <vt:lpstr>等线</vt:lpstr>
      <vt:lpstr>Times New Roman</vt:lpstr>
      <vt:lpstr>Arial</vt:lpstr>
      <vt:lpstr>方正启体简体</vt:lpstr>
      <vt:lpstr>Calibri</vt:lpstr>
      <vt:lpstr>印品灵秀体</vt:lpstr>
      <vt:lpstr>Wingdings</vt:lpstr>
      <vt:lpstr>楷体</vt:lpstr>
      <vt:lpstr>Office 主题​​</vt:lpstr>
      <vt:lpstr>1</vt:lpstr>
      <vt:lpstr>1_1</vt:lpstr>
      <vt:lpstr>2_1</vt:lpstr>
      <vt:lpstr>Microsoft Word 97 - 2003 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滕 理者</dc:creator>
  <cp:lastModifiedBy>Administrator</cp:lastModifiedBy>
  <cp:revision>192</cp:revision>
  <dcterms:created xsi:type="dcterms:W3CDTF">2021-03-10T11:26:00Z</dcterms:created>
  <dcterms:modified xsi:type="dcterms:W3CDTF">2024-08-04T12:02:46Z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077F15C8FEE4484E945B08E054BE50CB_13</vt:lpwstr>
  </property>
  <property fmtid="{D5CDD505-2E9C-101B-9397-08002B2CF9AE}" pid="3" name="KSOProductBuildVer">
    <vt:lpwstr>2052-12.1.0.17147</vt:lpwstr>
  </property>
</Properties>
</file>