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4" r:id="rId3"/>
  </p:sldMasterIdLst>
  <p:notesMasterIdLst>
    <p:notesMasterId r:id="rId19"/>
  </p:notesMasterIdLst>
  <p:sldIdLst>
    <p:sldId id="12703" r:id="rId4"/>
    <p:sldId id="12706" r:id="rId5"/>
    <p:sldId id="12705" r:id="rId6"/>
    <p:sldId id="12717" r:id="rId7"/>
    <p:sldId id="12707" r:id="rId8"/>
    <p:sldId id="12711" r:id="rId9"/>
    <p:sldId id="12708" r:id="rId10"/>
    <p:sldId id="12712" r:id="rId11"/>
    <p:sldId id="12715" r:id="rId12"/>
    <p:sldId id="12713" r:id="rId13"/>
    <p:sldId id="12714" r:id="rId14"/>
    <p:sldId id="12709" r:id="rId15"/>
    <p:sldId id="12710" r:id="rId16"/>
    <p:sldId id="12716" r:id="rId17"/>
    <p:sldId id="12704" r:id="rId18"/>
  </p:sldIdLst>
  <p:sldSz cx="12192000" cy="6858000"/>
  <p:notesSz cx="6858000" cy="9144000"/>
  <p:embeddedFontLst>
    <p:embeddedFont>
      <p:font typeface="方正启体简体" panose="02010600030101010101" charset="-122"/>
      <p:regular r:id="rId20"/>
    </p:embeddedFont>
    <p:embeddedFont>
      <p:font typeface="华文新魏" panose="02010800040101010101" pitchFamily="2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隶书" panose="020105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558" userDrawn="1">
          <p15:clr>
            <a:srgbClr val="A4A3A4"/>
          </p15:clr>
        </p15:guide>
        <p15:guide id="4" pos="425" userDrawn="1">
          <p15:clr>
            <a:srgbClr val="A4A3A4"/>
          </p15:clr>
        </p15:guide>
        <p15:guide id="5" pos="7252" userDrawn="1">
          <p15:clr>
            <a:srgbClr val="A4A3A4"/>
          </p15:clr>
        </p15:guide>
        <p15:guide id="6" orient="horz" pos="3746" userDrawn="1">
          <p15:clr>
            <a:srgbClr val="A4A3A4"/>
          </p15:clr>
        </p15:guide>
        <p15:guide id="7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4B4"/>
    <a:srgbClr val="8ED0E2"/>
    <a:srgbClr val="80CFCF"/>
    <a:srgbClr val="7EBFB9"/>
    <a:srgbClr val="AAFCB6"/>
    <a:srgbClr val="72B3F0"/>
    <a:srgbClr val="A4CAEF"/>
    <a:srgbClr val="8CCEE0"/>
    <a:srgbClr val="CCE6E4"/>
    <a:srgbClr val="A3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3" autoAdjust="0"/>
    <p:restoredTop sz="93939" autoAdjust="0"/>
  </p:normalViewPr>
  <p:slideViewPr>
    <p:cSldViewPr snapToGrid="0" showGuides="1">
      <p:cViewPr varScale="1">
        <p:scale>
          <a:sx n="103" d="100"/>
          <a:sy n="103" d="100"/>
        </p:scale>
        <p:origin x="444" y="96"/>
      </p:cViewPr>
      <p:guideLst>
        <p:guide orient="horz" pos="2160"/>
        <p:guide orient="horz" pos="558"/>
        <p:guide pos="425"/>
        <p:guide pos="7252"/>
        <p:guide orient="horz" pos="374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t>2024-08-04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计算答案判对错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计算答案判对错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计算答案判对错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计算答案判对错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计算答案判对错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12" Type="http://schemas.openxmlformats.org/officeDocument/2006/relationships/image" Target="../media/image31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0.png"/><Relationship Id="rId5" Type="http://schemas.openxmlformats.org/officeDocument/2006/relationships/tags" Target="../tags/tag11.xml"/><Relationship Id="rId10" Type="http://schemas.openxmlformats.org/officeDocument/2006/relationships/image" Target="../media/image29.svg"/><Relationship Id="rId4" Type="http://schemas.openxmlformats.org/officeDocument/2006/relationships/tags" Target="../tags/tag10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5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3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3.png"/><Relationship Id="rId5" Type="http://schemas.openxmlformats.org/officeDocument/2006/relationships/tags" Target="../tags/tag16.xml"/><Relationship Id="rId10" Type="http://schemas.openxmlformats.org/officeDocument/2006/relationships/image" Target="../media/image29.svg"/><Relationship Id="rId4" Type="http://schemas.openxmlformats.org/officeDocument/2006/relationships/tags" Target="../tags/tag15.xml"/><Relationship Id="rId9" Type="http://schemas.openxmlformats.org/officeDocument/2006/relationships/image" Target="../media/image28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285838" y="2328058"/>
            <a:ext cx="7620319" cy="22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计算答案判对错</a:t>
            </a:r>
            <a:endParaRPr lang="en-US" altLang="zh-CN" sz="54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+mn-ea"/>
              <a:ea typeface="+mn-ea"/>
            </a:endParaRP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+mn-ea"/>
                <a:ea typeface="+mn-ea"/>
              </a:rPr>
              <a:t>分支结构</a:t>
            </a:r>
            <a:endParaRPr sz="40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评选班级速算王</a:t>
            </a: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856316" y="5558118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阜阳市第三中学   董俊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2680" y="1998439"/>
            <a:ext cx="9133840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zh-CN" altLang="en-US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程序编写完成后，运行程序，测试程序是否完成了出题功能，尝试多次答题实验（包含回答正确和回答错误），并在下表中记录测试过程。</a:t>
            </a:r>
            <a:endParaRPr lang="zh-CN" altLang="zh-CN" sz="2000" kern="100" dirty="0">
              <a:solidFill>
                <a:srgbClr val="38B4B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1021931" y="1239561"/>
            <a:ext cx="7451509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调试程序查看结果（学习活动：展示交流）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59155" y="3429000"/>
            <a:ext cx="9133839" cy="2518715"/>
            <a:chOff x="5385490" y="4358564"/>
            <a:chExt cx="4293546" cy="862910"/>
          </a:xfrm>
        </p:grpSpPr>
        <p:sp>
          <p:nvSpPr>
            <p:cNvPr id="5" name="任意多边形: 形状 4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剪去单角 15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9" y="4537738"/>
            <a:ext cx="1101775" cy="1409977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73410"/>
              </p:ext>
            </p:extLst>
          </p:nvPr>
        </p:nvGraphicFramePr>
        <p:xfrm>
          <a:off x="2734767" y="3954318"/>
          <a:ext cx="7404113" cy="166412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6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629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spcAft>
                          <a:spcPts val="12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dirty="0"/>
                        <a:t>测试序号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spcAft>
                          <a:spcPts val="12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dirty="0"/>
                        <a:t>显示题目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spcAft>
                          <a:spcPts val="12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dirty="0"/>
                        <a:t>  输入答案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spcAft>
                          <a:spcPts val="12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dirty="0"/>
                        <a:t> 记录评判结果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8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200" kern="100">
                          <a:effectLst/>
                          <a:highlight>
                            <a:srgbClr val="D9E2F3"/>
                          </a:highlight>
                        </a:rPr>
                        <a:t> </a:t>
                      </a:r>
                      <a:endParaRPr lang="zh-CN" sz="1600" kern="100">
                        <a:effectLst/>
                        <a:highlight>
                          <a:srgbClr val="D9E2F3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200" kern="100">
                          <a:effectLst/>
                          <a:highlight>
                            <a:srgbClr val="D9E2F3"/>
                          </a:highlight>
                        </a:rPr>
                        <a:t> </a:t>
                      </a:r>
                      <a:endParaRPr lang="zh-CN" sz="1600" kern="100">
                        <a:effectLst/>
                        <a:highlight>
                          <a:srgbClr val="D9E2F3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200" kern="100">
                          <a:effectLst/>
                          <a:highlight>
                            <a:srgbClr val="D9E2F3"/>
                          </a:highlight>
                        </a:rPr>
                        <a:t> </a:t>
                      </a:r>
                      <a:endParaRPr lang="zh-CN" sz="1600" kern="100">
                        <a:effectLst/>
                        <a:highlight>
                          <a:srgbClr val="D9E2F3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200" kern="100">
                          <a:effectLst/>
                          <a:highlight>
                            <a:srgbClr val="D9E2F3"/>
                          </a:highlight>
                        </a:rPr>
                        <a:t> </a:t>
                      </a:r>
                      <a:endParaRPr lang="zh-CN" sz="1600" kern="100">
                        <a:effectLst/>
                        <a:highlight>
                          <a:srgbClr val="D9E2F3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52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6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200" kern="100">
                          <a:effectLst/>
                          <a:highlight>
                            <a:srgbClr val="D9E2F3"/>
                          </a:highlight>
                        </a:rPr>
                        <a:t> </a:t>
                      </a:r>
                      <a:endParaRPr lang="zh-CN" sz="1600" kern="100">
                        <a:effectLst/>
                        <a:highlight>
                          <a:srgbClr val="D9E2F3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200" kern="100">
                          <a:effectLst/>
                          <a:highlight>
                            <a:srgbClr val="D9E2F3"/>
                          </a:highlight>
                        </a:rPr>
                        <a:t> </a:t>
                      </a:r>
                      <a:endParaRPr lang="zh-CN" sz="1600" kern="100">
                        <a:effectLst/>
                        <a:highlight>
                          <a:srgbClr val="D9E2F3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200" kern="100">
                          <a:effectLst/>
                          <a:highlight>
                            <a:srgbClr val="D9E2F3"/>
                          </a:highlight>
                        </a:rPr>
                        <a:t> </a:t>
                      </a:r>
                      <a:endParaRPr lang="zh-CN" sz="1600" kern="100">
                        <a:effectLst/>
                        <a:highlight>
                          <a:srgbClr val="D9E2F3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200" kern="100" dirty="0">
                          <a:effectLst/>
                          <a:highlight>
                            <a:srgbClr val="D9E2F3"/>
                          </a:highlight>
                        </a:rPr>
                        <a:t> </a:t>
                      </a:r>
                      <a:endParaRPr lang="zh-CN" sz="1600" kern="100" dirty="0">
                        <a:effectLst/>
                        <a:highlight>
                          <a:srgbClr val="D9E2F3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63363" y="4213777"/>
            <a:ext cx="5027880" cy="1714045"/>
            <a:chOff x="5385490" y="4358564"/>
            <a:chExt cx="4293546" cy="862910"/>
          </a:xfrm>
        </p:grpSpPr>
        <p:sp>
          <p:nvSpPr>
            <p:cNvPr id="3" name="任意多边形: 形状 2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剪去单角 12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关系运算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96878" y="4433172"/>
            <a:ext cx="4477547" cy="128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关系运算符有</a:t>
            </a:r>
            <a:r>
              <a:rPr lang="en-US" altLang="zh-CN" dirty="0"/>
              <a:t>6</a:t>
            </a:r>
            <a:r>
              <a:rPr lang="zh-CN" altLang="en-US" dirty="0"/>
              <a:t>种，使用关系运算符可以组合成关系表达式，也是关系运算的表达形式，多用在分支结构的条件中。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" y="4809026"/>
            <a:ext cx="1101775" cy="1409977"/>
          </a:xfrm>
          <a:prstGeom prst="rect">
            <a:avLst/>
          </a:prstGeom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491317" y="16008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8" name="剪去对角的矩形 33"/>
          <p:cNvSpPr/>
          <p:nvPr>
            <p:custDataLst>
              <p:tags r:id="rId1"/>
            </p:custDataLst>
          </p:nvPr>
        </p:nvSpPr>
        <p:spPr>
          <a:xfrm>
            <a:off x="1358496" y="1777154"/>
            <a:ext cx="8652770" cy="1390101"/>
          </a:xfrm>
          <a:prstGeom prst="snip2DiagRect">
            <a:avLst>
              <a:gd name="adj1" fmla="val 0"/>
              <a:gd name="adj2" fmla="val 6980"/>
            </a:avLst>
          </a:prstGeom>
          <a:gradFill>
            <a:gsLst>
              <a:gs pos="0">
                <a:srgbClr val="DEEFFF"/>
              </a:gs>
              <a:gs pos="100000">
                <a:srgbClr val="EBFBFF"/>
              </a:gs>
            </a:gsLst>
            <a:lin ang="19920000" scaled="0"/>
          </a:gradFill>
          <a:ln w="19050">
            <a:gradFill>
              <a:gsLst>
                <a:gs pos="0">
                  <a:srgbClr val="00D3FF"/>
                </a:gs>
                <a:gs pos="100000">
                  <a:srgbClr val="368FFF"/>
                </a:gs>
              </a:gsLst>
              <a:lin ang="202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57885" y="1996852"/>
            <a:ext cx="7003968" cy="87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关系运算也称为比较运算，用来比较两个数值的大小关系。，在判断某个关系是否成立时，其运算结果只有“真”和“假”两种。</a:t>
            </a:r>
            <a:endParaRPr lang="zh-CN" altLang="en-US" dirty="0"/>
          </a:p>
        </p:txBody>
      </p:sp>
      <p:sp>
        <p:nvSpPr>
          <p:cNvPr id="20" name="半闭框 19"/>
          <p:cNvSpPr/>
          <p:nvPr>
            <p:custDataLst>
              <p:tags r:id="rId2"/>
            </p:custDataLst>
          </p:nvPr>
        </p:nvSpPr>
        <p:spPr>
          <a:xfrm>
            <a:off x="1358496" y="1777155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半闭框 20"/>
          <p:cNvSpPr/>
          <p:nvPr>
            <p:custDataLst>
              <p:tags r:id="rId3"/>
            </p:custDataLst>
          </p:nvPr>
        </p:nvSpPr>
        <p:spPr>
          <a:xfrm rot="10800000">
            <a:off x="9552257" y="2650964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任意多边形 40"/>
          <p:cNvSpPr/>
          <p:nvPr>
            <p:custDataLst>
              <p:tags r:id="rId4"/>
            </p:custDataLst>
          </p:nvPr>
        </p:nvSpPr>
        <p:spPr>
          <a:xfrm>
            <a:off x="2497068" y="3991762"/>
            <a:ext cx="1880235" cy="403225"/>
          </a:xfrm>
          <a:custGeom>
            <a:avLst/>
            <a:gdLst>
              <a:gd name="connsiteX0" fmla="*/ 0 w 3252"/>
              <a:gd name="connsiteY0" fmla="*/ 0 h 635"/>
              <a:gd name="connsiteX1" fmla="*/ 3252 w 3252"/>
              <a:gd name="connsiteY1" fmla="*/ 0 h 635"/>
              <a:gd name="connsiteX2" fmla="*/ 2917 w 3252"/>
              <a:gd name="connsiteY2" fmla="*/ 635 h 635"/>
              <a:gd name="connsiteX3" fmla="*/ 273 w 3252"/>
              <a:gd name="connsiteY3" fmla="*/ 635 h 635"/>
              <a:gd name="connsiteX4" fmla="*/ 0 w 3252"/>
              <a:gd name="connsiteY4" fmla="*/ 0 h 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" h="635">
                <a:moveTo>
                  <a:pt x="0" y="0"/>
                </a:moveTo>
                <a:lnTo>
                  <a:pt x="3252" y="0"/>
                </a:lnTo>
                <a:lnTo>
                  <a:pt x="2917" y="635"/>
                </a:lnTo>
                <a:lnTo>
                  <a:pt x="273" y="63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">
                <a:srgbClr val="00D3FF"/>
              </a:gs>
              <a:gs pos="47000">
                <a:srgbClr val="368FFF"/>
              </a:gs>
            </a:gsLst>
            <a:lin ang="131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知识梳理</a:t>
            </a:r>
          </a:p>
        </p:txBody>
      </p:sp>
      <p:pic>
        <p:nvPicPr>
          <p:cNvPr id="23" name="图片 54" descr="感知体验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76990" y="3917331"/>
            <a:ext cx="414657" cy="414657"/>
          </a:xfrm>
          <a:prstGeom prst="rect">
            <a:avLst/>
          </a:prstGeom>
        </p:spPr>
      </p:pic>
      <p:pic>
        <p:nvPicPr>
          <p:cNvPr id="24" name="图片 8" descr="文献检索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19469" y="2113202"/>
            <a:ext cx="590627" cy="590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4443" y="3603129"/>
            <a:ext cx="2146419" cy="2415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5" name="剪去对角的矩形 33"/>
          <p:cNvSpPr/>
          <p:nvPr>
            <p:custDataLst>
              <p:tags r:id="rId1"/>
            </p:custDataLst>
          </p:nvPr>
        </p:nvSpPr>
        <p:spPr>
          <a:xfrm>
            <a:off x="1299264" y="2239233"/>
            <a:ext cx="8938245" cy="1580855"/>
          </a:xfrm>
          <a:prstGeom prst="snip2DiagRect">
            <a:avLst>
              <a:gd name="adj1" fmla="val 0"/>
              <a:gd name="adj2" fmla="val 6980"/>
            </a:avLst>
          </a:prstGeom>
          <a:gradFill>
            <a:gsLst>
              <a:gs pos="0">
                <a:srgbClr val="DEEFFF"/>
              </a:gs>
              <a:gs pos="100000">
                <a:srgbClr val="EBFBFF"/>
              </a:gs>
            </a:gsLst>
            <a:lin ang="19920000" scaled="0"/>
          </a:gradFill>
          <a:ln w="19050">
            <a:gradFill>
              <a:gsLst>
                <a:gs pos="0">
                  <a:srgbClr val="00D3FF"/>
                </a:gs>
                <a:gs pos="100000">
                  <a:srgbClr val="368FFF"/>
                </a:gs>
              </a:gsLst>
              <a:lin ang="202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1164635" y="1077367"/>
            <a:ext cx="4278714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分支结构的执行过程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03580" y="2551035"/>
            <a:ext cx="8026614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tabLst>
                <a:tab pos="269875" algn="l"/>
              </a:tabLst>
            </a:pPr>
            <a:r>
              <a:rPr lang="zh-CN" altLang="en-US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在解决问题的过程中，有时需要分不同情况讨论，根据不同的情况选择不同的解决方案，这种控制结构就是分支结构。</a:t>
            </a:r>
          </a:p>
        </p:txBody>
      </p:sp>
      <p:sp>
        <p:nvSpPr>
          <p:cNvPr id="9" name="半闭框 8"/>
          <p:cNvSpPr/>
          <p:nvPr>
            <p:custDataLst>
              <p:tags r:id="rId2"/>
            </p:custDataLst>
          </p:nvPr>
        </p:nvSpPr>
        <p:spPr>
          <a:xfrm>
            <a:off x="1434975" y="2430948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半闭框 9"/>
          <p:cNvSpPr/>
          <p:nvPr>
            <p:custDataLst>
              <p:tags r:id="rId3"/>
            </p:custDataLst>
          </p:nvPr>
        </p:nvSpPr>
        <p:spPr>
          <a:xfrm rot="10800000">
            <a:off x="9876510" y="3244850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任意多边形 40"/>
          <p:cNvSpPr/>
          <p:nvPr>
            <p:custDataLst>
              <p:tags r:id="rId4"/>
            </p:custDataLst>
          </p:nvPr>
        </p:nvSpPr>
        <p:spPr>
          <a:xfrm>
            <a:off x="2169168" y="1947352"/>
            <a:ext cx="1880235" cy="403225"/>
          </a:xfrm>
          <a:custGeom>
            <a:avLst/>
            <a:gdLst>
              <a:gd name="connsiteX0" fmla="*/ 0 w 3252"/>
              <a:gd name="connsiteY0" fmla="*/ 0 h 635"/>
              <a:gd name="connsiteX1" fmla="*/ 3252 w 3252"/>
              <a:gd name="connsiteY1" fmla="*/ 0 h 635"/>
              <a:gd name="connsiteX2" fmla="*/ 2917 w 3252"/>
              <a:gd name="connsiteY2" fmla="*/ 635 h 635"/>
              <a:gd name="connsiteX3" fmla="*/ 273 w 3252"/>
              <a:gd name="connsiteY3" fmla="*/ 635 h 635"/>
              <a:gd name="connsiteX4" fmla="*/ 0 w 3252"/>
              <a:gd name="connsiteY4" fmla="*/ 0 h 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" h="635">
                <a:moveTo>
                  <a:pt x="0" y="0"/>
                </a:moveTo>
                <a:lnTo>
                  <a:pt x="3252" y="0"/>
                </a:lnTo>
                <a:lnTo>
                  <a:pt x="2917" y="635"/>
                </a:lnTo>
                <a:lnTo>
                  <a:pt x="273" y="63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">
                <a:srgbClr val="00D3FF"/>
              </a:gs>
              <a:gs pos="47000">
                <a:srgbClr val="368FFF"/>
              </a:gs>
            </a:gsLst>
            <a:lin ang="131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知识梳理</a:t>
            </a:r>
          </a:p>
        </p:txBody>
      </p:sp>
      <p:pic>
        <p:nvPicPr>
          <p:cNvPr id="12" name="图片 54" descr="感知体验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1962" y="1941637"/>
            <a:ext cx="414657" cy="414657"/>
          </a:xfrm>
          <a:prstGeom prst="rect">
            <a:avLst/>
          </a:prstGeom>
        </p:spPr>
      </p:pic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t="6119"/>
          <a:stretch>
            <a:fillRect/>
          </a:stretch>
        </p:blipFill>
        <p:spPr bwMode="auto">
          <a:xfrm>
            <a:off x="2224442" y="4073057"/>
            <a:ext cx="1626635" cy="17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54" y="4030948"/>
            <a:ext cx="2406064" cy="16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95" y="4003690"/>
            <a:ext cx="2643282" cy="17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762054" y="36006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762054" y="40578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342064" y="5811039"/>
            <a:ext cx="127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单分支结构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130073" y="5827060"/>
            <a:ext cx="127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双分支结构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690932" y="5772179"/>
            <a:ext cx="127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多分支结构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" y="4809026"/>
            <a:ext cx="1101775" cy="140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奇数偶数判断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10"/>
          <p:cNvSpPr/>
          <p:nvPr/>
        </p:nvSpPr>
        <p:spPr>
          <a:xfrm>
            <a:off x="6124117" y="1564051"/>
            <a:ext cx="4878598" cy="3997764"/>
          </a:xfrm>
          <a:custGeom>
            <a:avLst/>
            <a:gdLst>
              <a:gd name="connsiteX0" fmla="*/ 0 w 4936565"/>
              <a:gd name="connsiteY0" fmla="*/ 744085 h 4464423"/>
              <a:gd name="connsiteX1" fmla="*/ 744085 w 4936565"/>
              <a:gd name="connsiteY1" fmla="*/ 0 h 4464423"/>
              <a:gd name="connsiteX2" fmla="*/ 1318818 w 4936565"/>
              <a:gd name="connsiteY2" fmla="*/ 0 h 4464423"/>
              <a:gd name="connsiteX3" fmla="*/ 1859066 w 4936565"/>
              <a:gd name="connsiteY3" fmla="*/ 0 h 4464423"/>
              <a:gd name="connsiteX4" fmla="*/ 2399315 w 4936565"/>
              <a:gd name="connsiteY4" fmla="*/ 0 h 4464423"/>
              <a:gd name="connsiteX5" fmla="*/ 3043015 w 4936565"/>
              <a:gd name="connsiteY5" fmla="*/ 0 h 4464423"/>
              <a:gd name="connsiteX6" fmla="*/ 3548780 w 4936565"/>
              <a:gd name="connsiteY6" fmla="*/ 0 h 4464423"/>
              <a:gd name="connsiteX7" fmla="*/ 4192480 w 4936565"/>
              <a:gd name="connsiteY7" fmla="*/ 0 h 4464423"/>
              <a:gd name="connsiteX8" fmla="*/ 4936565 w 4936565"/>
              <a:gd name="connsiteY8" fmla="*/ 744085 h 4464423"/>
              <a:gd name="connsiteX9" fmla="*/ 4936565 w 4936565"/>
              <a:gd name="connsiteY9" fmla="*/ 1339336 h 4464423"/>
              <a:gd name="connsiteX10" fmla="*/ 4936565 w 4936565"/>
              <a:gd name="connsiteY10" fmla="*/ 1934586 h 4464423"/>
              <a:gd name="connsiteX11" fmla="*/ 4936565 w 4936565"/>
              <a:gd name="connsiteY11" fmla="*/ 2440549 h 4464423"/>
              <a:gd name="connsiteX12" fmla="*/ 4936565 w 4936565"/>
              <a:gd name="connsiteY12" fmla="*/ 3095325 h 4464423"/>
              <a:gd name="connsiteX13" fmla="*/ 4936565 w 4936565"/>
              <a:gd name="connsiteY13" fmla="*/ 3720338 h 4464423"/>
              <a:gd name="connsiteX14" fmla="*/ 4192480 w 4936565"/>
              <a:gd name="connsiteY14" fmla="*/ 4464423 h 4464423"/>
              <a:gd name="connsiteX15" fmla="*/ 3548780 w 4936565"/>
              <a:gd name="connsiteY15" fmla="*/ 4464423 h 4464423"/>
              <a:gd name="connsiteX16" fmla="*/ 3008531 w 4936565"/>
              <a:gd name="connsiteY16" fmla="*/ 4464423 h 4464423"/>
              <a:gd name="connsiteX17" fmla="*/ 2433799 w 4936565"/>
              <a:gd name="connsiteY17" fmla="*/ 4464423 h 4464423"/>
              <a:gd name="connsiteX18" fmla="*/ 1824582 w 4936565"/>
              <a:gd name="connsiteY18" fmla="*/ 4464423 h 4464423"/>
              <a:gd name="connsiteX19" fmla="*/ 1318818 w 4936565"/>
              <a:gd name="connsiteY19" fmla="*/ 4464423 h 4464423"/>
              <a:gd name="connsiteX20" fmla="*/ 744085 w 4936565"/>
              <a:gd name="connsiteY20" fmla="*/ 4464423 h 4464423"/>
              <a:gd name="connsiteX21" fmla="*/ 0 w 4936565"/>
              <a:gd name="connsiteY21" fmla="*/ 3720338 h 4464423"/>
              <a:gd name="connsiteX22" fmla="*/ 0 w 4936565"/>
              <a:gd name="connsiteY22" fmla="*/ 3125087 h 4464423"/>
              <a:gd name="connsiteX23" fmla="*/ 0 w 4936565"/>
              <a:gd name="connsiteY23" fmla="*/ 2559599 h 4464423"/>
              <a:gd name="connsiteX24" fmla="*/ 0 w 4936565"/>
              <a:gd name="connsiteY24" fmla="*/ 1934586 h 4464423"/>
              <a:gd name="connsiteX25" fmla="*/ 0 w 4936565"/>
              <a:gd name="connsiteY25" fmla="*/ 1309573 h 4464423"/>
              <a:gd name="connsiteX26" fmla="*/ 0 w 4936565"/>
              <a:gd name="connsiteY26" fmla="*/ 744085 h 446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36565" h="4464423" extrusionOk="0">
                <a:moveTo>
                  <a:pt x="0" y="744085"/>
                </a:moveTo>
                <a:cubicBezTo>
                  <a:pt x="25879" y="343838"/>
                  <a:pt x="325743" y="71916"/>
                  <a:pt x="744085" y="0"/>
                </a:cubicBezTo>
                <a:cubicBezTo>
                  <a:pt x="981188" y="-31085"/>
                  <a:pt x="1173937" y="48956"/>
                  <a:pt x="1318818" y="0"/>
                </a:cubicBezTo>
                <a:cubicBezTo>
                  <a:pt x="1463699" y="-48956"/>
                  <a:pt x="1670905" y="5839"/>
                  <a:pt x="1859066" y="0"/>
                </a:cubicBezTo>
                <a:cubicBezTo>
                  <a:pt x="2047227" y="-5839"/>
                  <a:pt x="2170802" y="14132"/>
                  <a:pt x="2399315" y="0"/>
                </a:cubicBezTo>
                <a:cubicBezTo>
                  <a:pt x="2627828" y="-14132"/>
                  <a:pt x="2826217" y="33522"/>
                  <a:pt x="3043015" y="0"/>
                </a:cubicBezTo>
                <a:cubicBezTo>
                  <a:pt x="3259813" y="-33522"/>
                  <a:pt x="3382122" y="31356"/>
                  <a:pt x="3548780" y="0"/>
                </a:cubicBezTo>
                <a:cubicBezTo>
                  <a:pt x="3715439" y="-31356"/>
                  <a:pt x="3903375" y="14880"/>
                  <a:pt x="4192480" y="0"/>
                </a:cubicBezTo>
                <a:cubicBezTo>
                  <a:pt x="4601609" y="-15572"/>
                  <a:pt x="4944760" y="221019"/>
                  <a:pt x="4936565" y="744085"/>
                </a:cubicBezTo>
                <a:cubicBezTo>
                  <a:pt x="4981093" y="968459"/>
                  <a:pt x="4917316" y="1142649"/>
                  <a:pt x="4936565" y="1339336"/>
                </a:cubicBezTo>
                <a:cubicBezTo>
                  <a:pt x="4955814" y="1536023"/>
                  <a:pt x="4926982" y="1751558"/>
                  <a:pt x="4936565" y="1934586"/>
                </a:cubicBezTo>
                <a:cubicBezTo>
                  <a:pt x="4946148" y="2117614"/>
                  <a:pt x="4877225" y="2299029"/>
                  <a:pt x="4936565" y="2440549"/>
                </a:cubicBezTo>
                <a:cubicBezTo>
                  <a:pt x="4995905" y="2582069"/>
                  <a:pt x="4886544" y="2884669"/>
                  <a:pt x="4936565" y="3095325"/>
                </a:cubicBezTo>
                <a:cubicBezTo>
                  <a:pt x="4986586" y="3305981"/>
                  <a:pt x="4921259" y="3418467"/>
                  <a:pt x="4936565" y="3720338"/>
                </a:cubicBezTo>
                <a:cubicBezTo>
                  <a:pt x="4868484" y="4091265"/>
                  <a:pt x="4721655" y="4485978"/>
                  <a:pt x="4192480" y="4464423"/>
                </a:cubicBezTo>
                <a:cubicBezTo>
                  <a:pt x="4018064" y="4516178"/>
                  <a:pt x="3778390" y="4408556"/>
                  <a:pt x="3548780" y="4464423"/>
                </a:cubicBezTo>
                <a:cubicBezTo>
                  <a:pt x="3319170" y="4520290"/>
                  <a:pt x="3133465" y="4422218"/>
                  <a:pt x="3008531" y="4464423"/>
                </a:cubicBezTo>
                <a:cubicBezTo>
                  <a:pt x="2883597" y="4506628"/>
                  <a:pt x="2703302" y="4408041"/>
                  <a:pt x="2433799" y="4464423"/>
                </a:cubicBezTo>
                <a:cubicBezTo>
                  <a:pt x="2164296" y="4520805"/>
                  <a:pt x="2065432" y="4392875"/>
                  <a:pt x="1824582" y="4464423"/>
                </a:cubicBezTo>
                <a:cubicBezTo>
                  <a:pt x="1583732" y="4535971"/>
                  <a:pt x="1553241" y="4411493"/>
                  <a:pt x="1318818" y="4464423"/>
                </a:cubicBezTo>
                <a:cubicBezTo>
                  <a:pt x="1084395" y="4517353"/>
                  <a:pt x="995714" y="4415784"/>
                  <a:pt x="744085" y="4464423"/>
                </a:cubicBezTo>
                <a:cubicBezTo>
                  <a:pt x="398237" y="4508505"/>
                  <a:pt x="68881" y="4156697"/>
                  <a:pt x="0" y="3720338"/>
                </a:cubicBezTo>
                <a:cubicBezTo>
                  <a:pt x="-56215" y="3515012"/>
                  <a:pt x="62950" y="3284134"/>
                  <a:pt x="0" y="3125087"/>
                </a:cubicBezTo>
                <a:cubicBezTo>
                  <a:pt x="-62950" y="2966040"/>
                  <a:pt x="57455" y="2824238"/>
                  <a:pt x="0" y="2559599"/>
                </a:cubicBezTo>
                <a:cubicBezTo>
                  <a:pt x="-57455" y="2294960"/>
                  <a:pt x="24227" y="2081198"/>
                  <a:pt x="0" y="1934586"/>
                </a:cubicBezTo>
                <a:cubicBezTo>
                  <a:pt x="-24227" y="1787974"/>
                  <a:pt x="38909" y="1553479"/>
                  <a:pt x="0" y="1309573"/>
                </a:cubicBezTo>
                <a:cubicBezTo>
                  <a:pt x="-38909" y="1065667"/>
                  <a:pt x="24799" y="965785"/>
                  <a:pt x="0" y="744085"/>
                </a:cubicBezTo>
                <a:close/>
              </a:path>
            </a:pathLst>
          </a:cu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 flipH="1">
            <a:off x="897447" y="1800901"/>
            <a:ext cx="4878597" cy="16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你能利用计算机编写程序，实现输入一个数字，自动判断它是奇数还是偶数吗？请写出判断条件。</a:t>
            </a:r>
            <a:endParaRPr lang="en-US" altLang="zh-CN" sz="2000" kern="100" dirty="0">
              <a:solidFill>
                <a:srgbClr val="38B4B4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1" y="1903807"/>
            <a:ext cx="632428" cy="632428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1296776" y="4051494"/>
            <a:ext cx="351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268495" y="4589829"/>
            <a:ext cx="351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296776" y="5171934"/>
            <a:ext cx="351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296776" y="5709555"/>
            <a:ext cx="351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740842" y="20059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算法提示：</a:t>
            </a:r>
          </a:p>
        </p:txBody>
      </p:sp>
      <p:pic>
        <p:nvPicPr>
          <p:cNvPr id="29" name="图片 9" descr="考试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0320" y="1711061"/>
            <a:ext cx="812165" cy="753745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503248" y="2935029"/>
          <a:ext cx="4099934" cy="2097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3239770" imgH="1642745" progId="Word.Picture.8">
                  <p:embed/>
                </p:oleObj>
              </mc:Choice>
              <mc:Fallback>
                <p:oleObj name="Picture" r:id="rId6" imgW="3239770" imgH="164274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248" y="2935029"/>
                        <a:ext cx="4099934" cy="2097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5734" y="4303178"/>
            <a:ext cx="830652" cy="1737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判断答案大小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10"/>
          <p:cNvSpPr/>
          <p:nvPr/>
        </p:nvSpPr>
        <p:spPr>
          <a:xfrm>
            <a:off x="6096000" y="1448851"/>
            <a:ext cx="4878598" cy="4252285"/>
          </a:xfrm>
          <a:custGeom>
            <a:avLst/>
            <a:gdLst>
              <a:gd name="connsiteX0" fmla="*/ 0 w 4936565"/>
              <a:gd name="connsiteY0" fmla="*/ 744085 h 4464423"/>
              <a:gd name="connsiteX1" fmla="*/ 744085 w 4936565"/>
              <a:gd name="connsiteY1" fmla="*/ 0 h 4464423"/>
              <a:gd name="connsiteX2" fmla="*/ 1318818 w 4936565"/>
              <a:gd name="connsiteY2" fmla="*/ 0 h 4464423"/>
              <a:gd name="connsiteX3" fmla="*/ 1859066 w 4936565"/>
              <a:gd name="connsiteY3" fmla="*/ 0 h 4464423"/>
              <a:gd name="connsiteX4" fmla="*/ 2399315 w 4936565"/>
              <a:gd name="connsiteY4" fmla="*/ 0 h 4464423"/>
              <a:gd name="connsiteX5" fmla="*/ 3043015 w 4936565"/>
              <a:gd name="connsiteY5" fmla="*/ 0 h 4464423"/>
              <a:gd name="connsiteX6" fmla="*/ 3548780 w 4936565"/>
              <a:gd name="connsiteY6" fmla="*/ 0 h 4464423"/>
              <a:gd name="connsiteX7" fmla="*/ 4192480 w 4936565"/>
              <a:gd name="connsiteY7" fmla="*/ 0 h 4464423"/>
              <a:gd name="connsiteX8" fmla="*/ 4936565 w 4936565"/>
              <a:gd name="connsiteY8" fmla="*/ 744085 h 4464423"/>
              <a:gd name="connsiteX9" fmla="*/ 4936565 w 4936565"/>
              <a:gd name="connsiteY9" fmla="*/ 1339336 h 4464423"/>
              <a:gd name="connsiteX10" fmla="*/ 4936565 w 4936565"/>
              <a:gd name="connsiteY10" fmla="*/ 1934586 h 4464423"/>
              <a:gd name="connsiteX11" fmla="*/ 4936565 w 4936565"/>
              <a:gd name="connsiteY11" fmla="*/ 2440549 h 4464423"/>
              <a:gd name="connsiteX12" fmla="*/ 4936565 w 4936565"/>
              <a:gd name="connsiteY12" fmla="*/ 3095325 h 4464423"/>
              <a:gd name="connsiteX13" fmla="*/ 4936565 w 4936565"/>
              <a:gd name="connsiteY13" fmla="*/ 3720338 h 4464423"/>
              <a:gd name="connsiteX14" fmla="*/ 4192480 w 4936565"/>
              <a:gd name="connsiteY14" fmla="*/ 4464423 h 4464423"/>
              <a:gd name="connsiteX15" fmla="*/ 3548780 w 4936565"/>
              <a:gd name="connsiteY15" fmla="*/ 4464423 h 4464423"/>
              <a:gd name="connsiteX16" fmla="*/ 3008531 w 4936565"/>
              <a:gd name="connsiteY16" fmla="*/ 4464423 h 4464423"/>
              <a:gd name="connsiteX17" fmla="*/ 2433799 w 4936565"/>
              <a:gd name="connsiteY17" fmla="*/ 4464423 h 4464423"/>
              <a:gd name="connsiteX18" fmla="*/ 1824582 w 4936565"/>
              <a:gd name="connsiteY18" fmla="*/ 4464423 h 4464423"/>
              <a:gd name="connsiteX19" fmla="*/ 1318818 w 4936565"/>
              <a:gd name="connsiteY19" fmla="*/ 4464423 h 4464423"/>
              <a:gd name="connsiteX20" fmla="*/ 744085 w 4936565"/>
              <a:gd name="connsiteY20" fmla="*/ 4464423 h 4464423"/>
              <a:gd name="connsiteX21" fmla="*/ 0 w 4936565"/>
              <a:gd name="connsiteY21" fmla="*/ 3720338 h 4464423"/>
              <a:gd name="connsiteX22" fmla="*/ 0 w 4936565"/>
              <a:gd name="connsiteY22" fmla="*/ 3125087 h 4464423"/>
              <a:gd name="connsiteX23" fmla="*/ 0 w 4936565"/>
              <a:gd name="connsiteY23" fmla="*/ 2559599 h 4464423"/>
              <a:gd name="connsiteX24" fmla="*/ 0 w 4936565"/>
              <a:gd name="connsiteY24" fmla="*/ 1934586 h 4464423"/>
              <a:gd name="connsiteX25" fmla="*/ 0 w 4936565"/>
              <a:gd name="connsiteY25" fmla="*/ 1309573 h 4464423"/>
              <a:gd name="connsiteX26" fmla="*/ 0 w 4936565"/>
              <a:gd name="connsiteY26" fmla="*/ 744085 h 446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36565" h="4464423" extrusionOk="0">
                <a:moveTo>
                  <a:pt x="0" y="744085"/>
                </a:moveTo>
                <a:cubicBezTo>
                  <a:pt x="25879" y="343838"/>
                  <a:pt x="325743" y="71916"/>
                  <a:pt x="744085" y="0"/>
                </a:cubicBezTo>
                <a:cubicBezTo>
                  <a:pt x="981188" y="-31085"/>
                  <a:pt x="1173937" y="48956"/>
                  <a:pt x="1318818" y="0"/>
                </a:cubicBezTo>
                <a:cubicBezTo>
                  <a:pt x="1463699" y="-48956"/>
                  <a:pt x="1670905" y="5839"/>
                  <a:pt x="1859066" y="0"/>
                </a:cubicBezTo>
                <a:cubicBezTo>
                  <a:pt x="2047227" y="-5839"/>
                  <a:pt x="2170802" y="14132"/>
                  <a:pt x="2399315" y="0"/>
                </a:cubicBezTo>
                <a:cubicBezTo>
                  <a:pt x="2627828" y="-14132"/>
                  <a:pt x="2826217" y="33522"/>
                  <a:pt x="3043015" y="0"/>
                </a:cubicBezTo>
                <a:cubicBezTo>
                  <a:pt x="3259813" y="-33522"/>
                  <a:pt x="3382122" y="31356"/>
                  <a:pt x="3548780" y="0"/>
                </a:cubicBezTo>
                <a:cubicBezTo>
                  <a:pt x="3715439" y="-31356"/>
                  <a:pt x="3903375" y="14880"/>
                  <a:pt x="4192480" y="0"/>
                </a:cubicBezTo>
                <a:cubicBezTo>
                  <a:pt x="4601609" y="-15572"/>
                  <a:pt x="4944760" y="221019"/>
                  <a:pt x="4936565" y="744085"/>
                </a:cubicBezTo>
                <a:cubicBezTo>
                  <a:pt x="4981093" y="968459"/>
                  <a:pt x="4917316" y="1142649"/>
                  <a:pt x="4936565" y="1339336"/>
                </a:cubicBezTo>
                <a:cubicBezTo>
                  <a:pt x="4955814" y="1536023"/>
                  <a:pt x="4926982" y="1751558"/>
                  <a:pt x="4936565" y="1934586"/>
                </a:cubicBezTo>
                <a:cubicBezTo>
                  <a:pt x="4946148" y="2117614"/>
                  <a:pt x="4877225" y="2299029"/>
                  <a:pt x="4936565" y="2440549"/>
                </a:cubicBezTo>
                <a:cubicBezTo>
                  <a:pt x="4995905" y="2582069"/>
                  <a:pt x="4886544" y="2884669"/>
                  <a:pt x="4936565" y="3095325"/>
                </a:cubicBezTo>
                <a:cubicBezTo>
                  <a:pt x="4986586" y="3305981"/>
                  <a:pt x="4921259" y="3418467"/>
                  <a:pt x="4936565" y="3720338"/>
                </a:cubicBezTo>
                <a:cubicBezTo>
                  <a:pt x="4868484" y="4091265"/>
                  <a:pt x="4721655" y="4485978"/>
                  <a:pt x="4192480" y="4464423"/>
                </a:cubicBezTo>
                <a:cubicBezTo>
                  <a:pt x="4018064" y="4516178"/>
                  <a:pt x="3778390" y="4408556"/>
                  <a:pt x="3548780" y="4464423"/>
                </a:cubicBezTo>
                <a:cubicBezTo>
                  <a:pt x="3319170" y="4520290"/>
                  <a:pt x="3133465" y="4422218"/>
                  <a:pt x="3008531" y="4464423"/>
                </a:cubicBezTo>
                <a:cubicBezTo>
                  <a:pt x="2883597" y="4506628"/>
                  <a:pt x="2703302" y="4408041"/>
                  <a:pt x="2433799" y="4464423"/>
                </a:cubicBezTo>
                <a:cubicBezTo>
                  <a:pt x="2164296" y="4520805"/>
                  <a:pt x="2065432" y="4392875"/>
                  <a:pt x="1824582" y="4464423"/>
                </a:cubicBezTo>
                <a:cubicBezTo>
                  <a:pt x="1583732" y="4535971"/>
                  <a:pt x="1553241" y="4411493"/>
                  <a:pt x="1318818" y="4464423"/>
                </a:cubicBezTo>
                <a:cubicBezTo>
                  <a:pt x="1084395" y="4517353"/>
                  <a:pt x="995714" y="4415784"/>
                  <a:pt x="744085" y="4464423"/>
                </a:cubicBezTo>
                <a:cubicBezTo>
                  <a:pt x="398237" y="4508505"/>
                  <a:pt x="68881" y="4156697"/>
                  <a:pt x="0" y="3720338"/>
                </a:cubicBezTo>
                <a:cubicBezTo>
                  <a:pt x="-56215" y="3515012"/>
                  <a:pt x="62950" y="3284134"/>
                  <a:pt x="0" y="3125087"/>
                </a:cubicBezTo>
                <a:cubicBezTo>
                  <a:pt x="-62950" y="2966040"/>
                  <a:pt x="57455" y="2824238"/>
                  <a:pt x="0" y="2559599"/>
                </a:cubicBezTo>
                <a:cubicBezTo>
                  <a:pt x="-57455" y="2294960"/>
                  <a:pt x="24227" y="2081198"/>
                  <a:pt x="0" y="1934586"/>
                </a:cubicBezTo>
                <a:cubicBezTo>
                  <a:pt x="-24227" y="1787974"/>
                  <a:pt x="38909" y="1553479"/>
                  <a:pt x="0" y="1309573"/>
                </a:cubicBezTo>
                <a:cubicBezTo>
                  <a:pt x="-38909" y="1065667"/>
                  <a:pt x="24799" y="965785"/>
                  <a:pt x="0" y="744085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 flipH="1">
            <a:off x="897447" y="1800901"/>
            <a:ext cx="4878597" cy="390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使用多分支结构，完成计算机对答案评判的提示功能。例如，若选手答案小于标准答案就要输出“回答错误，答案偏小！”的提示语，若选手答案大于标准答案则需输出“回答错误，答案偏大！”进行提示。</a:t>
            </a:r>
            <a:endParaRPr lang="en-US" altLang="zh-CN" sz="2000" kern="100" dirty="0">
              <a:solidFill>
                <a:srgbClr val="38B4B4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1" y="1903807"/>
            <a:ext cx="632428" cy="632428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478853" y="19190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算法提示：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96776" y="39686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16" y="2643425"/>
            <a:ext cx="3766765" cy="24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0" descr="文献检索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1662" y="1618782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809039" y="2708941"/>
            <a:ext cx="65739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下节课再见！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4758" y="1050020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1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项目情境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863893" y="4026750"/>
            <a:ext cx="4713136" cy="1167720"/>
            <a:chOff x="5385490" y="4358564"/>
            <a:chExt cx="4293546" cy="862910"/>
          </a:xfrm>
        </p:grpSpPr>
        <p:sp>
          <p:nvSpPr>
            <p:cNvPr id="10" name="任意多边形: 形状 9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剪去单角 14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71" y="3530388"/>
            <a:ext cx="1125235" cy="144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16629" y="4216310"/>
            <a:ext cx="4238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目标：继续编写程序，实现计算机自动判断口算题答案对错功能。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1863892" y="1663530"/>
            <a:ext cx="9014639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0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000" kern="100" dirty="0">
                <a:solidFill>
                  <a:srgbClr val="38B4B4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校举办的谁是“速算王”的评选活动中，前一课已经完成了计算机随机出题，参赛选手答完题后，接下来需要评判答案是否正确，由于参赛人数多，题目数量也多，也打算让计算机又快又准确地完成这项工作，要如何实现呢？</a:t>
            </a:r>
            <a:endParaRPr lang="en-US" altLang="zh-CN" sz="2000" kern="100" dirty="0">
              <a:solidFill>
                <a:srgbClr val="38B4B4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859" y="3352564"/>
            <a:ext cx="2537680" cy="2735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31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目标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1463397" y="2162248"/>
            <a:ext cx="8283283" cy="34094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38B4B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阿里巴巴普惠体 M" panose="00020600040101010101" charset="-122"/>
              </a:rPr>
              <a:t>       理解分支结构的执行过程，能够使计算机按条件选择执行指令解决问题。</a:t>
            </a:r>
            <a:endParaRPr lang="en-US" altLang="zh-CN" sz="2800" dirty="0">
              <a:solidFill>
                <a:srgbClr val="38B4B4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阿里巴巴普惠体 M" panose="0002060004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38B4B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阿里巴巴普惠体 M" panose="00020600040101010101" charset="-122"/>
              </a:rPr>
              <a:t>       编写计算机程序，对于用户输入的算式答案，能自动判断其对错。</a:t>
            </a:r>
            <a:endParaRPr lang="en-US" altLang="zh-CN" sz="2800" dirty="0">
              <a:solidFill>
                <a:srgbClr val="38B4B4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阿里巴巴普惠体 M" panose="00020600040101010101" charset="-122"/>
            </a:endParaRPr>
          </a:p>
        </p:txBody>
      </p:sp>
      <p:pic>
        <p:nvPicPr>
          <p:cNvPr id="34" name="图片 33" descr="卡通人物&#10;&#10;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1591" y="1496371"/>
            <a:ext cx="1861191" cy="186119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278" y="2217630"/>
            <a:ext cx="913184" cy="85230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9294" y="3967731"/>
            <a:ext cx="913184" cy="852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8" y="2047534"/>
            <a:ext cx="2224503" cy="11270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9" y="2027142"/>
            <a:ext cx="2224503" cy="1167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75" y="2097534"/>
            <a:ext cx="2393321" cy="10865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83" y="2149094"/>
            <a:ext cx="2260391" cy="98341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7" name="箭头: V 形 6"/>
          <p:cNvSpPr/>
          <p:nvPr/>
        </p:nvSpPr>
        <p:spPr>
          <a:xfrm>
            <a:off x="651420" y="3195007"/>
            <a:ext cx="2557877" cy="1306443"/>
          </a:xfrm>
          <a:prstGeom prst="chevron">
            <a:avLst>
              <a:gd name="adj" fmla="val 24517"/>
            </a:avLst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939026" y="3371203"/>
            <a:ext cx="2058768" cy="88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kern="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分解评分步骤</a:t>
            </a:r>
            <a:endParaRPr lang="en-US" altLang="zh-CN" sz="1800" kern="0" dirty="0">
              <a:solidFill>
                <a:srgbClr val="38B4B4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US" altLang="zh-CN" sz="180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规划评分流程</a:t>
            </a:r>
            <a:endParaRPr lang="zh-CN" altLang="en-US" dirty="0">
              <a:solidFill>
                <a:srgbClr val="38B4B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97560" y="3208018"/>
            <a:ext cx="2058768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kern="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制定标准答案</a:t>
            </a:r>
            <a:endParaRPr lang="en-US" altLang="zh-CN" sz="1800" kern="0" dirty="0">
              <a:solidFill>
                <a:srgbClr val="38B4B4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rgbClr val="38B4B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获取选手答案</a:t>
            </a:r>
            <a:endParaRPr lang="en-US" altLang="zh-CN" dirty="0">
              <a:solidFill>
                <a:srgbClr val="38B4B4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rgbClr val="38B4B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判断答案正误</a:t>
            </a:r>
            <a:endParaRPr lang="zh-CN" altLang="en-US" dirty="0">
              <a:solidFill>
                <a:srgbClr val="38B4B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44591" y="3223898"/>
            <a:ext cx="2058768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kern="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关系运算</a:t>
            </a:r>
            <a:endParaRPr lang="en-US" altLang="zh-CN" sz="1800" kern="0" dirty="0">
              <a:solidFill>
                <a:srgbClr val="38B4B4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分支结构的执行过程</a:t>
            </a:r>
            <a:endParaRPr lang="zh-CN" altLang="en-US" dirty="0">
              <a:solidFill>
                <a:srgbClr val="38B4B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94206" y="3371202"/>
            <a:ext cx="2058768" cy="88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kern="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奇数偶数判断</a:t>
            </a:r>
            <a:endParaRPr lang="en-US" altLang="zh-CN" sz="1800" kern="0" dirty="0">
              <a:solidFill>
                <a:srgbClr val="38B4B4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rgbClr val="38B4B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判断答案大小</a:t>
            </a:r>
          </a:p>
        </p:txBody>
      </p:sp>
      <p:sp>
        <p:nvSpPr>
          <p:cNvPr id="8" name="箭头: V 形 7"/>
          <p:cNvSpPr/>
          <p:nvPr/>
        </p:nvSpPr>
        <p:spPr>
          <a:xfrm>
            <a:off x="3496903" y="3195007"/>
            <a:ext cx="2557877" cy="1306443"/>
          </a:xfrm>
          <a:prstGeom prst="chevron">
            <a:avLst>
              <a:gd name="adj" fmla="val 24517"/>
            </a:avLst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V 形 8"/>
          <p:cNvSpPr/>
          <p:nvPr/>
        </p:nvSpPr>
        <p:spPr>
          <a:xfrm>
            <a:off x="6310241" y="3174616"/>
            <a:ext cx="2557877" cy="1306443"/>
          </a:xfrm>
          <a:prstGeom prst="chevron">
            <a:avLst>
              <a:gd name="adj" fmla="val 24517"/>
            </a:avLst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V 形 28"/>
          <p:cNvSpPr/>
          <p:nvPr/>
        </p:nvSpPr>
        <p:spPr>
          <a:xfrm>
            <a:off x="8868118" y="3159865"/>
            <a:ext cx="2557877" cy="1306443"/>
          </a:xfrm>
          <a:prstGeom prst="chevron">
            <a:avLst>
              <a:gd name="adj" fmla="val 24517"/>
            </a:avLst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/>
          <p:cNvSpPr/>
          <p:nvPr/>
        </p:nvSpPr>
        <p:spPr>
          <a:xfrm>
            <a:off x="6337445" y="2406500"/>
            <a:ext cx="3955888" cy="3602741"/>
          </a:xfrm>
          <a:prstGeom prst="roundRect">
            <a:avLst>
              <a:gd name="adj" fmla="val 10034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611" y="1439180"/>
            <a:ext cx="948944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分解评分步骤（学习方式：交流讨论）</a:t>
            </a:r>
            <a:endParaRPr lang="en-US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687102" y="3669536"/>
            <a:ext cx="351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658821" y="4207871"/>
            <a:ext cx="351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687102" y="4789976"/>
            <a:ext cx="351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687102" y="5327597"/>
            <a:ext cx="351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093184" y="255531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记录讨论结果：</a:t>
            </a:r>
          </a:p>
        </p:txBody>
      </p:sp>
      <p:pic>
        <p:nvPicPr>
          <p:cNvPr id="14" name="图片 9" descr="考试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1399" y="2175611"/>
            <a:ext cx="812165" cy="7537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40871" y="2634740"/>
            <a:ext cx="4569732" cy="2328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要实现计算机自动判断口算题答案对错功能，就需要让计算机对比“标准答案”和“选手的答案”，然后进行结果反馈，按照这个思路接下来还要解决哪些问题？小组交流讨论。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27172" y="2302111"/>
            <a:ext cx="5161280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tabLst>
                <a:tab pos="269875" algn="l"/>
              </a:tabLst>
            </a:pPr>
            <a:r>
              <a:rPr lang="zh-CN" altLang="en-US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打开流程图绘制软件，绘制出评分程序的分支结构流程图</a:t>
            </a:r>
            <a:r>
              <a:rPr lang="zh-CN" altLang="zh-CN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 flipH="1">
            <a:off x="924735" y="1488693"/>
            <a:ext cx="6824098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规划评分流程（活动方式：动手实践）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24735" y="3259361"/>
            <a:ext cx="4061486" cy="2109946"/>
            <a:chOff x="5385490" y="4358564"/>
            <a:chExt cx="4293546" cy="862910"/>
          </a:xfrm>
        </p:grpSpPr>
        <p:sp>
          <p:nvSpPr>
            <p:cNvPr id="11" name="任意多边形: 形状 10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剪去单角 13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: 圆角 12"/>
          <p:cNvSpPr/>
          <p:nvPr/>
        </p:nvSpPr>
        <p:spPr>
          <a:xfrm>
            <a:off x="1104651" y="2911839"/>
            <a:ext cx="1706252" cy="5353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复习回顾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52285" y="3861105"/>
            <a:ext cx="29172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学习分支结构的执行过程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流程图的绘制方法。</a:t>
            </a:r>
            <a:endParaRPr lang="zh-CN" alt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438507" y="34856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/>
          <p:nvPr/>
        </p:nvGraphicFramePr>
        <p:xfrm>
          <a:off x="6778229" y="2917207"/>
          <a:ext cx="4061486" cy="281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467100" imgH="2404745" progId="Word.Document.8">
                  <p:embed/>
                </p:oleObj>
              </mc:Choice>
              <mc:Fallback>
                <p:oleObj name="Document" r:id="rId3" imgW="3467100" imgH="2404745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229" y="2917207"/>
                        <a:ext cx="4061486" cy="281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63540" y="2162989"/>
            <a:ext cx="5161280" cy="1880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zh-CN" altLang="en-US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题目是计算机随机出的加法题，标准答案的制定，应该由计算机完成，将两个随机数相加，得到的结果保存在计算机中，命名为“标准答案”。</a:t>
            </a:r>
            <a:endParaRPr lang="zh-CN" altLang="zh-CN" sz="2000" kern="100" dirty="0">
              <a:solidFill>
                <a:srgbClr val="38B4B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6460" y="2291573"/>
            <a:ext cx="4572000" cy="364731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终止 3"/>
          <p:cNvSpPr/>
          <p:nvPr/>
        </p:nvSpPr>
        <p:spPr>
          <a:xfrm>
            <a:off x="6808860" y="2062974"/>
            <a:ext cx="1564640" cy="558800"/>
          </a:xfrm>
          <a:prstGeom prst="flowChartTerminator">
            <a:avLst/>
          </a:prstGeom>
          <a:gradFill flip="none" rotWithShape="1">
            <a:gsLst>
              <a:gs pos="0">
                <a:srgbClr val="80CFCF">
                  <a:tint val="66000"/>
                  <a:satMod val="160000"/>
                </a:srgbClr>
              </a:gs>
              <a:gs pos="50000">
                <a:srgbClr val="80CFCF">
                  <a:tint val="44500"/>
                  <a:satMod val="160000"/>
                </a:srgbClr>
              </a:gs>
              <a:gs pos="100000">
                <a:srgbClr val="80CFC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ED0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代码提示</a:t>
            </a:r>
          </a:p>
        </p:txBody>
      </p:sp>
      <p:sp>
        <p:nvSpPr>
          <p:cNvPr id="5" name="文本框 4"/>
          <p:cNvSpPr txBox="1"/>
          <p:nvPr/>
        </p:nvSpPr>
        <p:spPr>
          <a:xfrm flipH="1">
            <a:off x="1021931" y="1239561"/>
            <a:ext cx="7451509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制定标准答案（活动方式：编程实践）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930" y="4149223"/>
            <a:ext cx="4571999" cy="1667115"/>
            <a:chOff x="5385490" y="4358564"/>
            <a:chExt cx="4293546" cy="862910"/>
          </a:xfrm>
        </p:grpSpPr>
        <p:sp>
          <p:nvSpPr>
            <p:cNvPr id="8" name="任意多边形: 形状 7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剪去单角 13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: 圆角 9"/>
          <p:cNvSpPr/>
          <p:nvPr/>
        </p:nvSpPr>
        <p:spPr>
          <a:xfrm>
            <a:off x="2086251" y="4364444"/>
            <a:ext cx="2133893" cy="5353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学习微课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09098" y="5026600"/>
            <a:ext cx="2888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认识变量，了解数据在计算机中的存储。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808860" y="2701845"/>
            <a:ext cx="4302938" cy="1689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新建三个变量，分别命名为“加数</a:t>
            </a:r>
            <a:r>
              <a:rPr lang="en-US" altLang="zh-CN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”“加数</a:t>
            </a:r>
            <a:r>
              <a:rPr lang="en-US" altLang="zh-CN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”和“标准答案”，将两个随机数的值分别保存到两个加数变量中，将两个数据的和保存到“标准答案”中</a:t>
            </a:r>
            <a:r>
              <a:rPr lang="zh-CN" altLang="en-US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670" y="4463661"/>
            <a:ext cx="4069317" cy="1280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45147" y="2165856"/>
            <a:ext cx="9422299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zh-CN" altLang="en-US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获取选手答案数据，就是要实现程序中的“输入”功能，可以使用询问并等待的程序指令完成。</a:t>
            </a:r>
            <a:endParaRPr lang="zh-CN" altLang="zh-CN" sz="2000" kern="100" dirty="0">
              <a:solidFill>
                <a:srgbClr val="38B4B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5011" y="3588260"/>
            <a:ext cx="9666069" cy="222807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终止 3"/>
          <p:cNvSpPr/>
          <p:nvPr/>
        </p:nvSpPr>
        <p:spPr>
          <a:xfrm>
            <a:off x="1707822" y="3219981"/>
            <a:ext cx="1564640" cy="558800"/>
          </a:xfrm>
          <a:prstGeom prst="flowChartTerminator">
            <a:avLst/>
          </a:prstGeom>
          <a:gradFill flip="none" rotWithShape="1">
            <a:gsLst>
              <a:gs pos="0">
                <a:srgbClr val="80CFCF">
                  <a:tint val="66000"/>
                  <a:satMod val="160000"/>
                </a:srgbClr>
              </a:gs>
              <a:gs pos="50000">
                <a:srgbClr val="80CFCF">
                  <a:tint val="44500"/>
                  <a:satMod val="160000"/>
                </a:srgbClr>
              </a:gs>
              <a:gs pos="100000">
                <a:srgbClr val="80CFC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ED0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代码提示</a:t>
            </a:r>
          </a:p>
        </p:txBody>
      </p:sp>
      <p:sp>
        <p:nvSpPr>
          <p:cNvPr id="5" name="文本框 4"/>
          <p:cNvSpPr txBox="1"/>
          <p:nvPr/>
        </p:nvSpPr>
        <p:spPr>
          <a:xfrm flipH="1">
            <a:off x="1021931" y="1239561"/>
            <a:ext cx="7451509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获取选手答案（活动方式：编程实践）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19684" y="3814028"/>
            <a:ext cx="4984810" cy="1689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新建三个变量，分别命名为“加数</a:t>
            </a:r>
            <a:r>
              <a:rPr lang="en-US" altLang="zh-CN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”“加数</a:t>
            </a:r>
            <a:r>
              <a:rPr lang="en-US" altLang="zh-CN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”和“标准答案”，将两个随机数的值分别保存到两个加数变量中，将两个数据的和保存到“标准答案”中</a:t>
            </a:r>
            <a:r>
              <a:rPr lang="zh-CN" altLang="en-US" sz="18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908" y="4016329"/>
            <a:ext cx="3711408" cy="1055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45147" y="2165856"/>
            <a:ext cx="9789946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zh-CN" altLang="en-US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选择分支指令，完成条件表达式的编写，实现判断两个数据是否相等，及对应的输出功能。</a:t>
            </a:r>
            <a:endParaRPr lang="zh-CN" altLang="zh-CN" sz="2000" kern="100" dirty="0">
              <a:solidFill>
                <a:srgbClr val="38B4B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5147" y="3601901"/>
            <a:ext cx="4540489" cy="236526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终止 3"/>
          <p:cNvSpPr/>
          <p:nvPr/>
        </p:nvSpPr>
        <p:spPr>
          <a:xfrm>
            <a:off x="1274189" y="3317407"/>
            <a:ext cx="1564640" cy="558800"/>
          </a:xfrm>
          <a:prstGeom prst="flowChartTerminator">
            <a:avLst/>
          </a:prstGeom>
          <a:gradFill flip="none" rotWithShape="1">
            <a:gsLst>
              <a:gs pos="0">
                <a:srgbClr val="80CFCF">
                  <a:tint val="66000"/>
                  <a:satMod val="160000"/>
                </a:srgbClr>
              </a:gs>
              <a:gs pos="50000">
                <a:srgbClr val="80CFCF">
                  <a:tint val="44500"/>
                  <a:satMod val="160000"/>
                </a:srgbClr>
              </a:gs>
              <a:gs pos="100000">
                <a:srgbClr val="80CFC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ED0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代码提示</a:t>
            </a:r>
          </a:p>
        </p:txBody>
      </p:sp>
      <p:sp>
        <p:nvSpPr>
          <p:cNvPr id="5" name="文本框 4"/>
          <p:cNvSpPr txBox="1"/>
          <p:nvPr/>
        </p:nvSpPr>
        <p:spPr>
          <a:xfrm flipH="1">
            <a:off x="1021931" y="1239561"/>
            <a:ext cx="7451509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答案正误判断（活动方式：编程实践）</a:t>
            </a: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51" y="3555678"/>
            <a:ext cx="4754821" cy="218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2" y="3876207"/>
            <a:ext cx="3966373" cy="1969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RiZWE2ZWI5MzA1YjllOTFlM2U2YWVlYjQ3ZGU0Y2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宽屏</PresentationFormat>
  <Paragraphs>86</Paragraphs>
  <Slides>15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隶书</vt:lpstr>
      <vt:lpstr>方正启体简体</vt:lpstr>
      <vt:lpstr>宋体</vt:lpstr>
      <vt:lpstr>微软雅黑</vt:lpstr>
      <vt:lpstr>Times New Roman</vt:lpstr>
      <vt:lpstr>Arial</vt:lpstr>
      <vt:lpstr>印品灵秀体</vt:lpstr>
      <vt:lpstr>华文新魏</vt:lpstr>
      <vt:lpstr>楷体</vt:lpstr>
      <vt:lpstr>Office 主题​​</vt:lpstr>
      <vt:lpstr>1</vt:lpstr>
      <vt:lpstr>1_1</vt:lpstr>
      <vt:lpstr>Document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Administrator</cp:lastModifiedBy>
  <cp:revision>172</cp:revision>
  <dcterms:created xsi:type="dcterms:W3CDTF">2021-03-10T11:26:00Z</dcterms:created>
  <dcterms:modified xsi:type="dcterms:W3CDTF">2024-08-04T11:57:38Z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C0FD1C62F91D4472952CD28E12EA3D7F_12</vt:lpwstr>
  </property>
  <property fmtid="{D5CDD505-2E9C-101B-9397-08002B2CF9AE}" pid="3" name="KSOProductBuildVer">
    <vt:lpwstr>2052-12.1.0.17147</vt:lpwstr>
  </property>
</Properties>
</file>